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1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8A5B8-2780-4068-A1B5-FF622022FA54}" type="datetimeFigureOut">
              <a:rPr lang="en-US" smtClean="0"/>
              <a:pPr/>
              <a:t>2/26/2009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5BCF-8D72-42CA-928D-1865C151F1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CMPUT 466/551</a:t>
            </a:r>
          </a:p>
          <a:p>
            <a:r>
              <a:rPr lang="en-US" dirty="0" smtClean="0"/>
              <a:t>Nilanjan Ray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Posterior Probability of Weights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3048000" y="1524000"/>
          <a:ext cx="5073650" cy="1547813"/>
        </p:xfrm>
        <a:graphic>
          <a:graphicData uri="http://schemas.openxmlformats.org/presentationml/2006/ole">
            <p:oleObj spid="_x0000_s23554" name="Equation" r:id="rId3" imgW="2539800" imgH="77436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1524000"/>
            <a:ext cx="233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example posterior: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4533900" y="2400300"/>
            <a:ext cx="609600" cy="190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3657600"/>
            <a:ext cx="112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term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6172200" y="2819400"/>
            <a:ext cx="381000" cy="83820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0" y="3505200"/>
            <a:ext cx="19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Weight decay term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2672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Pr(w|…) is highly peaked with peaks provided by the local minima of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w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One such peak </a:t>
            </a:r>
            <a:r>
              <a:rPr lang="en-US" dirty="0" smtClean="0"/>
              <a:t>can be obtained by say, error back-propagation (EBP) training of the network.</a:t>
            </a:r>
          </a:p>
          <a:p>
            <a:endParaRPr lang="en-US" dirty="0" smtClean="0"/>
          </a:p>
          <a:p>
            <a:r>
              <a:rPr lang="en-US" dirty="0" smtClean="0"/>
              <a:t>So, the previous expectation in principle can overcome at least two things: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Local minimum problem of say EBP, and </a:t>
            </a:r>
            <a:r>
              <a:rPr lang="en-US" dirty="0" smtClean="0">
                <a:solidFill>
                  <a:srgbClr val="FF0000"/>
                </a:solidFill>
              </a:rPr>
              <a:t>more importantly</a:t>
            </a:r>
            <a:r>
              <a:rPr lang="en-US" dirty="0" smtClean="0"/>
              <a:t>,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reduce the effect of </a:t>
            </a:r>
            <a:r>
              <a:rPr lang="en-US" dirty="0" err="1" smtClean="0">
                <a:solidFill>
                  <a:srgbClr val="FF0000"/>
                </a:solidFill>
              </a:rPr>
              <a:t>overfitting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that typically occur in EBP, even with weight decay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How To Compute </a:t>
            </a:r>
            <a:r>
              <a:rPr lang="en-US" dirty="0" smtClean="0"/>
              <a:t>T</a:t>
            </a:r>
            <a:r>
              <a:rPr lang="en-US" dirty="0" smtClean="0"/>
              <a:t>he Expectation?</a:t>
            </a: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981200" y="1447800"/>
          <a:ext cx="5156200" cy="485775"/>
        </p:xfrm>
        <a:graphic>
          <a:graphicData uri="http://schemas.openxmlformats.org/presentationml/2006/ole">
            <p:oleObj spid="_x0000_s24578" name="Equation" r:id="rId3" imgW="2565360" imgH="241200" progId="Equation.3">
              <p:embed/>
            </p:oleObj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2438400"/>
            <a:ext cx="6988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Typically the computing the integration analytically is impossible.</a:t>
            </a:r>
          </a:p>
          <a:p>
            <a:endParaRPr lang="en-US" dirty="0" smtClean="0"/>
          </a:p>
          <a:p>
            <a:r>
              <a:rPr lang="en-US" dirty="0" smtClean="0"/>
              <a:t>Approximation can be obtained by Monte Carlo method, which generate</a:t>
            </a:r>
          </a:p>
          <a:p>
            <a:r>
              <a:rPr lang="en-US" dirty="0" smtClean="0"/>
              <a:t>Samples </a:t>
            </a:r>
            <a:r>
              <a:rPr lang="en-US" i="1" dirty="0" smtClean="0"/>
              <a:t>w</a:t>
            </a:r>
            <a:r>
              <a:rPr lang="en-US" baseline="30000" dirty="0" smtClean="0"/>
              <a:t>(k)</a:t>
            </a:r>
            <a:r>
              <a:rPr lang="en-US" dirty="0" smtClean="0"/>
              <a:t> from the posterior distribution Pr(</a:t>
            </a:r>
            <a:r>
              <a:rPr lang="en-US" i="1" dirty="0" smtClean="0"/>
              <a:t>w</a:t>
            </a:r>
            <a:r>
              <a:rPr lang="en-US" dirty="0" smtClean="0"/>
              <a:t>|…) and take average: 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971800" y="3886200"/>
          <a:ext cx="2787650" cy="785813"/>
        </p:xfrm>
        <a:graphic>
          <a:graphicData uri="http://schemas.openxmlformats.org/presentationml/2006/ole">
            <p:oleObj spid="_x0000_s24579" name="Equation" r:id="rId4" imgW="1396800" imgH="39348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105400"/>
            <a:ext cx="8363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Well, of course, the next question is how to efficiently generate samples from Pr(w|…)?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This precisely where the challenge and the art is hidden in Bayesian neural network.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Efficiently Generating Samples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a complex network with many 2/3 hidden layers and many hidden nodes, one almost always has to resort to Markov chain Monte Carlo (MCMC) method.</a:t>
            </a:r>
          </a:p>
          <a:p>
            <a:r>
              <a:rPr lang="en-US" sz="2400" dirty="0" smtClean="0"/>
              <a:t>Even, designing an MCMC is quite an art. Neal considers a hybrid MCMC, where the gradient direction of </a:t>
            </a:r>
            <a:r>
              <a:rPr lang="en-US" sz="2400" i="1" dirty="0" smtClean="0"/>
              <a:t>E</a:t>
            </a:r>
            <a:r>
              <a:rPr lang="en-US" sz="2400" dirty="0" smtClean="0"/>
              <a:t>(w) is efficiently used in sampling.</a:t>
            </a:r>
          </a:p>
          <a:p>
            <a:r>
              <a:rPr lang="en-US" sz="2400" dirty="0" smtClean="0"/>
              <a:t>Also, another advantage here is that one can use ARD (automatic relevance detection) in MCMC, which can neglect irrelevant inputs. Very effective for </a:t>
            </a:r>
            <a:r>
              <a:rPr lang="en-US" sz="2400" dirty="0" smtClean="0">
                <a:solidFill>
                  <a:srgbClr val="FF0000"/>
                </a:solidFill>
              </a:rPr>
              <a:t>high-dimensional</a:t>
            </a:r>
            <a:r>
              <a:rPr lang="en-US" sz="2400" dirty="0" smtClean="0"/>
              <a:t> problems.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62484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Neal, R. M. (1992) ``Bayesian training of </a:t>
            </a:r>
            <a:r>
              <a:rPr lang="en-US" sz="1200" dirty="0" err="1" smtClean="0"/>
              <a:t>backpropagation</a:t>
            </a:r>
            <a:r>
              <a:rPr lang="en-US" sz="1200" dirty="0" smtClean="0"/>
              <a:t> networks by the hybrid Monte Carlo method'', Technical Report CRG-TR-92-1, Dept. of Computer Science, University of Toronto,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Hmm…Is There Any Success Story With BNN?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65409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Winner of the NIPS 2003 competition!</a:t>
            </a:r>
          </a:p>
          <a:p>
            <a:endParaRPr lang="en-US" dirty="0" smtClean="0"/>
          </a:p>
          <a:p>
            <a:r>
              <a:rPr lang="en-US" dirty="0" smtClean="0"/>
              <a:t>Input sizes for 5 problems were 500, 5000, 10,000, 20,000, </a:t>
            </a:r>
            <a:r>
              <a:rPr lang="en-US" dirty="0" smtClean="0">
                <a:solidFill>
                  <a:srgbClr val="FF0000"/>
                </a:solidFill>
              </a:rPr>
              <a:t>100,000.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know the nitty-gritty see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810000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Neal, R. M. and Zhang, J. (2006) ``High dimensional classification with Bayesian neural networks and </a:t>
            </a:r>
            <a:r>
              <a:rPr lang="en-US" sz="1400" dirty="0" err="1" smtClean="0"/>
              <a:t>Dirichlet</a:t>
            </a:r>
            <a:r>
              <a:rPr lang="en-US" sz="1400" dirty="0" smtClean="0"/>
              <a:t> diffusion trees'', in I. </a:t>
            </a:r>
            <a:r>
              <a:rPr lang="en-US" sz="1400" dirty="0" err="1" smtClean="0"/>
              <a:t>Guyon</a:t>
            </a:r>
            <a:r>
              <a:rPr lang="en-US" sz="1400" dirty="0" smtClean="0"/>
              <a:t>, S. Gunn, M. </a:t>
            </a:r>
            <a:r>
              <a:rPr lang="en-US" sz="1400" dirty="0" err="1" smtClean="0"/>
              <a:t>Nikravesh</a:t>
            </a:r>
            <a:r>
              <a:rPr lang="en-US" sz="1400" dirty="0" smtClean="0"/>
              <a:t>, and L. A. </a:t>
            </a:r>
            <a:r>
              <a:rPr lang="en-US" sz="1400" dirty="0" err="1" smtClean="0"/>
              <a:t>Zadeh</a:t>
            </a:r>
            <a:r>
              <a:rPr lang="en-US" sz="1400" dirty="0" smtClean="0"/>
              <a:t> (editors) </a:t>
            </a:r>
            <a:r>
              <a:rPr lang="en-US" sz="1400" i="1" dirty="0" smtClean="0"/>
              <a:t>Feature Extraction: Foundations and Applications</a:t>
            </a:r>
            <a:r>
              <a:rPr lang="en-US" sz="1400" dirty="0" smtClean="0"/>
              <a:t>, Studies in Fuzziness and Soft Computing, Volume 207, Springer, pp. 265-295.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Related Neural Network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352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BNN is essentially a collection of neural networks</a:t>
            </a:r>
          </a:p>
          <a:p>
            <a:r>
              <a:rPr lang="en-US" sz="2800" dirty="0" smtClean="0"/>
              <a:t>Similarly, you can think of ‘bagged’ neural networks</a:t>
            </a:r>
          </a:p>
          <a:p>
            <a:pPr lvl="1"/>
            <a:r>
              <a:rPr lang="en-US" sz="2400" dirty="0" smtClean="0"/>
              <a:t>An aside, how is bagging different from BNN?</a:t>
            </a:r>
          </a:p>
          <a:p>
            <a:r>
              <a:rPr lang="en-US" sz="2800" dirty="0" smtClean="0"/>
              <a:t>Boosted neural networks, etc.</a:t>
            </a:r>
          </a:p>
          <a:p>
            <a:pPr lvl="1"/>
            <a:r>
              <a:rPr lang="en-US" sz="2400" dirty="0" smtClean="0"/>
              <a:t>Typically, care should be taken to make the neural network a weak learner with limited architecture 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44562"/>
          </a:xfrm>
        </p:spPr>
        <p:txBody>
          <a:bodyPr/>
          <a:lstStyle/>
          <a:p>
            <a:r>
              <a:rPr lang="en-US" dirty="0" smtClean="0"/>
              <a:t>Some Interesting Features of BNN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Does not use cross-validation; so, the entire training data set can be used for learning</a:t>
            </a:r>
          </a:p>
          <a:p>
            <a:r>
              <a:rPr lang="en-US" sz="2800" dirty="0" smtClean="0"/>
              <a:t>Flexible design: can average neural networks with different architectures!</a:t>
            </a:r>
          </a:p>
          <a:p>
            <a:r>
              <a:rPr lang="en-US" sz="2800" dirty="0" smtClean="0"/>
              <a:t> Can work with active learning, i.e., determining relevant data</a:t>
            </a:r>
          </a:p>
          <a:p>
            <a:r>
              <a:rPr lang="en-US" sz="2800" dirty="0" smtClean="0"/>
              <a:t>Noisy and irrelevant inputs can be discarded by ARD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Radial basis function network</a:t>
            </a:r>
          </a:p>
          <a:p>
            <a:r>
              <a:rPr lang="en-US" dirty="0" smtClean="0"/>
              <a:t>Bayesian neural </a:t>
            </a:r>
            <a:r>
              <a:rPr lang="en-US" dirty="0" smtClean="0"/>
              <a:t>network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Radial Basis Function Network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0" y="4648200"/>
          <a:ext cx="2671763" cy="838200"/>
        </p:xfrm>
        <a:graphic>
          <a:graphicData uri="http://schemas.openxmlformats.org/presentationml/2006/ole">
            <p:oleObj spid="_x0000_s1028" name="Equation" r:id="rId3" imgW="1295280" imgH="40608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2600" y="48768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5943600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Basis function: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209800" y="5715000"/>
          <a:ext cx="2590800" cy="839611"/>
        </p:xfrm>
        <a:graphic>
          <a:graphicData uri="http://schemas.openxmlformats.org/presentationml/2006/ole">
            <p:oleObj spid="_x0000_s1029" name="Equation" r:id="rId4" imgW="1371600" imgH="44424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76800" y="5943600"/>
            <a:ext cx="507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Or, </a:t>
            </a:r>
            <a:endParaRPr lang="en-US" dirty="0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5486400" y="5791200"/>
          <a:ext cx="3581400" cy="615618"/>
        </p:xfrm>
        <a:graphic>
          <a:graphicData uri="http://schemas.openxmlformats.org/presentationml/2006/ole">
            <p:oleObj spid="_x0000_s1030" name="Equation" r:id="rId5" imgW="1993680" imgH="342720" progId="Equation.3">
              <p:embed/>
            </p:oleObj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1524000"/>
            <a:ext cx="47117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MLP and RBFN</a:t>
            </a:r>
            <a:endParaRPr 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580313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5000" y="6324600"/>
            <a:ext cx="195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Taken from Bishop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Learning RBF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Parameters of a RBF network</a:t>
            </a:r>
          </a:p>
          <a:p>
            <a:pPr lvl="1"/>
            <a:r>
              <a:rPr lang="en-US" dirty="0" smtClean="0"/>
              <a:t>Basis function parameters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b="1" dirty="0" smtClean="0">
                <a:sym typeface="Symbol"/>
              </a:rPr>
              <a:t></a:t>
            </a:r>
            <a:r>
              <a:rPr lang="en-US" dirty="0" smtClean="0">
                <a:sym typeface="Symbol"/>
              </a:rPr>
              <a:t>’s, </a:t>
            </a:r>
            <a:r>
              <a:rPr lang="en-US" i="1" dirty="0" smtClean="0">
                <a:sym typeface="Symbol"/>
              </a:rPr>
              <a:t></a:t>
            </a:r>
            <a:r>
              <a:rPr lang="en-US" dirty="0" smtClean="0">
                <a:sym typeface="Symbol"/>
              </a:rPr>
              <a:t>’s, or </a:t>
            </a:r>
            <a:r>
              <a:rPr lang="en-US" b="1" dirty="0" smtClean="0">
                <a:sym typeface="Symbol"/>
              </a:rPr>
              <a:t></a:t>
            </a:r>
            <a:r>
              <a:rPr lang="en-US" dirty="0" smtClean="0">
                <a:sym typeface="Symbol"/>
              </a:rPr>
              <a:t>’s</a:t>
            </a:r>
          </a:p>
          <a:p>
            <a:pPr lvl="1"/>
            <a:r>
              <a:rPr lang="en-US" dirty="0" smtClean="0"/>
              <a:t>Weights of network</a:t>
            </a:r>
          </a:p>
          <a:p>
            <a:r>
              <a:rPr lang="en-US" dirty="0" smtClean="0"/>
              <a:t>Learning proceeds in two distinct steps</a:t>
            </a:r>
          </a:p>
          <a:p>
            <a:pPr lvl="1"/>
            <a:r>
              <a:rPr lang="en-US" dirty="0" smtClean="0"/>
              <a:t>Basis function parameters are learned first</a:t>
            </a:r>
          </a:p>
          <a:p>
            <a:pPr lvl="1"/>
            <a:r>
              <a:rPr lang="en-US" dirty="0" smtClean="0"/>
              <a:t>Next, the network weights are learned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 smtClean="0"/>
              <a:t>Learning RBF Network Weights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819400" y="2057400"/>
          <a:ext cx="2209800" cy="693270"/>
        </p:xfrm>
        <a:graphic>
          <a:graphicData uri="http://schemas.openxmlformats.org/presentationml/2006/ole">
            <p:oleObj spid="_x0000_s2051" name="Equation" r:id="rId3" imgW="1295280" imgH="40608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3591" y="1600200"/>
            <a:ext cx="304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 set: (</a:t>
            </a:r>
            <a:r>
              <a:rPr lang="en-US" b="1" dirty="0" smtClean="0"/>
              <a:t>x</a:t>
            </a:r>
            <a:r>
              <a:rPr lang="en-US" i="1" baseline="-25000" dirty="0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b="1" dirty="0" err="1" smtClean="0"/>
              <a:t>t</a:t>
            </a:r>
            <a:r>
              <a:rPr lang="en-US" i="1" baseline="-25000" dirty="0" err="1" smtClean="0"/>
              <a:t>i</a:t>
            </a:r>
            <a:r>
              <a:rPr lang="en-US" baseline="-25000" dirty="0"/>
              <a:t> </a:t>
            </a:r>
            <a:r>
              <a:rPr lang="en-US" dirty="0" smtClean="0"/>
              <a:t>), </a:t>
            </a:r>
            <a:r>
              <a:rPr lang="en-US" i="1" dirty="0" err="1" smtClean="0"/>
              <a:t>i</a:t>
            </a:r>
            <a:r>
              <a:rPr lang="en-US" dirty="0" smtClean="0"/>
              <a:t>=1, 2, …</a:t>
            </a:r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2209800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RBFN output: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91001" y="6400800"/>
            <a:ext cx="449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For matrix differentiation see: http://matrixcookbook.com/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3200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Squared-error:</a:t>
            </a:r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092450" y="3092450"/>
          <a:ext cx="3003550" cy="1936750"/>
        </p:xfrm>
        <a:graphic>
          <a:graphicData uri="http://schemas.openxmlformats.org/presentationml/2006/ole">
            <p:oleObj spid="_x0000_s2052" name="Equation" r:id="rId4" imgW="1752480" imgH="1130040" progId="Equation.3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027680" y="5295900"/>
          <a:ext cx="2458720" cy="838200"/>
        </p:xfrm>
        <a:graphic>
          <a:graphicData uri="http://schemas.openxmlformats.org/presentationml/2006/ole">
            <p:oleObj spid="_x0000_s2053" name="Equation" r:id="rId5" imgW="1676160" imgH="57132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66800" y="5334000"/>
            <a:ext cx="1600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Differentiating,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81200" y="6488668"/>
            <a:ext cx="161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Pseudo-inverse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3591705" y="6096000"/>
            <a:ext cx="1208895" cy="57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789738" y="2470150"/>
          <a:ext cx="1755775" cy="1984375"/>
        </p:xfrm>
        <a:graphic>
          <a:graphicData uri="http://schemas.openxmlformats.org/presentationml/2006/ole">
            <p:oleObj spid="_x0000_s2054" name="Equation" r:id="rId6" imgW="774360" imgH="87624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77000" y="5486400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So, that’s easy!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Learning Basis Function Parameters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A number of unsupervised methods are there:</a:t>
            </a:r>
          </a:p>
          <a:p>
            <a:pPr lvl="1"/>
            <a:r>
              <a:rPr lang="en-US" sz="2400" dirty="0" smtClean="0"/>
              <a:t>Subsets of data points</a:t>
            </a:r>
          </a:p>
          <a:p>
            <a:pPr lvl="2"/>
            <a:r>
              <a:rPr lang="en-US" sz="2000" dirty="0" smtClean="0"/>
              <a:t>Set the basis function centers, </a:t>
            </a:r>
            <a:r>
              <a:rPr lang="en-US" sz="2000" b="1" dirty="0" smtClean="0">
                <a:sym typeface="Symbol"/>
              </a:rPr>
              <a:t></a:t>
            </a:r>
            <a:r>
              <a:rPr lang="en-US" sz="2000" dirty="0" smtClean="0">
                <a:sym typeface="Symbol"/>
              </a:rPr>
              <a:t>’s to randomly chosen data points</a:t>
            </a:r>
          </a:p>
          <a:p>
            <a:pPr lvl="2"/>
            <a:r>
              <a:rPr lang="en-US" sz="2000" dirty="0" smtClean="0">
                <a:sym typeface="Symbol"/>
              </a:rPr>
              <a:t>Set ’s equal and to some multiple of average distance between centers</a:t>
            </a:r>
            <a:endParaRPr lang="en-US" sz="2000" dirty="0" smtClean="0"/>
          </a:p>
          <a:p>
            <a:pPr lvl="1"/>
            <a:r>
              <a:rPr lang="en-US" sz="2400" dirty="0" smtClean="0"/>
              <a:t>Orthogonal least square</a:t>
            </a:r>
          </a:p>
          <a:p>
            <a:pPr lvl="2"/>
            <a:r>
              <a:rPr lang="en-US" sz="2000" dirty="0" smtClean="0"/>
              <a:t>A principled way to choose subset of data points (“Orthogonal least squares learning algorithm for radial basis function networks,” by Chen, Cowan, Grant)</a:t>
            </a:r>
          </a:p>
          <a:p>
            <a:pPr lvl="1"/>
            <a:r>
              <a:rPr lang="en-US" sz="2400" dirty="0" smtClean="0"/>
              <a:t>Clustering</a:t>
            </a:r>
          </a:p>
          <a:p>
            <a:pPr lvl="2"/>
            <a:r>
              <a:rPr lang="en-US" sz="2000" dirty="0" smtClean="0"/>
              <a:t>K-means</a:t>
            </a:r>
          </a:p>
          <a:p>
            <a:pPr lvl="2"/>
            <a:r>
              <a:rPr lang="en-US" sz="2000" dirty="0" smtClean="0"/>
              <a:t>Mean shift, etc.</a:t>
            </a:r>
          </a:p>
          <a:p>
            <a:pPr lvl="1"/>
            <a:r>
              <a:rPr lang="en-US" sz="2400" dirty="0" smtClean="0"/>
              <a:t>Gaussian mixture model</a:t>
            </a:r>
          </a:p>
          <a:p>
            <a:pPr lvl="2"/>
            <a:r>
              <a:rPr lang="en-US" sz="2000" dirty="0" smtClean="0"/>
              <a:t>Expectation maximization technique</a:t>
            </a:r>
          </a:p>
          <a:p>
            <a:r>
              <a:rPr lang="en-US" sz="2800" dirty="0" smtClean="0"/>
              <a:t>Supervised technique</a:t>
            </a:r>
          </a:p>
          <a:p>
            <a:pPr lvl="1"/>
            <a:r>
              <a:rPr lang="en-US" sz="2400" dirty="0" smtClean="0"/>
              <a:t>Form squared-error and differentiate with respect to </a:t>
            </a:r>
            <a:r>
              <a:rPr lang="en-US" sz="2400" b="1" dirty="0" smtClean="0">
                <a:sym typeface="Symbol"/>
              </a:rPr>
              <a:t></a:t>
            </a:r>
            <a:r>
              <a:rPr lang="en-US" sz="2400" dirty="0" smtClean="0">
                <a:sym typeface="Symbol"/>
              </a:rPr>
              <a:t>’s and ’s; then use gradient descent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MLP vs. RBFN</a:t>
            </a:r>
            <a:endParaRPr lang="en-US" dirty="0"/>
          </a:p>
        </p:txBody>
      </p:sp>
      <p:graphicFrame>
        <p:nvGraphicFramePr>
          <p:cNvPr id="4" name="Group 28"/>
          <p:cNvGraphicFramePr>
            <a:graphicFrameLocks noGrp="1"/>
          </p:cNvGraphicFramePr>
          <p:nvPr/>
        </p:nvGraphicFramePr>
        <p:xfrm>
          <a:off x="304800" y="1752600"/>
          <a:ext cx="8534400" cy="2976881"/>
        </p:xfrm>
        <a:graphic>
          <a:graphicData uri="http://schemas.openxmlformats.org/drawingml/2006/table">
            <a:tbl>
              <a:tblPr/>
              <a:tblGrid>
                <a:gridCol w="4267200"/>
                <a:gridCol w="4267200"/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Global </a:t>
                      </a:r>
                      <a:r>
                        <a:rPr kumimoji="1" lang="en-US" altLang="ko-KR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hyperplane</a:t>
                      </a:r>
                      <a:endParaRPr kumimoji="1" lang="en-US" altLang="ko-KR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Local modeling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Back-propagation training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Subset choice + LMS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Online computation time is shorter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Online computation time is typically longer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Longer learning 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Shorter learning time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5638800"/>
            <a:ext cx="496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Recent research trend is more in </a:t>
            </a:r>
            <a:r>
              <a:rPr lang="en-US" dirty="0" smtClean="0">
                <a:solidFill>
                  <a:srgbClr val="FF0000"/>
                </a:solidFill>
              </a:rPr>
              <a:t>MLP than in RBFN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Bayesian NN: Basics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28800" y="2971800"/>
          <a:ext cx="5156200" cy="485775"/>
        </p:xfrm>
        <a:graphic>
          <a:graphicData uri="http://schemas.openxmlformats.org/presentationml/2006/ole">
            <p:oleObj spid="_x0000_s19458" name="Equation" r:id="rId3" imgW="2565360" imgH="24120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62484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Neal, R. M. (1992) ``Bayesian training of </a:t>
            </a:r>
            <a:r>
              <a:rPr lang="en-US" sz="1200" dirty="0" err="1" smtClean="0"/>
              <a:t>backpropagation</a:t>
            </a:r>
            <a:r>
              <a:rPr lang="en-US" sz="1200" dirty="0" smtClean="0"/>
              <a:t> networks by the hybrid Monte Carlo method'', Technical Report CRG-TR-92-1, Dept. of Computer Science, University of Toronto,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1295400"/>
            <a:ext cx="65790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a neural network with output </a:t>
            </a:r>
            <a:r>
              <a:rPr lang="en-US" i="1" dirty="0" smtClean="0"/>
              <a:t>f</a:t>
            </a:r>
            <a:r>
              <a:rPr lang="en-US" dirty="0" smtClean="0"/>
              <a:t> and weights </a:t>
            </a:r>
            <a:r>
              <a:rPr lang="en-US" i="1" dirty="0" smtClean="0"/>
              <a:t>w</a:t>
            </a:r>
          </a:p>
          <a:p>
            <a:endParaRPr lang="en-US" dirty="0" smtClean="0"/>
          </a:p>
          <a:p>
            <a:r>
              <a:rPr lang="en-US" dirty="0" smtClean="0"/>
              <a:t>Let (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), </a:t>
            </a:r>
            <a:r>
              <a:rPr lang="en-US" dirty="0" err="1" smtClean="0"/>
              <a:t>i</a:t>
            </a:r>
            <a:r>
              <a:rPr lang="en-US" dirty="0" smtClean="0"/>
              <a:t>=1, 2, …, </a:t>
            </a:r>
            <a:r>
              <a:rPr lang="en-US" i="1" dirty="0" smtClean="0"/>
              <a:t>N</a:t>
            </a:r>
            <a:r>
              <a:rPr lang="en-US" dirty="0" smtClean="0"/>
              <a:t>  be the training set</a:t>
            </a:r>
          </a:p>
          <a:p>
            <a:endParaRPr lang="en-US" dirty="0" smtClean="0"/>
          </a:p>
          <a:p>
            <a:r>
              <a:rPr lang="en-US" dirty="0" smtClean="0"/>
              <a:t>Then for a new input </a:t>
            </a:r>
            <a:r>
              <a:rPr lang="en-US" i="1" dirty="0" err="1" smtClean="0"/>
              <a:t>x</a:t>
            </a:r>
            <a:r>
              <a:rPr lang="en-US" baseline="-25000" dirty="0" err="1" smtClean="0"/>
              <a:t>new</a:t>
            </a:r>
            <a:r>
              <a:rPr lang="en-US" baseline="-25000" dirty="0" smtClean="0"/>
              <a:t> </a:t>
            </a:r>
            <a:r>
              <a:rPr lang="en-US" dirty="0" smtClean="0"/>
              <a:t>  the output can thought of an expectation: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953000" y="2362200"/>
            <a:ext cx="533400" cy="2667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81400" y="4038600"/>
            <a:ext cx="334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Posterior probability of weights </a:t>
            </a:r>
            <a:r>
              <a:rPr lang="en-US" i="1" dirty="0" smtClean="0"/>
              <a:t>w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4876800"/>
            <a:ext cx="3724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do we get Pr(</a:t>
            </a:r>
            <a:r>
              <a:rPr lang="en-US" i="1" dirty="0" smtClean="0"/>
              <a:t>w</a:t>
            </a:r>
            <a:r>
              <a:rPr lang="en-US" dirty="0" smtClean="0"/>
              <a:t>|…)?</a:t>
            </a:r>
          </a:p>
          <a:p>
            <a:endParaRPr lang="en-US" dirty="0" smtClean="0"/>
          </a:p>
          <a:p>
            <a:r>
              <a:rPr lang="en-US" dirty="0" smtClean="0"/>
              <a:t>How do we carry out this integration?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869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Office Theme</vt:lpstr>
      <vt:lpstr>Equation</vt:lpstr>
      <vt:lpstr>Microsoft Equation 3.0</vt:lpstr>
      <vt:lpstr>Neural Networks II</vt:lpstr>
      <vt:lpstr>Outline</vt:lpstr>
      <vt:lpstr>Radial Basis Function Network</vt:lpstr>
      <vt:lpstr>MLP and RBFN</vt:lpstr>
      <vt:lpstr>Learning RBF Network</vt:lpstr>
      <vt:lpstr>Learning RBF Network Weights</vt:lpstr>
      <vt:lpstr>Learning Basis Function Parameters</vt:lpstr>
      <vt:lpstr>MLP vs. RBFN</vt:lpstr>
      <vt:lpstr>Bayesian NN: Basics</vt:lpstr>
      <vt:lpstr>Posterior Probability of Weights</vt:lpstr>
      <vt:lpstr>How To Compute The Expectation?</vt:lpstr>
      <vt:lpstr>Efficiently Generating Samples</vt:lpstr>
      <vt:lpstr>Hmm…Is There Any Success Story With BNN?</vt:lpstr>
      <vt:lpstr>Related Neural Network Techniques</vt:lpstr>
      <vt:lpstr>Some Interesting Features of BNN</vt:lpstr>
    </vt:vector>
  </TitlesOfParts>
  <Company>University of Alberta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 II</dc:title>
  <dc:creator>Nilanjan Ray</dc:creator>
  <cp:lastModifiedBy>Nilanjan Ray</cp:lastModifiedBy>
  <cp:revision>63</cp:revision>
  <dcterms:created xsi:type="dcterms:W3CDTF">2009-02-25T20:57:53Z</dcterms:created>
  <dcterms:modified xsi:type="dcterms:W3CDTF">2009-02-26T19:41:17Z</dcterms:modified>
</cp:coreProperties>
</file>