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Slab"/>
      <p:regular r:id="rId31"/>
      <p:bold r:id="rId32"/>
    </p:embeddedFont>
    <p:embeddedFont>
      <p:font typeface="Architects Daughter"/>
      <p:regular r:id="rId33"/>
    </p:embeddedFont>
    <p:embeddedFont>
      <p:font typeface="Abril Fatface"/>
      <p:regular r:id="rId34"/>
    </p:embeddedFont>
    <p:embeddedFont>
      <p:font typeface="Roboto Slab Black"/>
      <p:bold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FCE85E-8241-414F-9BE2-0694E25BDDAB}">
  <a:tblStyle styleId="{B9FCE85E-8241-414F-9BE2-0694E25BDD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chitectsDaughter-regular.fntdata"/><Relationship Id="rId10" Type="http://schemas.openxmlformats.org/officeDocument/2006/relationships/slide" Target="slides/slide4.xml"/><Relationship Id="rId32" Type="http://schemas.openxmlformats.org/officeDocument/2006/relationships/font" Target="fonts/RobotoSlab-bold.fntdata"/><Relationship Id="rId13" Type="http://schemas.openxmlformats.org/officeDocument/2006/relationships/slide" Target="slides/slide7.xml"/><Relationship Id="rId35" Type="http://schemas.openxmlformats.org/officeDocument/2006/relationships/font" Target="fonts/RobotoSlabBlack-bold.fntdata"/><Relationship Id="rId12" Type="http://schemas.openxmlformats.org/officeDocument/2006/relationships/slide" Target="slides/slide6.xml"/><Relationship Id="rId34" Type="http://schemas.openxmlformats.org/officeDocument/2006/relationships/font" Target="fonts/AbrilFatface-regular.fntdata"/><Relationship Id="rId15" Type="http://schemas.openxmlformats.org/officeDocument/2006/relationships/slide" Target="slides/slide9.xml"/><Relationship Id="rId37" Type="http://schemas.openxmlformats.org/officeDocument/2006/relationships/font" Target="fonts/Lora-bold.fntdata"/><Relationship Id="rId14" Type="http://schemas.openxmlformats.org/officeDocument/2006/relationships/slide" Target="slides/slide8.xml"/><Relationship Id="rId36" Type="http://schemas.openxmlformats.org/officeDocument/2006/relationships/font" Target="fonts/Lora-regular.fntdata"/><Relationship Id="rId17" Type="http://schemas.openxmlformats.org/officeDocument/2006/relationships/slide" Target="slides/slide11.xml"/><Relationship Id="rId39" Type="http://schemas.openxmlformats.org/officeDocument/2006/relationships/font" Target="fonts/Lora-boldItalic.fntdata"/><Relationship Id="rId16" Type="http://schemas.openxmlformats.org/officeDocument/2006/relationships/slide" Target="slides/slide10.xml"/><Relationship Id="rId38" Type="http://schemas.openxmlformats.org/officeDocument/2006/relationships/font" Target="fonts/Lor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vahungry.blogspot.com/2020/06/escape-sequences.html" TargetMode="External"/><Relationship Id="rId3" Type="http://schemas.openxmlformats.org/officeDocument/2006/relationships/hyperlink" Target="https://replit.com/@AadilaAliSabry/Escape-Sequence-Practice#Main.jav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ASCII-Art#Main.jav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ics.purdue.edu/~morelanj/RAO/prepare2.html" TargetMode="External"/><Relationship Id="rId3" Type="http://schemas.openxmlformats.org/officeDocument/2006/relationships/hyperlink" Target="https://replit.com/@AadilaAliSabry/Pig-Latin#Main.java"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Reverse-The-Words#Main.jav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WFKGYrueZfJ1j3K1tw14Z7m7psvjtrHR71DuhfPgR5w/edit?usp=shar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G6dtOS_VpKaOKQ4TlE3AKLp11iaKvE4Nva1SOU1BQ-U/edit?usp=shar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0ba9d78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0ba9d78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0ba9d789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0ba9d789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https://javahungry.blogspot.com/2020/06/escape-sequences.html</a:t>
            </a:r>
            <a:endParaRPr/>
          </a:p>
          <a:p>
            <a:pPr indent="0" lvl="0" marL="0" rtl="0" algn="l">
              <a:spcBef>
                <a:spcPts val="0"/>
              </a:spcBef>
              <a:spcAft>
                <a:spcPts val="0"/>
              </a:spcAft>
              <a:buNone/>
            </a:pPr>
            <a:r>
              <a:rPr lang="en" u="sng">
                <a:solidFill>
                  <a:schemeClr val="hlink"/>
                </a:solidFill>
                <a:hlinkClick r:id="rId3"/>
              </a:rPr>
              <a:t>https://replit.com/@AadilaAliSabry/Escape-Sequence-Practice#Main.java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1c29ab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1c29ab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0ba9d789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0ba9d789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u="sng">
                <a:solidFill>
                  <a:schemeClr val="hlink"/>
                </a:solidFill>
                <a:hlinkClick r:id="rId2"/>
              </a:rPr>
              <a:t>https://replit.com/@AadilaAliSabry/ASCII-Art#Main.java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1c29ab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1c29ab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0ba9d789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0ba9d789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0ba9d789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0ba9d789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0ba9d789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0ba9d789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1c29ab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1c29ab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0ba9d78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0ba9d78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b1c29ab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b1c29ab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ba9d789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ba9d789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0ba9d789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0ba9d789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https://web.ics.purdue.edu/~morelanj/RAO/prepare2.html</a:t>
            </a:r>
            <a:endParaRPr/>
          </a:p>
          <a:p>
            <a:pPr indent="0" lvl="0" marL="0" rtl="0" algn="l">
              <a:spcBef>
                <a:spcPts val="0"/>
              </a:spcBef>
              <a:spcAft>
                <a:spcPts val="0"/>
              </a:spcAft>
              <a:buNone/>
            </a:pPr>
            <a:r>
              <a:rPr lang="en" u="sng">
                <a:solidFill>
                  <a:schemeClr val="hlink"/>
                </a:solidFill>
                <a:hlinkClick r:id="rId3"/>
              </a:rPr>
              <a:t>https://replit.com/@AadilaAliSabry/Pig-Latin#Main.java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b1c29ab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b1c29ab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4DD0E1"/>
                </a:solidFill>
                <a:hlinkClick r:id="rId2">
                  <a:extLst>
                    <a:ext uri="{A12FA001-AC4F-418D-AE19-62706E023703}">
                      <ahyp:hlinkClr val="tx"/>
                    </a:ext>
                  </a:extLst>
                </a:hlinkClick>
              </a:rPr>
              <a:t>https://replit.com/@AadilaAliSabry/Reverse-The-Words#Main.java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0ba9d789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0ba9d789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0ba9d789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0ba9d789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ba9d789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ba9d789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0ba9d789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0ba9d789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DD0E1"/>
                </a:solidFill>
                <a:hlinkClick r:id="rId2">
                  <a:extLst>
                    <a:ext uri="{A12FA001-AC4F-418D-AE19-62706E023703}">
                      <ahyp:hlinkClr val="tx"/>
                    </a:ext>
                  </a:extLst>
                </a:hlinkClick>
              </a:rPr>
              <a:t>https://docs.google.com/document/d/1WFKGYrueZfJ1j3K1tw14Z7m7psvjtrHR71DuhfPgR5w/edit?usp=sharing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ba9d78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ba9d78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https://docs.google.com/document/d/1G6dtOS_VpKaOKQ4TlE3AKLp11iaKvE4Nva1SOU1BQ-U/edit?usp=sharing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a9d789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a9d789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ba9d789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ba9d789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1c29ab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1c29ab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ba9d789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ba9d789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0ba9d789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0ba9d789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2425" y="1002000"/>
            <a:ext cx="4079100" cy="4079100"/>
          </a:xfrm>
          <a:prstGeom prst="rect">
            <a:avLst/>
          </a:prstGeom>
          <a:noFill/>
          <a:ln>
            <a:noFill/>
          </a:ln>
        </p:spPr>
      </p:pic>
      <p:sp>
        <p:nvSpPr>
          <p:cNvPr id="55" name="Google Shape;55;p13"/>
          <p:cNvSpPr txBox="1"/>
          <p:nvPr>
            <p:ph type="ctrTitle"/>
          </p:nvPr>
        </p:nvSpPr>
        <p:spPr>
          <a:xfrm>
            <a:off x="-374092" y="515975"/>
            <a:ext cx="8520600" cy="20526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solidFill>
                  <a:srgbClr val="7CC644"/>
                </a:solidFill>
                <a:latin typeface="Roboto Slab"/>
                <a:ea typeface="Roboto Slab"/>
                <a:cs typeface="Roboto Slab"/>
                <a:sym typeface="Roboto Slab"/>
              </a:rPr>
              <a:t>Java Workshop 1</a:t>
            </a:r>
            <a:endParaRPr>
              <a:solidFill>
                <a:srgbClr val="7CC644"/>
              </a:solidFill>
              <a:latin typeface="Roboto Slab"/>
              <a:ea typeface="Roboto Slab"/>
              <a:cs typeface="Roboto Slab"/>
              <a:sym typeface="Roboto Slab"/>
            </a:endParaRPr>
          </a:p>
        </p:txBody>
      </p:sp>
      <p:sp>
        <p:nvSpPr>
          <p:cNvPr id="56" name="Google Shape;56;p13"/>
          <p:cNvSpPr txBox="1"/>
          <p:nvPr>
            <p:ph idx="1" type="subTitle"/>
          </p:nvPr>
        </p:nvSpPr>
        <p:spPr>
          <a:xfrm>
            <a:off x="-374100" y="2453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2000">
                <a:solidFill>
                  <a:srgbClr val="951ABE"/>
                </a:solidFill>
                <a:latin typeface="Lora"/>
                <a:ea typeface="Lora"/>
                <a:cs typeface="Lora"/>
                <a:sym typeface="Lora"/>
              </a:rPr>
              <a:t>Aadila Ali Sabry</a:t>
            </a:r>
            <a:endParaRPr sz="2000">
              <a:solidFill>
                <a:srgbClr val="951ABE"/>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p22"/>
          <p:cNvGraphicFramePr/>
          <p:nvPr/>
        </p:nvGraphicFramePr>
        <p:xfrm>
          <a:off x="990600" y="533400"/>
          <a:ext cx="3000000" cy="3000000"/>
        </p:xfrm>
        <a:graphic>
          <a:graphicData uri="http://schemas.openxmlformats.org/drawingml/2006/table">
            <a:tbl>
              <a:tblPr>
                <a:noFill/>
                <a:tableStyleId>{B9FCE85E-8241-414F-9BE2-0694E25BDDAB}</a:tableStyleId>
              </a:tblPr>
              <a:tblGrid>
                <a:gridCol w="2136125"/>
                <a:gridCol w="4984275"/>
              </a:tblGrid>
              <a:tr h="467025">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Escape Sequence</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Description</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tab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\b</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backspace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\n</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newline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\r</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carriage return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\f</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form feed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single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double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backslash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rotWithShape="1">
          <a:blip r:embed="rId3">
            <a:alphaModFix/>
          </a:blip>
          <a:srcRect b="6367" l="19113" r="0" t="23506"/>
          <a:stretch/>
        </p:blipFill>
        <p:spPr>
          <a:xfrm>
            <a:off x="656825" y="629512"/>
            <a:ext cx="7965624" cy="3884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209600" y="7454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Animations!</a:t>
            </a:r>
            <a:endParaRPr sz="3259">
              <a:solidFill>
                <a:srgbClr val="7CC644"/>
              </a:solidFill>
              <a:latin typeface="Roboto Slab"/>
              <a:ea typeface="Roboto Slab"/>
              <a:cs typeface="Roboto Slab"/>
              <a:sym typeface="Roboto Slab"/>
            </a:endParaRPr>
          </a:p>
        </p:txBody>
      </p:sp>
      <p:pic>
        <p:nvPicPr>
          <p:cNvPr id="144" name="Google Shape;144;p24"/>
          <p:cNvPicPr preferRelativeResize="0"/>
          <p:nvPr/>
        </p:nvPicPr>
        <p:blipFill rotWithShape="1">
          <a:blip r:embed="rId3">
            <a:alphaModFix/>
          </a:blip>
          <a:srcRect b="12922" l="8375" r="44064" t="19101"/>
          <a:stretch/>
        </p:blipFill>
        <p:spPr>
          <a:xfrm>
            <a:off x="4787488" y="1715142"/>
            <a:ext cx="3455525" cy="2778208"/>
          </a:xfrm>
          <a:prstGeom prst="rect">
            <a:avLst/>
          </a:prstGeom>
          <a:noFill/>
          <a:ln>
            <a:noFill/>
          </a:ln>
        </p:spPr>
      </p:pic>
      <p:pic>
        <p:nvPicPr>
          <p:cNvPr id="145" name="Google Shape;145;p24"/>
          <p:cNvPicPr preferRelativeResize="0"/>
          <p:nvPr/>
        </p:nvPicPr>
        <p:blipFill rotWithShape="1">
          <a:blip r:embed="rId4">
            <a:alphaModFix/>
          </a:blip>
          <a:srcRect b="13478" l="8375" r="44064" t="19663"/>
          <a:stretch/>
        </p:blipFill>
        <p:spPr>
          <a:xfrm>
            <a:off x="900988" y="1715150"/>
            <a:ext cx="3455525" cy="27322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Break Time</a:t>
            </a:r>
            <a:endParaRPr>
              <a:solidFill>
                <a:srgbClr val="7CC644"/>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Strings are Variables</a:t>
            </a:r>
            <a:endParaRPr sz="3259">
              <a:solidFill>
                <a:srgbClr val="7CC644"/>
              </a:solidFill>
              <a:latin typeface="Roboto Slab"/>
              <a:ea typeface="Roboto Slab"/>
              <a:cs typeface="Roboto Slab"/>
              <a:sym typeface="Roboto Slab"/>
            </a:endParaRPr>
          </a:p>
        </p:txBody>
      </p:sp>
      <p:pic>
        <p:nvPicPr>
          <p:cNvPr id="156" name="Google Shape;156;p26"/>
          <p:cNvPicPr preferRelativeResize="0"/>
          <p:nvPr/>
        </p:nvPicPr>
        <p:blipFill rotWithShape="1">
          <a:blip r:embed="rId3">
            <a:alphaModFix/>
          </a:blip>
          <a:srcRect b="60131" l="1851" r="61051" t="11606"/>
          <a:stretch/>
        </p:blipFill>
        <p:spPr>
          <a:xfrm>
            <a:off x="1786750" y="1372575"/>
            <a:ext cx="5570501" cy="2189179"/>
          </a:xfrm>
          <a:prstGeom prst="rect">
            <a:avLst/>
          </a:prstGeom>
          <a:noFill/>
          <a:ln>
            <a:noFill/>
          </a:ln>
        </p:spPr>
      </p:pic>
      <p:pic>
        <p:nvPicPr>
          <p:cNvPr id="157" name="Google Shape;157;p26"/>
          <p:cNvPicPr preferRelativeResize="0"/>
          <p:nvPr/>
        </p:nvPicPr>
        <p:blipFill rotWithShape="1">
          <a:blip r:embed="rId3">
            <a:alphaModFix/>
          </a:blip>
          <a:srcRect b="25751" l="5987" r="56914" t="64261"/>
          <a:stretch/>
        </p:blipFill>
        <p:spPr>
          <a:xfrm>
            <a:off x="1786751" y="3839288"/>
            <a:ext cx="5570501" cy="7735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3">
            <a:alphaModFix/>
          </a:blip>
          <a:srcRect b="57467" l="1925" r="61124" t="11776"/>
          <a:stretch/>
        </p:blipFill>
        <p:spPr>
          <a:xfrm>
            <a:off x="1263375" y="524100"/>
            <a:ext cx="6617227" cy="2884591"/>
          </a:xfrm>
          <a:prstGeom prst="rect">
            <a:avLst/>
          </a:prstGeom>
          <a:noFill/>
          <a:ln>
            <a:noFill/>
          </a:ln>
        </p:spPr>
      </p:pic>
      <p:pic>
        <p:nvPicPr>
          <p:cNvPr id="163" name="Google Shape;163;p27"/>
          <p:cNvPicPr preferRelativeResize="0"/>
          <p:nvPr/>
        </p:nvPicPr>
        <p:blipFill rotWithShape="1">
          <a:blip r:embed="rId3">
            <a:alphaModFix/>
          </a:blip>
          <a:srcRect b="26148" l="6063" r="56985" t="63902"/>
          <a:stretch/>
        </p:blipFill>
        <p:spPr>
          <a:xfrm>
            <a:off x="1263375" y="3694194"/>
            <a:ext cx="6617227" cy="9331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rotWithShape="1">
          <a:blip r:embed="rId3">
            <a:alphaModFix/>
          </a:blip>
          <a:srcRect b="57761" l="1421" r="58773" t="12081"/>
          <a:stretch/>
        </p:blipFill>
        <p:spPr>
          <a:xfrm>
            <a:off x="1418500" y="577925"/>
            <a:ext cx="6306998" cy="2862473"/>
          </a:xfrm>
          <a:prstGeom prst="rect">
            <a:avLst/>
          </a:prstGeom>
          <a:noFill/>
          <a:ln>
            <a:noFill/>
          </a:ln>
        </p:spPr>
      </p:pic>
      <p:pic>
        <p:nvPicPr>
          <p:cNvPr id="169" name="Google Shape;169;p28"/>
          <p:cNvPicPr preferRelativeResize="0"/>
          <p:nvPr/>
        </p:nvPicPr>
        <p:blipFill rotWithShape="1">
          <a:blip r:embed="rId3">
            <a:alphaModFix/>
          </a:blip>
          <a:srcRect b="26478" l="6910" r="53283" t="64630"/>
          <a:stretch/>
        </p:blipFill>
        <p:spPr>
          <a:xfrm>
            <a:off x="1418500" y="3721691"/>
            <a:ext cx="6306998" cy="8438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rotWithShape="1">
          <a:blip r:embed="rId3">
            <a:alphaModFix/>
          </a:blip>
          <a:srcRect b="53966" l="1976" r="59112" t="11447"/>
          <a:stretch/>
        </p:blipFill>
        <p:spPr>
          <a:xfrm>
            <a:off x="1386100" y="492738"/>
            <a:ext cx="6371798" cy="3050347"/>
          </a:xfrm>
          <a:prstGeom prst="rect">
            <a:avLst/>
          </a:prstGeom>
          <a:noFill/>
          <a:ln>
            <a:noFill/>
          </a:ln>
        </p:spPr>
      </p:pic>
      <p:pic>
        <p:nvPicPr>
          <p:cNvPr id="175" name="Google Shape;175;p29"/>
          <p:cNvPicPr preferRelativeResize="0"/>
          <p:nvPr/>
        </p:nvPicPr>
        <p:blipFill rotWithShape="1">
          <a:blip r:embed="rId3">
            <a:alphaModFix/>
          </a:blip>
          <a:srcRect b="26356" l="5778" r="55311" t="64432"/>
          <a:stretch/>
        </p:blipFill>
        <p:spPr>
          <a:xfrm>
            <a:off x="1386100" y="3838447"/>
            <a:ext cx="6371798" cy="8123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3">
            <a:alphaModFix/>
          </a:blip>
          <a:srcRect b="60153" l="1678" r="59278" t="11777"/>
          <a:stretch/>
        </p:blipFill>
        <p:spPr>
          <a:xfrm>
            <a:off x="1339600" y="657388"/>
            <a:ext cx="6464798" cy="2623728"/>
          </a:xfrm>
          <a:prstGeom prst="rect">
            <a:avLst/>
          </a:prstGeom>
          <a:noFill/>
          <a:ln>
            <a:noFill/>
          </a:ln>
        </p:spPr>
      </p:pic>
      <p:pic>
        <p:nvPicPr>
          <p:cNvPr id="181" name="Google Shape;181;p30"/>
          <p:cNvPicPr preferRelativeResize="0"/>
          <p:nvPr/>
        </p:nvPicPr>
        <p:blipFill rotWithShape="1">
          <a:blip r:embed="rId3">
            <a:alphaModFix/>
          </a:blip>
          <a:srcRect b="26083" l="6004" r="54952" t="64410"/>
          <a:stretch/>
        </p:blipFill>
        <p:spPr>
          <a:xfrm>
            <a:off x="1339600" y="3597551"/>
            <a:ext cx="6464798" cy="888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rotWithShape="1">
          <a:blip r:embed="rId3">
            <a:alphaModFix/>
          </a:blip>
          <a:srcRect b="59361" l="2156" r="57148" t="11446"/>
          <a:stretch/>
        </p:blipFill>
        <p:spPr>
          <a:xfrm>
            <a:off x="994588" y="767700"/>
            <a:ext cx="7154827" cy="2595907"/>
          </a:xfrm>
          <a:prstGeom prst="rect">
            <a:avLst/>
          </a:prstGeom>
          <a:noFill/>
          <a:ln>
            <a:noFill/>
          </a:ln>
        </p:spPr>
      </p:pic>
      <p:pic>
        <p:nvPicPr>
          <p:cNvPr id="187" name="Google Shape;187;p31"/>
          <p:cNvPicPr preferRelativeResize="0"/>
          <p:nvPr/>
        </p:nvPicPr>
        <p:blipFill rotWithShape="1">
          <a:blip r:embed="rId3">
            <a:alphaModFix/>
          </a:blip>
          <a:srcRect b="26367" l="6161" r="53143" t="64190"/>
          <a:stretch/>
        </p:blipFill>
        <p:spPr>
          <a:xfrm>
            <a:off x="994588" y="3674305"/>
            <a:ext cx="7154827" cy="8396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Your Turn!</a:t>
            </a:r>
            <a:endParaRPr>
              <a:solidFill>
                <a:srgbClr val="7CC644"/>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65500" y="1537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Pig Latin</a:t>
            </a:r>
            <a:endParaRPr>
              <a:solidFill>
                <a:srgbClr val="7CC644"/>
              </a:solidFill>
              <a:latin typeface="Roboto Slab"/>
              <a:ea typeface="Roboto Slab"/>
              <a:cs typeface="Roboto Slab"/>
              <a:sym typeface="Roboto Slab"/>
            </a:endParaRPr>
          </a:p>
        </p:txBody>
      </p:sp>
      <p:sp>
        <p:nvSpPr>
          <p:cNvPr id="193" name="Google Shape;193;p32"/>
          <p:cNvSpPr txBox="1"/>
          <p:nvPr>
            <p:ph idx="2" type="body"/>
          </p:nvPr>
        </p:nvSpPr>
        <p:spPr>
          <a:xfrm>
            <a:off x="4939500" y="1982550"/>
            <a:ext cx="3837000" cy="117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We’re going to write a program to translate English to Pig Latin!</a:t>
            </a:r>
            <a:endParaRPr>
              <a:solidFill>
                <a:srgbClr val="7CC644"/>
              </a:solidFill>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4294967295" type="title"/>
          </p:nvPr>
        </p:nvSpPr>
        <p:spPr>
          <a:xfrm>
            <a:off x="2549400" y="1766575"/>
            <a:ext cx="4045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solidFill>
                  <a:srgbClr val="7CC644"/>
                </a:solidFill>
                <a:latin typeface="Roboto Slab"/>
                <a:ea typeface="Roboto Slab"/>
                <a:cs typeface="Roboto Slab"/>
                <a:sym typeface="Roboto Slab"/>
              </a:rPr>
              <a:t>Reverse Sentences</a:t>
            </a:r>
            <a:endParaRPr sz="5300">
              <a:solidFill>
                <a:srgbClr val="7CC644"/>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4"/>
          <p:cNvPicPr preferRelativeResize="0"/>
          <p:nvPr/>
        </p:nvPicPr>
        <p:blipFill rotWithShape="1">
          <a:blip r:embed="rId3">
            <a:alphaModFix/>
          </a:blip>
          <a:srcRect b="60153" l="1922" r="61462" t="11777"/>
          <a:stretch/>
        </p:blipFill>
        <p:spPr>
          <a:xfrm>
            <a:off x="1263400" y="613325"/>
            <a:ext cx="6617198" cy="2853301"/>
          </a:xfrm>
          <a:prstGeom prst="rect">
            <a:avLst/>
          </a:prstGeom>
          <a:noFill/>
          <a:ln>
            <a:noFill/>
          </a:ln>
        </p:spPr>
      </p:pic>
      <p:pic>
        <p:nvPicPr>
          <p:cNvPr id="204" name="Google Shape;204;p34"/>
          <p:cNvPicPr preferRelativeResize="0"/>
          <p:nvPr/>
        </p:nvPicPr>
        <p:blipFill rotWithShape="1">
          <a:blip r:embed="rId3">
            <a:alphaModFix/>
          </a:blip>
          <a:srcRect b="26187" l="6081" r="57302" t="64431"/>
          <a:stretch/>
        </p:blipFill>
        <p:spPr>
          <a:xfrm>
            <a:off x="1263400" y="3770925"/>
            <a:ext cx="6617198" cy="95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5"/>
          <p:cNvPicPr preferRelativeResize="0"/>
          <p:nvPr/>
        </p:nvPicPr>
        <p:blipFill rotWithShape="1">
          <a:blip r:embed="rId3">
            <a:alphaModFix/>
          </a:blip>
          <a:srcRect b="60749" l="1756" r="56925" t="11779"/>
          <a:stretch/>
        </p:blipFill>
        <p:spPr>
          <a:xfrm>
            <a:off x="1183925" y="722400"/>
            <a:ext cx="6776150" cy="2447288"/>
          </a:xfrm>
          <a:prstGeom prst="rect">
            <a:avLst/>
          </a:prstGeom>
          <a:noFill/>
          <a:ln>
            <a:noFill/>
          </a:ln>
        </p:spPr>
      </p:pic>
      <p:pic>
        <p:nvPicPr>
          <p:cNvPr id="210" name="Google Shape;210;p35"/>
          <p:cNvPicPr preferRelativeResize="0"/>
          <p:nvPr/>
        </p:nvPicPr>
        <p:blipFill rotWithShape="1">
          <a:blip r:embed="rId3">
            <a:alphaModFix/>
          </a:blip>
          <a:srcRect b="25718" l="6474" r="52206" t="64101"/>
          <a:stretch/>
        </p:blipFill>
        <p:spPr>
          <a:xfrm>
            <a:off x="1183925" y="3514211"/>
            <a:ext cx="6776150" cy="906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Why Code?</a:t>
            </a:r>
            <a:endParaRPr>
              <a:solidFill>
                <a:srgbClr val="7CC644"/>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solidFill>
                  <a:srgbClr val="7CC644"/>
                </a:solidFill>
                <a:latin typeface="Roboto Slab"/>
                <a:ea typeface="Roboto Slab"/>
                <a:cs typeface="Roboto Slab"/>
                <a:sym typeface="Roboto Slab"/>
              </a:rPr>
              <a:t>Getting Started with an IDE</a:t>
            </a:r>
            <a:endParaRPr sz="2920">
              <a:solidFill>
                <a:srgbClr val="7CC644"/>
              </a:solidFill>
              <a:latin typeface="Roboto Slab"/>
              <a:ea typeface="Roboto Slab"/>
              <a:cs typeface="Roboto Slab"/>
              <a:sym typeface="Roboto Slab"/>
            </a:endParaRPr>
          </a:p>
        </p:txBody>
      </p:sp>
      <p:sp>
        <p:nvSpPr>
          <p:cNvPr id="67" name="Google Shape;67;p15"/>
          <p:cNvSpPr txBox="1"/>
          <p:nvPr>
            <p:ph idx="1" type="body"/>
          </p:nvPr>
        </p:nvSpPr>
        <p:spPr>
          <a:xfrm>
            <a:off x="578400" y="1385750"/>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1: Replit (Web IDE)</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the Getting Started with Java doc</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Instructions for replit start on the first page</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Start with replit. If you have time, try installing Java and IntelliJ to code on your local machine</a:t>
            </a:r>
            <a:endParaRPr sz="1700">
              <a:solidFill>
                <a:srgbClr val="951ABE"/>
              </a:solidFill>
              <a:latin typeface="Lora"/>
              <a:ea typeface="Lora"/>
              <a:cs typeface="Lora"/>
              <a:sym typeface="Lora"/>
            </a:endParaRPr>
          </a:p>
        </p:txBody>
      </p:sp>
      <p:sp>
        <p:nvSpPr>
          <p:cNvPr id="68" name="Google Shape;68;p15"/>
          <p:cNvSpPr txBox="1"/>
          <p:nvPr>
            <p:ph idx="2" type="body"/>
          </p:nvPr>
        </p:nvSpPr>
        <p:spPr>
          <a:xfrm>
            <a:off x="4565700" y="1385875"/>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2: IntelliJ</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page 4 of Getting Started</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Follow the instructions on downloading and installing JDK and IntelliJ (you’ll want both—one is necessary for translating java code to computer code, and the other is to help you write it.)</a:t>
            </a:r>
            <a:endParaRPr sz="1700">
              <a:solidFill>
                <a:srgbClr val="951ABE"/>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677675" y="623700"/>
            <a:ext cx="2808000" cy="10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59">
                <a:solidFill>
                  <a:srgbClr val="7CC644"/>
                </a:solidFill>
                <a:latin typeface="Roboto Slab"/>
                <a:ea typeface="Roboto Slab"/>
                <a:cs typeface="Roboto Slab"/>
                <a:sym typeface="Roboto Slab"/>
              </a:rPr>
              <a:t>Your First Program</a:t>
            </a:r>
            <a:endParaRPr sz="3259">
              <a:solidFill>
                <a:srgbClr val="7CC644"/>
              </a:solidFill>
              <a:latin typeface="Roboto Slab"/>
              <a:ea typeface="Roboto Slab"/>
              <a:cs typeface="Roboto Slab"/>
              <a:sym typeface="Roboto Slab"/>
            </a:endParaRPr>
          </a:p>
        </p:txBody>
      </p:sp>
      <p:sp>
        <p:nvSpPr>
          <p:cNvPr id="74" name="Google Shape;74;p16"/>
          <p:cNvSpPr txBox="1"/>
          <p:nvPr>
            <p:ph idx="1" type="body"/>
          </p:nvPr>
        </p:nvSpPr>
        <p:spPr>
          <a:xfrm>
            <a:off x="677675" y="1662600"/>
            <a:ext cx="2298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951ABE"/>
                </a:solidFill>
                <a:latin typeface="Lora"/>
                <a:ea typeface="Lora"/>
                <a:cs typeface="Lora"/>
                <a:sym typeface="Lora"/>
              </a:rPr>
              <a:t>(Everyone’s, really)</a:t>
            </a:r>
            <a:endParaRPr sz="1800">
              <a:solidFill>
                <a:srgbClr val="951ABE"/>
              </a:solidFill>
              <a:latin typeface="Lora"/>
              <a:ea typeface="Lora"/>
              <a:cs typeface="Lora"/>
              <a:sym typeface="Lora"/>
            </a:endParaRPr>
          </a:p>
        </p:txBody>
      </p:sp>
      <p:pic>
        <p:nvPicPr>
          <p:cNvPr id="75" name="Google Shape;75;p16"/>
          <p:cNvPicPr preferRelativeResize="0"/>
          <p:nvPr/>
        </p:nvPicPr>
        <p:blipFill rotWithShape="1">
          <a:blip r:embed="rId3">
            <a:alphaModFix/>
          </a:blip>
          <a:srcRect b="62623" l="1644" r="64025" t="8173"/>
          <a:stretch/>
        </p:blipFill>
        <p:spPr>
          <a:xfrm>
            <a:off x="3302525" y="623700"/>
            <a:ext cx="5326651" cy="2548851"/>
          </a:xfrm>
          <a:prstGeom prst="rect">
            <a:avLst/>
          </a:prstGeom>
          <a:noFill/>
          <a:ln>
            <a:noFill/>
          </a:ln>
        </p:spPr>
      </p:pic>
      <p:pic>
        <p:nvPicPr>
          <p:cNvPr id="76" name="Google Shape;76;p16"/>
          <p:cNvPicPr preferRelativeResize="0"/>
          <p:nvPr/>
        </p:nvPicPr>
        <p:blipFill rotWithShape="1">
          <a:blip r:embed="rId3">
            <a:alphaModFix/>
          </a:blip>
          <a:srcRect b="25216" l="6563" r="59106" t="64717"/>
          <a:stretch/>
        </p:blipFill>
        <p:spPr>
          <a:xfrm>
            <a:off x="3302527" y="3561300"/>
            <a:ext cx="5326651" cy="878599"/>
          </a:xfrm>
          <a:prstGeom prst="rect">
            <a:avLst/>
          </a:prstGeom>
          <a:noFill/>
          <a:ln>
            <a:noFill/>
          </a:ln>
        </p:spPr>
      </p:pic>
      <p:sp>
        <p:nvSpPr>
          <p:cNvPr id="77" name="Google Shape;77;p16"/>
          <p:cNvSpPr txBox="1"/>
          <p:nvPr/>
        </p:nvSpPr>
        <p:spPr>
          <a:xfrm>
            <a:off x="7698275" y="366300"/>
            <a:ext cx="93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Code</a:t>
            </a:r>
            <a:endParaRPr b="1" sz="2300">
              <a:solidFill>
                <a:srgbClr val="F58219"/>
              </a:solidFill>
              <a:latin typeface="Architects Daughter"/>
              <a:ea typeface="Architects Daughter"/>
              <a:cs typeface="Architects Daughter"/>
              <a:sym typeface="Architects Daughter"/>
            </a:endParaRPr>
          </a:p>
        </p:txBody>
      </p:sp>
      <p:sp>
        <p:nvSpPr>
          <p:cNvPr id="78" name="Google Shape;78;p16"/>
          <p:cNvSpPr txBox="1"/>
          <p:nvPr/>
        </p:nvSpPr>
        <p:spPr>
          <a:xfrm>
            <a:off x="1666775" y="4212250"/>
            <a:ext cx="1413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Console</a:t>
            </a:r>
            <a:endParaRPr b="1" sz="2300">
              <a:solidFill>
                <a:srgbClr val="F58219"/>
              </a:solidFill>
              <a:latin typeface="Architects Daughter"/>
              <a:ea typeface="Architects Daughter"/>
              <a:cs typeface="Architects Daughter"/>
              <a:sym typeface="Architects Daughter"/>
            </a:endParaRPr>
          </a:p>
        </p:txBody>
      </p:sp>
      <p:sp>
        <p:nvSpPr>
          <p:cNvPr id="79" name="Google Shape;79;p16"/>
          <p:cNvSpPr/>
          <p:nvPr/>
        </p:nvSpPr>
        <p:spPr>
          <a:xfrm flipH="1" rot="-6160863">
            <a:off x="7051921" y="891318"/>
            <a:ext cx="912064" cy="503669"/>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80" name="Google Shape;80;p16"/>
          <p:cNvSpPr/>
          <p:nvPr/>
        </p:nvSpPr>
        <p:spPr>
          <a:xfrm>
            <a:off x="2350450" y="3846175"/>
            <a:ext cx="808891" cy="427360"/>
          </a:xfrm>
          <a:custGeom>
            <a:rect b="b" l="l" r="r" t="t"/>
            <a:pathLst>
              <a:path extrusionOk="0" h="30553" w="44567">
                <a:moveTo>
                  <a:pt x="0" y="30553"/>
                </a:moveTo>
                <a:cubicBezTo>
                  <a:pt x="9142" y="19582"/>
                  <a:pt x="18501" y="5933"/>
                  <a:pt x="32356" y="2470"/>
                </a:cubicBezTo>
                <a:cubicBezTo>
                  <a:pt x="36349" y="1472"/>
                  <a:pt x="40886" y="-1203"/>
                  <a:pt x="44567" y="639"/>
                </a:cubicBezTo>
              </a:path>
            </a:pathLst>
          </a:custGeom>
          <a:noFill/>
          <a:ln cap="flat" cmpd="sng" w="28575">
            <a:solidFill>
              <a:srgbClr val="F58219"/>
            </a:solidFill>
            <a:prstDash val="solid"/>
            <a:round/>
            <a:headEnd len="med" w="med" type="none"/>
            <a:tailEnd len="med" w="med"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What Did I Just Write?</a:t>
            </a:r>
            <a:endParaRPr sz="3259">
              <a:solidFill>
                <a:srgbClr val="7CC644"/>
              </a:solidFill>
              <a:latin typeface="Roboto Slab"/>
              <a:ea typeface="Roboto Slab"/>
              <a:cs typeface="Roboto Slab"/>
              <a:sym typeface="Roboto Slab"/>
            </a:endParaRPr>
          </a:p>
        </p:txBody>
      </p:sp>
      <p:pic>
        <p:nvPicPr>
          <p:cNvPr id="86" name="Google Shape;86;p17"/>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87" name="Google Shape;87;p17"/>
          <p:cNvSpPr txBox="1"/>
          <p:nvPr/>
        </p:nvSpPr>
        <p:spPr>
          <a:xfrm>
            <a:off x="371375" y="26120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Class Declaration</a:t>
            </a:r>
            <a:endParaRPr b="1" sz="2000">
              <a:solidFill>
                <a:srgbClr val="F58219"/>
              </a:solidFill>
              <a:latin typeface="Architects Daughter"/>
              <a:ea typeface="Architects Daughter"/>
              <a:cs typeface="Architects Daughter"/>
              <a:sym typeface="Architects Daughter"/>
            </a:endParaRPr>
          </a:p>
        </p:txBody>
      </p:sp>
      <p:sp>
        <p:nvSpPr>
          <p:cNvPr id="88" name="Google Shape;88;p17"/>
          <p:cNvSpPr/>
          <p:nvPr/>
        </p:nvSpPr>
        <p:spPr>
          <a:xfrm flipH="1" rot="-6160873">
            <a:off x="4537757" y="1767869"/>
            <a:ext cx="1583159" cy="1007851"/>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cxnSp>
        <p:nvCxnSpPr>
          <p:cNvPr id="89" name="Google Shape;89;p17"/>
          <p:cNvCxnSpPr/>
          <p:nvPr/>
        </p:nvCxnSpPr>
        <p:spPr>
          <a:xfrm flipH="1" rot="10800000">
            <a:off x="2609900" y="2838800"/>
            <a:ext cx="1770600" cy="15300"/>
          </a:xfrm>
          <a:prstGeom prst="straightConnector1">
            <a:avLst/>
          </a:prstGeom>
          <a:noFill/>
          <a:ln cap="flat" cmpd="sng" w="28575">
            <a:solidFill>
              <a:srgbClr val="F58219"/>
            </a:solidFill>
            <a:prstDash val="solid"/>
            <a:round/>
            <a:headEnd len="med" w="med" type="none"/>
            <a:tailEnd len="med" w="med" type="none"/>
          </a:ln>
        </p:spPr>
      </p:cxnSp>
      <p:sp>
        <p:nvSpPr>
          <p:cNvPr id="90" name="Google Shape;90;p17"/>
          <p:cNvSpPr/>
          <p:nvPr/>
        </p:nvSpPr>
        <p:spPr>
          <a:xfrm>
            <a:off x="1297325" y="2899900"/>
            <a:ext cx="1526250" cy="553450"/>
          </a:xfrm>
          <a:custGeom>
            <a:rect b="b" l="l" r="r" t="t"/>
            <a:pathLst>
              <a:path extrusionOk="0" h="22138" w="61050">
                <a:moveTo>
                  <a:pt x="61050" y="0"/>
                </a:moveTo>
                <a:cubicBezTo>
                  <a:pt x="42148" y="9451"/>
                  <a:pt x="14943" y="32037"/>
                  <a:pt x="0" y="17094"/>
                </a:cubicBezTo>
              </a:path>
            </a:pathLst>
          </a:custGeom>
          <a:noFill/>
          <a:ln cap="flat" cmpd="sng" w="28575">
            <a:solidFill>
              <a:srgbClr val="F58219"/>
            </a:solidFill>
            <a:prstDash val="solid"/>
            <a:round/>
            <a:headEnd len="med" w="med" type="triangle"/>
            <a:tailEnd len="med" w="med" type="none"/>
          </a:ln>
        </p:spPr>
      </p:sp>
      <p:sp>
        <p:nvSpPr>
          <p:cNvPr id="91" name="Google Shape;91;p17"/>
          <p:cNvSpPr/>
          <p:nvPr/>
        </p:nvSpPr>
        <p:spPr>
          <a:xfrm rot="5400000">
            <a:off x="7043825" y="3060175"/>
            <a:ext cx="1897800" cy="1882500"/>
          </a:xfrm>
          <a:prstGeom prst="teardrop">
            <a:avLst>
              <a:gd fmla="val 100000" name="adj"/>
            </a:avLst>
          </a:prstGeom>
          <a:solidFill>
            <a:srgbClr val="951A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7270175" y="3308725"/>
            <a:ext cx="1460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7CC644"/>
                </a:solidFill>
                <a:latin typeface="Abril Fatface"/>
                <a:ea typeface="Abril Fatface"/>
                <a:cs typeface="Abril Fatface"/>
                <a:sym typeface="Abril Fatface"/>
              </a:rPr>
              <a:t>Fun Fact:</a:t>
            </a:r>
            <a:endParaRPr sz="2200">
              <a:solidFill>
                <a:srgbClr val="7CC644"/>
              </a:solidFill>
              <a:latin typeface="Abril Fatface"/>
              <a:ea typeface="Abril Fatface"/>
              <a:cs typeface="Abril Fatface"/>
              <a:sym typeface="Abril Fatface"/>
            </a:endParaRPr>
          </a:p>
          <a:p>
            <a:pPr indent="0" lvl="0" marL="0" rtl="0" algn="ctr">
              <a:spcBef>
                <a:spcPts val="0"/>
              </a:spcBef>
              <a:spcAft>
                <a:spcPts val="0"/>
              </a:spcAft>
              <a:buNone/>
            </a:pPr>
            <a:r>
              <a:rPr lang="en">
                <a:solidFill>
                  <a:srgbClr val="7CC644"/>
                </a:solidFill>
                <a:latin typeface="Roboto Slab Black"/>
                <a:ea typeface="Roboto Slab Black"/>
                <a:cs typeface="Roboto Slab Black"/>
                <a:sym typeface="Roboto Slab Black"/>
              </a:rPr>
              <a:t> Java is an </a:t>
            </a:r>
            <a:r>
              <a:rPr lang="en">
                <a:solidFill>
                  <a:srgbClr val="7CC644"/>
                </a:solidFill>
                <a:latin typeface="Roboto Slab Black"/>
                <a:ea typeface="Roboto Slab Black"/>
                <a:cs typeface="Roboto Slab Black"/>
                <a:sym typeface="Roboto Slab Black"/>
              </a:rPr>
              <a:t>object</a:t>
            </a:r>
            <a:r>
              <a:rPr lang="en">
                <a:solidFill>
                  <a:srgbClr val="7CC644"/>
                </a:solidFill>
                <a:latin typeface="Roboto Slab Black"/>
                <a:ea typeface="Roboto Slab Black"/>
                <a:cs typeface="Roboto Slab Black"/>
                <a:sym typeface="Roboto Slab Black"/>
              </a:rPr>
              <a:t> oriented programming language</a:t>
            </a:r>
            <a:endParaRPr>
              <a:solidFill>
                <a:srgbClr val="7CC644"/>
              </a:solidFill>
              <a:latin typeface="Roboto Slab Black"/>
              <a:ea typeface="Roboto Slab Black"/>
              <a:cs typeface="Roboto Slab Black"/>
              <a:sym typeface="Roboto Slab Black"/>
            </a:endParaRPr>
          </a:p>
        </p:txBody>
      </p:sp>
      <p:cxnSp>
        <p:nvCxnSpPr>
          <p:cNvPr id="93" name="Google Shape;93;p17"/>
          <p:cNvCxnSpPr/>
          <p:nvPr/>
        </p:nvCxnSpPr>
        <p:spPr>
          <a:xfrm>
            <a:off x="3006725" y="3357775"/>
            <a:ext cx="2228400" cy="300"/>
          </a:xfrm>
          <a:prstGeom prst="straightConnector1">
            <a:avLst/>
          </a:prstGeom>
          <a:noFill/>
          <a:ln cap="flat" cmpd="sng" w="28575">
            <a:solidFill>
              <a:srgbClr val="F58219"/>
            </a:solidFill>
            <a:prstDash val="solid"/>
            <a:round/>
            <a:headEnd len="med" w="med" type="none"/>
            <a:tailEnd len="med" w="med" type="none"/>
          </a:ln>
        </p:spPr>
      </p:cxnSp>
      <p:sp>
        <p:nvSpPr>
          <p:cNvPr id="94" name="Google Shape;94;p17"/>
          <p:cNvSpPr txBox="1"/>
          <p:nvPr/>
        </p:nvSpPr>
        <p:spPr>
          <a:xfrm>
            <a:off x="5476775" y="9356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main</a:t>
            </a:r>
            <a:r>
              <a:rPr b="1" lang="en" sz="2000">
                <a:solidFill>
                  <a:srgbClr val="F58219"/>
                </a:solidFill>
                <a:latin typeface="Architects Daughter"/>
                <a:ea typeface="Architects Daughter"/>
                <a:cs typeface="Architects Daughter"/>
                <a:sym typeface="Architects Daughter"/>
              </a:rPr>
              <a:t> Method Declaration</a:t>
            </a:r>
            <a:endParaRPr b="1" sz="2000">
              <a:solidFill>
                <a:srgbClr val="F58219"/>
              </a:solidFill>
              <a:latin typeface="Architects Daughter"/>
              <a:ea typeface="Architects Daughter"/>
              <a:cs typeface="Architects Daughter"/>
              <a:sym typeface="Architects Daughter"/>
            </a:endParaRPr>
          </a:p>
        </p:txBody>
      </p:sp>
      <p:sp>
        <p:nvSpPr>
          <p:cNvPr id="95" name="Google Shape;95;p17"/>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Print Statement</a:t>
            </a:r>
            <a:endParaRPr b="1" sz="2000">
              <a:solidFill>
                <a:srgbClr val="F58219"/>
              </a:solidFill>
              <a:latin typeface="Architects Daughter"/>
              <a:ea typeface="Architects Daughter"/>
              <a:cs typeface="Architects Daughter"/>
              <a:sym typeface="Architects Daughter"/>
            </a:endParaRPr>
          </a:p>
        </p:txBody>
      </p:sp>
      <p:sp>
        <p:nvSpPr>
          <p:cNvPr id="96" name="Google Shape;96;p17"/>
          <p:cNvSpPr/>
          <p:nvPr/>
        </p:nvSpPr>
        <p:spPr>
          <a:xfrm flipH="1">
            <a:off x="4350525" y="3708825"/>
            <a:ext cx="854700" cy="800397"/>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cxnSp>
        <p:nvCxnSpPr>
          <p:cNvPr id="97" name="Google Shape;97;p17"/>
          <p:cNvCxnSpPr/>
          <p:nvPr/>
        </p:nvCxnSpPr>
        <p:spPr>
          <a:xfrm>
            <a:off x="3356450" y="3624050"/>
            <a:ext cx="3346500" cy="10500"/>
          </a:xfrm>
          <a:prstGeom prst="straightConnector1">
            <a:avLst/>
          </a:prstGeom>
          <a:noFill/>
          <a:ln cap="flat" cmpd="sng" w="28575">
            <a:solidFill>
              <a:srgbClr val="F5821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Careful!</a:t>
            </a:r>
            <a:endParaRPr sz="3259">
              <a:solidFill>
                <a:srgbClr val="7CC644"/>
              </a:solidFill>
              <a:latin typeface="Roboto Slab"/>
              <a:ea typeface="Roboto Slab"/>
              <a:cs typeface="Roboto Slab"/>
              <a:sym typeface="Roboto Slab"/>
            </a:endParaRPr>
          </a:p>
        </p:txBody>
      </p:sp>
      <p:pic>
        <p:nvPicPr>
          <p:cNvPr id="103" name="Google Shape;103;p18"/>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104" name="Google Shape;104;p18"/>
          <p:cNvSpPr/>
          <p:nvPr/>
        </p:nvSpPr>
        <p:spPr>
          <a:xfrm flipH="1" rot="-5400302">
            <a:off x="4701359" y="1423128"/>
            <a:ext cx="834651" cy="1349345"/>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105" name="Google Shape;105;p18"/>
          <p:cNvSpPr txBox="1"/>
          <p:nvPr/>
        </p:nvSpPr>
        <p:spPr>
          <a:xfrm>
            <a:off x="5781575" y="1392850"/>
            <a:ext cx="200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Curly Braces!!!</a:t>
            </a:r>
            <a:endParaRPr b="1" sz="2000">
              <a:solidFill>
                <a:srgbClr val="F58219"/>
              </a:solidFill>
              <a:latin typeface="Architects Daughter"/>
              <a:ea typeface="Architects Daughter"/>
              <a:cs typeface="Architects Daughter"/>
              <a:sym typeface="Architects Daughter"/>
            </a:endParaRPr>
          </a:p>
        </p:txBody>
      </p:sp>
      <p:sp>
        <p:nvSpPr>
          <p:cNvPr id="106" name="Google Shape;106;p18"/>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Semicolons!!!</a:t>
            </a:r>
            <a:endParaRPr b="1" sz="2000">
              <a:solidFill>
                <a:srgbClr val="F58219"/>
              </a:solidFill>
              <a:latin typeface="Architects Daughter"/>
              <a:ea typeface="Architects Daughter"/>
              <a:cs typeface="Architects Daughter"/>
              <a:sym typeface="Architects Daughter"/>
            </a:endParaRPr>
          </a:p>
        </p:txBody>
      </p:sp>
      <p:sp>
        <p:nvSpPr>
          <p:cNvPr id="107" name="Google Shape;107;p18"/>
          <p:cNvSpPr/>
          <p:nvPr/>
        </p:nvSpPr>
        <p:spPr>
          <a:xfrm flipH="1">
            <a:off x="4350552" y="3760175"/>
            <a:ext cx="2453673" cy="749024"/>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sp>
        <p:nvSpPr>
          <p:cNvPr id="108" name="Google Shape;108;p18"/>
          <p:cNvSpPr/>
          <p:nvPr/>
        </p:nvSpPr>
        <p:spPr>
          <a:xfrm>
            <a:off x="6702900" y="33703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4264500" y="25321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Terms!</a:t>
            </a:r>
            <a:endParaRPr>
              <a:solidFill>
                <a:srgbClr val="7CC644"/>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Strings</a:t>
            </a:r>
            <a:endParaRPr>
              <a:solidFill>
                <a:srgbClr val="7CC644"/>
              </a:solidFill>
              <a:latin typeface="Roboto Slab"/>
              <a:ea typeface="Roboto Slab"/>
              <a:cs typeface="Roboto Slab"/>
              <a:sym typeface="Roboto Slab"/>
            </a:endParaRPr>
          </a:p>
        </p:txBody>
      </p:sp>
      <p:sp>
        <p:nvSpPr>
          <p:cNvPr id="120" name="Google Shape;120;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51ABE"/>
                </a:solidFill>
                <a:latin typeface="Lora"/>
                <a:ea typeface="Lora"/>
                <a:cs typeface="Lora"/>
                <a:sym typeface="Lora"/>
              </a:rPr>
              <a:t>Literally, Strings...of text.</a:t>
            </a:r>
            <a:endParaRPr>
              <a:solidFill>
                <a:srgbClr val="951ABE"/>
              </a:solidFill>
              <a:latin typeface="Lora"/>
              <a:ea typeface="Lora"/>
              <a:cs typeface="Lora"/>
              <a:sym typeface="Lora"/>
            </a:endParaRPr>
          </a:p>
        </p:txBody>
      </p:sp>
      <p:sp>
        <p:nvSpPr>
          <p:cNvPr id="121" name="Google Shape;121;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Strings are any combination of letters, numbers, white spaces and other characters (such as ‘!’ and ‘~’)</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They are enclosed by double quotes (“ ”)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Try printing different Strings to the screen using the print command!</a:t>
            </a:r>
            <a:endParaRPr>
              <a:solidFill>
                <a:srgbClr val="7CC644"/>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65500" y="18427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Escape Sequences</a:t>
            </a:r>
            <a:endParaRPr>
              <a:solidFill>
                <a:srgbClr val="7CC644"/>
              </a:solidFill>
              <a:latin typeface="Roboto Slab"/>
              <a:ea typeface="Roboto Slab"/>
              <a:cs typeface="Roboto Slab"/>
              <a:sym typeface="Roboto Slab"/>
            </a:endParaRPr>
          </a:p>
        </p:txBody>
      </p:sp>
      <p:sp>
        <p:nvSpPr>
          <p:cNvPr id="127" name="Google Shape;127;p21"/>
          <p:cNvSpPr txBox="1"/>
          <p:nvPr>
            <p:ph idx="2" type="body"/>
          </p:nvPr>
        </p:nvSpPr>
        <p:spPr>
          <a:xfrm>
            <a:off x="4939500" y="571800"/>
            <a:ext cx="3837000" cy="15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What if I want to print</a:t>
            </a:r>
            <a:endParaRPr>
              <a:solidFill>
                <a:srgbClr val="7CC644"/>
              </a:solidFill>
              <a:latin typeface="Lora"/>
              <a:ea typeface="Lora"/>
              <a:cs typeface="Lora"/>
              <a:sym typeface="Lora"/>
            </a:endParaRPr>
          </a:p>
          <a:p>
            <a:pPr indent="0" lvl="0" marL="0" rtl="0" algn="l">
              <a:spcBef>
                <a:spcPts val="1200"/>
              </a:spcBef>
              <a:spcAft>
                <a:spcPts val="0"/>
              </a:spcAft>
              <a:buNone/>
            </a:pPr>
            <a:r>
              <a:rPr lang="en">
                <a:solidFill>
                  <a:srgbClr val="7CC644"/>
                </a:solidFill>
                <a:latin typeface="Lora"/>
                <a:ea typeface="Lora"/>
                <a:cs typeface="Lora"/>
                <a:sym typeface="Lora"/>
              </a:rPr>
              <a:t>	“It’s rainy today,” she said.</a:t>
            </a:r>
            <a:endParaRPr>
              <a:solidFill>
                <a:srgbClr val="7CC644"/>
              </a:solidFill>
              <a:latin typeface="Lora"/>
              <a:ea typeface="Lora"/>
              <a:cs typeface="Lora"/>
              <a:sym typeface="Lora"/>
            </a:endParaRPr>
          </a:p>
          <a:p>
            <a:pPr indent="0" lvl="0" marL="457200" rtl="0" algn="l">
              <a:spcBef>
                <a:spcPts val="1200"/>
              </a:spcBef>
              <a:spcAft>
                <a:spcPts val="1200"/>
              </a:spcAft>
              <a:buNone/>
            </a:pPr>
            <a:r>
              <a:rPr lang="en">
                <a:solidFill>
                  <a:srgbClr val="7CC644"/>
                </a:solidFill>
                <a:latin typeface="Lora"/>
                <a:ea typeface="Lora"/>
                <a:cs typeface="Lora"/>
                <a:sym typeface="Lora"/>
              </a:rPr>
              <a:t>to the screen?</a:t>
            </a:r>
            <a:endParaRPr>
              <a:solidFill>
                <a:srgbClr val="7CC644"/>
              </a:solidFill>
              <a:latin typeface="Lora"/>
              <a:ea typeface="Lora"/>
              <a:cs typeface="Lora"/>
              <a:sym typeface="Lora"/>
            </a:endParaRPr>
          </a:p>
        </p:txBody>
      </p:sp>
      <p:sp>
        <p:nvSpPr>
          <p:cNvPr id="128" name="Google Shape;128;p21"/>
          <p:cNvSpPr txBox="1"/>
          <p:nvPr>
            <p:ph idx="2" type="body"/>
          </p:nvPr>
        </p:nvSpPr>
        <p:spPr>
          <a:xfrm>
            <a:off x="4939500" y="1903150"/>
            <a:ext cx="3837000" cy="2669400"/>
          </a:xfrm>
          <a:prstGeom prst="rect">
            <a:avLst/>
          </a:prstGeom>
        </p:spPr>
        <p:txBody>
          <a:bodyPr anchorCtr="0" anchor="b"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 quotes at the beginning of the sentence end the String!</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Many characters have special meanings to the compiler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How do we get around (or “escape”) this situation?</a:t>
            </a:r>
            <a:endParaRPr>
              <a:solidFill>
                <a:srgbClr val="7CC644"/>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