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 Slab"/>
      <p:regular r:id="rId40"/>
      <p:bold r:id="rId41"/>
    </p:embeddedFont>
    <p:embeddedFont>
      <p:font typeface="Lora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1783EE-84E7-4621-9137-FB916B77EACE}">
  <a:tblStyle styleId="{D21783EE-84E7-4621-9137-FB916B77EA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Slab-regular.fntdata"/><Relationship Id="rId20" Type="http://schemas.openxmlformats.org/officeDocument/2006/relationships/slide" Target="slides/slide14.xml"/><Relationship Id="rId42" Type="http://schemas.openxmlformats.org/officeDocument/2006/relationships/font" Target="fonts/Lora-regular.fntdata"/><Relationship Id="rId41" Type="http://schemas.openxmlformats.org/officeDocument/2006/relationships/font" Target="fonts/RobotoSlab-bold.fntdata"/><Relationship Id="rId22" Type="http://schemas.openxmlformats.org/officeDocument/2006/relationships/slide" Target="slides/slide16.xml"/><Relationship Id="rId44" Type="http://schemas.openxmlformats.org/officeDocument/2006/relationships/font" Target="fonts/Lora-italic.fntdata"/><Relationship Id="rId21" Type="http://schemas.openxmlformats.org/officeDocument/2006/relationships/slide" Target="slides/slide15.xml"/><Relationship Id="rId43" Type="http://schemas.openxmlformats.org/officeDocument/2006/relationships/font" Target="fonts/Lora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Lor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Addition#Main.java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double#Main.java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double#Main.java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Naming-Variables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Mathematical-Operators#Main.java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Average-2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Sum-of-Digits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ba9d7892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ba9d789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56499cf4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56499cf4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56499cf4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56499cf4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56499cf4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56499cf4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56499cf4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56499cf4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0ba9d7892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0ba9d7892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https://replit.com/@AadilaAliSabry/Addition#Main.java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56499cf4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56499cf4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https://replit.com/@AadilaAliSabry/double#Main.java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Okay, activity again.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Who knows why the last one produces an error? You need to have a number on at least one side of the decimal point for java to recognize it as a decimal number. You can omit numbers on one side, but not both.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Now, for priceApples. Why didn’t I just make it an int? Maybe I’m in a store where price drops by 30 cents every day if the apples don’t sell. Maybe tomorrow the price will be 34.70. Then I’ll have a double value, but my variable will still be int if I didn’t think ahead and make it a double type variable.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56499cf4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56499cf4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https://replit.com/@AadilaAliSabry/double#Main.java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56499cf4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56499cf4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56499cf4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56499cf4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56499cf4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56499cf4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ba9d7892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0ba9d7892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56499cf4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56499cf4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56499cf4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56499cf4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56499cf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56499cf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https://replit.com/@AadilaAliSabry/Naming-Variables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56499cf4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56499cf4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56499cf4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56499cf4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56499cf4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56499cf4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56499cf4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56499cf4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56499cf4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56499cf4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56499cf4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56499cf4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https://replit.com/@AadilaAliSabry/Mathematical-Operators#Main.java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56499cf4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56499cf4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56499cf4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56499cf4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56499cf4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56499cf4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56499cf4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56499cf4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https://replit.com/@AadilaAliSabry/Average-2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56499cf4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56499cf4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https://replit.com/@AadilaAliSabry/Sum-of-Digits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56499cf4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56499cf4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0ba9d7892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0ba9d7892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56499cf4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56499cf4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56499cf4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56499cf4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56499cf4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56499cf4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0ba9d7892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0ba9d7892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0ba9d7892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0ba9d7892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5" y="1002000"/>
            <a:ext cx="4079100" cy="40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-374092" y="515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Java Workshop 2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374100" y="2453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Aadila Ali Sabry</a:t>
            </a:r>
            <a:endParaRPr sz="20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57467" l="1925" r="61124" t="11776"/>
          <a:stretch/>
        </p:blipFill>
        <p:spPr>
          <a:xfrm>
            <a:off x="357510" y="1028524"/>
            <a:ext cx="4002101" cy="2169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b="26148" l="6063" r="56985" t="63902"/>
          <a:stretch/>
        </p:blipFill>
        <p:spPr>
          <a:xfrm>
            <a:off x="357510" y="3413069"/>
            <a:ext cx="4002101" cy="7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 rotWithShape="1">
          <a:blip r:embed="rId4">
            <a:alphaModFix/>
          </a:blip>
          <a:srcRect b="60297" l="5877" r="65577" t="17314"/>
          <a:stretch/>
        </p:blipFill>
        <p:spPr>
          <a:xfrm>
            <a:off x="4713600" y="1028525"/>
            <a:ext cx="4002173" cy="2021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 rotWithShape="1">
          <a:blip r:embed="rId4">
            <a:alphaModFix/>
          </a:blip>
          <a:srcRect b="24774" l="5877" r="65577" t="65823"/>
          <a:stretch/>
        </p:blipFill>
        <p:spPr>
          <a:xfrm>
            <a:off x="4713600" y="3265887"/>
            <a:ext cx="4002173" cy="849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265500" y="1543050"/>
            <a:ext cx="4045200" cy="231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Variable Declaration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And Initialization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1" name="Google Shape;121;p23"/>
          <p:cNvSpPr txBox="1"/>
          <p:nvPr>
            <p:ph idx="2" type="body"/>
          </p:nvPr>
        </p:nvSpPr>
        <p:spPr>
          <a:xfrm>
            <a:off x="4953250" y="647727"/>
            <a:ext cx="3837000" cy="39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51ABE"/>
              </a:buClr>
              <a:buSzPts val="1800"/>
              <a:buFont typeface="Lora"/>
              <a:buChar char="●"/>
            </a:pPr>
            <a:r>
              <a:rPr b="1" lang="en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Declaring variables: Telling java that they exist, and what data type they are.</a:t>
            </a:r>
            <a:endParaRPr b="1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51ABE"/>
              </a:buClr>
              <a:buSzPts val="1800"/>
              <a:buFont typeface="Lora"/>
              <a:buChar char="●"/>
            </a:pPr>
            <a:r>
              <a:rPr b="1" lang="en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Initializing them: giving them their (initial) values</a:t>
            </a:r>
            <a:endParaRPr b="1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 rotWithShape="1">
          <a:blip r:embed="rId3">
            <a:alphaModFix/>
          </a:blip>
          <a:srcRect b="60628" l="0" r="65230" t="11418"/>
          <a:stretch/>
        </p:blipFill>
        <p:spPr>
          <a:xfrm>
            <a:off x="1584038" y="669352"/>
            <a:ext cx="5975923" cy="27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/>
        </p:nvSpPr>
        <p:spPr>
          <a:xfrm>
            <a:off x="1584100" y="3543300"/>
            <a:ext cx="5976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&lt;Type&gt; &lt;Variable Name&gt; = &lt;Value&gt;;</a:t>
            </a:r>
            <a:endParaRPr b="1" sz="15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&lt;Type&gt; &lt;Variable Name&gt;;</a:t>
            </a:r>
            <a:endParaRPr b="1" sz="15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&lt;Variable Name&gt; = &lt;Value&gt;;</a:t>
            </a:r>
            <a:endParaRPr b="1" sz="15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1289050"/>
            <a:ext cx="8520600" cy="40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=</a:t>
            </a:r>
            <a:endParaRPr sz="4000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57761" l="7570" r="63686" t="12081"/>
          <a:stretch/>
        </p:blipFill>
        <p:spPr>
          <a:xfrm>
            <a:off x="2580675" y="783275"/>
            <a:ext cx="3982651" cy="25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 b="25965" l="6228" r="65028" t="64199"/>
          <a:stretch/>
        </p:blipFill>
        <p:spPr>
          <a:xfrm>
            <a:off x="2580675" y="3543875"/>
            <a:ext cx="3982651" cy="8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1785575"/>
            <a:ext cx="8520600" cy="17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Break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1785575"/>
            <a:ext cx="8520600" cy="17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double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9"/>
          <p:cNvPicPr preferRelativeResize="0"/>
          <p:nvPr/>
        </p:nvPicPr>
        <p:blipFill rotWithShape="1">
          <a:blip r:embed="rId3">
            <a:alphaModFix/>
          </a:blip>
          <a:srcRect b="51808" l="6003" r="64377" t="11660"/>
          <a:stretch/>
        </p:blipFill>
        <p:spPr>
          <a:xfrm>
            <a:off x="1769350" y="627375"/>
            <a:ext cx="5605301" cy="388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 b="60694" l="5817" r="64934" t="12319"/>
          <a:stretch/>
        </p:blipFill>
        <p:spPr>
          <a:xfrm>
            <a:off x="1100538" y="770063"/>
            <a:ext cx="6942926" cy="360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/>
          </a:blip>
          <a:srcRect b="44900" l="6743" r="64377" t="11659"/>
          <a:stretch/>
        </p:blipFill>
        <p:spPr>
          <a:xfrm>
            <a:off x="2223188" y="584288"/>
            <a:ext cx="4697626" cy="397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785575"/>
            <a:ext cx="8520600" cy="17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Why Code?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32"/>
          <p:cNvGraphicFramePr/>
          <p:nvPr/>
        </p:nvGraphicFramePr>
        <p:xfrm>
          <a:off x="369025" y="10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{D21783EE-84E7-4621-9137-FB916B77EACE}</a:tableStyleId>
              </a:tblPr>
              <a:tblGrid>
                <a:gridCol w="1268700"/>
                <a:gridCol w="3729075"/>
                <a:gridCol w="3408175"/>
              </a:tblGrid>
              <a:tr h="51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7CC644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Data Type</a:t>
                      </a:r>
                      <a:endParaRPr b="1">
                        <a:solidFill>
                          <a:srgbClr val="7CC644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7CC644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Example</a:t>
                      </a:r>
                      <a:endParaRPr b="1">
                        <a:solidFill>
                          <a:srgbClr val="7CC644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7CC644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Usage</a:t>
                      </a:r>
                      <a:endParaRPr b="1">
                        <a:solidFill>
                          <a:srgbClr val="7CC644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38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int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int someNumber = 56;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Whole Numbers, ie. INTEGERS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143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double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double someDecimal = 45.25;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double someOtherDecimal = .46;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double anotherDecimal = 23. ;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NOT: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double someDecimal = . ;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Numbers w/ decimal places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CC644"/>
                        </a:buClr>
                        <a:buSzPts val="1400"/>
                        <a:buFont typeface="Roboto Slab"/>
                        <a:buChar char="●"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You can omit numbers before or after the decimal point, but NOT both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91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char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char someCharacter = ‘h’;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char someOtherCharacter = ‘5’;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char anotherCharacter = ‘~’;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NOT: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Char oneMoreCharacter = ‘rjjb’;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Used for single characters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CC644"/>
                        </a:buClr>
                        <a:buSzPts val="1400"/>
                        <a:buFont typeface="Roboto Slab"/>
                        <a:buChar char="●"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These characters can be single-digit numbers, letters, or special characters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CC644"/>
                        </a:buClr>
                        <a:buSzPts val="1400"/>
                        <a:buFont typeface="Roboto Slab"/>
                        <a:buChar char="●"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NOTE: put them in single quotes!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CC644"/>
                        </a:buClr>
                        <a:buSzPts val="1400"/>
                        <a:buFont typeface="Roboto Slab"/>
                        <a:buChar char="●"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NOTE: only ONE character!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32"/>
          <p:cNvSpPr txBox="1"/>
          <p:nvPr>
            <p:ph type="title"/>
          </p:nvPr>
        </p:nvSpPr>
        <p:spPr>
          <a:xfrm>
            <a:off x="1209600" y="440650"/>
            <a:ext cx="6724800" cy="5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59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Data Types</a:t>
            </a:r>
            <a:endParaRPr sz="3259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33"/>
          <p:cNvGraphicFramePr/>
          <p:nvPr/>
        </p:nvGraphicFramePr>
        <p:xfrm>
          <a:off x="422788" y="1409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{D21783EE-84E7-4621-9137-FB916B77EACE}</a:tableStyleId>
              </a:tblPr>
              <a:tblGrid>
                <a:gridCol w="1252475"/>
                <a:gridCol w="3681375"/>
                <a:gridCol w="3364550"/>
              </a:tblGrid>
              <a:tr h="49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7CC644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Data Type</a:t>
                      </a:r>
                      <a:endParaRPr b="1">
                        <a:solidFill>
                          <a:srgbClr val="7CC644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7CC644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Example</a:t>
                      </a:r>
                      <a:endParaRPr b="1">
                        <a:solidFill>
                          <a:srgbClr val="7CC644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7CC644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Usage</a:t>
                      </a:r>
                      <a:endParaRPr b="1">
                        <a:solidFill>
                          <a:srgbClr val="7CC644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149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boolean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boolean someBoolean = true;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boolean someBoolean = false;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NOT: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boolean someBoolean = True;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boolean someBoolean  = FALSE;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Can hold one of two values: true or false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NOTE: true and false are in lowercase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108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String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String someString = “true”;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String someOtherString = “469.35”;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String thirdString = “” ;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String anotherString = “g”;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Can hold ANYTHING, as long as its in quotes</a:t>
                      </a:r>
                      <a:endParaRPr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Google Shape;175;p33"/>
          <p:cNvSpPr txBox="1"/>
          <p:nvPr>
            <p:ph type="title"/>
          </p:nvPr>
        </p:nvSpPr>
        <p:spPr>
          <a:xfrm>
            <a:off x="1209600" y="516850"/>
            <a:ext cx="6724800" cy="5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59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Data Types</a:t>
            </a:r>
            <a:endParaRPr sz="3259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762000"/>
            <a:ext cx="8520600" cy="34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Naming Variables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265500" y="1885950"/>
            <a:ext cx="4045200" cy="14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Naming Variables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6" name="Google Shape;186;p35"/>
          <p:cNvSpPr txBox="1"/>
          <p:nvPr>
            <p:ph idx="2" type="body"/>
          </p:nvPr>
        </p:nvSpPr>
        <p:spPr>
          <a:xfrm>
            <a:off x="4953250" y="647727"/>
            <a:ext cx="3837000" cy="39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Names:</a:t>
            </a:r>
            <a:endParaRPr b="1" sz="21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951ABE"/>
              </a:buClr>
              <a:buSzPts val="1800"/>
              <a:buFont typeface="Lora"/>
              <a:buChar char="●"/>
            </a:pPr>
            <a:r>
              <a:rPr b="1" lang="en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Can contain letters, digits, underscores, and dollar signs</a:t>
            </a:r>
            <a:endParaRPr b="1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51ABE"/>
              </a:buClr>
              <a:buSzPts val="1800"/>
              <a:buFont typeface="Lora"/>
              <a:buChar char="●"/>
            </a:pPr>
            <a:r>
              <a:rPr b="1" lang="en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Must begin with a letter</a:t>
            </a:r>
            <a:endParaRPr b="1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51ABE"/>
              </a:buClr>
              <a:buSzPts val="1800"/>
              <a:buFont typeface="Lora"/>
              <a:buChar char="●"/>
            </a:pPr>
            <a:r>
              <a:rPr b="1" lang="en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Cannot contain whitespace</a:t>
            </a:r>
            <a:endParaRPr b="1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51ABE"/>
              </a:buClr>
              <a:buSzPts val="1800"/>
              <a:buFont typeface="Lora"/>
              <a:buChar char="●"/>
            </a:pPr>
            <a:r>
              <a:rPr b="1" lang="en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Can also begin with $ and _</a:t>
            </a:r>
            <a:endParaRPr b="1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51ABE"/>
              </a:buClr>
              <a:buSzPts val="1800"/>
              <a:buFont typeface="Lora"/>
              <a:buChar char="●"/>
            </a:pPr>
            <a:r>
              <a:rPr b="1" lang="en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Names are case sensitive</a:t>
            </a:r>
            <a:endParaRPr b="1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51ABE"/>
              </a:buClr>
              <a:buSzPts val="1800"/>
              <a:buFont typeface="Lora"/>
              <a:buChar char="●"/>
            </a:pPr>
            <a:r>
              <a:rPr b="1" lang="en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Cannot be keywords</a:t>
            </a:r>
            <a:endParaRPr b="1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6"/>
          <p:cNvPicPr preferRelativeResize="0"/>
          <p:nvPr/>
        </p:nvPicPr>
        <p:blipFill rotWithShape="1">
          <a:blip r:embed="rId3">
            <a:alphaModFix/>
          </a:blip>
          <a:srcRect b="69290" l="1602" r="65229" t="11811"/>
          <a:stretch/>
        </p:blipFill>
        <p:spPr>
          <a:xfrm>
            <a:off x="1154188" y="1162050"/>
            <a:ext cx="6835627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6"/>
          <p:cNvPicPr preferRelativeResize="0"/>
          <p:nvPr/>
        </p:nvPicPr>
        <p:blipFill rotWithShape="1">
          <a:blip r:embed="rId3">
            <a:alphaModFix/>
          </a:blip>
          <a:srcRect b="31997" l="35934" r="30896" t="64749"/>
          <a:stretch/>
        </p:blipFill>
        <p:spPr>
          <a:xfrm>
            <a:off x="1154188" y="3619500"/>
            <a:ext cx="6835627" cy="377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idx="4294967295" type="title"/>
          </p:nvPr>
        </p:nvSpPr>
        <p:spPr>
          <a:xfrm>
            <a:off x="570300" y="361950"/>
            <a:ext cx="61926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Different Sizes of Variables</a:t>
            </a:r>
            <a:endParaRPr sz="342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8" name="Google Shape;198;p37"/>
          <p:cNvSpPr txBox="1"/>
          <p:nvPr>
            <p:ph idx="4294967295" type="body"/>
          </p:nvPr>
        </p:nvSpPr>
        <p:spPr>
          <a:xfrm>
            <a:off x="570300" y="1009675"/>
            <a:ext cx="6459300" cy="13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long: </a:t>
            </a:r>
            <a:r>
              <a:rPr lang="en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long can hold values MUCH larger than ints</a:t>
            </a:r>
            <a:endParaRPr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	long grainsofSand = 9_223_372_036_854_775_807 L ;</a:t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	long debtInPennies = - 9_223_372_036_854_775_808 l ;</a:t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9" name="Google Shape;199;p37"/>
          <p:cNvSpPr txBox="1"/>
          <p:nvPr>
            <p:ph idx="4294967295" type="body"/>
          </p:nvPr>
        </p:nvSpPr>
        <p:spPr>
          <a:xfrm>
            <a:off x="570300" y="2228875"/>
            <a:ext cx="6459300" cy="13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short: </a:t>
            </a:r>
            <a:r>
              <a:rPr lang="en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for values smaller than ints.</a:t>
            </a:r>
            <a:endParaRPr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	short numberOfParticipants = 32_767;</a:t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	short depthOfOcean = - 32_768 ;</a:t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0" name="Google Shape;200;p37"/>
          <p:cNvSpPr txBox="1"/>
          <p:nvPr>
            <p:ph idx="4294967295" type="body"/>
          </p:nvPr>
        </p:nvSpPr>
        <p:spPr>
          <a:xfrm>
            <a:off x="570300" y="3415100"/>
            <a:ext cx="6459300" cy="13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byte: </a:t>
            </a:r>
            <a:r>
              <a:rPr lang="en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for values smaller even than shorts.</a:t>
            </a:r>
            <a:endParaRPr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	byte ageOfTortoise = 127;</a:t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	byte depthOfPond = - 128;</a:t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idx="4294967295" type="title"/>
          </p:nvPr>
        </p:nvSpPr>
        <p:spPr>
          <a:xfrm>
            <a:off x="570300" y="1200150"/>
            <a:ext cx="61926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Different Sizes of Variables</a:t>
            </a:r>
            <a:endParaRPr sz="342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6" name="Google Shape;206;p38"/>
          <p:cNvSpPr txBox="1"/>
          <p:nvPr>
            <p:ph idx="4294967295" type="body"/>
          </p:nvPr>
        </p:nvSpPr>
        <p:spPr>
          <a:xfrm>
            <a:off x="570300" y="2000275"/>
            <a:ext cx="6459300" cy="13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float: </a:t>
            </a:r>
            <a:r>
              <a:rPr lang="en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holds values smaller than double (with less precision)</a:t>
            </a:r>
            <a:endParaRPr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	float priceApples = 597.63 F ;</a:t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	float debtInPennies = - 596.29 f ;</a:t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3733800"/>
            <a:ext cx="8520600" cy="34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“” ‘’</a:t>
            </a:r>
            <a:endParaRPr sz="4000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0"/>
          <p:cNvPicPr preferRelativeResize="0"/>
          <p:nvPr/>
        </p:nvPicPr>
        <p:blipFill rotWithShape="1">
          <a:blip r:embed="rId3">
            <a:alphaModFix/>
          </a:blip>
          <a:srcRect b="36153" l="6228" r="57473" t="17466"/>
          <a:stretch/>
        </p:blipFill>
        <p:spPr>
          <a:xfrm>
            <a:off x="2463013" y="449425"/>
            <a:ext cx="4217976" cy="30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0"/>
          <p:cNvPicPr preferRelativeResize="0"/>
          <p:nvPr/>
        </p:nvPicPr>
        <p:blipFill rotWithShape="1">
          <a:blip r:embed="rId4">
            <a:alphaModFix/>
          </a:blip>
          <a:srcRect b="17927" l="6174" r="56108" t="66007"/>
          <a:stretch/>
        </p:blipFill>
        <p:spPr>
          <a:xfrm>
            <a:off x="2463013" y="3683500"/>
            <a:ext cx="4217976" cy="1010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1"/>
          <p:cNvPicPr preferRelativeResize="0"/>
          <p:nvPr/>
        </p:nvPicPr>
        <p:blipFill rotWithShape="1">
          <a:blip r:embed="rId3">
            <a:alphaModFix/>
          </a:blip>
          <a:srcRect b="20683" l="5987" r="65085" t="11899"/>
          <a:stretch/>
        </p:blipFill>
        <p:spPr>
          <a:xfrm>
            <a:off x="1046900" y="471725"/>
            <a:ext cx="3143050" cy="41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1"/>
          <p:cNvPicPr preferRelativeResize="0"/>
          <p:nvPr/>
        </p:nvPicPr>
        <p:blipFill rotWithShape="1">
          <a:blip r:embed="rId4">
            <a:alphaModFix/>
          </a:blip>
          <a:srcRect b="14120" l="6190" r="70440" t="63659"/>
          <a:stretch/>
        </p:blipFill>
        <p:spPr>
          <a:xfrm>
            <a:off x="4475925" y="2465550"/>
            <a:ext cx="3744552" cy="200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785575"/>
            <a:ext cx="8520600" cy="17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Variables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2"/>
          <p:cNvPicPr preferRelativeResize="0"/>
          <p:nvPr/>
        </p:nvPicPr>
        <p:blipFill rotWithShape="1">
          <a:blip r:embed="rId3">
            <a:alphaModFix/>
          </a:blip>
          <a:srcRect b="47965" l="5989" r="64906" t="16286"/>
          <a:stretch/>
        </p:blipFill>
        <p:spPr>
          <a:xfrm>
            <a:off x="2424925" y="324525"/>
            <a:ext cx="4294157" cy="29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2"/>
          <p:cNvPicPr preferRelativeResize="0"/>
          <p:nvPr/>
        </p:nvPicPr>
        <p:blipFill rotWithShape="1">
          <a:blip r:embed="rId3">
            <a:alphaModFix/>
          </a:blip>
          <a:srcRect b="20997" l="5989" r="64906" t="65505"/>
          <a:stretch/>
        </p:blipFill>
        <p:spPr>
          <a:xfrm>
            <a:off x="2424925" y="3488000"/>
            <a:ext cx="4294152" cy="112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311700" y="990600"/>
            <a:ext cx="8520600" cy="24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Average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title"/>
          </p:nvPr>
        </p:nvSpPr>
        <p:spPr>
          <a:xfrm>
            <a:off x="311700" y="990600"/>
            <a:ext cx="8520600" cy="316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Sum of Digits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type="title"/>
          </p:nvPr>
        </p:nvSpPr>
        <p:spPr>
          <a:xfrm>
            <a:off x="311700" y="762000"/>
            <a:ext cx="8520600" cy="34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Intellij + Exercises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209600" y="516850"/>
            <a:ext cx="6724800" cy="5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59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Variables</a:t>
            </a:r>
            <a:endParaRPr sz="3259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60131" l="1851" r="61051" t="11606"/>
          <a:stretch/>
        </p:blipFill>
        <p:spPr>
          <a:xfrm>
            <a:off x="1786750" y="1372575"/>
            <a:ext cx="5570501" cy="218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25751" l="5987" r="56914" t="64261"/>
          <a:stretch/>
        </p:blipFill>
        <p:spPr>
          <a:xfrm>
            <a:off x="1786751" y="3839288"/>
            <a:ext cx="5570501" cy="773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209600" y="516850"/>
            <a:ext cx="6724800" cy="5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59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Variables</a:t>
            </a:r>
            <a:endParaRPr sz="3259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63167" l="5541" r="65028" t="11486"/>
          <a:stretch/>
        </p:blipFill>
        <p:spPr>
          <a:xfrm>
            <a:off x="2121463" y="1208050"/>
            <a:ext cx="4901074" cy="23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24448" l="5541" r="65028" t="66246"/>
          <a:stretch/>
        </p:blipFill>
        <p:spPr>
          <a:xfrm>
            <a:off x="2121462" y="3763944"/>
            <a:ext cx="4901074" cy="87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209600" y="516850"/>
            <a:ext cx="6724800" cy="5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59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Data Types</a:t>
            </a:r>
            <a:endParaRPr sz="3259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6531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{D21783EE-84E7-4621-9137-FB916B77EACE}</a:tableStyleId>
              </a:tblPr>
              <a:tblGrid>
                <a:gridCol w="2562000"/>
                <a:gridCol w="5275800"/>
              </a:tblGrid>
              <a:tr h="52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Data Type</a:t>
                      </a:r>
                      <a:endParaRPr b="1" sz="2000"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7CC644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Holds</a:t>
                      </a:r>
                      <a:endParaRPr b="1" sz="2000">
                        <a:solidFill>
                          <a:srgbClr val="7CC644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/>
                </a:tc>
              </a:tr>
              <a:tr h="52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7CC644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int</a:t>
                      </a:r>
                      <a:endParaRPr sz="2000">
                        <a:solidFill>
                          <a:srgbClr val="7CC644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7CC644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Whole Numbers</a:t>
                      </a:r>
                      <a:endParaRPr sz="2000">
                        <a:solidFill>
                          <a:srgbClr val="7CC644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52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7CC644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double</a:t>
                      </a:r>
                      <a:endParaRPr sz="2000">
                        <a:solidFill>
                          <a:srgbClr val="7CC644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7CC644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Numbers with decimal places</a:t>
                      </a:r>
                      <a:endParaRPr sz="2000">
                        <a:solidFill>
                          <a:srgbClr val="7CC644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52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7CC644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char</a:t>
                      </a:r>
                      <a:endParaRPr sz="2000">
                        <a:solidFill>
                          <a:srgbClr val="7CC644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7CC644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Single characters</a:t>
                      </a:r>
                      <a:endParaRPr sz="2000">
                        <a:solidFill>
                          <a:srgbClr val="7CC644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52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7CC644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boolean</a:t>
                      </a:r>
                      <a:endParaRPr sz="2000">
                        <a:solidFill>
                          <a:srgbClr val="7CC644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7CC644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One of true or false</a:t>
                      </a:r>
                      <a:endParaRPr sz="2000">
                        <a:solidFill>
                          <a:srgbClr val="7CC644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  <a:tr h="52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7CC644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String</a:t>
                      </a:r>
                      <a:endParaRPr sz="2000">
                        <a:solidFill>
                          <a:srgbClr val="7CC644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7CC644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“Strings” of characters</a:t>
                      </a:r>
                      <a:endParaRPr sz="2000">
                        <a:solidFill>
                          <a:srgbClr val="7CC644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1785575"/>
            <a:ext cx="8520600" cy="17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11000001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Why Do We Have Data Types?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265500" y="30316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...Why?</a:t>
            </a:r>
            <a:endParaRPr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4953250" y="1319613"/>
            <a:ext cx="3837000" cy="13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This is the character ‘a’ in binary:</a:t>
            </a:r>
            <a:endParaRPr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1100001</a:t>
            </a:r>
            <a:endParaRPr b="1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4953250" y="2472688"/>
            <a:ext cx="3837000" cy="13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This is the number 97 in binary:</a:t>
            </a:r>
            <a:endParaRPr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1100001</a:t>
            </a:r>
            <a:endParaRPr b="1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/>
          </a:blip>
          <a:srcRect b="63591" l="5547" r="62145" t="11450"/>
          <a:stretch/>
        </p:blipFill>
        <p:spPr>
          <a:xfrm>
            <a:off x="583449" y="707322"/>
            <a:ext cx="3761674" cy="188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 b="23573" l="5547" r="62145" t="66032"/>
          <a:stretch/>
        </p:blipFill>
        <p:spPr>
          <a:xfrm>
            <a:off x="583449" y="2748050"/>
            <a:ext cx="3761674" cy="78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 rotWithShape="1">
          <a:blip r:embed="rId4">
            <a:alphaModFix/>
          </a:blip>
          <a:srcRect b="63580" l="5408" r="63647" t="11973"/>
          <a:stretch/>
        </p:blipFill>
        <p:spPr>
          <a:xfrm>
            <a:off x="4843950" y="2072175"/>
            <a:ext cx="3904248" cy="17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 rotWithShape="1">
          <a:blip r:embed="rId4">
            <a:alphaModFix/>
          </a:blip>
          <a:srcRect b="31236" l="36367" r="18767" t="58902"/>
          <a:stretch/>
        </p:blipFill>
        <p:spPr>
          <a:xfrm>
            <a:off x="1541418" y="3930575"/>
            <a:ext cx="7206782" cy="89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