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Architects Daughter"/>
      <p:regular r:id="rId38"/>
    </p:embeddedFont>
    <p:embeddedFont>
      <p:font typeface="Lor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bold.fntdata"/><Relationship Id="rId20" Type="http://schemas.openxmlformats.org/officeDocument/2006/relationships/slide" Target="slides/slide15.xml"/><Relationship Id="rId42" Type="http://schemas.openxmlformats.org/officeDocument/2006/relationships/font" Target="fonts/Lora-boldItalic.fntdata"/><Relationship Id="rId41" Type="http://schemas.openxmlformats.org/officeDocument/2006/relationships/font" Target="fonts/Lor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Lora-regular.fntdata"/><Relationship Id="rId16" Type="http://schemas.openxmlformats.org/officeDocument/2006/relationships/slide" Target="slides/slide11.xml"/><Relationship Id="rId38" Type="http://schemas.openxmlformats.org/officeDocument/2006/relationships/font" Target="fonts/ArchitectsDaugh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thsisfun.com/prime-factorization.html" TargetMode="External"/><Relationship Id="rId3" Type="http://schemas.openxmlformats.org/officeDocument/2006/relationships/hyperlink" Target="https://replit.com/@AadilaAliSabry/Prime-Factorization#Main.java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switching-between-Loops#Main.java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thsisfun.com/numbers/fibonacci-sequence.html" TargetMode="External"/><Relationship Id="rId3" Type="http://schemas.openxmlformats.org/officeDocument/2006/relationships/hyperlink" Target="https://replit.com/@AadilaAliSabry/Fibonacci-Sequence#Main.java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Christmas-Tree#Main.java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Number-Guessing-Game#Main.java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Break-Statements#Main.java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Continue-Statement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Primality-Checker#Main.jav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Working-with-if-Statements#Main.java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ba9d789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ba9d789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ed6593a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ed6593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ed6593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ed6593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https://www.mathsisfun.com/prime-factorization.html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https://replit.com/@AadilaAliSabry/Prime-Factorization#Main.java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ed6593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ed6593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ed6593a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ed6593a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0ba9d789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0ba9d789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https://replit.com/@AadilaAliSabry/switching-between-Loops#Main.java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ed6593a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ed6593a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ed6593a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ed6593a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...Cannot use i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i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...2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…3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Int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//cannot use x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…4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...5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ed6593a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ed6593a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ed6593a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ed6593a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1c29ab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1c29ab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ed659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ed65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d6593a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ced6593a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https://www.mathsisfun.com/numbers/fibonacci-sequence.html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https://replit.com/@AadilaAliSabry/Fibonacci-Sequence#Main.java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ed6593a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ed6593a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https://replit.com/@AadilaAliSabry/Christmas-Tree#Main.java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ced6593a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ced6593a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https://replit.com/@AadilaAliSabry/Number-Guessing-Game#Main.java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ed6593a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ced6593a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ed6593a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ced6593a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ed6593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ed6593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ced6593a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ced6593a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ed6593a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ed6593a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ced6593a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ced6593a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https://replit.com/@AadilaAliSabry/Break-Statements#Main.java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ed6593a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ced6593a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https://replit.com/@AadilaAliSabry/Continue-Statements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ed6593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ed6593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ced6593a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ced6593a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https://replit.com/@AadilaAliSabry/Primality-Checker#Main.java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ed6593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ed6593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ed6593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ed6593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ed6593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ed6593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https://replit.com/@AadilaAliSabry/Working-with-if-Statements#Main.java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ed6593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ed6593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ed6593a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ed6593a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ed6593a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ed6593a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" y="1002000"/>
            <a:ext cx="4079100" cy="40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374092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Java Workshop 4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3741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Aadila Ali Sabry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60928" l="5856" r="65754" t="11673"/>
          <a:stretch/>
        </p:blipFill>
        <p:spPr>
          <a:xfrm>
            <a:off x="2335913" y="514300"/>
            <a:ext cx="4472174" cy="242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15461" l="5856" r="65754" t="67910"/>
          <a:stretch/>
        </p:blipFill>
        <p:spPr>
          <a:xfrm>
            <a:off x="2335913" y="3155725"/>
            <a:ext cx="4472174" cy="14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05100" y="1267950"/>
            <a:ext cx="73338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Prime factorization</a:t>
            </a:r>
            <a:endParaRPr sz="72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while </a:t>
            </a:r>
            <a:r>
              <a:rPr lang="en" sz="34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Statements</a:t>
            </a:r>
            <a:endParaRPr sz="34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634200" y="1304950"/>
            <a:ext cx="62493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while </a:t>
            </a: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(boolean expression) {</a:t>
            </a:r>
            <a:endParaRPr sz="23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Statement (s);</a:t>
            </a:r>
            <a:endParaRPr sz="23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23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3617375" y="1785725"/>
            <a:ext cx="45800" cy="720604"/>
          </a:xfrm>
          <a:custGeom>
            <a:rect b="b" l="l" r="r" t="t"/>
            <a:pathLst>
              <a:path extrusionOk="0" h="12210" w="1221">
                <a:moveTo>
                  <a:pt x="0" y="0"/>
                </a:moveTo>
                <a:cubicBezTo>
                  <a:pt x="0" y="4090"/>
                  <a:pt x="1221" y="8120"/>
                  <a:pt x="1221" y="12210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35" name="Google Shape;135;p24"/>
          <p:cNvSpPr txBox="1"/>
          <p:nvPr/>
        </p:nvSpPr>
        <p:spPr>
          <a:xfrm>
            <a:off x="2514975" y="2571750"/>
            <a:ext cx="225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Boolean expression is evaluated before each iteration of the loop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do while </a:t>
            </a:r>
            <a:r>
              <a:rPr lang="en" sz="34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Statements</a:t>
            </a:r>
            <a:endParaRPr sz="34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634200" y="1304950"/>
            <a:ext cx="62493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do</a:t>
            </a: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 {</a:t>
            </a:r>
            <a:endParaRPr sz="23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Statement (s);</a:t>
            </a:r>
            <a:endParaRPr sz="23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 while (boolean expression);</a:t>
            </a:r>
            <a:endParaRPr sz="23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879375" y="3262650"/>
            <a:ext cx="225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Boolean expression is evaluated AFTER each iteration of the loop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2840450" y="2993975"/>
            <a:ext cx="1038928" cy="829111"/>
          </a:xfrm>
          <a:custGeom>
            <a:rect b="b" l="l" r="r" t="t"/>
            <a:pathLst>
              <a:path extrusionOk="0" h="26409" w="27022">
                <a:moveTo>
                  <a:pt x="0" y="0"/>
                </a:moveTo>
                <a:cubicBezTo>
                  <a:pt x="1779" y="7120"/>
                  <a:pt x="4947" y="14970"/>
                  <a:pt x="11054" y="19039"/>
                </a:cubicBezTo>
                <a:cubicBezTo>
                  <a:pt x="15933" y="22290"/>
                  <a:pt x="22880" y="22260"/>
                  <a:pt x="27022" y="26409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7327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Switching between Loops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57997" l="6261" r="64289" t="11760"/>
          <a:stretch/>
        </p:blipFill>
        <p:spPr>
          <a:xfrm>
            <a:off x="847275" y="322687"/>
            <a:ext cx="4079525" cy="235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11763" l="6261" r="64289" t="64700"/>
          <a:stretch/>
        </p:blipFill>
        <p:spPr>
          <a:xfrm>
            <a:off x="3913450" y="2850437"/>
            <a:ext cx="4383274" cy="19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44763" l="6617" r="63396" t="11450"/>
          <a:stretch/>
        </p:blipFill>
        <p:spPr>
          <a:xfrm>
            <a:off x="2361074" y="1212900"/>
            <a:ext cx="4271726" cy="35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idx="4294967295" type="title"/>
          </p:nvPr>
        </p:nvSpPr>
        <p:spPr>
          <a:xfrm>
            <a:off x="634200" y="352900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Variable Scope</a:t>
            </a:r>
            <a:endParaRPr sz="34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50083" l="6438" r="64469" t="11762"/>
          <a:stretch/>
        </p:blipFill>
        <p:spPr>
          <a:xfrm>
            <a:off x="2483650" y="315688"/>
            <a:ext cx="4176706" cy="30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15886" l="6438" r="64469" t="68292"/>
          <a:stretch/>
        </p:blipFill>
        <p:spPr>
          <a:xfrm>
            <a:off x="2483650" y="3550213"/>
            <a:ext cx="4176701" cy="127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45285" l="6260" r="64111" t="11444"/>
          <a:stretch/>
        </p:blipFill>
        <p:spPr>
          <a:xfrm>
            <a:off x="2493275" y="177213"/>
            <a:ext cx="4157448" cy="34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16206" l="6260" r="64111" t="67858"/>
          <a:stretch/>
        </p:blipFill>
        <p:spPr>
          <a:xfrm>
            <a:off x="2493275" y="3708558"/>
            <a:ext cx="4157448" cy="12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487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Break Time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if Statements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34200" y="1385750"/>
            <a:ext cx="78756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f (boolean expression 1) {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statement (s) ;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 else if (boolean expression 2) {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Different statement (s) ;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 			….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else {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Default statement (s) ;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17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2011927" y="3007615"/>
            <a:ext cx="405050" cy="345650"/>
          </a:xfrm>
          <a:custGeom>
            <a:rect b="b" l="l" r="r" t="t"/>
            <a:pathLst>
              <a:path extrusionOk="0" h="13826" w="16202">
                <a:moveTo>
                  <a:pt x="719" y="7902"/>
                </a:moveTo>
                <a:cubicBezTo>
                  <a:pt x="719" y="5867"/>
                  <a:pt x="-720" y="3236"/>
                  <a:pt x="719" y="1797"/>
                </a:cubicBezTo>
                <a:cubicBezTo>
                  <a:pt x="4220" y="-1704"/>
                  <a:pt x="11870" y="738"/>
                  <a:pt x="15371" y="4239"/>
                </a:cubicBezTo>
                <a:cubicBezTo>
                  <a:pt x="17753" y="6621"/>
                  <a:pt x="14366" y="12580"/>
                  <a:pt x="11098" y="13396"/>
                </a:cubicBezTo>
                <a:cubicBezTo>
                  <a:pt x="7650" y="14257"/>
                  <a:pt x="1330" y="12677"/>
                  <a:pt x="1330" y="9123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4"/>
          <p:cNvSpPr/>
          <p:nvPr/>
        </p:nvSpPr>
        <p:spPr>
          <a:xfrm rot="10667963">
            <a:off x="2421670" y="2839885"/>
            <a:ext cx="1541583" cy="274735"/>
          </a:xfrm>
          <a:custGeom>
            <a:rect b="b" l="l" r="r" t="t"/>
            <a:pathLst>
              <a:path extrusionOk="0" h="10989" w="61661">
                <a:moveTo>
                  <a:pt x="0" y="10989"/>
                </a:moveTo>
                <a:cubicBezTo>
                  <a:pt x="5479" y="10989"/>
                  <a:pt x="10604" y="8220"/>
                  <a:pt x="15873" y="6715"/>
                </a:cubicBezTo>
                <a:cubicBezTo>
                  <a:pt x="30705" y="2477"/>
                  <a:pt x="46235" y="0"/>
                  <a:pt x="61661" y="0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" name="Google Shape;65;p14"/>
          <p:cNvSpPr txBox="1"/>
          <p:nvPr/>
        </p:nvSpPr>
        <p:spPr>
          <a:xfrm>
            <a:off x="3967950" y="1938925"/>
            <a:ext cx="4716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have any number of </a:t>
            </a:r>
            <a:r>
              <a:rPr b="1" i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else if</a:t>
            </a: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statements, even 0. The rules are: they must come before the else statement, and after the if statement. Every </a:t>
            </a:r>
            <a:r>
              <a:rPr b="1" i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else if</a:t>
            </a: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must have a boolean expression.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67950" y="689325"/>
            <a:ext cx="471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Your </a:t>
            </a:r>
            <a:r>
              <a:rPr b="1" i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</a:t>
            </a: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statement goes at the beginning, and you can have only one of them for one </a:t>
            </a:r>
            <a:r>
              <a:rPr b="1" i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</a:t>
            </a: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block. Your if statement MUST have a boolean expression.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967950" y="3434825"/>
            <a:ext cx="4716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Your </a:t>
            </a:r>
            <a:r>
              <a:rPr b="1" i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else</a:t>
            </a: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statement goes at the end, and it is optional. You may only have one </a:t>
            </a:r>
            <a:r>
              <a:rPr b="1" i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else</a:t>
            </a: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statement if you have one at all, and it has no boolean expression. Put the default code, ie. the code to execute if none of the conditions hold, here.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8" name="Google Shape;68;p14"/>
          <p:cNvSpPr/>
          <p:nvPr/>
        </p:nvSpPr>
        <p:spPr>
          <a:xfrm rot="10800000">
            <a:off x="3159350" y="1437700"/>
            <a:ext cx="793657" cy="210652"/>
          </a:xfrm>
          <a:custGeom>
            <a:rect b="b" l="l" r="r" t="t"/>
            <a:pathLst>
              <a:path extrusionOk="0" h="5984" w="31136">
                <a:moveTo>
                  <a:pt x="31136" y="490"/>
                </a:moveTo>
                <a:cubicBezTo>
                  <a:pt x="20597" y="490"/>
                  <a:pt x="7452" y="-1468"/>
                  <a:pt x="0" y="5984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9" name="Google Shape;69;p14"/>
          <p:cNvSpPr/>
          <p:nvPr/>
        </p:nvSpPr>
        <p:spPr>
          <a:xfrm>
            <a:off x="1266800" y="3510400"/>
            <a:ext cx="2701112" cy="320525"/>
          </a:xfrm>
          <a:custGeom>
            <a:rect b="b" l="l" r="r" t="t"/>
            <a:pathLst>
              <a:path extrusionOk="0" h="12821" w="106228">
                <a:moveTo>
                  <a:pt x="0" y="0"/>
                </a:moveTo>
                <a:cubicBezTo>
                  <a:pt x="25149" y="6293"/>
                  <a:pt x="52112" y="1026"/>
                  <a:pt x="77534" y="6105"/>
                </a:cubicBezTo>
                <a:cubicBezTo>
                  <a:pt x="87167" y="8030"/>
                  <a:pt x="99282" y="5875"/>
                  <a:pt x="106228" y="12821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17327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Fibonacci Sequence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20705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1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Christmas Tree</a:t>
            </a:r>
            <a:endParaRPr sz="91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19170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1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Guess the Number</a:t>
            </a:r>
            <a:endParaRPr sz="91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63693" l="5904" r="64823" t="11452"/>
          <a:stretch/>
        </p:blipFill>
        <p:spPr>
          <a:xfrm>
            <a:off x="1791375" y="318150"/>
            <a:ext cx="5561242" cy="265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16205" l="5904" r="64823" t="68054"/>
          <a:stretch/>
        </p:blipFill>
        <p:spPr>
          <a:xfrm>
            <a:off x="1791375" y="3143225"/>
            <a:ext cx="5561251" cy="168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57726" l="6080" r="63576" t="11760"/>
          <a:stretch/>
        </p:blipFill>
        <p:spPr>
          <a:xfrm>
            <a:off x="1844113" y="734925"/>
            <a:ext cx="5455776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 b="28265" l="6080" r="63576" t="67898"/>
          <a:stretch/>
        </p:blipFill>
        <p:spPr>
          <a:xfrm>
            <a:off x="1844113" y="4020625"/>
            <a:ext cx="5455776" cy="38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b="51746" l="6261" r="60004" t="12396"/>
          <a:stretch/>
        </p:blipFill>
        <p:spPr>
          <a:xfrm>
            <a:off x="1270950" y="598100"/>
            <a:ext cx="6602102" cy="39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8"/>
          <p:cNvPicPr preferRelativeResize="0"/>
          <p:nvPr/>
        </p:nvPicPr>
        <p:blipFill rotWithShape="1">
          <a:blip r:embed="rId3">
            <a:alphaModFix/>
          </a:blip>
          <a:srcRect b="57452" l="6080" r="63934" t="11769"/>
          <a:stretch/>
        </p:blipFill>
        <p:spPr>
          <a:xfrm>
            <a:off x="1401463" y="741150"/>
            <a:ext cx="6341074" cy="3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9"/>
          <p:cNvPicPr preferRelativeResize="0"/>
          <p:nvPr/>
        </p:nvPicPr>
        <p:blipFill rotWithShape="1">
          <a:blip r:embed="rId3">
            <a:alphaModFix/>
          </a:blip>
          <a:srcRect b="57459" l="6261" r="64467" t="11760"/>
          <a:stretch/>
        </p:blipFill>
        <p:spPr>
          <a:xfrm>
            <a:off x="1286300" y="628388"/>
            <a:ext cx="6571402" cy="38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20472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Break Statements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22468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Continue Statements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53943" l="6212" r="64511" t="11359"/>
          <a:stretch/>
        </p:blipFill>
        <p:spPr>
          <a:xfrm>
            <a:off x="1923950" y="806363"/>
            <a:ext cx="5296123" cy="35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21086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Prime Checker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29861" l="6211" r="58836" t="15776"/>
          <a:stretch/>
        </p:blipFill>
        <p:spPr>
          <a:xfrm>
            <a:off x="2495863" y="533900"/>
            <a:ext cx="4152274" cy="363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9115" l="6211" r="58836" t="77678"/>
          <a:stretch/>
        </p:blipFill>
        <p:spPr>
          <a:xfrm>
            <a:off x="2495863" y="4395375"/>
            <a:ext cx="4152274" cy="21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36150" l="6210" r="58659" t="11676"/>
          <a:stretch/>
        </p:blipFill>
        <p:spPr>
          <a:xfrm>
            <a:off x="2553100" y="697512"/>
            <a:ext cx="4037798" cy="337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9245" l="6210" r="58659" t="77779"/>
          <a:stretch/>
        </p:blipFill>
        <p:spPr>
          <a:xfrm>
            <a:off x="2553100" y="4253694"/>
            <a:ext cx="4037798" cy="1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6278" l="6211" r="58836" t="11991"/>
          <a:stretch/>
        </p:blipFill>
        <p:spPr>
          <a:xfrm>
            <a:off x="2175775" y="372400"/>
            <a:ext cx="4792450" cy="39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19338" l="6322" r="58724" t="77495"/>
          <a:stretch/>
        </p:blipFill>
        <p:spPr>
          <a:xfrm>
            <a:off x="2175775" y="4526885"/>
            <a:ext cx="4792450" cy="2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48599" l="6212" r="59365" t="11681"/>
          <a:stretch/>
        </p:blipFill>
        <p:spPr>
          <a:xfrm>
            <a:off x="2149950" y="546113"/>
            <a:ext cx="4844112" cy="314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4287" l="6212" r="59365" t="66179"/>
          <a:stretch/>
        </p:blipFill>
        <p:spPr>
          <a:xfrm>
            <a:off x="2149950" y="3842812"/>
            <a:ext cx="4844098" cy="75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for Loops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34200" y="1304950"/>
            <a:ext cx="62493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for (statement 1; boolean expression; statement 2) {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Statement (s);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5" name="Google Shape;105;p20"/>
          <p:cNvSpPr/>
          <p:nvPr/>
        </p:nvSpPr>
        <p:spPr>
          <a:xfrm flipH="1">
            <a:off x="1724675" y="1877825"/>
            <a:ext cx="45800" cy="923412"/>
          </a:xfrm>
          <a:custGeom>
            <a:rect b="b" l="l" r="r" t="t"/>
            <a:pathLst>
              <a:path extrusionOk="0" h="12210" w="1221">
                <a:moveTo>
                  <a:pt x="0" y="0"/>
                </a:moveTo>
                <a:cubicBezTo>
                  <a:pt x="0" y="4090"/>
                  <a:pt x="1221" y="8120"/>
                  <a:pt x="1221" y="12210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06" name="Google Shape;106;p20"/>
          <p:cNvSpPr/>
          <p:nvPr/>
        </p:nvSpPr>
        <p:spPr>
          <a:xfrm>
            <a:off x="3735950" y="1785725"/>
            <a:ext cx="45800" cy="720604"/>
          </a:xfrm>
          <a:custGeom>
            <a:rect b="b" l="l" r="r" t="t"/>
            <a:pathLst>
              <a:path extrusionOk="0" h="12210" w="1221">
                <a:moveTo>
                  <a:pt x="0" y="0"/>
                </a:moveTo>
                <a:cubicBezTo>
                  <a:pt x="0" y="4090"/>
                  <a:pt x="1221" y="8120"/>
                  <a:pt x="1221" y="12210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07" name="Google Shape;107;p20"/>
          <p:cNvSpPr/>
          <p:nvPr/>
        </p:nvSpPr>
        <p:spPr>
          <a:xfrm>
            <a:off x="6089325" y="1785725"/>
            <a:ext cx="45800" cy="720604"/>
          </a:xfrm>
          <a:custGeom>
            <a:rect b="b" l="l" r="r" t="t"/>
            <a:pathLst>
              <a:path extrusionOk="0" h="12210" w="1221">
                <a:moveTo>
                  <a:pt x="0" y="0"/>
                </a:moveTo>
                <a:cubicBezTo>
                  <a:pt x="0" y="4090"/>
                  <a:pt x="1221" y="8120"/>
                  <a:pt x="1221" y="12210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08" name="Google Shape;108;p20"/>
          <p:cNvSpPr txBox="1"/>
          <p:nvPr/>
        </p:nvSpPr>
        <p:spPr>
          <a:xfrm>
            <a:off x="556875" y="2894175"/>
            <a:ext cx="238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Statement 1 is executed once at the beginning of the for loop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030375" y="2506325"/>
            <a:ext cx="2143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boolean expression is evaluated before each time it loops. The for loop will stop once the boolean expression is false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548650" y="2571750"/>
            <a:ext cx="225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Statement 3 is executed at the end of each loop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for Loops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34200" y="1304950"/>
            <a:ext cx="62493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for (int i = 0; i != 0; i++) {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Statement (s);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for (int i = 0; ; i++) {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	Statement (s);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}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