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Architects Daughter"/>
      <p:regular r:id="rId33"/>
    </p:embeddedFont>
    <p:embeddedFont>
      <p:font typeface="Lo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chitectsDaught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Lora-bold.fntdata"/><Relationship Id="rId12" Type="http://schemas.openxmlformats.org/officeDocument/2006/relationships/slide" Target="slides/slide7.xml"/><Relationship Id="rId34" Type="http://schemas.openxmlformats.org/officeDocument/2006/relationships/font" Target="fonts/Lora-regular.fntdata"/><Relationship Id="rId15" Type="http://schemas.openxmlformats.org/officeDocument/2006/relationships/slide" Target="slides/slide10.xml"/><Relationship Id="rId37" Type="http://schemas.openxmlformats.org/officeDocument/2006/relationships/font" Target="fonts/Lora-boldItalic.fntdata"/><Relationship Id="rId14" Type="http://schemas.openxmlformats.org/officeDocument/2006/relationships/slide" Target="slides/slide9.xml"/><Relationship Id="rId36" Type="http://schemas.openxmlformats.org/officeDocument/2006/relationships/font" Target="fonts/Lo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Continue-Statement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Primality-Checker#Main.java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Number-Guessing-Game#Main.java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Searching#Main.java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Sorting#Main.java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Mean-Median-and-Max#Main.java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Shuffle-the-Deck#Main.java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athsisfun.com/numbers/fibonacci-sequence.html" TargetMode="External"/><Relationship Id="rId3" Type="http://schemas.openxmlformats.org/officeDocument/2006/relationships/hyperlink" Target="https://replit.com/@AadilaAliSabry/Fibonacci-Sequence#Main.java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adilaAliSabry/Break-Statements#Main.jav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ba9d789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ba9d789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ed6593a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ed6593a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https://replit.com/@AadilaAliSabry/Continue-Statements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ed6593a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ed6593a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https://replit.com/@AadilaAliSabry/Primality-Checker#Main.java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1c29ab2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1c29ab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947c1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947c1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f947c1e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f947c1e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in array are called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some functionality that makes iterating over them easy (can use loops vs changing one by one if doing the same thing for all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 vs int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f947c1e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f947c1e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Indexes go from 0 to length - 1 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element am i changing in line 2?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947c1e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947c1e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947c1e8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947c1e8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you not want to initialize immediately?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is a keyword - where else have you seen “new”?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f947c1e8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f947c1e8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- index 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947c1e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947c1e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lines are producing errors?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ed6593a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ed6593a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https://replit.com/@AadilaAliSabry/Number-Guessing-Game#Main.java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947c1e8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947c1e8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type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947c1e8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947c1e8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- multidimensional and not 2d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escape sequence I’m 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i access the </a:t>
            </a:r>
            <a:r>
              <a:rPr lang="en"/>
              <a:t>length</a:t>
            </a:r>
            <a:r>
              <a:rPr lang="en"/>
              <a:t> of the big array and the smaller arrays contained within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f947c1e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f947c1e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https://replit.com/@AadilaAliSabry/Searching#Main.java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947c1e8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947c1e8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https://replit.com/@AadilaAliSabry/Sorting#Main.java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f947c1e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f947c1e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https://replit.com/@AadilaAliSabry/Mean-Median-and-Max#Main.java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947c1e8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f947c1e8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https://replit.com/@AadilaAliSabry/Shuffle-the-Deck#Main.java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ced6593a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ced6593a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https://www.mathsisfun.com/numbers/fibonacci-sequence.html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https://replit.com/@AadilaAliSabry/Fibonacci-Sequence#Main.java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ced6593a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ced6593a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brackets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ced6593a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ced6593a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ed6593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ced6593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ed6593a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ced6593a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vs comparison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ced6593a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ced6593a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mistakes: semicolon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ed6593a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ed6593a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https://replit.com/@AadilaAliSabry/Break-Statements#Main.java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" y="1002000"/>
            <a:ext cx="4079100" cy="40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-374092" y="51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Java Workshop 5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3741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Aadila Ali Sabry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2468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Continue Statements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21086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Prime Checker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1487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Break Time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265500" y="13099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Arrays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What do I do if…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I want to store the marks of 30 students in a class?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400"/>
              <a:buFont typeface="Lora"/>
              <a:buChar char="○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The prices of every item in a supermarket?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CC644"/>
              </a:buClr>
              <a:buSzPts val="1800"/>
              <a:buFont typeface="Lora"/>
              <a:buChar char="●"/>
            </a:pPr>
            <a:r>
              <a:rPr lang="en">
                <a:solidFill>
                  <a:srgbClr val="7CC644"/>
                </a:solidFill>
                <a:latin typeface="Lora"/>
                <a:ea typeface="Lora"/>
                <a:cs typeface="Lora"/>
                <a:sym typeface="Lora"/>
              </a:rPr>
              <a:t>Do I make a new variable for each entry?</a:t>
            </a:r>
            <a:endParaRPr>
              <a:solidFill>
                <a:srgbClr val="7CC644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Arrays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634200" y="1304950"/>
            <a:ext cx="62493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nt [] array_name = {item1, item2, … , itemN};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51ABE"/>
                </a:solidFill>
                <a:latin typeface="Lora"/>
                <a:ea typeface="Lora"/>
                <a:cs typeface="Lora"/>
                <a:sym typeface="Lora"/>
              </a:rPr>
              <a:t>int array_name [] = {item1, item2, … , itemN};</a:t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951ABE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1033400" y="3063075"/>
            <a:ext cx="2329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Square brackets tell Java that it’s an array. You can put them before or after the name of your array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>
            <a:off x="5942723" y="2571751"/>
            <a:ext cx="3838752" cy="3325212"/>
            <a:chOff x="2440898" y="1945676"/>
            <a:chExt cx="3838752" cy="3325212"/>
          </a:xfrm>
        </p:grpSpPr>
        <p:sp>
          <p:nvSpPr>
            <p:cNvPr id="128" name="Google Shape;128;p26"/>
            <p:cNvSpPr/>
            <p:nvPr/>
          </p:nvSpPr>
          <p:spPr>
            <a:xfrm rot="735377">
              <a:off x="2686740" y="2270453"/>
              <a:ext cx="3347067" cy="2675658"/>
            </a:xfrm>
            <a:prstGeom prst="cloud">
              <a:avLst/>
            </a:prstGeom>
            <a:solidFill>
              <a:schemeClr val="lt1"/>
            </a:solidFill>
            <a:ln cap="flat" cmpd="sng" w="28575">
              <a:solidFill>
                <a:srgbClr val="951A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 txBox="1"/>
            <p:nvPr/>
          </p:nvSpPr>
          <p:spPr>
            <a:xfrm>
              <a:off x="3150225" y="2700350"/>
              <a:ext cx="24201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58219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 this example, I’ve initialized the array as soon as I declared it. You’ll have to use this syntax if you want to initialize immediately</a:t>
              </a:r>
              <a:endParaRPr b="1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130" name="Google Shape;130;p26"/>
          <p:cNvSpPr txBox="1"/>
          <p:nvPr/>
        </p:nvSpPr>
        <p:spPr>
          <a:xfrm>
            <a:off x="3724850" y="2737600"/>
            <a:ext cx="205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5821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Curly brackets hold the contents of the array!</a:t>
            </a:r>
            <a:endParaRPr b="1" sz="1600">
              <a:solidFill>
                <a:srgbClr val="F5821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5435225" y="2425900"/>
            <a:ext cx="188575" cy="524350"/>
          </a:xfrm>
          <a:custGeom>
            <a:rect b="b" l="l" r="r" t="t"/>
            <a:pathLst>
              <a:path extrusionOk="0" h="20974" w="7543">
                <a:moveTo>
                  <a:pt x="0" y="20881"/>
                </a:moveTo>
                <a:cubicBezTo>
                  <a:pt x="2334" y="20881"/>
                  <a:pt x="6017" y="21252"/>
                  <a:pt x="6755" y="19038"/>
                </a:cubicBezTo>
                <a:cubicBezTo>
                  <a:pt x="8763" y="13015"/>
                  <a:pt x="6141" y="6349"/>
                  <a:pt x="6141" y="0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2" name="Google Shape;132;p26"/>
          <p:cNvSpPr/>
          <p:nvPr/>
        </p:nvSpPr>
        <p:spPr>
          <a:xfrm>
            <a:off x="2671550" y="2364475"/>
            <a:ext cx="15350" cy="752325"/>
          </a:xfrm>
          <a:custGeom>
            <a:rect b="b" l="l" r="r" t="t"/>
            <a:pathLst>
              <a:path extrusionOk="0" h="30093" w="614">
                <a:moveTo>
                  <a:pt x="614" y="0"/>
                </a:moveTo>
                <a:cubicBezTo>
                  <a:pt x="614" y="10033"/>
                  <a:pt x="0" y="20060"/>
                  <a:pt x="0" y="30093"/>
                </a:cubicBezTo>
              </a:path>
            </a:pathLst>
          </a:custGeom>
          <a:noFill/>
          <a:ln cap="flat" cmpd="sng" w="28575">
            <a:solidFill>
              <a:srgbClr val="F58219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Accessing Array Elements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60745" l="5667" r="55004" t="17193"/>
          <a:stretch/>
        </p:blipFill>
        <p:spPr>
          <a:xfrm>
            <a:off x="634200" y="1369150"/>
            <a:ext cx="6463925" cy="20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28155" l="5667" r="55004" t="67832"/>
          <a:stretch/>
        </p:blipFill>
        <p:spPr>
          <a:xfrm>
            <a:off x="634200" y="3761675"/>
            <a:ext cx="6463925" cy="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Not only for Type int!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 rotWithShape="1">
          <a:blip r:embed="rId3">
            <a:alphaModFix/>
          </a:blip>
          <a:srcRect b="65527" l="5894" r="47768" t="16792"/>
          <a:stretch/>
        </p:blipFill>
        <p:spPr>
          <a:xfrm>
            <a:off x="634200" y="1458625"/>
            <a:ext cx="7564699" cy="16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 Different Way to Initialize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 b="51222" l="6121" r="38727" t="17189"/>
          <a:stretch/>
        </p:blipFill>
        <p:spPr>
          <a:xfrm>
            <a:off x="634200" y="1335525"/>
            <a:ext cx="6387101" cy="205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 rotWithShape="1">
          <a:blip r:embed="rId3">
            <a:alphaModFix/>
          </a:blip>
          <a:srcRect b="16102" l="6121" r="38727" t="68122"/>
          <a:stretch/>
        </p:blipFill>
        <p:spPr>
          <a:xfrm>
            <a:off x="634200" y="3577425"/>
            <a:ext cx="6387101" cy="10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Index Out of Bounds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63318" l="5667" r="65401" t="11165"/>
          <a:stretch/>
        </p:blipFill>
        <p:spPr>
          <a:xfrm>
            <a:off x="721625" y="2130200"/>
            <a:ext cx="4913198" cy="24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24512" l="6363" r="18589" t="67853"/>
          <a:stretch/>
        </p:blipFill>
        <p:spPr>
          <a:xfrm>
            <a:off x="721625" y="1351125"/>
            <a:ext cx="7788173" cy="44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634200" y="445025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Length of an Array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 b="25345" l="6229" r="76993" t="67823"/>
          <a:stretch/>
        </p:blipFill>
        <p:spPr>
          <a:xfrm>
            <a:off x="634200" y="3853775"/>
            <a:ext cx="3352176" cy="7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 rotWithShape="1">
          <a:blip r:embed="rId4">
            <a:alphaModFix/>
          </a:blip>
          <a:srcRect b="50392" l="6507" r="63125" t="10788"/>
          <a:stretch/>
        </p:blipFill>
        <p:spPr>
          <a:xfrm>
            <a:off x="634200" y="1230487"/>
            <a:ext cx="3352176" cy="241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9170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1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Guess the Number</a:t>
            </a:r>
            <a:endParaRPr sz="91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4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Arrays have Fixed Length</a:t>
            </a:r>
            <a:endParaRPr sz="64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634200" y="307538"/>
            <a:ext cx="7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Multidimensional Arrays</a:t>
            </a:r>
            <a:endParaRPr sz="292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42216" l="6415" r="48594" t="18232"/>
          <a:stretch/>
        </p:blipFill>
        <p:spPr>
          <a:xfrm>
            <a:off x="752325" y="987712"/>
            <a:ext cx="5911176" cy="292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22173" l="6415" r="48594" t="68077"/>
          <a:stretch/>
        </p:blipFill>
        <p:spPr>
          <a:xfrm>
            <a:off x="752325" y="4115477"/>
            <a:ext cx="5911176" cy="7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15285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Searching</a:t>
            </a:r>
            <a:endParaRPr sz="100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15285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Sorting</a:t>
            </a:r>
            <a:endParaRPr sz="100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03800" y="20506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Mean, Median and Max</a:t>
            </a:r>
            <a:endParaRPr sz="9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22194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Shuffle the Deck</a:t>
            </a:r>
            <a:endParaRPr sz="100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327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300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Fibonacci Sequence</a:t>
            </a:r>
            <a:endParaRPr sz="8300"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63693" l="5904" r="64823" t="11452"/>
          <a:stretch/>
        </p:blipFill>
        <p:spPr>
          <a:xfrm>
            <a:off x="1791375" y="318150"/>
            <a:ext cx="5561242" cy="265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16205" l="5904" r="64823" t="68054"/>
          <a:stretch/>
        </p:blipFill>
        <p:spPr>
          <a:xfrm>
            <a:off x="1791375" y="3143225"/>
            <a:ext cx="5561251" cy="1682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57726" l="6080" r="63576" t="11760"/>
          <a:stretch/>
        </p:blipFill>
        <p:spPr>
          <a:xfrm>
            <a:off x="1844113" y="734925"/>
            <a:ext cx="5455776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28265" l="6080" r="63576" t="67898"/>
          <a:stretch/>
        </p:blipFill>
        <p:spPr>
          <a:xfrm>
            <a:off x="1844113" y="4020625"/>
            <a:ext cx="5455776" cy="38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51746" l="6261" r="60004" t="12396"/>
          <a:stretch/>
        </p:blipFill>
        <p:spPr>
          <a:xfrm>
            <a:off x="1270950" y="598100"/>
            <a:ext cx="6602102" cy="3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57452" l="6080" r="63934" t="11769"/>
          <a:stretch/>
        </p:blipFill>
        <p:spPr>
          <a:xfrm>
            <a:off x="1401463" y="741150"/>
            <a:ext cx="6341074" cy="3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57459" l="6261" r="64467" t="11760"/>
          <a:stretch/>
        </p:blipFill>
        <p:spPr>
          <a:xfrm>
            <a:off x="1286300" y="628388"/>
            <a:ext cx="6571402" cy="38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20472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CC644"/>
                </a:solidFill>
                <a:latin typeface="Roboto Slab"/>
                <a:ea typeface="Roboto Slab"/>
                <a:cs typeface="Roboto Slab"/>
                <a:sym typeface="Roboto Slab"/>
              </a:rPr>
              <a:t>Break Statements</a:t>
            </a:r>
            <a:endParaRPr>
              <a:solidFill>
                <a:srgbClr val="7CC64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