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embeddedFontLst>
    <p:embeddedFont>
      <p:font typeface="Roboto Slab"/>
      <p:regular r:id="rId28"/>
      <p:bold r:id="rId29"/>
    </p:embeddedFont>
    <p:embeddedFont>
      <p:font typeface="Architects Daughter"/>
      <p:regular r:id="rId30"/>
    </p:embeddedFont>
    <p:embeddedFont>
      <p:font typeface="Lora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RobotoSlab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Slab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ora-regular.fntdata"/><Relationship Id="rId30" Type="http://schemas.openxmlformats.org/officeDocument/2006/relationships/font" Target="fonts/ArchitectsDaughter-regular.fntdata"/><Relationship Id="rId11" Type="http://schemas.openxmlformats.org/officeDocument/2006/relationships/slide" Target="slides/slide6.xml"/><Relationship Id="rId33" Type="http://schemas.openxmlformats.org/officeDocument/2006/relationships/font" Target="fonts/Lora-italic.fntdata"/><Relationship Id="rId10" Type="http://schemas.openxmlformats.org/officeDocument/2006/relationships/slide" Target="slides/slide5.xml"/><Relationship Id="rId32" Type="http://schemas.openxmlformats.org/officeDocument/2006/relationships/font" Target="fonts/Lora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Lora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replit.com/@AadilaAliSabry/Global-Variable#Main.java" TargetMode="Externa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replit.com/@AadilaAliSabry/Triangle-Numbers" TargetMode="Externa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replit.com/@AadilaAliSabry/Factorial#Main.java" TargetMode="Externa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replit.com/@AadilaAliSabry/Tower-of-Hanoi#Main.java" TargetMode="Externa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replit.com/@AadilaAliSabry/Try-catch#Main.java" TargetMode="Externa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replit.com/@AadilaAliSabry/CountWords#Main.java" TargetMode="Externa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replit.com/@AadilaAliSabry/Average-2#Main.java" TargetMode="Externa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replit.com/@AadilaAliSabry/Combining-Code-using-Methods#Main.java" TargetMode="Externa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replit.com/@AadilaAliSabry/Overloading#Main.java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f0ba9d7892_0_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f0ba9d7892_0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049122cabd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049122cabd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Global Variable - Replit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049122cabd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049122cabd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cb1c29ab2c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cb1c29ab2c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fced6593a5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fced6593a5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Triangle Numbers - Replit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049122cabd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049122cabd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Factorial - Replit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049122cabd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049122cabd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Tower of Hanoi - Replit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049122cabd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049122cabd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049122cabd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049122cabd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049122cabd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049122cabd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Try-catch - Replit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fced6593a5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fced6593a5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cf947c1e8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cf947c1e8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049122cabd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049122cabd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049122cabd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049122cabd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Logic errors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cf947c1e8e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cf947c1e8e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also go over the problems we didn’t get to from previous classes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cf947c1e8e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cf947c1e8e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049122cabd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049122cabd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fced6593a5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fced6593a5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CountWords - Replit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cf947c1e8e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cf947c1e8e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Average 2 - Replit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cf947c1e8e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cf947c1e8e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Combining Code using Methods - Replit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049122cabd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049122cabd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fced6593a5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fced6593a5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Overloading - Replit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425" y="1002000"/>
            <a:ext cx="4079100" cy="40791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>
            <p:ph type="ctrTitle"/>
          </p:nvPr>
        </p:nvSpPr>
        <p:spPr>
          <a:xfrm>
            <a:off x="-374092" y="5159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CC644"/>
                </a:solidFill>
                <a:latin typeface="Roboto Slab"/>
                <a:ea typeface="Roboto Slab"/>
                <a:cs typeface="Roboto Slab"/>
                <a:sym typeface="Roboto Slab"/>
              </a:rPr>
              <a:t>Java Workshop 6</a:t>
            </a:r>
            <a:endParaRPr>
              <a:solidFill>
                <a:srgbClr val="7CC644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-374100" y="2453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951ABE"/>
                </a:solidFill>
                <a:latin typeface="Lora"/>
                <a:ea typeface="Lora"/>
                <a:cs typeface="Lora"/>
                <a:sym typeface="Lora"/>
              </a:rPr>
              <a:t>Aadila Ali Sabry</a:t>
            </a:r>
            <a:endParaRPr sz="2000">
              <a:solidFill>
                <a:srgbClr val="951ABE"/>
              </a:solidFill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type="title"/>
          </p:nvPr>
        </p:nvSpPr>
        <p:spPr>
          <a:xfrm>
            <a:off x="6141500" y="3807475"/>
            <a:ext cx="2364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520">
                <a:solidFill>
                  <a:srgbClr val="7CC644"/>
                </a:solidFill>
                <a:latin typeface="Roboto Slab"/>
                <a:ea typeface="Roboto Slab"/>
                <a:cs typeface="Roboto Slab"/>
                <a:sym typeface="Roboto Slab"/>
              </a:rPr>
              <a:t>Scope</a:t>
            </a:r>
            <a:endParaRPr sz="4520">
              <a:solidFill>
                <a:srgbClr val="7CC644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21" name="Google Shape;121;p22"/>
          <p:cNvSpPr txBox="1"/>
          <p:nvPr>
            <p:ph idx="1" type="body"/>
          </p:nvPr>
        </p:nvSpPr>
        <p:spPr>
          <a:xfrm>
            <a:off x="741675" y="315625"/>
            <a:ext cx="3937800" cy="5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951ABE"/>
                </a:solidFill>
                <a:latin typeface="Lora"/>
                <a:ea typeface="Lora"/>
                <a:cs typeface="Lora"/>
                <a:sym typeface="Lora"/>
              </a:rPr>
              <a:t>static int global;</a:t>
            </a:r>
            <a:endParaRPr sz="1700">
              <a:solidFill>
                <a:srgbClr val="951ABE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951ABE"/>
                </a:solidFill>
                <a:latin typeface="Lora"/>
                <a:ea typeface="Lora"/>
                <a:cs typeface="Lora"/>
                <a:sym typeface="Lora"/>
              </a:rPr>
              <a:t>public static void someFunction () {</a:t>
            </a:r>
            <a:endParaRPr sz="1700">
              <a:solidFill>
                <a:srgbClr val="951ABE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951ABE"/>
                </a:solidFill>
                <a:latin typeface="Lora"/>
                <a:ea typeface="Lora"/>
                <a:cs typeface="Lora"/>
                <a:sym typeface="Lora"/>
              </a:rPr>
              <a:t>	int x;</a:t>
            </a:r>
            <a:endParaRPr sz="1700">
              <a:solidFill>
                <a:srgbClr val="951ABE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951ABE"/>
                </a:solidFill>
                <a:latin typeface="Lora"/>
                <a:ea typeface="Lora"/>
                <a:cs typeface="Lora"/>
                <a:sym typeface="Lora"/>
              </a:rPr>
              <a:t>//……………………………………………….</a:t>
            </a:r>
            <a:endParaRPr sz="1700">
              <a:solidFill>
                <a:srgbClr val="951ABE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951ABE"/>
                </a:solidFill>
                <a:latin typeface="Lora"/>
                <a:ea typeface="Lora"/>
                <a:cs typeface="Lora"/>
                <a:sym typeface="Lora"/>
              </a:rPr>
              <a:t>}</a:t>
            </a:r>
            <a:endParaRPr sz="1700">
              <a:solidFill>
                <a:srgbClr val="951ABE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951ABE"/>
                </a:solidFill>
                <a:latin typeface="Lora"/>
                <a:ea typeface="Lora"/>
                <a:cs typeface="Lora"/>
                <a:sym typeface="Lora"/>
              </a:rPr>
              <a:t>//……………………………………………………….</a:t>
            </a:r>
            <a:endParaRPr sz="1700">
              <a:solidFill>
                <a:srgbClr val="951ABE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951ABE"/>
                </a:solidFill>
                <a:latin typeface="Lora"/>
                <a:ea typeface="Lora"/>
                <a:cs typeface="Lora"/>
                <a:sym typeface="Lora"/>
              </a:rPr>
              <a:t>Public static void main (String </a:t>
            </a:r>
            <a:r>
              <a:rPr lang="en" sz="1700">
                <a:solidFill>
                  <a:srgbClr val="951ABE"/>
                </a:solidFill>
                <a:latin typeface="Lora"/>
                <a:ea typeface="Lora"/>
                <a:cs typeface="Lora"/>
                <a:sym typeface="Lora"/>
              </a:rPr>
              <a:t>args</a:t>
            </a:r>
            <a:r>
              <a:rPr lang="en" sz="1700">
                <a:solidFill>
                  <a:srgbClr val="951ABE"/>
                </a:solidFill>
                <a:latin typeface="Lora"/>
                <a:ea typeface="Lora"/>
                <a:cs typeface="Lora"/>
                <a:sym typeface="Lora"/>
              </a:rPr>
              <a:t> []) {</a:t>
            </a:r>
            <a:endParaRPr sz="1700">
              <a:solidFill>
                <a:srgbClr val="951ABE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951ABE"/>
                </a:solidFill>
                <a:latin typeface="Lora"/>
                <a:ea typeface="Lora"/>
                <a:cs typeface="Lora"/>
                <a:sym typeface="Lora"/>
              </a:rPr>
              <a:t>	int y;</a:t>
            </a:r>
            <a:endParaRPr sz="1700">
              <a:solidFill>
                <a:srgbClr val="951ABE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951ABE"/>
                </a:solidFill>
                <a:latin typeface="Lora"/>
                <a:ea typeface="Lora"/>
                <a:cs typeface="Lora"/>
                <a:sym typeface="Lora"/>
              </a:rPr>
              <a:t>//………………………………………………..</a:t>
            </a:r>
            <a:endParaRPr sz="1700">
              <a:solidFill>
                <a:srgbClr val="951ABE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951ABE"/>
                </a:solidFill>
                <a:latin typeface="Lora"/>
                <a:ea typeface="Lora"/>
                <a:cs typeface="Lora"/>
                <a:sym typeface="Lora"/>
              </a:rPr>
              <a:t>}</a:t>
            </a:r>
            <a:endParaRPr sz="1700">
              <a:solidFill>
                <a:srgbClr val="951ABE"/>
              </a:solidFill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>
            <p:ph type="title"/>
          </p:nvPr>
        </p:nvSpPr>
        <p:spPr>
          <a:xfrm>
            <a:off x="265500" y="1494200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CC644"/>
                </a:solidFill>
                <a:latin typeface="Roboto Slab"/>
                <a:ea typeface="Roboto Slab"/>
                <a:cs typeface="Roboto Slab"/>
                <a:sym typeface="Roboto Slab"/>
              </a:rPr>
              <a:t>Recursion</a:t>
            </a:r>
            <a:endParaRPr>
              <a:solidFill>
                <a:srgbClr val="7CC644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27" name="Google Shape;127;p2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7CC644"/>
              </a:buClr>
              <a:buSzPts val="1800"/>
              <a:buFont typeface="Lora"/>
              <a:buChar char="●"/>
            </a:pPr>
            <a:r>
              <a:rPr lang="en">
                <a:solidFill>
                  <a:srgbClr val="7CC644"/>
                </a:solidFill>
                <a:latin typeface="Lora"/>
                <a:ea typeface="Lora"/>
                <a:cs typeface="Lora"/>
                <a:sym typeface="Lora"/>
              </a:rPr>
              <a:t>Functions can call themselves</a:t>
            </a:r>
            <a:endParaRPr>
              <a:solidFill>
                <a:srgbClr val="7CC644"/>
              </a:solidFill>
              <a:latin typeface="Lora"/>
              <a:ea typeface="Lora"/>
              <a:cs typeface="Lora"/>
              <a:sym typeface="Lor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7CC644"/>
              </a:buClr>
              <a:buSzPts val="1800"/>
              <a:buFont typeface="Lora"/>
              <a:buChar char="●"/>
            </a:pPr>
            <a:r>
              <a:rPr lang="en">
                <a:solidFill>
                  <a:srgbClr val="7CC644"/>
                </a:solidFill>
                <a:latin typeface="Lora"/>
                <a:ea typeface="Lora"/>
                <a:cs typeface="Lora"/>
                <a:sym typeface="Lora"/>
              </a:rPr>
              <a:t>Careful! This can go wrong very fast</a:t>
            </a:r>
            <a:endParaRPr>
              <a:solidFill>
                <a:srgbClr val="7CC644"/>
              </a:solidFill>
              <a:latin typeface="Lora"/>
              <a:ea typeface="Lora"/>
              <a:cs typeface="Lora"/>
              <a:sym typeface="Lor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7CC644"/>
              </a:buClr>
              <a:buSzPts val="1800"/>
              <a:buFont typeface="Lora"/>
              <a:buChar char="●"/>
            </a:pPr>
            <a:r>
              <a:rPr lang="en">
                <a:solidFill>
                  <a:srgbClr val="7CC644"/>
                </a:solidFill>
                <a:latin typeface="Lora"/>
                <a:ea typeface="Lora"/>
                <a:cs typeface="Lora"/>
                <a:sym typeface="Lora"/>
              </a:rPr>
              <a:t>Remember: you need a base case</a:t>
            </a:r>
            <a:endParaRPr>
              <a:solidFill>
                <a:srgbClr val="7CC644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7CC644"/>
              </a:solidFill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/>
          <p:nvPr>
            <p:ph type="title"/>
          </p:nvPr>
        </p:nvSpPr>
        <p:spPr>
          <a:xfrm>
            <a:off x="311700" y="1487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CC644"/>
                </a:solidFill>
                <a:latin typeface="Roboto Slab"/>
                <a:ea typeface="Roboto Slab"/>
                <a:cs typeface="Roboto Slab"/>
                <a:sym typeface="Roboto Slab"/>
              </a:rPr>
              <a:t>Break Time</a:t>
            </a:r>
            <a:endParaRPr>
              <a:solidFill>
                <a:srgbClr val="7CC644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5"/>
          <p:cNvSpPr txBox="1"/>
          <p:nvPr>
            <p:ph type="title"/>
          </p:nvPr>
        </p:nvSpPr>
        <p:spPr>
          <a:xfrm>
            <a:off x="311700" y="1590000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8300">
                <a:solidFill>
                  <a:srgbClr val="7CC644"/>
                </a:solidFill>
                <a:latin typeface="Roboto Slab"/>
                <a:ea typeface="Roboto Slab"/>
                <a:cs typeface="Roboto Slab"/>
                <a:sym typeface="Roboto Slab"/>
              </a:rPr>
              <a:t>Triangle Numbers</a:t>
            </a:r>
            <a:endParaRPr sz="8300">
              <a:solidFill>
                <a:srgbClr val="7CC644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 txBox="1"/>
          <p:nvPr>
            <p:ph type="title"/>
          </p:nvPr>
        </p:nvSpPr>
        <p:spPr>
          <a:xfrm>
            <a:off x="311700" y="1375050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8300">
                <a:solidFill>
                  <a:srgbClr val="7CC644"/>
                </a:solidFill>
                <a:latin typeface="Roboto Slab"/>
                <a:ea typeface="Roboto Slab"/>
                <a:cs typeface="Roboto Slab"/>
                <a:sym typeface="Roboto Slab"/>
              </a:rPr>
              <a:t>Factorial</a:t>
            </a:r>
            <a:endParaRPr sz="8300">
              <a:solidFill>
                <a:srgbClr val="7CC644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7"/>
          <p:cNvSpPr txBox="1"/>
          <p:nvPr>
            <p:ph type="title"/>
          </p:nvPr>
        </p:nvSpPr>
        <p:spPr>
          <a:xfrm>
            <a:off x="311700" y="1375050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8300">
                <a:solidFill>
                  <a:srgbClr val="7CC644"/>
                </a:solidFill>
                <a:latin typeface="Roboto Slab"/>
                <a:ea typeface="Roboto Slab"/>
                <a:cs typeface="Roboto Slab"/>
                <a:sym typeface="Roboto Slab"/>
              </a:rPr>
              <a:t>Tower of Hanoi</a:t>
            </a:r>
            <a:endParaRPr sz="8300">
              <a:solidFill>
                <a:srgbClr val="7CC644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8"/>
          <p:cNvSpPr txBox="1"/>
          <p:nvPr>
            <p:ph type="title"/>
          </p:nvPr>
        </p:nvSpPr>
        <p:spPr>
          <a:xfrm>
            <a:off x="280850" y="172452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CC644"/>
                </a:solidFill>
                <a:latin typeface="Roboto Slab"/>
                <a:ea typeface="Roboto Slab"/>
                <a:cs typeface="Roboto Slab"/>
                <a:sym typeface="Roboto Slab"/>
              </a:rPr>
              <a:t>Errors in Java</a:t>
            </a:r>
            <a:endParaRPr>
              <a:solidFill>
                <a:srgbClr val="7CC644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53" name="Google Shape;153;p28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7CC644"/>
              </a:buClr>
              <a:buSzPts val="1800"/>
              <a:buFont typeface="Lora"/>
              <a:buChar char="●"/>
            </a:pPr>
            <a:r>
              <a:rPr lang="en">
                <a:solidFill>
                  <a:srgbClr val="7CC644"/>
                </a:solidFill>
                <a:latin typeface="Lora"/>
                <a:ea typeface="Lora"/>
                <a:cs typeface="Lora"/>
                <a:sym typeface="Lora"/>
              </a:rPr>
              <a:t>Three types of errors: </a:t>
            </a:r>
            <a:endParaRPr>
              <a:solidFill>
                <a:srgbClr val="7CC644"/>
              </a:solidFill>
              <a:latin typeface="Lora"/>
              <a:ea typeface="Lora"/>
              <a:cs typeface="Lora"/>
              <a:sym typeface="Lora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7CC644"/>
              </a:buClr>
              <a:buSzPts val="1400"/>
              <a:buFont typeface="Lora"/>
              <a:buChar char="○"/>
            </a:pPr>
            <a:r>
              <a:rPr lang="en">
                <a:solidFill>
                  <a:srgbClr val="7CC644"/>
                </a:solidFill>
                <a:latin typeface="Lora"/>
                <a:ea typeface="Lora"/>
                <a:cs typeface="Lora"/>
                <a:sym typeface="Lora"/>
              </a:rPr>
              <a:t>Compile-time</a:t>
            </a:r>
            <a:endParaRPr>
              <a:solidFill>
                <a:srgbClr val="7CC644"/>
              </a:solidFill>
              <a:latin typeface="Lora"/>
              <a:ea typeface="Lora"/>
              <a:cs typeface="Lora"/>
              <a:sym typeface="Lora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7CC644"/>
              </a:buClr>
              <a:buSzPts val="1400"/>
              <a:buFont typeface="Lora"/>
              <a:buChar char="○"/>
            </a:pPr>
            <a:r>
              <a:rPr lang="en">
                <a:solidFill>
                  <a:srgbClr val="7CC644"/>
                </a:solidFill>
                <a:latin typeface="Lora"/>
                <a:ea typeface="Lora"/>
                <a:cs typeface="Lora"/>
                <a:sym typeface="Lora"/>
              </a:rPr>
              <a:t>Run-time</a:t>
            </a:r>
            <a:endParaRPr>
              <a:solidFill>
                <a:srgbClr val="7CC644"/>
              </a:solidFill>
              <a:latin typeface="Lora"/>
              <a:ea typeface="Lora"/>
              <a:cs typeface="Lora"/>
              <a:sym typeface="Lora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7CC644"/>
              </a:buClr>
              <a:buSzPts val="1400"/>
              <a:buFont typeface="Lora"/>
              <a:buChar char="○"/>
            </a:pPr>
            <a:r>
              <a:rPr lang="en">
                <a:solidFill>
                  <a:srgbClr val="7CC644"/>
                </a:solidFill>
                <a:latin typeface="Lora"/>
                <a:ea typeface="Lora"/>
                <a:cs typeface="Lora"/>
                <a:sym typeface="Lora"/>
              </a:rPr>
              <a:t>Logic</a:t>
            </a:r>
            <a:endParaRPr>
              <a:solidFill>
                <a:srgbClr val="7CC644"/>
              </a:solidFill>
              <a:latin typeface="Lora"/>
              <a:ea typeface="Lora"/>
              <a:cs typeface="Lora"/>
              <a:sym typeface="Lor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7CC644"/>
              </a:buClr>
              <a:buSzPts val="1800"/>
              <a:buFont typeface="Lora"/>
              <a:buChar char="●"/>
            </a:pPr>
            <a:r>
              <a:rPr lang="en">
                <a:solidFill>
                  <a:srgbClr val="7CC644"/>
                </a:solidFill>
                <a:latin typeface="Lora"/>
                <a:ea typeface="Lora"/>
                <a:cs typeface="Lora"/>
                <a:sym typeface="Lora"/>
              </a:rPr>
              <a:t>Java runtime errors are called exceptions</a:t>
            </a:r>
            <a:endParaRPr>
              <a:solidFill>
                <a:srgbClr val="7CC644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7CC644"/>
              </a:solidFill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9"/>
          <p:cNvSpPr txBox="1"/>
          <p:nvPr>
            <p:ph type="title"/>
          </p:nvPr>
        </p:nvSpPr>
        <p:spPr>
          <a:xfrm>
            <a:off x="634200" y="445025"/>
            <a:ext cx="787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920">
                <a:solidFill>
                  <a:srgbClr val="7CC644"/>
                </a:solidFill>
                <a:latin typeface="Roboto Slab"/>
                <a:ea typeface="Roboto Slab"/>
                <a:cs typeface="Roboto Slab"/>
                <a:sym typeface="Roboto Slab"/>
              </a:rPr>
              <a:t>Exception Handling</a:t>
            </a:r>
            <a:endParaRPr sz="2920">
              <a:solidFill>
                <a:srgbClr val="7CC644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59" name="Google Shape;159;p29"/>
          <p:cNvSpPr txBox="1"/>
          <p:nvPr>
            <p:ph idx="1" type="body"/>
          </p:nvPr>
        </p:nvSpPr>
        <p:spPr>
          <a:xfrm>
            <a:off x="634200" y="1304950"/>
            <a:ext cx="7875600" cy="5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951ABE"/>
                </a:solidFill>
                <a:latin typeface="Lora"/>
                <a:ea typeface="Lora"/>
                <a:cs typeface="Lora"/>
                <a:sym typeface="Lora"/>
              </a:rPr>
              <a:t>try {</a:t>
            </a:r>
            <a:endParaRPr sz="2100">
              <a:solidFill>
                <a:srgbClr val="951ABE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951ABE"/>
                </a:solidFill>
                <a:latin typeface="Lora"/>
                <a:ea typeface="Lora"/>
                <a:cs typeface="Lora"/>
                <a:sym typeface="Lora"/>
              </a:rPr>
              <a:t>	//code that can cause an error</a:t>
            </a:r>
            <a:endParaRPr sz="2100">
              <a:solidFill>
                <a:srgbClr val="951ABE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951ABE"/>
                </a:solidFill>
                <a:latin typeface="Lora"/>
                <a:ea typeface="Lora"/>
                <a:cs typeface="Lora"/>
                <a:sym typeface="Lora"/>
              </a:rPr>
              <a:t>} catch (Exception exceptionName) {</a:t>
            </a:r>
            <a:endParaRPr sz="2100">
              <a:solidFill>
                <a:srgbClr val="951ABE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951ABE"/>
                </a:solidFill>
                <a:latin typeface="Lora"/>
                <a:ea typeface="Lora"/>
                <a:cs typeface="Lora"/>
                <a:sym typeface="Lora"/>
              </a:rPr>
              <a:t>	//code in case something goes wrong</a:t>
            </a:r>
            <a:endParaRPr sz="2100">
              <a:solidFill>
                <a:srgbClr val="951ABE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951ABE"/>
                </a:solidFill>
                <a:latin typeface="Lora"/>
                <a:ea typeface="Lora"/>
                <a:cs typeface="Lora"/>
                <a:sym typeface="Lora"/>
              </a:rPr>
              <a:t>} finally {</a:t>
            </a:r>
            <a:endParaRPr sz="2100">
              <a:solidFill>
                <a:srgbClr val="951ABE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951ABE"/>
                </a:solidFill>
                <a:latin typeface="Lora"/>
                <a:ea typeface="Lora"/>
                <a:cs typeface="Lora"/>
                <a:sym typeface="Lora"/>
              </a:rPr>
              <a:t>	//code that will always be executed</a:t>
            </a:r>
            <a:endParaRPr sz="2100">
              <a:solidFill>
                <a:srgbClr val="951ABE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100">
                <a:solidFill>
                  <a:srgbClr val="951ABE"/>
                </a:solidFill>
                <a:latin typeface="Lora"/>
                <a:ea typeface="Lora"/>
                <a:cs typeface="Lora"/>
                <a:sym typeface="Lora"/>
              </a:rPr>
              <a:t>}</a:t>
            </a:r>
            <a:endParaRPr sz="2100">
              <a:solidFill>
                <a:srgbClr val="951ABE"/>
              </a:solidFill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0"/>
          <p:cNvSpPr txBox="1"/>
          <p:nvPr>
            <p:ph type="title"/>
          </p:nvPr>
        </p:nvSpPr>
        <p:spPr>
          <a:xfrm>
            <a:off x="311700" y="186637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8300">
                <a:solidFill>
                  <a:srgbClr val="7CC644"/>
                </a:solidFill>
                <a:latin typeface="Roboto Slab"/>
                <a:ea typeface="Roboto Slab"/>
                <a:cs typeface="Roboto Slab"/>
                <a:sym typeface="Roboto Slab"/>
              </a:rPr>
              <a:t>Maxing with try-catch</a:t>
            </a:r>
            <a:endParaRPr sz="8300">
              <a:solidFill>
                <a:srgbClr val="7CC644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31"/>
          <p:cNvPicPr preferRelativeResize="0"/>
          <p:nvPr/>
        </p:nvPicPr>
        <p:blipFill rotWithShape="1">
          <a:blip r:embed="rId3">
            <a:alphaModFix/>
          </a:blip>
          <a:srcRect b="8276" l="8579" r="30913" t="27310"/>
          <a:stretch/>
        </p:blipFill>
        <p:spPr>
          <a:xfrm>
            <a:off x="603063" y="195050"/>
            <a:ext cx="7937875" cy="4753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265500" y="1309950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CC644"/>
                </a:solidFill>
                <a:latin typeface="Roboto Slab"/>
                <a:ea typeface="Roboto Slab"/>
                <a:cs typeface="Roboto Slab"/>
                <a:sym typeface="Roboto Slab"/>
              </a:rPr>
              <a:t>Methods</a:t>
            </a:r>
            <a:endParaRPr>
              <a:solidFill>
                <a:srgbClr val="7CC644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62" name="Google Shape;62;p1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7CC644"/>
              </a:buClr>
              <a:buSzPts val="1800"/>
              <a:buFont typeface="Lora"/>
              <a:buChar char="●"/>
            </a:pPr>
            <a:r>
              <a:rPr lang="en">
                <a:solidFill>
                  <a:srgbClr val="7CC644"/>
                </a:solidFill>
                <a:latin typeface="Lora"/>
                <a:ea typeface="Lora"/>
                <a:cs typeface="Lora"/>
                <a:sym typeface="Lora"/>
              </a:rPr>
              <a:t>Loops are good when we want to repeat an action several times consecutively</a:t>
            </a:r>
            <a:endParaRPr>
              <a:solidFill>
                <a:srgbClr val="7CC644"/>
              </a:solidFill>
              <a:latin typeface="Lora"/>
              <a:ea typeface="Lora"/>
              <a:cs typeface="Lora"/>
              <a:sym typeface="Lor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7CC644"/>
              </a:buClr>
              <a:buSzPts val="1800"/>
              <a:buFont typeface="Lora"/>
              <a:buChar char="●"/>
            </a:pPr>
            <a:r>
              <a:rPr lang="en">
                <a:solidFill>
                  <a:srgbClr val="7CC644"/>
                </a:solidFill>
                <a:latin typeface="Lora"/>
                <a:ea typeface="Lora"/>
                <a:cs typeface="Lora"/>
                <a:sym typeface="Lora"/>
              </a:rPr>
              <a:t>But what if I want to repeat a series of actions, but not necessarily several times at once?</a:t>
            </a:r>
            <a:endParaRPr>
              <a:solidFill>
                <a:srgbClr val="7CC644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951ABE"/>
                </a:solidFill>
                <a:latin typeface="Lora"/>
                <a:ea typeface="Lora"/>
                <a:cs typeface="Lora"/>
                <a:sym typeface="Lora"/>
              </a:rPr>
              <a:t>AKA “Functions”</a:t>
            </a:r>
            <a:endParaRPr sz="2100">
              <a:solidFill>
                <a:srgbClr val="951ABE"/>
              </a:solidFill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2"/>
          <p:cNvSpPr txBox="1"/>
          <p:nvPr>
            <p:ph type="title"/>
          </p:nvPr>
        </p:nvSpPr>
        <p:spPr>
          <a:xfrm>
            <a:off x="634200" y="445025"/>
            <a:ext cx="3772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920">
                <a:solidFill>
                  <a:srgbClr val="7CC644"/>
                </a:solidFill>
                <a:latin typeface="Roboto Slab"/>
                <a:ea typeface="Roboto Slab"/>
                <a:cs typeface="Roboto Slab"/>
                <a:sym typeface="Roboto Slab"/>
              </a:rPr>
              <a:t>Debugging with Print Statements</a:t>
            </a:r>
            <a:endParaRPr sz="2920">
              <a:solidFill>
                <a:srgbClr val="7CC644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175" name="Google Shape;175;p32"/>
          <p:cNvPicPr preferRelativeResize="0"/>
          <p:nvPr/>
        </p:nvPicPr>
        <p:blipFill rotWithShape="1">
          <a:blip r:embed="rId3">
            <a:alphaModFix/>
          </a:blip>
          <a:srcRect b="30967" l="19453" r="46416" t="23221"/>
          <a:stretch/>
        </p:blipFill>
        <p:spPr>
          <a:xfrm>
            <a:off x="429900" y="1489325"/>
            <a:ext cx="4682899" cy="3535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32"/>
          <p:cNvPicPr preferRelativeResize="0"/>
          <p:nvPr/>
        </p:nvPicPr>
        <p:blipFill rotWithShape="1">
          <a:blip r:embed="rId3">
            <a:alphaModFix/>
          </a:blip>
          <a:srcRect b="32293" l="60601" r="1427" t="40381"/>
          <a:stretch/>
        </p:blipFill>
        <p:spPr>
          <a:xfrm>
            <a:off x="3911800" y="307053"/>
            <a:ext cx="4931323" cy="1995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3"/>
          <p:cNvSpPr txBox="1"/>
          <p:nvPr>
            <p:ph type="title"/>
          </p:nvPr>
        </p:nvSpPr>
        <p:spPr>
          <a:xfrm>
            <a:off x="311700" y="186637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8300">
                <a:solidFill>
                  <a:srgbClr val="7CC644"/>
                </a:solidFill>
                <a:latin typeface="Roboto Slab"/>
                <a:ea typeface="Roboto Slab"/>
                <a:cs typeface="Roboto Slab"/>
                <a:sym typeface="Roboto Slab"/>
              </a:rPr>
              <a:t>Debugging with IntelliJ</a:t>
            </a:r>
            <a:endParaRPr sz="8300">
              <a:solidFill>
                <a:srgbClr val="7CC644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4"/>
          <p:cNvSpPr txBox="1"/>
          <p:nvPr>
            <p:ph type="title"/>
          </p:nvPr>
        </p:nvSpPr>
        <p:spPr>
          <a:xfrm>
            <a:off x="311700" y="152857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0000">
                <a:solidFill>
                  <a:srgbClr val="7CC644"/>
                </a:solidFill>
                <a:latin typeface="Roboto Slab"/>
                <a:ea typeface="Roboto Slab"/>
                <a:cs typeface="Roboto Slab"/>
                <a:sym typeface="Roboto Slab"/>
              </a:rPr>
              <a:t>Questions!</a:t>
            </a:r>
            <a:endParaRPr sz="10000">
              <a:solidFill>
                <a:srgbClr val="7CC644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634200" y="445025"/>
            <a:ext cx="787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920">
                <a:solidFill>
                  <a:srgbClr val="7CC644"/>
                </a:solidFill>
                <a:latin typeface="Roboto Slab"/>
                <a:ea typeface="Roboto Slab"/>
                <a:cs typeface="Roboto Slab"/>
                <a:sym typeface="Roboto Slab"/>
              </a:rPr>
              <a:t>Method Declaration Syntax</a:t>
            </a:r>
            <a:endParaRPr sz="2920">
              <a:solidFill>
                <a:srgbClr val="7CC644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634200" y="1304950"/>
            <a:ext cx="7875600" cy="5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rgbClr val="951ABE"/>
                </a:solidFill>
                <a:latin typeface="Lora"/>
                <a:ea typeface="Lora"/>
                <a:cs typeface="Lora"/>
                <a:sym typeface="Lora"/>
              </a:rPr>
              <a:t>public static return_type function_name (type param1, … , typeN paramN) { }</a:t>
            </a:r>
            <a:endParaRPr sz="1600">
              <a:solidFill>
                <a:srgbClr val="951ABE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70" name="Google Shape;70;p15"/>
          <p:cNvSpPr txBox="1"/>
          <p:nvPr/>
        </p:nvSpPr>
        <p:spPr>
          <a:xfrm>
            <a:off x="634200" y="2581675"/>
            <a:ext cx="2052000" cy="21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58219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The “public” keyword allows all other parts of your program to use your method. Other possible values are “private” and “protected”.</a:t>
            </a:r>
            <a:endParaRPr b="1" sz="1600">
              <a:solidFill>
                <a:srgbClr val="F58219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  <p:sp>
        <p:nvSpPr>
          <p:cNvPr id="71" name="Google Shape;71;p15"/>
          <p:cNvSpPr txBox="1"/>
          <p:nvPr/>
        </p:nvSpPr>
        <p:spPr>
          <a:xfrm>
            <a:off x="2748450" y="2116575"/>
            <a:ext cx="1422900" cy="26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58219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The “static” keyword will be compulsory for as long as you are not doing object oriented programming</a:t>
            </a:r>
            <a:endParaRPr b="1" sz="1600">
              <a:solidFill>
                <a:srgbClr val="F58219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  <p:sp>
        <p:nvSpPr>
          <p:cNvPr id="72" name="Google Shape;72;p15"/>
          <p:cNvSpPr/>
          <p:nvPr/>
        </p:nvSpPr>
        <p:spPr>
          <a:xfrm>
            <a:off x="956625" y="1737225"/>
            <a:ext cx="15350" cy="752325"/>
          </a:xfrm>
          <a:custGeom>
            <a:rect b="b" l="l" r="r" t="t"/>
            <a:pathLst>
              <a:path extrusionOk="0" h="30093" w="614">
                <a:moveTo>
                  <a:pt x="614" y="0"/>
                </a:moveTo>
                <a:cubicBezTo>
                  <a:pt x="614" y="10033"/>
                  <a:pt x="0" y="20060"/>
                  <a:pt x="0" y="30093"/>
                </a:cubicBezTo>
              </a:path>
            </a:pathLst>
          </a:custGeom>
          <a:noFill/>
          <a:ln cap="flat" cmpd="sng" w="28575">
            <a:solidFill>
              <a:srgbClr val="F58219"/>
            </a:solidFill>
            <a:prstDash val="solid"/>
            <a:round/>
            <a:headEnd len="med" w="med" type="triangle"/>
            <a:tailEnd len="med" w="med" type="none"/>
          </a:ln>
        </p:spPr>
      </p:sp>
      <p:sp>
        <p:nvSpPr>
          <p:cNvPr id="73" name="Google Shape;73;p15"/>
          <p:cNvSpPr/>
          <p:nvPr/>
        </p:nvSpPr>
        <p:spPr>
          <a:xfrm>
            <a:off x="1612150" y="1688900"/>
            <a:ext cx="1151525" cy="629525"/>
          </a:xfrm>
          <a:custGeom>
            <a:rect b="b" l="l" r="r" t="t"/>
            <a:pathLst>
              <a:path extrusionOk="0" h="25181" w="46061">
                <a:moveTo>
                  <a:pt x="0" y="0"/>
                </a:moveTo>
                <a:cubicBezTo>
                  <a:pt x="2527" y="10112"/>
                  <a:pt x="12088" y="19245"/>
                  <a:pt x="22109" y="22110"/>
                </a:cubicBezTo>
                <a:cubicBezTo>
                  <a:pt x="27287" y="23590"/>
                  <a:pt x="32853" y="23260"/>
                  <a:pt x="38077" y="24566"/>
                </a:cubicBezTo>
                <a:cubicBezTo>
                  <a:pt x="40667" y="25213"/>
                  <a:pt x="44175" y="23292"/>
                  <a:pt x="46061" y="25181"/>
                </a:cubicBezTo>
              </a:path>
            </a:pathLst>
          </a:custGeom>
          <a:noFill/>
          <a:ln cap="flat" cmpd="sng" w="28575">
            <a:solidFill>
              <a:srgbClr val="F58219"/>
            </a:solidFill>
            <a:prstDash val="solid"/>
            <a:round/>
            <a:headEnd len="med" w="med" type="triangle"/>
            <a:tailEnd len="med" w="med" type="none"/>
          </a:ln>
        </p:spPr>
      </p:sp>
      <p:sp>
        <p:nvSpPr>
          <p:cNvPr id="74" name="Google Shape;74;p15"/>
          <p:cNvSpPr txBox="1"/>
          <p:nvPr/>
        </p:nvSpPr>
        <p:spPr>
          <a:xfrm>
            <a:off x="6278675" y="445025"/>
            <a:ext cx="23538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58219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Parameters go in round brackets</a:t>
            </a:r>
            <a:endParaRPr b="1" sz="1600">
              <a:solidFill>
                <a:srgbClr val="F58219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  <p:sp>
        <p:nvSpPr>
          <p:cNvPr id="75" name="Google Shape;75;p15"/>
          <p:cNvSpPr/>
          <p:nvPr/>
        </p:nvSpPr>
        <p:spPr>
          <a:xfrm>
            <a:off x="6018675" y="798400"/>
            <a:ext cx="537362" cy="629535"/>
          </a:xfrm>
          <a:custGeom>
            <a:rect b="b" l="l" r="r" t="t"/>
            <a:pathLst>
              <a:path extrusionOk="0" h="19653" w="19653">
                <a:moveTo>
                  <a:pt x="19653" y="0"/>
                </a:moveTo>
                <a:cubicBezTo>
                  <a:pt x="11366" y="4142"/>
                  <a:pt x="0" y="10388"/>
                  <a:pt x="0" y="19653"/>
                </a:cubicBezTo>
              </a:path>
            </a:pathLst>
          </a:custGeom>
          <a:noFill/>
          <a:ln cap="flat" cmpd="sng" w="28575">
            <a:solidFill>
              <a:srgbClr val="F58219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76" name="Google Shape;76;p15"/>
          <p:cNvSpPr txBox="1"/>
          <p:nvPr/>
        </p:nvSpPr>
        <p:spPr>
          <a:xfrm>
            <a:off x="4451600" y="2181225"/>
            <a:ext cx="10605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58219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You must have the type of each parameter beside its name</a:t>
            </a:r>
            <a:endParaRPr b="1" sz="1600">
              <a:solidFill>
                <a:srgbClr val="F58219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  <p:sp>
        <p:nvSpPr>
          <p:cNvPr id="77" name="Google Shape;77;p15"/>
          <p:cNvSpPr txBox="1"/>
          <p:nvPr/>
        </p:nvSpPr>
        <p:spPr>
          <a:xfrm>
            <a:off x="5512100" y="2304375"/>
            <a:ext cx="14229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58219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Parameters are separated by commas, not semicolons!</a:t>
            </a:r>
            <a:endParaRPr b="1" sz="1600">
              <a:solidFill>
                <a:srgbClr val="F58219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  <p:sp>
        <p:nvSpPr>
          <p:cNvPr id="78" name="Google Shape;78;p15"/>
          <p:cNvSpPr txBox="1"/>
          <p:nvPr/>
        </p:nvSpPr>
        <p:spPr>
          <a:xfrm>
            <a:off x="7105525" y="2304375"/>
            <a:ext cx="9552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58219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Your code goes in the curly braces</a:t>
            </a:r>
            <a:endParaRPr b="1" sz="1600">
              <a:solidFill>
                <a:srgbClr val="F58219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  <p:sp>
        <p:nvSpPr>
          <p:cNvPr id="79" name="Google Shape;79;p15"/>
          <p:cNvSpPr/>
          <p:nvPr/>
        </p:nvSpPr>
        <p:spPr>
          <a:xfrm rot="68">
            <a:off x="4310526" y="3844849"/>
            <a:ext cx="5442012" cy="1298592"/>
          </a:xfrm>
          <a:prstGeom prst="cloud">
            <a:avLst/>
          </a:prstGeom>
          <a:solidFill>
            <a:schemeClr val="lt1"/>
          </a:solidFill>
          <a:ln cap="flat" cmpd="sng" w="28575">
            <a:solidFill>
              <a:srgbClr val="7CC64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5"/>
          <p:cNvSpPr txBox="1"/>
          <p:nvPr/>
        </p:nvSpPr>
        <p:spPr>
          <a:xfrm>
            <a:off x="4923875" y="4078500"/>
            <a:ext cx="42153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58219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Unless you set the return type to void, you must have a return statement of the form </a:t>
            </a:r>
            <a:r>
              <a:rPr b="1" i="1" lang="en">
                <a:solidFill>
                  <a:srgbClr val="7CC644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return data;</a:t>
            </a:r>
            <a:endParaRPr b="1" i="1">
              <a:solidFill>
                <a:srgbClr val="7CC644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  <p:sp>
        <p:nvSpPr>
          <p:cNvPr id="81" name="Google Shape;81;p15"/>
          <p:cNvSpPr/>
          <p:nvPr/>
        </p:nvSpPr>
        <p:spPr>
          <a:xfrm>
            <a:off x="4897850" y="1683800"/>
            <a:ext cx="46050" cy="537375"/>
          </a:xfrm>
          <a:custGeom>
            <a:rect b="b" l="l" r="r" t="t"/>
            <a:pathLst>
              <a:path extrusionOk="0" h="21495" w="1842">
                <a:moveTo>
                  <a:pt x="1842" y="0"/>
                </a:moveTo>
                <a:cubicBezTo>
                  <a:pt x="1842" y="7191"/>
                  <a:pt x="0" y="14304"/>
                  <a:pt x="0" y="21495"/>
                </a:cubicBezTo>
              </a:path>
            </a:pathLst>
          </a:custGeom>
          <a:noFill/>
          <a:ln cap="flat" cmpd="sng" w="28575">
            <a:solidFill>
              <a:srgbClr val="F58219"/>
            </a:solidFill>
            <a:prstDash val="solid"/>
            <a:round/>
            <a:headEnd len="med" w="med" type="triangle"/>
            <a:tailEnd len="med" w="med" type="none"/>
          </a:ln>
        </p:spPr>
      </p:sp>
      <p:sp>
        <p:nvSpPr>
          <p:cNvPr id="82" name="Google Shape;82;p15"/>
          <p:cNvSpPr/>
          <p:nvPr/>
        </p:nvSpPr>
        <p:spPr>
          <a:xfrm>
            <a:off x="5941900" y="1699150"/>
            <a:ext cx="307075" cy="690925"/>
          </a:xfrm>
          <a:custGeom>
            <a:rect b="b" l="l" r="r" t="t"/>
            <a:pathLst>
              <a:path extrusionOk="0" h="27637" w="12283">
                <a:moveTo>
                  <a:pt x="0" y="0"/>
                </a:moveTo>
                <a:cubicBezTo>
                  <a:pt x="7128" y="7128"/>
                  <a:pt x="12283" y="17556"/>
                  <a:pt x="12283" y="27637"/>
                </a:cubicBezTo>
              </a:path>
            </a:pathLst>
          </a:custGeom>
          <a:noFill/>
          <a:ln cap="flat" cmpd="sng" w="28575">
            <a:solidFill>
              <a:srgbClr val="F58219"/>
            </a:solidFill>
            <a:prstDash val="solid"/>
            <a:round/>
            <a:headEnd len="med" w="med" type="triangle"/>
            <a:tailEnd len="med" w="med" type="none"/>
          </a:ln>
        </p:spPr>
      </p:sp>
      <p:sp>
        <p:nvSpPr>
          <p:cNvPr id="83" name="Google Shape;83;p15"/>
          <p:cNvSpPr/>
          <p:nvPr/>
        </p:nvSpPr>
        <p:spPr>
          <a:xfrm>
            <a:off x="7663928" y="1699150"/>
            <a:ext cx="243250" cy="675550"/>
          </a:xfrm>
          <a:custGeom>
            <a:rect b="b" l="l" r="r" t="t"/>
            <a:pathLst>
              <a:path extrusionOk="0" h="27022" w="9730">
                <a:moveTo>
                  <a:pt x="9730" y="0"/>
                </a:moveTo>
                <a:cubicBezTo>
                  <a:pt x="8754" y="3902"/>
                  <a:pt x="8889" y="8322"/>
                  <a:pt x="6659" y="11669"/>
                </a:cubicBezTo>
                <a:cubicBezTo>
                  <a:pt x="5132" y="13961"/>
                  <a:pt x="1389" y="14583"/>
                  <a:pt x="518" y="17196"/>
                </a:cubicBezTo>
                <a:cubicBezTo>
                  <a:pt x="-518" y="20303"/>
                  <a:pt x="518" y="23747"/>
                  <a:pt x="518" y="27022"/>
                </a:cubicBezTo>
              </a:path>
            </a:pathLst>
          </a:custGeom>
          <a:noFill/>
          <a:ln cap="flat" cmpd="sng" w="28575">
            <a:solidFill>
              <a:srgbClr val="F58219"/>
            </a:solidFill>
            <a:prstDash val="solid"/>
            <a:round/>
            <a:headEnd len="med" w="med" type="triangle"/>
            <a:tailEnd len="med" w="med" type="none"/>
          </a:ln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/>
          <p:nvPr>
            <p:ph type="title"/>
          </p:nvPr>
        </p:nvSpPr>
        <p:spPr>
          <a:xfrm>
            <a:off x="634200" y="445025"/>
            <a:ext cx="787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920">
                <a:solidFill>
                  <a:srgbClr val="7CC644"/>
                </a:solidFill>
                <a:latin typeface="Roboto Slab"/>
                <a:ea typeface="Roboto Slab"/>
                <a:cs typeface="Roboto Slab"/>
                <a:sym typeface="Roboto Slab"/>
              </a:rPr>
              <a:t>Calling Methods</a:t>
            </a:r>
            <a:endParaRPr sz="2920">
              <a:solidFill>
                <a:srgbClr val="7CC644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89" name="Google Shape;89;p16"/>
          <p:cNvSpPr txBox="1"/>
          <p:nvPr>
            <p:ph idx="1" type="body"/>
          </p:nvPr>
        </p:nvSpPr>
        <p:spPr>
          <a:xfrm>
            <a:off x="634200" y="1304950"/>
            <a:ext cx="7875600" cy="5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951ABE"/>
                </a:solidFill>
                <a:latin typeface="Lora"/>
                <a:ea typeface="Lora"/>
                <a:cs typeface="Lora"/>
                <a:sym typeface="Lora"/>
              </a:rPr>
              <a:t>scanner.nextInt (); //returns int</a:t>
            </a:r>
            <a:endParaRPr sz="2600">
              <a:solidFill>
                <a:srgbClr val="951ABE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951ABE"/>
                </a:solidFill>
                <a:latin typeface="Lora"/>
                <a:ea typeface="Lora"/>
                <a:cs typeface="Lora"/>
                <a:sym typeface="Lora"/>
              </a:rPr>
              <a:t>string.contains (string); //returns boolean</a:t>
            </a:r>
            <a:endParaRPr sz="2600">
              <a:solidFill>
                <a:srgbClr val="951ABE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951ABE"/>
                </a:solidFill>
                <a:latin typeface="Lora"/>
                <a:ea typeface="Lora"/>
                <a:cs typeface="Lora"/>
                <a:sym typeface="Lora"/>
              </a:rPr>
              <a:t>Math.pow (2, 5); //returns int</a:t>
            </a:r>
            <a:endParaRPr sz="2600">
              <a:solidFill>
                <a:srgbClr val="951ABE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600">
                <a:solidFill>
                  <a:srgbClr val="951ABE"/>
                </a:solidFill>
                <a:latin typeface="Lora"/>
                <a:ea typeface="Lora"/>
                <a:cs typeface="Lora"/>
                <a:sym typeface="Lora"/>
              </a:rPr>
              <a:t>System.out.println (“Hello!\n”); //returns nothing</a:t>
            </a:r>
            <a:endParaRPr sz="2600">
              <a:solidFill>
                <a:srgbClr val="951ABE"/>
              </a:solidFill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7050" y="1166313"/>
            <a:ext cx="7729899" cy="281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311700" y="18049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8800">
                <a:solidFill>
                  <a:srgbClr val="7CC644"/>
                </a:solidFill>
                <a:latin typeface="Roboto Slab"/>
                <a:ea typeface="Roboto Slab"/>
                <a:cs typeface="Roboto Slab"/>
                <a:sym typeface="Roboto Slab"/>
              </a:rPr>
              <a:t>Multipurposing Average</a:t>
            </a:r>
            <a:endParaRPr sz="8800">
              <a:solidFill>
                <a:srgbClr val="7CC644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403800" y="2050600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9300">
                <a:solidFill>
                  <a:srgbClr val="7CC644"/>
                </a:solidFill>
                <a:latin typeface="Roboto Slab"/>
                <a:ea typeface="Roboto Slab"/>
                <a:cs typeface="Roboto Slab"/>
                <a:sym typeface="Roboto Slab"/>
              </a:rPr>
              <a:t>Combining Programs</a:t>
            </a:r>
            <a:endParaRPr sz="9300">
              <a:solidFill>
                <a:srgbClr val="7CC644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265500" y="1309950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CC644"/>
                </a:solidFill>
                <a:latin typeface="Roboto Slab"/>
                <a:ea typeface="Roboto Slab"/>
                <a:cs typeface="Roboto Slab"/>
                <a:sym typeface="Roboto Slab"/>
              </a:rPr>
              <a:t>Overloading</a:t>
            </a:r>
            <a:endParaRPr>
              <a:solidFill>
                <a:srgbClr val="7CC644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10" name="Google Shape;110;p2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7CC644"/>
              </a:buClr>
              <a:buSzPts val="1800"/>
              <a:buFont typeface="Lora"/>
              <a:buChar char="●"/>
            </a:pPr>
            <a:r>
              <a:rPr lang="en">
                <a:solidFill>
                  <a:srgbClr val="7CC644"/>
                </a:solidFill>
                <a:latin typeface="Lora"/>
                <a:ea typeface="Lora"/>
                <a:cs typeface="Lora"/>
                <a:sym typeface="Lora"/>
              </a:rPr>
              <a:t>What if I want to define the same function, but for different data types?</a:t>
            </a:r>
            <a:endParaRPr>
              <a:solidFill>
                <a:srgbClr val="7CC644"/>
              </a:solidFill>
              <a:latin typeface="Lora"/>
              <a:ea typeface="Lora"/>
              <a:cs typeface="Lora"/>
              <a:sym typeface="Lor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7CC644"/>
              </a:buClr>
              <a:buSzPts val="1800"/>
              <a:buFont typeface="Lora"/>
              <a:buChar char="●"/>
            </a:pPr>
            <a:r>
              <a:rPr lang="en">
                <a:solidFill>
                  <a:srgbClr val="7CC644"/>
                </a:solidFill>
                <a:latin typeface="Lora"/>
                <a:ea typeface="Lora"/>
                <a:cs typeface="Lora"/>
                <a:sym typeface="Lora"/>
              </a:rPr>
              <a:t>For example:</a:t>
            </a:r>
            <a:endParaRPr>
              <a:solidFill>
                <a:srgbClr val="7CC644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7CC644"/>
                </a:solidFill>
                <a:latin typeface="Lora"/>
                <a:ea typeface="Lora"/>
                <a:cs typeface="Lora"/>
                <a:sym typeface="Lora"/>
              </a:rPr>
              <a:t>string.indexOf (int ch);</a:t>
            </a:r>
            <a:endParaRPr sz="1500">
              <a:solidFill>
                <a:srgbClr val="7CC644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7CC644"/>
                </a:solidFill>
                <a:latin typeface="Lora"/>
                <a:ea typeface="Lora"/>
                <a:cs typeface="Lora"/>
                <a:sym typeface="Lora"/>
              </a:rPr>
              <a:t>string.indexOf (String str);</a:t>
            </a:r>
            <a:endParaRPr sz="1500">
              <a:solidFill>
                <a:srgbClr val="7CC644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7CC644"/>
                </a:solidFill>
                <a:latin typeface="Lora"/>
                <a:ea typeface="Lora"/>
                <a:cs typeface="Lora"/>
                <a:sym typeface="Lora"/>
              </a:rPr>
              <a:t>string.indexOf (String str, int fromIndex);</a:t>
            </a:r>
            <a:endParaRPr sz="1500">
              <a:solidFill>
                <a:srgbClr val="7CC644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7CC644"/>
              </a:solidFill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311700" y="1333600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9100">
                <a:solidFill>
                  <a:srgbClr val="7CC644"/>
                </a:solidFill>
                <a:latin typeface="Roboto Slab"/>
                <a:ea typeface="Roboto Slab"/>
                <a:cs typeface="Roboto Slab"/>
                <a:sym typeface="Roboto Slab"/>
              </a:rPr>
              <a:t>Sums</a:t>
            </a:r>
            <a:endParaRPr sz="9100">
              <a:solidFill>
                <a:srgbClr val="7CC644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