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6858000" cx="9144000"/>
  <p:notesSz cx="6858000" cy="9144000"/>
  <p:embeddedFontLst>
    <p:embeddedFont>
      <p:font typeface="Quattrocento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2" roundtripDataSignature="AMtx7mhQgUBWUuiOzPJu0xHg/UxcEK1s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QuattrocentoSans-boldItalic.fntdata"/><Relationship Id="rId10" Type="http://schemas.openxmlformats.org/officeDocument/2006/relationships/font" Target="fonts/QuattrocentoSans-italic.fntdata"/><Relationship Id="rId12" Type="http://customschemas.google.com/relationships/presentationmetadata" Target="metadata"/><Relationship Id="rId9" Type="http://schemas.openxmlformats.org/officeDocument/2006/relationships/font" Target="fonts/Quattrocento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Quattrocento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g834af44a68_0_0:notes"/>
          <p:cNvSpPr txBox="1"/>
          <p:nvPr>
            <p:ph idx="12" type="sldNum"/>
          </p:nvPr>
        </p:nvSpPr>
        <p:spPr>
          <a:xfrm>
            <a:off x="6042320" y="9493393"/>
            <a:ext cx="169800" cy="18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51" name="Google Shape;51;g834af44a68_0_0:notes"/>
          <p:cNvSpPr/>
          <p:nvPr>
            <p:ph idx="2" type="sldImg"/>
          </p:nvPr>
        </p:nvSpPr>
        <p:spPr>
          <a:xfrm>
            <a:off x="-2319338" y="1265238"/>
            <a:ext cx="11201400" cy="840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 name="Google Shape;52;g834af44a68_0_0:notes"/>
          <p:cNvSpPr txBox="1"/>
          <p:nvPr>
            <p:ph idx="1" type="body"/>
          </p:nvPr>
        </p:nvSpPr>
        <p:spPr>
          <a:xfrm>
            <a:off x="789535" y="605318"/>
            <a:ext cx="54708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Big mountain resort installed an additional chair that increased their operation cost by $1,540,000 this season. We should figure out how to recoup the price by increasing revenue for the resort. And see what can they expect this years' annual revenue to be if they make the changes recommended?</a:t>
            </a:r>
            <a:endParaRPr b="1" sz="1070"/>
          </a:p>
        </p:txBody>
      </p:sp>
      <p:sp>
        <p:nvSpPr>
          <p:cNvPr id="35" name="Google Shape;35;p1"/>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AU" sz="1071"/>
              <a:t>Advertise that new chairs are available which will make their stay more enjoyable, and time efficient since customers don’t have to stay in line for a long time. Actions to take to recoup the operation cost by the end of this season.</a:t>
            </a:r>
            <a:endParaRPr b="1" sz="1071"/>
          </a:p>
        </p:txBody>
      </p:sp>
      <p:sp>
        <p:nvSpPr>
          <p:cNvPr id="36" name="Google Shape;36;p1"/>
          <p:cNvSpPr txBox="1"/>
          <p:nvPr/>
        </p:nvSpPr>
        <p:spPr>
          <a:xfrm>
            <a:off x="186842" y="5184805"/>
            <a:ext cx="4324418" cy="751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AU" sz="1071"/>
              <a:t>Success for this project: Be clear that this only applies for the installation of the additional chair. See the price change for days that the resort was open last year vs the days open for the upcoming season. </a:t>
            </a:r>
            <a:endParaRPr b="1" sz="1071"/>
          </a:p>
        </p:txBody>
      </p:sp>
      <p:sp>
        <p:nvSpPr>
          <p:cNvPr id="37" name="Google Shape;37;p1"/>
          <p:cNvSpPr txBox="1"/>
          <p:nvPr/>
        </p:nvSpPr>
        <p:spPr>
          <a:xfrm>
            <a:off x="4558232" y="1963919"/>
            <a:ext cx="4324500" cy="10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Stakeholders may not see the worth in installing additional chairs. </a:t>
            </a:r>
            <a:endParaRPr b="1" sz="1070"/>
          </a:p>
          <a:p>
            <a:pPr indent="0" lvl="0" marL="0" marR="0" rtl="0" algn="l">
              <a:lnSpc>
                <a:spcPct val="100000"/>
              </a:lnSpc>
              <a:spcBef>
                <a:spcPts val="0"/>
              </a:spcBef>
              <a:spcAft>
                <a:spcPts val="0"/>
              </a:spcAft>
              <a:buClr>
                <a:srgbClr val="000000"/>
              </a:buClr>
              <a:buSzPts val="1070"/>
              <a:buFont typeface="Arial"/>
              <a:buNone/>
            </a:pPr>
            <a:r>
              <a:rPr b="1" lang="en-AU" sz="1070"/>
              <a:t>Because investors want to stay at the 9.2% business profit margin, they may not allow this expansion.</a:t>
            </a:r>
            <a:endParaRPr b="1" sz="1070"/>
          </a:p>
          <a:p>
            <a:pPr indent="0" lvl="0" marL="0" marR="0" rtl="0" algn="l">
              <a:lnSpc>
                <a:spcPct val="100000"/>
              </a:lnSpc>
              <a:spcBef>
                <a:spcPts val="0"/>
              </a:spcBef>
              <a:spcAft>
                <a:spcPts val="0"/>
              </a:spcAft>
              <a:buClr>
                <a:srgbClr val="000000"/>
              </a:buClr>
              <a:buSzPts val="1070"/>
              <a:buFont typeface="Arial"/>
              <a:buNone/>
            </a:pPr>
            <a:r>
              <a:rPr b="1" lang="en-AU" sz="1070"/>
              <a:t> </a:t>
            </a:r>
            <a:endParaRPr b="1" sz="1070"/>
          </a:p>
          <a:p>
            <a:pPr indent="0" lvl="0" marL="0" marR="0" rtl="0" algn="l">
              <a:lnSpc>
                <a:spcPct val="100000"/>
              </a:lnSpc>
              <a:spcBef>
                <a:spcPts val="0"/>
              </a:spcBef>
              <a:spcAft>
                <a:spcPts val="0"/>
              </a:spcAft>
              <a:buClr>
                <a:srgbClr val="000000"/>
              </a:buClr>
              <a:buSzPts val="1070"/>
              <a:buFont typeface="Arial"/>
              <a:buNone/>
            </a:pPr>
            <a:r>
              <a:t/>
            </a:r>
            <a:endParaRPr b="1" sz="1070"/>
          </a:p>
        </p:txBody>
      </p:sp>
      <p:sp>
        <p:nvSpPr>
          <p:cNvPr id="38" name="Google Shape;38;p1"/>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CSV File containing all the information about the resort.</a:t>
            </a:r>
            <a:endParaRPr b="1" i="0" sz="1070" u="none" cap="none" strike="noStrik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296608" lvl="0" marL="457200" marR="0" rtl="0" algn="l">
              <a:lnSpc>
                <a:spcPct val="100000"/>
              </a:lnSpc>
              <a:spcBef>
                <a:spcPts val="0"/>
              </a:spcBef>
              <a:spcAft>
                <a:spcPts val="0"/>
              </a:spcAft>
              <a:buSzPts val="1071"/>
              <a:buChar char="●"/>
            </a:pPr>
            <a:r>
              <a:rPr b="1" lang="en-AU" sz="1071"/>
              <a:t>Jimmy Blackburn - Director of Operations</a:t>
            </a:r>
            <a:endParaRPr b="1" sz="1071"/>
          </a:p>
          <a:p>
            <a:pPr indent="-296608" lvl="0" marL="457200" marR="0" rtl="0" algn="l">
              <a:lnSpc>
                <a:spcPct val="100000"/>
              </a:lnSpc>
              <a:spcBef>
                <a:spcPts val="0"/>
              </a:spcBef>
              <a:spcAft>
                <a:spcPts val="0"/>
              </a:spcAft>
              <a:buSzPts val="1071"/>
              <a:buChar char="●"/>
            </a:pPr>
            <a:r>
              <a:rPr b="1" lang="en-AU" sz="1071"/>
              <a:t>Alesha Eisen - Database Manager.</a:t>
            </a:r>
            <a:endParaRPr b="1" sz="1071"/>
          </a:p>
        </p:txBody>
      </p:sp>
      <p:sp>
        <p:nvSpPr>
          <p:cNvPr id="48" name="Google Shape;48;p1"/>
          <p:cNvSpPr txBox="1"/>
          <p:nvPr/>
        </p:nvSpPr>
        <p:spPr>
          <a:xfrm>
            <a:off x="184140" y="540901"/>
            <a:ext cx="8584648"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How to compensate the payments of the operation cost for the additional chair while keeping </a:t>
            </a:r>
            <a:endParaRPr b="1"/>
          </a:p>
          <a:p>
            <a:pPr indent="0" lvl="0" marL="0" marR="0" rtl="0" algn="l">
              <a:lnSpc>
                <a:spcPct val="100000"/>
              </a:lnSpc>
              <a:spcBef>
                <a:spcPts val="0"/>
              </a:spcBef>
              <a:spcAft>
                <a:spcPts val="0"/>
              </a:spcAft>
              <a:buClr>
                <a:srgbClr val="000000"/>
              </a:buClr>
              <a:buSzPts val="1400"/>
              <a:buFont typeface="Arial"/>
              <a:buNone/>
            </a:pPr>
            <a:r>
              <a:rPr b="1" lang="en-AU"/>
              <a:t>the business profit margin at 9.2%?</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g834af44a68_0_0"/>
          <p:cNvSpPr/>
          <p:nvPr/>
        </p:nvSpPr>
        <p:spPr>
          <a:xfrm>
            <a:off x="137949" y="1576013"/>
            <a:ext cx="4344300" cy="46812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55" name="Google Shape;55;g834af44a68_0_0"/>
          <p:cNvSpPr/>
          <p:nvPr/>
        </p:nvSpPr>
        <p:spPr>
          <a:xfrm>
            <a:off x="4587388" y="1576013"/>
            <a:ext cx="4344300" cy="46812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56" name="Google Shape;56;g834af44a68_0_0"/>
          <p:cNvSpPr/>
          <p:nvPr/>
        </p:nvSpPr>
        <p:spPr>
          <a:xfrm>
            <a:off x="218936" y="1618127"/>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57" name="Google Shape;57;g834af44a68_0_0"/>
          <p:cNvSpPr/>
          <p:nvPr/>
        </p:nvSpPr>
        <p:spPr>
          <a:xfrm>
            <a:off x="4668375" y="1618127"/>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58" name="Google Shape;58;g834af44a68_0_0"/>
          <p:cNvSpPr/>
          <p:nvPr/>
        </p:nvSpPr>
        <p:spPr>
          <a:xfrm>
            <a:off x="601195" y="1650181"/>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59" name="Google Shape;59;g834af44a68_0_0"/>
          <p:cNvSpPr/>
          <p:nvPr/>
        </p:nvSpPr>
        <p:spPr>
          <a:xfrm>
            <a:off x="5050634" y="1650181"/>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60" name="Google Shape;60;g834af44a68_0_0"/>
          <p:cNvSpPr/>
          <p:nvPr/>
        </p:nvSpPr>
        <p:spPr>
          <a:xfrm>
            <a:off x="4668375" y="3207096"/>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61" name="Google Shape;61;g834af44a68_0_0"/>
          <p:cNvSpPr/>
          <p:nvPr/>
        </p:nvSpPr>
        <p:spPr>
          <a:xfrm>
            <a:off x="218936" y="3207096"/>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62" name="Google Shape;62;g834af44a68_0_0"/>
          <p:cNvSpPr/>
          <p:nvPr/>
        </p:nvSpPr>
        <p:spPr>
          <a:xfrm>
            <a:off x="601195" y="3239152"/>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63" name="Google Shape;63;g834af44a68_0_0"/>
          <p:cNvSpPr/>
          <p:nvPr/>
        </p:nvSpPr>
        <p:spPr>
          <a:xfrm>
            <a:off x="5050634" y="3239152"/>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64" name="Google Shape;64;g834af44a68_0_0"/>
          <p:cNvSpPr/>
          <p:nvPr/>
        </p:nvSpPr>
        <p:spPr>
          <a:xfrm>
            <a:off x="218936" y="4797685"/>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65" name="Google Shape;65;g834af44a68_0_0"/>
          <p:cNvSpPr/>
          <p:nvPr/>
        </p:nvSpPr>
        <p:spPr>
          <a:xfrm>
            <a:off x="4668375" y="4797685"/>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66" name="Google Shape;66;g834af44a68_0_0"/>
          <p:cNvSpPr/>
          <p:nvPr/>
        </p:nvSpPr>
        <p:spPr>
          <a:xfrm>
            <a:off x="601195" y="4831972"/>
            <a:ext cx="3597600" cy="219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67" name="Google Shape;67;g834af44a68_0_0"/>
          <p:cNvSpPr/>
          <p:nvPr/>
        </p:nvSpPr>
        <p:spPr>
          <a:xfrm>
            <a:off x="5050634" y="4829741"/>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68" name="Google Shape;68;g834af44a68_0_0"/>
          <p:cNvSpPr txBox="1"/>
          <p:nvPr/>
        </p:nvSpPr>
        <p:spPr>
          <a:xfrm>
            <a:off x="143108" y="1964976"/>
            <a:ext cx="4324500" cy="124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1070" u="none" cap="none" strike="noStrike">
                <a:solidFill>
                  <a:srgbClr val="000000"/>
                </a:solidFill>
                <a:latin typeface="Arial"/>
                <a:ea typeface="Arial"/>
                <a:cs typeface="Arial"/>
                <a:sym typeface="Arial"/>
              </a:rPr>
              <a:t>&lt;Why are you working on this problem?&gt;</a:t>
            </a:r>
            <a:endParaRPr b="0" i="0" sz="1400" u="none" cap="none" strike="noStrike">
              <a:solidFill>
                <a:srgbClr val="000000"/>
              </a:solidFill>
              <a:latin typeface="Arial"/>
              <a:ea typeface="Arial"/>
              <a:cs typeface="Arial"/>
              <a:sym typeface="Arial"/>
            </a:endParaRPr>
          </a:p>
        </p:txBody>
      </p:sp>
      <p:sp>
        <p:nvSpPr>
          <p:cNvPr id="69" name="Google Shape;69;g834af44a68_0_0"/>
          <p:cNvSpPr txBox="1"/>
          <p:nvPr/>
        </p:nvSpPr>
        <p:spPr>
          <a:xfrm>
            <a:off x="143108" y="3538874"/>
            <a:ext cx="4324500" cy="141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i="0" lang="en-AU" sz="1071" u="none" cap="none" strike="noStrike">
                <a:solidFill>
                  <a:srgbClr val="000000"/>
                </a:solidFill>
                <a:latin typeface="Arial"/>
                <a:ea typeface="Arial"/>
                <a:cs typeface="Arial"/>
                <a:sym typeface="Arial"/>
              </a:rPr>
              <a:t>&lt;What is the key criteria that will deem this work successful?&gt;</a:t>
            </a:r>
            <a:endParaRPr b="1" i="0" sz="1071" u="none" cap="none" strike="noStrike">
              <a:solidFill>
                <a:srgbClr val="000000"/>
              </a:solidFill>
              <a:latin typeface="Arial"/>
              <a:ea typeface="Arial"/>
              <a:cs typeface="Arial"/>
              <a:sym typeface="Arial"/>
            </a:endParaRPr>
          </a:p>
        </p:txBody>
      </p:sp>
      <p:sp>
        <p:nvSpPr>
          <p:cNvPr id="70" name="Google Shape;70;g834af44a68_0_0"/>
          <p:cNvSpPr txBox="1"/>
          <p:nvPr/>
        </p:nvSpPr>
        <p:spPr>
          <a:xfrm>
            <a:off x="186842" y="5184805"/>
            <a:ext cx="4324500" cy="75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0" i="0" lang="en-AU" sz="1071" u="none" cap="none" strike="noStrike">
                <a:solidFill>
                  <a:srgbClr val="000000"/>
                </a:solidFill>
                <a:latin typeface="Arial"/>
                <a:ea typeface="Arial"/>
                <a:cs typeface="Arial"/>
                <a:sym typeface="Arial"/>
              </a:rPr>
              <a:t>&lt;</a:t>
            </a:r>
            <a:r>
              <a:rPr b="1" i="0" lang="en-AU" sz="1071" u="none" cap="none" strike="noStrike">
                <a:solidFill>
                  <a:srgbClr val="000000"/>
                </a:solidFill>
                <a:latin typeface="Arial"/>
                <a:ea typeface="Arial"/>
                <a:cs typeface="Arial"/>
                <a:sym typeface="Arial"/>
              </a:rPr>
              <a:t>What is the focus of this business initiative? </a:t>
            </a:r>
            <a:r>
              <a:rPr b="1" i="0" lang="en-AU" sz="1071" u="none" cap="none" strike="noStrike">
                <a:solidFill>
                  <a:srgbClr val="000000"/>
                </a:solidFill>
                <a:latin typeface="Arial"/>
                <a:ea typeface="Arial"/>
                <a:cs typeface="Arial"/>
                <a:sym typeface="Arial"/>
                <a:extLst>
                  <a:ext uri="http://customooxmlschemas.google.com/">
                    <go:slidesCustomData xmlns:go="http://customooxmlschemas.google.com/" textRoundtripDataId="0"/>
                  </a:ext>
                </a:extLst>
              </a:rPr>
              <a:t>I.e. What are you specific items will you focus on exclusively?</a:t>
            </a:r>
            <a:r>
              <a:rPr b="1" i="0" lang="en-AU" sz="1071" u="none" cap="none" strike="noStrike">
                <a:solidFill>
                  <a:srgbClr val="000000"/>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p:txBody>
      </p:sp>
      <p:sp>
        <p:nvSpPr>
          <p:cNvPr id="71" name="Google Shape;71;g834af44a68_0_0"/>
          <p:cNvSpPr txBox="1"/>
          <p:nvPr/>
        </p:nvSpPr>
        <p:spPr>
          <a:xfrm>
            <a:off x="4558232" y="1963919"/>
            <a:ext cx="4324500" cy="10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1070" u="none" cap="none" strike="noStrike">
                <a:solidFill>
                  <a:srgbClr val="000000"/>
                </a:solidFill>
                <a:latin typeface="Arial"/>
                <a:ea typeface="Arial"/>
                <a:cs typeface="Arial"/>
                <a:sym typeface="Arial"/>
              </a:rPr>
              <a:t>&lt;What constraints exist that may prevent this business initiative from succeeding?&gt;</a:t>
            </a:r>
            <a:endParaRPr b="1" i="0" sz="1070" u="none" cap="none" strike="noStrike">
              <a:solidFill>
                <a:srgbClr val="000000"/>
              </a:solidFill>
              <a:latin typeface="Arial"/>
              <a:ea typeface="Arial"/>
              <a:cs typeface="Arial"/>
              <a:sym typeface="Arial"/>
            </a:endParaRPr>
          </a:p>
        </p:txBody>
      </p:sp>
      <p:sp>
        <p:nvSpPr>
          <p:cNvPr id="72" name="Google Shape;72;g834af44a68_0_0"/>
          <p:cNvSpPr txBox="1"/>
          <p:nvPr/>
        </p:nvSpPr>
        <p:spPr>
          <a:xfrm>
            <a:off x="4590928" y="5085174"/>
            <a:ext cx="4324500" cy="10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1070" u="none" cap="none" strike="noStrike">
                <a:solidFill>
                  <a:srgbClr val="000000"/>
                </a:solidFill>
                <a:latin typeface="Arial"/>
                <a:ea typeface="Arial"/>
                <a:cs typeface="Arial"/>
                <a:sym typeface="Arial"/>
              </a:rPr>
              <a:t>&lt;What are the key pieces of data you need to answer the questions related to the problem you are trying to solve?&gt;</a:t>
            </a:r>
            <a:endParaRPr b="1" i="0" sz="1070" u="none" cap="none" strike="noStrike">
              <a:solidFill>
                <a:srgbClr val="000000"/>
              </a:solidFill>
              <a:latin typeface="Arial"/>
              <a:ea typeface="Arial"/>
              <a:cs typeface="Arial"/>
              <a:sym typeface="Arial"/>
            </a:endParaRPr>
          </a:p>
        </p:txBody>
      </p:sp>
      <p:sp>
        <p:nvSpPr>
          <p:cNvPr id="73" name="Google Shape;73;g834af44a68_0_0"/>
          <p:cNvSpPr/>
          <p:nvPr/>
        </p:nvSpPr>
        <p:spPr>
          <a:xfrm>
            <a:off x="6633337" y="6524418"/>
            <a:ext cx="432000" cy="2052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74" name="Google Shape;74;g834af44a68_0_0"/>
          <p:cNvSpPr/>
          <p:nvPr/>
        </p:nvSpPr>
        <p:spPr>
          <a:xfrm>
            <a:off x="7028512" y="6513711"/>
            <a:ext cx="432000" cy="216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75" name="Google Shape;75;g834af44a68_0_0"/>
          <p:cNvSpPr/>
          <p:nvPr/>
        </p:nvSpPr>
        <p:spPr>
          <a:xfrm>
            <a:off x="7452320" y="6503004"/>
            <a:ext cx="432000" cy="216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76" name="Google Shape;76;g834af44a68_0_0"/>
          <p:cNvSpPr/>
          <p:nvPr/>
        </p:nvSpPr>
        <p:spPr>
          <a:xfrm>
            <a:off x="7846662" y="6508081"/>
            <a:ext cx="432000" cy="216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77" name="Google Shape;77;g834af44a68_0_0"/>
          <p:cNvSpPr/>
          <p:nvPr/>
        </p:nvSpPr>
        <p:spPr>
          <a:xfrm>
            <a:off x="8245692" y="6503004"/>
            <a:ext cx="432000" cy="216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78" name="Google Shape;78;g834af44a68_0_0"/>
          <p:cNvSpPr/>
          <p:nvPr/>
        </p:nvSpPr>
        <p:spPr>
          <a:xfrm>
            <a:off x="8099130" y="707128"/>
            <a:ext cx="432000" cy="2052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79" name="Google Shape;79;g834af44a68_0_0"/>
          <p:cNvSpPr/>
          <p:nvPr/>
        </p:nvSpPr>
        <p:spPr>
          <a:xfrm>
            <a:off x="121750" y="116631"/>
            <a:ext cx="7725000" cy="1137000"/>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 name="Google Shape;80;g834af44a68_0_0"/>
          <p:cNvSpPr txBox="1"/>
          <p:nvPr>
            <p:ph type="title"/>
          </p:nvPr>
        </p:nvSpPr>
        <p:spPr>
          <a:xfrm>
            <a:off x="184140" y="189590"/>
            <a:ext cx="8793600" cy="30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81" name="Google Shape;81;g834af44a68_0_0"/>
          <p:cNvSpPr txBox="1"/>
          <p:nvPr/>
        </p:nvSpPr>
        <p:spPr>
          <a:xfrm>
            <a:off x="4607126" y="3547600"/>
            <a:ext cx="4324500" cy="10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0" i="0" lang="en-AU" sz="1071" u="none" cap="none" strike="noStrike">
                <a:solidFill>
                  <a:srgbClr val="000000"/>
                </a:solidFill>
                <a:latin typeface="Arial"/>
                <a:ea typeface="Arial"/>
                <a:cs typeface="Arial"/>
                <a:sym typeface="Arial"/>
              </a:rPr>
              <a:t>&lt;</a:t>
            </a:r>
            <a:r>
              <a:rPr b="1" i="0" lang="en-AU" sz="1071" u="none" cap="none" strike="noStrike">
                <a:solidFill>
                  <a:srgbClr val="000000"/>
                </a:solidFill>
                <a:latin typeface="Arial"/>
                <a:ea typeface="Arial"/>
                <a:cs typeface="Arial"/>
                <a:sym typeface="Arial"/>
              </a:rPr>
              <a:t>Who are the key stakeholders that need to be involved in this project? Where will you source your data from and who will you present your recommendation to once you have identified a solution?&gt;</a:t>
            </a:r>
            <a:endParaRPr b="0" i="0" sz="1400" u="none" cap="none" strike="noStrike">
              <a:solidFill>
                <a:srgbClr val="000000"/>
              </a:solidFill>
              <a:latin typeface="Arial"/>
              <a:ea typeface="Arial"/>
              <a:cs typeface="Arial"/>
              <a:sym typeface="Arial"/>
            </a:endParaRPr>
          </a:p>
        </p:txBody>
      </p:sp>
      <p:sp>
        <p:nvSpPr>
          <p:cNvPr id="82" name="Google Shape;82;g834af44a68_0_0"/>
          <p:cNvSpPr txBox="1"/>
          <p:nvPr/>
        </p:nvSpPr>
        <p:spPr>
          <a:xfrm>
            <a:off x="184140" y="540901"/>
            <a:ext cx="8584500" cy="492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AU" sz="1400" u="none" cap="none" strike="noStrike">
                <a:solidFill>
                  <a:srgbClr val="000000"/>
                </a:solidFill>
                <a:latin typeface="Arial"/>
                <a:ea typeface="Arial"/>
                <a:cs typeface="Arial"/>
                <a:sym typeface="Arial"/>
              </a:rPr>
              <a:t>&lt;What is the business problem you are investigating? (Use SMART principles)&gt;</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