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2"/>
  </p:sldMasterIdLst>
  <p:notesMasterIdLst>
    <p:notesMasterId r:id="rId363"/>
  </p:notesMasterIdLst>
  <p:handoutMasterIdLst>
    <p:handoutMasterId r:id="rId364"/>
  </p:handoutMasterIdLst>
  <p:sldIdLst>
    <p:sldId id="256" r:id="rId3"/>
    <p:sldId id="258" r:id="rId4"/>
    <p:sldId id="454" r:id="rId5"/>
    <p:sldId id="257" r:id="rId6"/>
    <p:sldId id="604" r:id="rId7"/>
    <p:sldId id="259" r:id="rId8"/>
    <p:sldId id="330" r:id="rId9"/>
    <p:sldId id="331" r:id="rId10"/>
    <p:sldId id="332" r:id="rId11"/>
    <p:sldId id="333" r:id="rId12"/>
    <p:sldId id="334" r:id="rId13"/>
    <p:sldId id="335" r:id="rId14"/>
    <p:sldId id="336" r:id="rId15"/>
    <p:sldId id="337" r:id="rId16"/>
    <p:sldId id="346" r:id="rId17"/>
    <p:sldId id="347" r:id="rId18"/>
    <p:sldId id="570" r:id="rId19"/>
    <p:sldId id="338" r:id="rId20"/>
    <p:sldId id="339" r:id="rId21"/>
    <p:sldId id="342" r:id="rId22"/>
    <p:sldId id="343" r:id="rId23"/>
    <p:sldId id="345" r:id="rId24"/>
    <p:sldId id="344" r:id="rId25"/>
    <p:sldId id="616" r:id="rId26"/>
    <p:sldId id="341" r:id="rId27"/>
    <p:sldId id="624" r:id="rId28"/>
    <p:sldId id="348" r:id="rId29"/>
    <p:sldId id="349" r:id="rId30"/>
    <p:sldId id="605" r:id="rId31"/>
    <p:sldId id="350" r:id="rId32"/>
    <p:sldId id="351" r:id="rId33"/>
    <p:sldId id="352" r:id="rId34"/>
    <p:sldId id="353" r:id="rId35"/>
    <p:sldId id="566" r:id="rId36"/>
    <p:sldId id="355" r:id="rId37"/>
    <p:sldId id="356" r:id="rId38"/>
    <p:sldId id="357" r:id="rId39"/>
    <p:sldId id="819" r:id="rId40"/>
    <p:sldId id="820" r:id="rId41"/>
    <p:sldId id="821" r:id="rId42"/>
    <p:sldId id="822" r:id="rId43"/>
    <p:sldId id="823" r:id="rId44"/>
    <p:sldId id="824" r:id="rId45"/>
    <p:sldId id="825" r:id="rId46"/>
    <p:sldId id="826" r:id="rId47"/>
    <p:sldId id="827" r:id="rId48"/>
    <p:sldId id="828" r:id="rId49"/>
    <p:sldId id="925" r:id="rId50"/>
    <p:sldId id="926" r:id="rId51"/>
    <p:sldId id="927" r:id="rId52"/>
    <p:sldId id="928" r:id="rId53"/>
    <p:sldId id="929" r:id="rId54"/>
    <p:sldId id="930" r:id="rId55"/>
    <p:sldId id="362" r:id="rId56"/>
    <p:sldId id="260" r:id="rId57"/>
    <p:sldId id="311" r:id="rId58"/>
    <p:sldId id="710" r:id="rId59"/>
    <p:sldId id="711" r:id="rId60"/>
    <p:sldId id="712" r:id="rId61"/>
    <p:sldId id="713" r:id="rId62"/>
    <p:sldId id="714" r:id="rId63"/>
    <p:sldId id="715" r:id="rId64"/>
    <p:sldId id="716" r:id="rId65"/>
    <p:sldId id="717" r:id="rId66"/>
    <p:sldId id="718" r:id="rId67"/>
    <p:sldId id="719" r:id="rId68"/>
    <p:sldId id="720" r:id="rId69"/>
    <p:sldId id="721" r:id="rId70"/>
    <p:sldId id="722" r:id="rId71"/>
    <p:sldId id="723" r:id="rId72"/>
    <p:sldId id="724" r:id="rId73"/>
    <p:sldId id="725" r:id="rId74"/>
    <p:sldId id="726" r:id="rId75"/>
    <p:sldId id="727" r:id="rId76"/>
    <p:sldId id="728" r:id="rId77"/>
    <p:sldId id="729" r:id="rId78"/>
    <p:sldId id="730" r:id="rId79"/>
    <p:sldId id="731" r:id="rId80"/>
    <p:sldId id="732" r:id="rId81"/>
    <p:sldId id="459" r:id="rId82"/>
    <p:sldId id="733" r:id="rId83"/>
    <p:sldId id="321" r:id="rId84"/>
    <p:sldId id="329" r:id="rId85"/>
    <p:sldId id="736" r:id="rId86"/>
    <p:sldId id="737" r:id="rId87"/>
    <p:sldId id="738" r:id="rId88"/>
    <p:sldId id="739" r:id="rId89"/>
    <p:sldId id="740" r:id="rId90"/>
    <p:sldId id="741" r:id="rId91"/>
    <p:sldId id="742" r:id="rId92"/>
    <p:sldId id="743" r:id="rId93"/>
    <p:sldId id="744" r:id="rId94"/>
    <p:sldId id="746" r:id="rId95"/>
    <p:sldId id="747" r:id="rId96"/>
    <p:sldId id="748" r:id="rId97"/>
    <p:sldId id="749" r:id="rId98"/>
    <p:sldId id="750" r:id="rId99"/>
    <p:sldId id="751" r:id="rId100"/>
    <p:sldId id="752" r:id="rId101"/>
    <p:sldId id="753" r:id="rId102"/>
    <p:sldId id="754" r:id="rId103"/>
    <p:sldId id="755" r:id="rId104"/>
    <p:sldId id="756" r:id="rId105"/>
    <p:sldId id="757" r:id="rId106"/>
    <p:sldId id="758" r:id="rId107"/>
    <p:sldId id="760" r:id="rId108"/>
    <p:sldId id="761" r:id="rId109"/>
    <p:sldId id="762" r:id="rId110"/>
    <p:sldId id="763" r:id="rId111"/>
    <p:sldId id="764" r:id="rId112"/>
    <p:sldId id="765" r:id="rId113"/>
    <p:sldId id="766" r:id="rId114"/>
    <p:sldId id="767" r:id="rId115"/>
    <p:sldId id="768" r:id="rId116"/>
    <p:sldId id="769" r:id="rId117"/>
    <p:sldId id="771" r:id="rId118"/>
    <p:sldId id="987" r:id="rId119"/>
    <p:sldId id="989" r:id="rId120"/>
    <p:sldId id="948" r:id="rId121"/>
    <p:sldId id="949" r:id="rId122"/>
    <p:sldId id="950" r:id="rId123"/>
    <p:sldId id="951" r:id="rId124"/>
    <p:sldId id="952" r:id="rId125"/>
    <p:sldId id="953" r:id="rId126"/>
    <p:sldId id="954" r:id="rId127"/>
    <p:sldId id="955" r:id="rId128"/>
    <p:sldId id="956" r:id="rId129"/>
    <p:sldId id="957" r:id="rId130"/>
    <p:sldId id="958" r:id="rId131"/>
    <p:sldId id="959" r:id="rId132"/>
    <p:sldId id="960" r:id="rId133"/>
    <p:sldId id="961" r:id="rId134"/>
    <p:sldId id="962" r:id="rId135"/>
    <p:sldId id="963" r:id="rId136"/>
    <p:sldId id="964" r:id="rId137"/>
    <p:sldId id="965" r:id="rId138"/>
    <p:sldId id="966" r:id="rId139"/>
    <p:sldId id="967" r:id="rId140"/>
    <p:sldId id="968" r:id="rId141"/>
    <p:sldId id="969" r:id="rId142"/>
    <p:sldId id="970" r:id="rId143"/>
    <p:sldId id="971" r:id="rId144"/>
    <p:sldId id="972" r:id="rId145"/>
    <p:sldId id="973" r:id="rId146"/>
    <p:sldId id="974" r:id="rId147"/>
    <p:sldId id="975" r:id="rId148"/>
    <p:sldId id="976" r:id="rId149"/>
    <p:sldId id="977" r:id="rId150"/>
    <p:sldId id="978" r:id="rId151"/>
    <p:sldId id="979" r:id="rId152"/>
    <p:sldId id="980" r:id="rId153"/>
    <p:sldId id="981" r:id="rId154"/>
    <p:sldId id="982" r:id="rId155"/>
    <p:sldId id="983" r:id="rId156"/>
    <p:sldId id="984" r:id="rId157"/>
    <p:sldId id="985" r:id="rId158"/>
    <p:sldId id="986" r:id="rId159"/>
    <p:sldId id="261" r:id="rId160"/>
    <p:sldId id="369" r:id="rId161"/>
    <p:sldId id="370" r:id="rId162"/>
    <p:sldId id="461" r:id="rId163"/>
    <p:sldId id="371" r:id="rId164"/>
    <p:sldId id="372" r:id="rId165"/>
    <p:sldId id="373" r:id="rId166"/>
    <p:sldId id="374" r:id="rId167"/>
    <p:sldId id="375" r:id="rId168"/>
    <p:sldId id="378" r:id="rId169"/>
    <p:sldId id="381" r:id="rId170"/>
    <p:sldId id="382" r:id="rId171"/>
    <p:sldId id="379" r:id="rId172"/>
    <p:sldId id="388" r:id="rId173"/>
    <p:sldId id="385" r:id="rId174"/>
    <p:sldId id="389" r:id="rId175"/>
    <p:sldId id="734" r:id="rId176"/>
    <p:sldId id="386" r:id="rId177"/>
    <p:sldId id="387" r:id="rId178"/>
    <p:sldId id="609" r:id="rId179"/>
    <p:sldId id="610" r:id="rId180"/>
    <p:sldId id="611" r:id="rId181"/>
    <p:sldId id="612" r:id="rId182"/>
    <p:sldId id="613" r:id="rId183"/>
    <p:sldId id="614" r:id="rId184"/>
    <p:sldId id="615" r:id="rId185"/>
    <p:sldId id="674" r:id="rId186"/>
    <p:sldId id="390" r:id="rId187"/>
    <p:sldId id="735" r:id="rId188"/>
    <p:sldId id="401" r:id="rId189"/>
    <p:sldId id="376" r:id="rId190"/>
    <p:sldId id="383" r:id="rId191"/>
    <p:sldId id="603" r:id="rId192"/>
    <p:sldId id="391" r:id="rId193"/>
    <p:sldId id="402" r:id="rId194"/>
    <p:sldId id="666" r:id="rId195"/>
    <p:sldId id="556" r:id="rId196"/>
    <p:sldId id="557" r:id="rId197"/>
    <p:sldId id="667" r:id="rId198"/>
    <p:sldId id="498" r:id="rId199"/>
    <p:sldId id="403" r:id="rId200"/>
    <p:sldId id="264" r:id="rId201"/>
    <p:sldId id="267" r:id="rId202"/>
    <p:sldId id="772" r:id="rId203"/>
    <p:sldId id="773" r:id="rId204"/>
    <p:sldId id="774" r:id="rId205"/>
    <p:sldId id="775" r:id="rId206"/>
    <p:sldId id="776" r:id="rId207"/>
    <p:sldId id="777" r:id="rId208"/>
    <p:sldId id="778" r:id="rId209"/>
    <p:sldId id="779" r:id="rId210"/>
    <p:sldId id="780" r:id="rId211"/>
    <p:sldId id="781" r:id="rId212"/>
    <p:sldId id="782" r:id="rId213"/>
    <p:sldId id="783" r:id="rId214"/>
    <p:sldId id="784" r:id="rId215"/>
    <p:sldId id="785" r:id="rId216"/>
    <p:sldId id="786" r:id="rId217"/>
    <p:sldId id="790" r:id="rId218"/>
    <p:sldId id="791" r:id="rId219"/>
    <p:sldId id="792" r:id="rId220"/>
    <p:sldId id="787" r:id="rId221"/>
    <p:sldId id="788" r:id="rId222"/>
    <p:sldId id="789" r:id="rId223"/>
    <p:sldId id="405" r:id="rId224"/>
    <p:sldId id="406" r:id="rId225"/>
    <p:sldId id="412" r:id="rId226"/>
    <p:sldId id="265" r:id="rId227"/>
    <p:sldId id="276" r:id="rId228"/>
    <p:sldId id="793" r:id="rId229"/>
    <p:sldId id="794" r:id="rId230"/>
    <p:sldId id="795" r:id="rId231"/>
    <p:sldId id="796" r:id="rId232"/>
    <p:sldId id="797" r:id="rId233"/>
    <p:sldId id="798" r:id="rId234"/>
    <p:sldId id="799" r:id="rId235"/>
    <p:sldId id="800" r:id="rId236"/>
    <p:sldId id="801" r:id="rId237"/>
    <p:sldId id="802" r:id="rId238"/>
    <p:sldId id="803" r:id="rId239"/>
    <p:sldId id="804" r:id="rId240"/>
    <p:sldId id="805" r:id="rId241"/>
    <p:sldId id="806" r:id="rId242"/>
    <p:sldId id="807" r:id="rId243"/>
    <p:sldId id="808" r:id="rId244"/>
    <p:sldId id="809" r:id="rId245"/>
    <p:sldId id="810" r:id="rId246"/>
    <p:sldId id="811" r:id="rId247"/>
    <p:sldId id="812" r:id="rId248"/>
    <p:sldId id="813" r:id="rId249"/>
    <p:sldId id="814" r:id="rId250"/>
    <p:sldId id="815" r:id="rId251"/>
    <p:sldId id="816" r:id="rId252"/>
    <p:sldId id="817" r:id="rId253"/>
    <p:sldId id="818" r:id="rId254"/>
    <p:sldId id="690" r:id="rId255"/>
    <p:sldId id="688" r:id="rId256"/>
    <p:sldId id="689" r:id="rId257"/>
    <p:sldId id="829" r:id="rId258"/>
    <p:sldId id="830" r:id="rId259"/>
    <p:sldId id="831" r:id="rId260"/>
    <p:sldId id="832" r:id="rId261"/>
    <p:sldId id="833" r:id="rId262"/>
    <p:sldId id="834" r:id="rId263"/>
    <p:sldId id="835" r:id="rId264"/>
    <p:sldId id="836" r:id="rId265"/>
    <p:sldId id="837" r:id="rId266"/>
    <p:sldId id="838" r:id="rId267"/>
    <p:sldId id="839" r:id="rId268"/>
    <p:sldId id="840" r:id="rId269"/>
    <p:sldId id="841" r:id="rId270"/>
    <p:sldId id="842" r:id="rId271"/>
    <p:sldId id="843" r:id="rId272"/>
    <p:sldId id="844" r:id="rId273"/>
    <p:sldId id="845" r:id="rId274"/>
    <p:sldId id="846" r:id="rId275"/>
    <p:sldId id="847" r:id="rId276"/>
    <p:sldId id="848" r:id="rId277"/>
    <p:sldId id="849" r:id="rId278"/>
    <p:sldId id="850" r:id="rId279"/>
    <p:sldId id="851" r:id="rId280"/>
    <p:sldId id="852" r:id="rId281"/>
    <p:sldId id="853" r:id="rId282"/>
    <p:sldId id="854" r:id="rId283"/>
    <p:sldId id="855" r:id="rId284"/>
    <p:sldId id="694" r:id="rId285"/>
    <p:sldId id="647" r:id="rId286"/>
    <p:sldId id="888" r:id="rId287"/>
    <p:sldId id="889" r:id="rId288"/>
    <p:sldId id="890" r:id="rId289"/>
    <p:sldId id="891" r:id="rId290"/>
    <p:sldId id="892" r:id="rId291"/>
    <p:sldId id="893" r:id="rId292"/>
    <p:sldId id="894" r:id="rId293"/>
    <p:sldId id="895" r:id="rId294"/>
    <p:sldId id="896" r:id="rId295"/>
    <p:sldId id="897" r:id="rId296"/>
    <p:sldId id="898" r:id="rId297"/>
    <p:sldId id="899" r:id="rId298"/>
    <p:sldId id="900" r:id="rId299"/>
    <p:sldId id="901" r:id="rId300"/>
    <p:sldId id="902" r:id="rId301"/>
    <p:sldId id="903" r:id="rId302"/>
    <p:sldId id="904" r:id="rId303"/>
    <p:sldId id="905" r:id="rId304"/>
    <p:sldId id="906" r:id="rId305"/>
    <p:sldId id="907" r:id="rId306"/>
    <p:sldId id="908" r:id="rId307"/>
    <p:sldId id="909" r:id="rId308"/>
    <p:sldId id="910" r:id="rId309"/>
    <p:sldId id="911" r:id="rId310"/>
    <p:sldId id="912" r:id="rId311"/>
    <p:sldId id="913" r:id="rId312"/>
    <p:sldId id="914" r:id="rId313"/>
    <p:sldId id="915" r:id="rId314"/>
    <p:sldId id="916" r:id="rId315"/>
    <p:sldId id="917" r:id="rId316"/>
    <p:sldId id="918" r:id="rId317"/>
    <p:sldId id="919" r:id="rId318"/>
    <p:sldId id="920" r:id="rId319"/>
    <p:sldId id="921" r:id="rId320"/>
    <p:sldId id="922" r:id="rId321"/>
    <p:sldId id="923" r:id="rId322"/>
    <p:sldId id="924" r:id="rId323"/>
    <p:sldId id="665" r:id="rId324"/>
    <p:sldId id="931" r:id="rId325"/>
    <p:sldId id="932" r:id="rId326"/>
    <p:sldId id="933" r:id="rId327"/>
    <p:sldId id="934" r:id="rId328"/>
    <p:sldId id="935" r:id="rId329"/>
    <p:sldId id="936" r:id="rId330"/>
    <p:sldId id="937" r:id="rId331"/>
    <p:sldId id="938" r:id="rId332"/>
    <p:sldId id="939" r:id="rId333"/>
    <p:sldId id="940" r:id="rId334"/>
    <p:sldId id="941" r:id="rId335"/>
    <p:sldId id="942" r:id="rId336"/>
    <p:sldId id="943" r:id="rId337"/>
    <p:sldId id="944" r:id="rId338"/>
    <p:sldId id="945" r:id="rId339"/>
    <p:sldId id="946" r:id="rId340"/>
    <p:sldId id="947" r:id="rId341"/>
    <p:sldId id="266" r:id="rId342"/>
    <p:sldId id="284" r:id="rId343"/>
    <p:sldId id="285" r:id="rId344"/>
    <p:sldId id="286" r:id="rId345"/>
    <p:sldId id="287" r:id="rId346"/>
    <p:sldId id="288" r:id="rId347"/>
    <p:sldId id="293" r:id="rId348"/>
    <p:sldId id="290" r:id="rId349"/>
    <p:sldId id="291" r:id="rId350"/>
    <p:sldId id="292" r:id="rId351"/>
    <p:sldId id="294" r:id="rId352"/>
    <p:sldId id="295" r:id="rId353"/>
    <p:sldId id="296" r:id="rId354"/>
    <p:sldId id="305" r:id="rId355"/>
    <p:sldId id="297" r:id="rId356"/>
    <p:sldId id="299" r:id="rId357"/>
    <p:sldId id="300" r:id="rId358"/>
    <p:sldId id="301" r:id="rId359"/>
    <p:sldId id="302" r:id="rId360"/>
    <p:sldId id="309" r:id="rId361"/>
    <p:sldId id="304" r:id="rId362"/>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r" defTabSz="914400" rtl="1" eaLnBrk="1" latinLnBrk="0" hangingPunct="1">
      <a:defRPr kern="1200">
        <a:solidFill>
          <a:schemeClr val="tx1"/>
        </a:solidFill>
        <a:latin typeface="Tahoma" charset="0"/>
        <a:ea typeface="+mn-ea"/>
        <a:cs typeface="+mn-cs"/>
      </a:defRPr>
    </a:lvl6pPr>
    <a:lvl7pPr marL="2743200" algn="r" defTabSz="914400" rtl="1" eaLnBrk="1" latinLnBrk="0" hangingPunct="1">
      <a:defRPr kern="1200">
        <a:solidFill>
          <a:schemeClr val="tx1"/>
        </a:solidFill>
        <a:latin typeface="Tahoma" charset="0"/>
        <a:ea typeface="+mn-ea"/>
        <a:cs typeface="+mn-cs"/>
      </a:defRPr>
    </a:lvl7pPr>
    <a:lvl8pPr marL="3200400" algn="r" defTabSz="914400" rtl="1" eaLnBrk="1" latinLnBrk="0" hangingPunct="1">
      <a:defRPr kern="1200">
        <a:solidFill>
          <a:schemeClr val="tx1"/>
        </a:solidFill>
        <a:latin typeface="Tahoma" charset="0"/>
        <a:ea typeface="+mn-ea"/>
        <a:cs typeface="+mn-cs"/>
      </a:defRPr>
    </a:lvl8pPr>
    <a:lvl9pPr marL="3657600" algn="r" defTabSz="914400" rtl="1" eaLnBrk="1" latinLnBrk="0" hangingPunct="1">
      <a:defRPr kern="1200">
        <a:solidFill>
          <a:schemeClr val="tx1"/>
        </a:solidFill>
        <a:latin typeface="Tahoma" charset="0"/>
        <a:ea typeface="+mn-ea"/>
        <a:cs typeface="+mn-cs"/>
      </a:defRPr>
    </a:lvl9pPr>
  </p:defaultTextStyle>
  <p:extLst>
    <p:ext uri="{521415D9-36F7-43E2-AB2F-B90AF26B5E84}">
      <p14:sectionLst xmlns:p14="http://schemas.microsoft.com/office/powerpoint/2010/main">
        <p14:section name="Default Section" id="{A96E2CE1-2393-4176-A56B-336F90D0A904}">
          <p14:sldIdLst>
            <p14:sldId id="256"/>
            <p14:sldId id="258"/>
            <p14:sldId id="454"/>
            <p14:sldId id="257"/>
            <p14:sldId id="604"/>
            <p14:sldId id="259"/>
            <p14:sldId id="330"/>
            <p14:sldId id="331"/>
            <p14:sldId id="332"/>
            <p14:sldId id="333"/>
            <p14:sldId id="334"/>
            <p14:sldId id="335"/>
            <p14:sldId id="336"/>
            <p14:sldId id="337"/>
            <p14:sldId id="346"/>
            <p14:sldId id="347"/>
            <p14:sldId id="570"/>
            <p14:sldId id="338"/>
            <p14:sldId id="339"/>
            <p14:sldId id="342"/>
            <p14:sldId id="343"/>
            <p14:sldId id="345"/>
            <p14:sldId id="344"/>
            <p14:sldId id="616"/>
            <p14:sldId id="341"/>
            <p14:sldId id="624"/>
            <p14:sldId id="348"/>
            <p14:sldId id="349"/>
            <p14:sldId id="605"/>
            <p14:sldId id="350"/>
            <p14:sldId id="351"/>
            <p14:sldId id="352"/>
            <p14:sldId id="353"/>
            <p14:sldId id="566"/>
            <p14:sldId id="355"/>
            <p14:sldId id="356"/>
            <p14:sldId id="357"/>
            <p14:sldId id="819"/>
            <p14:sldId id="820"/>
            <p14:sldId id="821"/>
            <p14:sldId id="822"/>
            <p14:sldId id="823"/>
            <p14:sldId id="824"/>
            <p14:sldId id="825"/>
            <p14:sldId id="826"/>
            <p14:sldId id="827"/>
            <p14:sldId id="828"/>
            <p14:sldId id="925"/>
            <p14:sldId id="926"/>
            <p14:sldId id="927"/>
            <p14:sldId id="928"/>
            <p14:sldId id="929"/>
            <p14:sldId id="930"/>
            <p14:sldId id="362"/>
            <p14:sldId id="260"/>
            <p14:sldId id="311"/>
            <p14:sldId id="710"/>
            <p14:sldId id="711"/>
            <p14:sldId id="712"/>
            <p14:sldId id="713"/>
            <p14:sldId id="714"/>
            <p14:sldId id="715"/>
            <p14:sldId id="716"/>
            <p14:sldId id="717"/>
            <p14:sldId id="718"/>
            <p14:sldId id="719"/>
            <p14:sldId id="720"/>
            <p14:sldId id="721"/>
            <p14:sldId id="722"/>
            <p14:sldId id="723"/>
            <p14:sldId id="724"/>
            <p14:sldId id="725"/>
            <p14:sldId id="726"/>
            <p14:sldId id="727"/>
            <p14:sldId id="728"/>
            <p14:sldId id="729"/>
            <p14:sldId id="730"/>
            <p14:sldId id="731"/>
            <p14:sldId id="732"/>
            <p14:sldId id="459"/>
            <p14:sldId id="733"/>
            <p14:sldId id="321"/>
            <p14:sldId id="329"/>
            <p14:sldId id="736"/>
            <p14:sldId id="737"/>
            <p14:sldId id="738"/>
            <p14:sldId id="739"/>
            <p14:sldId id="740"/>
            <p14:sldId id="741"/>
            <p14:sldId id="742"/>
            <p14:sldId id="743"/>
            <p14:sldId id="744"/>
            <p14:sldId id="746"/>
            <p14:sldId id="747"/>
            <p14:sldId id="748"/>
            <p14:sldId id="749"/>
            <p14:sldId id="750"/>
            <p14:sldId id="751"/>
            <p14:sldId id="752"/>
            <p14:sldId id="753"/>
            <p14:sldId id="754"/>
            <p14:sldId id="755"/>
            <p14:sldId id="756"/>
            <p14:sldId id="757"/>
            <p14:sldId id="758"/>
            <p14:sldId id="760"/>
            <p14:sldId id="761"/>
            <p14:sldId id="762"/>
            <p14:sldId id="763"/>
            <p14:sldId id="764"/>
            <p14:sldId id="765"/>
            <p14:sldId id="766"/>
            <p14:sldId id="767"/>
            <p14:sldId id="768"/>
            <p14:sldId id="769"/>
            <p14:sldId id="771"/>
            <p14:sldId id="987"/>
            <p14:sldId id="989"/>
            <p14:sldId id="948"/>
            <p14:sldId id="949"/>
            <p14:sldId id="950"/>
            <p14:sldId id="951"/>
            <p14:sldId id="952"/>
            <p14:sldId id="953"/>
            <p14:sldId id="954"/>
            <p14:sldId id="955"/>
            <p14:sldId id="956"/>
            <p14:sldId id="957"/>
            <p14:sldId id="958"/>
            <p14:sldId id="959"/>
            <p14:sldId id="960"/>
            <p14:sldId id="961"/>
            <p14:sldId id="962"/>
            <p14:sldId id="963"/>
            <p14:sldId id="964"/>
            <p14:sldId id="965"/>
            <p14:sldId id="966"/>
            <p14:sldId id="967"/>
            <p14:sldId id="968"/>
            <p14:sldId id="969"/>
            <p14:sldId id="970"/>
            <p14:sldId id="971"/>
            <p14:sldId id="972"/>
            <p14:sldId id="973"/>
            <p14:sldId id="974"/>
            <p14:sldId id="975"/>
            <p14:sldId id="976"/>
            <p14:sldId id="977"/>
            <p14:sldId id="978"/>
            <p14:sldId id="979"/>
            <p14:sldId id="980"/>
            <p14:sldId id="981"/>
            <p14:sldId id="982"/>
            <p14:sldId id="983"/>
            <p14:sldId id="984"/>
            <p14:sldId id="985"/>
            <p14:sldId id="986"/>
            <p14:sldId id="261"/>
            <p14:sldId id="369"/>
            <p14:sldId id="370"/>
            <p14:sldId id="461"/>
            <p14:sldId id="371"/>
            <p14:sldId id="372"/>
            <p14:sldId id="373"/>
            <p14:sldId id="374"/>
            <p14:sldId id="375"/>
            <p14:sldId id="378"/>
            <p14:sldId id="381"/>
            <p14:sldId id="382"/>
            <p14:sldId id="379"/>
            <p14:sldId id="388"/>
            <p14:sldId id="385"/>
            <p14:sldId id="389"/>
            <p14:sldId id="734"/>
            <p14:sldId id="386"/>
            <p14:sldId id="387"/>
            <p14:sldId id="609"/>
            <p14:sldId id="610"/>
            <p14:sldId id="611"/>
            <p14:sldId id="612"/>
            <p14:sldId id="613"/>
            <p14:sldId id="614"/>
            <p14:sldId id="615"/>
            <p14:sldId id="674"/>
            <p14:sldId id="390"/>
            <p14:sldId id="735"/>
            <p14:sldId id="401"/>
            <p14:sldId id="376"/>
            <p14:sldId id="383"/>
            <p14:sldId id="603"/>
            <p14:sldId id="391"/>
            <p14:sldId id="402"/>
            <p14:sldId id="666"/>
            <p14:sldId id="556"/>
            <p14:sldId id="557"/>
            <p14:sldId id="667"/>
            <p14:sldId id="498"/>
            <p14:sldId id="403"/>
            <p14:sldId id="264"/>
            <p14:sldId id="267"/>
            <p14:sldId id="772"/>
            <p14:sldId id="773"/>
            <p14:sldId id="774"/>
            <p14:sldId id="775"/>
            <p14:sldId id="776"/>
            <p14:sldId id="777"/>
            <p14:sldId id="778"/>
            <p14:sldId id="779"/>
            <p14:sldId id="780"/>
            <p14:sldId id="781"/>
            <p14:sldId id="782"/>
            <p14:sldId id="783"/>
            <p14:sldId id="784"/>
            <p14:sldId id="785"/>
            <p14:sldId id="786"/>
            <p14:sldId id="790"/>
            <p14:sldId id="791"/>
            <p14:sldId id="792"/>
            <p14:sldId id="787"/>
            <p14:sldId id="788"/>
            <p14:sldId id="789"/>
            <p14:sldId id="405"/>
            <p14:sldId id="406"/>
            <p14:sldId id="412"/>
            <p14:sldId id="265"/>
            <p14:sldId id="276"/>
            <p14:sldId id="793"/>
            <p14:sldId id="794"/>
            <p14:sldId id="795"/>
            <p14:sldId id="796"/>
            <p14:sldId id="797"/>
            <p14:sldId id="798"/>
            <p14:sldId id="799"/>
            <p14:sldId id="800"/>
            <p14:sldId id="801"/>
            <p14:sldId id="802"/>
            <p14:sldId id="803"/>
            <p14:sldId id="804"/>
            <p14:sldId id="805"/>
            <p14:sldId id="806"/>
            <p14:sldId id="807"/>
            <p14:sldId id="808"/>
            <p14:sldId id="809"/>
            <p14:sldId id="810"/>
            <p14:sldId id="811"/>
            <p14:sldId id="812"/>
            <p14:sldId id="813"/>
            <p14:sldId id="814"/>
            <p14:sldId id="815"/>
            <p14:sldId id="816"/>
            <p14:sldId id="817"/>
            <p14:sldId id="818"/>
            <p14:sldId id="690"/>
            <p14:sldId id="688"/>
            <p14:sldId id="689"/>
            <p14:sldId id="829"/>
            <p14:sldId id="830"/>
            <p14:sldId id="831"/>
            <p14:sldId id="832"/>
            <p14:sldId id="833"/>
            <p14:sldId id="834"/>
            <p14:sldId id="835"/>
            <p14:sldId id="836"/>
            <p14:sldId id="837"/>
            <p14:sldId id="838"/>
            <p14:sldId id="839"/>
            <p14:sldId id="840"/>
            <p14:sldId id="841"/>
            <p14:sldId id="842"/>
            <p14:sldId id="843"/>
            <p14:sldId id="844"/>
            <p14:sldId id="845"/>
            <p14:sldId id="846"/>
            <p14:sldId id="847"/>
            <p14:sldId id="848"/>
            <p14:sldId id="849"/>
            <p14:sldId id="850"/>
            <p14:sldId id="851"/>
            <p14:sldId id="852"/>
            <p14:sldId id="853"/>
            <p14:sldId id="854"/>
            <p14:sldId id="855"/>
            <p14:sldId id="694"/>
            <p14:sldId id="647"/>
            <p14:sldId id="888"/>
            <p14:sldId id="889"/>
            <p14:sldId id="890"/>
            <p14:sldId id="891"/>
            <p14:sldId id="892"/>
            <p14:sldId id="893"/>
            <p14:sldId id="894"/>
            <p14:sldId id="895"/>
            <p14:sldId id="896"/>
            <p14:sldId id="897"/>
            <p14:sldId id="898"/>
            <p14:sldId id="899"/>
            <p14:sldId id="900"/>
            <p14:sldId id="901"/>
            <p14:sldId id="902"/>
            <p14:sldId id="903"/>
            <p14:sldId id="904"/>
            <p14:sldId id="905"/>
            <p14:sldId id="906"/>
            <p14:sldId id="907"/>
            <p14:sldId id="908"/>
            <p14:sldId id="909"/>
            <p14:sldId id="910"/>
            <p14:sldId id="911"/>
            <p14:sldId id="912"/>
            <p14:sldId id="913"/>
            <p14:sldId id="914"/>
            <p14:sldId id="915"/>
            <p14:sldId id="916"/>
            <p14:sldId id="917"/>
            <p14:sldId id="918"/>
            <p14:sldId id="919"/>
            <p14:sldId id="920"/>
            <p14:sldId id="921"/>
            <p14:sldId id="922"/>
            <p14:sldId id="923"/>
            <p14:sldId id="924"/>
            <p14:sldId id="665"/>
            <p14:sldId id="931"/>
            <p14:sldId id="932"/>
            <p14:sldId id="933"/>
            <p14:sldId id="934"/>
            <p14:sldId id="935"/>
            <p14:sldId id="936"/>
            <p14:sldId id="937"/>
            <p14:sldId id="938"/>
            <p14:sldId id="939"/>
            <p14:sldId id="940"/>
            <p14:sldId id="941"/>
            <p14:sldId id="942"/>
            <p14:sldId id="943"/>
            <p14:sldId id="944"/>
            <p14:sldId id="945"/>
            <p14:sldId id="946"/>
            <p14:sldId id="947"/>
            <p14:sldId id="266"/>
            <p14:sldId id="284"/>
            <p14:sldId id="285"/>
            <p14:sldId id="286"/>
            <p14:sldId id="287"/>
            <p14:sldId id="288"/>
            <p14:sldId id="293"/>
            <p14:sldId id="290"/>
            <p14:sldId id="291"/>
            <p14:sldId id="292"/>
            <p14:sldId id="294"/>
            <p14:sldId id="295"/>
            <p14:sldId id="296"/>
            <p14:sldId id="305"/>
            <p14:sldId id="297"/>
            <p14:sldId id="299"/>
            <p14:sldId id="300"/>
            <p14:sldId id="301"/>
            <p14:sldId id="302"/>
            <p14:sldId id="309"/>
            <p14:sldId id="30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E26F2"/>
    <a:srgbClr val="0E22BA"/>
    <a:srgbClr val="0045D0"/>
    <a:srgbClr val="DAA600"/>
    <a:srgbClr val="050246"/>
    <a:srgbClr val="3E0000"/>
    <a:srgbClr val="600700"/>
    <a:srgbClr val="11550F"/>
    <a:srgbClr val="5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44" autoAdjust="0"/>
    <p:restoredTop sz="93782" autoAdjust="0"/>
  </p:normalViewPr>
  <p:slideViewPr>
    <p:cSldViewPr>
      <p:cViewPr varScale="1">
        <p:scale>
          <a:sx n="100" d="100"/>
          <a:sy n="100" d="100"/>
        </p:scale>
        <p:origin x="10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16950"/>
    </p:cViewPr>
  </p:sorterViewPr>
  <p:notesViewPr>
    <p:cSldViewPr>
      <p:cViewPr varScale="1">
        <p:scale>
          <a:sx n="47" d="100"/>
          <a:sy n="47" d="100"/>
        </p:scale>
        <p:origin x="-2940" y="-10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slide" Target="slides/slide297.xml"/><Relationship Id="rId303" Type="http://schemas.openxmlformats.org/officeDocument/2006/relationships/slide" Target="slides/slide301.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324" Type="http://schemas.openxmlformats.org/officeDocument/2006/relationships/slide" Target="slides/slide322.xml"/><Relationship Id="rId345" Type="http://schemas.openxmlformats.org/officeDocument/2006/relationships/slide" Target="slides/slide343.xml"/><Relationship Id="rId366" Type="http://schemas.openxmlformats.org/officeDocument/2006/relationships/viewProps" Target="viewProps.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226" Type="http://schemas.openxmlformats.org/officeDocument/2006/relationships/slide" Target="slides/slide224.xml"/><Relationship Id="rId247" Type="http://schemas.openxmlformats.org/officeDocument/2006/relationships/slide" Target="slides/slide245.xml"/><Relationship Id="rId107" Type="http://schemas.openxmlformats.org/officeDocument/2006/relationships/slide" Target="slides/slide105.xml"/><Relationship Id="rId268" Type="http://schemas.openxmlformats.org/officeDocument/2006/relationships/slide" Target="slides/slide266.xml"/><Relationship Id="rId289" Type="http://schemas.openxmlformats.org/officeDocument/2006/relationships/slide" Target="slides/slide287.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314" Type="http://schemas.openxmlformats.org/officeDocument/2006/relationships/slide" Target="slides/slide312.xml"/><Relationship Id="rId335" Type="http://schemas.openxmlformats.org/officeDocument/2006/relationships/slide" Target="slides/slide333.xml"/><Relationship Id="rId356" Type="http://schemas.openxmlformats.org/officeDocument/2006/relationships/slide" Target="slides/slide354.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16" Type="http://schemas.openxmlformats.org/officeDocument/2006/relationships/slide" Target="slides/slide214.xml"/><Relationship Id="rId237" Type="http://schemas.openxmlformats.org/officeDocument/2006/relationships/slide" Target="slides/slide235.xml"/><Relationship Id="rId258" Type="http://schemas.openxmlformats.org/officeDocument/2006/relationships/slide" Target="slides/slide256.xml"/><Relationship Id="rId279" Type="http://schemas.openxmlformats.org/officeDocument/2006/relationships/slide" Target="slides/slide277.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290" Type="http://schemas.openxmlformats.org/officeDocument/2006/relationships/slide" Target="slides/slide288.xml"/><Relationship Id="rId304" Type="http://schemas.openxmlformats.org/officeDocument/2006/relationships/slide" Target="slides/slide302.xml"/><Relationship Id="rId325" Type="http://schemas.openxmlformats.org/officeDocument/2006/relationships/slide" Target="slides/slide323.xml"/><Relationship Id="rId346" Type="http://schemas.openxmlformats.org/officeDocument/2006/relationships/slide" Target="slides/slide344.xml"/><Relationship Id="rId367" Type="http://schemas.openxmlformats.org/officeDocument/2006/relationships/theme" Target="theme/theme1.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slide" Target="slides/slide225.xml"/><Relationship Id="rId248" Type="http://schemas.openxmlformats.org/officeDocument/2006/relationships/slide" Target="slides/slide246.xml"/><Relationship Id="rId269" Type="http://schemas.openxmlformats.org/officeDocument/2006/relationships/slide" Target="slides/slide267.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280" Type="http://schemas.openxmlformats.org/officeDocument/2006/relationships/slide" Target="slides/slide278.xml"/><Relationship Id="rId315" Type="http://schemas.openxmlformats.org/officeDocument/2006/relationships/slide" Target="slides/slide313.xml"/><Relationship Id="rId336" Type="http://schemas.openxmlformats.org/officeDocument/2006/relationships/slide" Target="slides/slide334.xml"/><Relationship Id="rId357" Type="http://schemas.openxmlformats.org/officeDocument/2006/relationships/slide" Target="slides/slide355.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slide" Target="slides/slide236.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291" Type="http://schemas.openxmlformats.org/officeDocument/2006/relationships/slide" Target="slides/slide289.xml"/><Relationship Id="rId305" Type="http://schemas.openxmlformats.org/officeDocument/2006/relationships/slide" Target="slides/slide303.xml"/><Relationship Id="rId326" Type="http://schemas.openxmlformats.org/officeDocument/2006/relationships/slide" Target="slides/slide324.xml"/><Relationship Id="rId347" Type="http://schemas.openxmlformats.org/officeDocument/2006/relationships/slide" Target="slides/slide345.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368" Type="http://schemas.openxmlformats.org/officeDocument/2006/relationships/tableStyles" Target="tableStyles.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281" Type="http://schemas.openxmlformats.org/officeDocument/2006/relationships/slide" Target="slides/slide279.xml"/><Relationship Id="rId316" Type="http://schemas.openxmlformats.org/officeDocument/2006/relationships/slide" Target="slides/slide314.xml"/><Relationship Id="rId337" Type="http://schemas.openxmlformats.org/officeDocument/2006/relationships/slide" Target="slides/slide335.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358" Type="http://schemas.openxmlformats.org/officeDocument/2006/relationships/slide" Target="slides/slide356.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71" Type="http://schemas.openxmlformats.org/officeDocument/2006/relationships/slide" Target="slides/slide269.xml"/><Relationship Id="rId292" Type="http://schemas.openxmlformats.org/officeDocument/2006/relationships/slide" Target="slides/slide290.xml"/><Relationship Id="rId306" Type="http://schemas.openxmlformats.org/officeDocument/2006/relationships/slide" Target="slides/slide304.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327" Type="http://schemas.openxmlformats.org/officeDocument/2006/relationships/slide" Target="slides/slide325.xml"/><Relationship Id="rId348" Type="http://schemas.openxmlformats.org/officeDocument/2006/relationships/slide" Target="slides/slide346.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317" Type="http://schemas.openxmlformats.org/officeDocument/2006/relationships/slide" Target="slides/slide315.xml"/><Relationship Id="rId338" Type="http://schemas.openxmlformats.org/officeDocument/2006/relationships/slide" Target="slides/slide336.xml"/><Relationship Id="rId359" Type="http://schemas.openxmlformats.org/officeDocument/2006/relationships/slide" Target="slides/slide357.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293" Type="http://schemas.openxmlformats.org/officeDocument/2006/relationships/slide" Target="slides/slide291.xml"/><Relationship Id="rId307" Type="http://schemas.openxmlformats.org/officeDocument/2006/relationships/slide" Target="slides/slide305.xml"/><Relationship Id="rId328" Type="http://schemas.openxmlformats.org/officeDocument/2006/relationships/slide" Target="slides/slide326.xml"/><Relationship Id="rId349" Type="http://schemas.openxmlformats.org/officeDocument/2006/relationships/slide" Target="slides/slide347.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360" Type="http://schemas.openxmlformats.org/officeDocument/2006/relationships/slide" Target="slides/slide358.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slide" Target="slides/slide281.xml"/><Relationship Id="rId318" Type="http://schemas.openxmlformats.org/officeDocument/2006/relationships/slide" Target="slides/slide316.xml"/><Relationship Id="rId339" Type="http://schemas.openxmlformats.org/officeDocument/2006/relationships/slide" Target="slides/slide337.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334" Type="http://schemas.openxmlformats.org/officeDocument/2006/relationships/slide" Target="slides/slide332.xml"/><Relationship Id="rId350" Type="http://schemas.openxmlformats.org/officeDocument/2006/relationships/slide" Target="slides/slide348.xml"/><Relationship Id="rId355" Type="http://schemas.openxmlformats.org/officeDocument/2006/relationships/slide" Target="slides/slide35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slide" Target="slides/slide20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308" Type="http://schemas.openxmlformats.org/officeDocument/2006/relationships/slide" Target="slides/slide306.xml"/><Relationship Id="rId329" Type="http://schemas.openxmlformats.org/officeDocument/2006/relationships/slide" Target="slides/slide327.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340" Type="http://schemas.openxmlformats.org/officeDocument/2006/relationships/slide" Target="slides/slide338.xml"/><Relationship Id="rId361" Type="http://schemas.openxmlformats.org/officeDocument/2006/relationships/slide" Target="slides/slide359.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19" Type="http://schemas.openxmlformats.org/officeDocument/2006/relationships/slide" Target="slides/slide317.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330" Type="http://schemas.openxmlformats.org/officeDocument/2006/relationships/slide" Target="slides/slide328.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351" Type="http://schemas.openxmlformats.org/officeDocument/2006/relationships/slide" Target="slides/slide349.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309" Type="http://schemas.openxmlformats.org/officeDocument/2006/relationships/slide" Target="slides/slide307.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320" Type="http://schemas.openxmlformats.org/officeDocument/2006/relationships/slide" Target="slides/slide318.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341" Type="http://schemas.openxmlformats.org/officeDocument/2006/relationships/slide" Target="slides/slide339.xml"/><Relationship Id="rId362" Type="http://schemas.openxmlformats.org/officeDocument/2006/relationships/slide" Target="slides/slide360.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310" Type="http://schemas.openxmlformats.org/officeDocument/2006/relationships/slide" Target="slides/slide308.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331" Type="http://schemas.openxmlformats.org/officeDocument/2006/relationships/slide" Target="slides/slide329.xml"/><Relationship Id="rId352" Type="http://schemas.openxmlformats.org/officeDocument/2006/relationships/slide" Target="slides/slide350.xml"/><Relationship Id="rId1" Type="http://schemas.openxmlformats.org/officeDocument/2006/relationships/customXml" Target="../customXml/item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slide" Target="slides/slide298.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321" Type="http://schemas.openxmlformats.org/officeDocument/2006/relationships/slide" Target="slides/slide319.xml"/><Relationship Id="rId342" Type="http://schemas.openxmlformats.org/officeDocument/2006/relationships/slide" Target="slides/slide340.xml"/><Relationship Id="rId363" Type="http://schemas.openxmlformats.org/officeDocument/2006/relationships/notesMaster" Target="notesMasters/notesMaster1.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311" Type="http://schemas.openxmlformats.org/officeDocument/2006/relationships/slide" Target="slides/slide309.xml"/><Relationship Id="rId332" Type="http://schemas.openxmlformats.org/officeDocument/2006/relationships/slide" Target="slides/slide330.xml"/><Relationship Id="rId353" Type="http://schemas.openxmlformats.org/officeDocument/2006/relationships/slide" Target="slides/slide351.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1.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slide" Target="slides/slide299.xml"/><Relationship Id="rId322" Type="http://schemas.openxmlformats.org/officeDocument/2006/relationships/slide" Target="slides/slide320.xml"/><Relationship Id="rId343" Type="http://schemas.openxmlformats.org/officeDocument/2006/relationships/slide" Target="slides/slide341.xml"/><Relationship Id="rId364"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312" Type="http://schemas.openxmlformats.org/officeDocument/2006/relationships/slide" Target="slides/slide310.xml"/><Relationship Id="rId333" Type="http://schemas.openxmlformats.org/officeDocument/2006/relationships/slide" Target="slides/slide331.xml"/><Relationship Id="rId354" Type="http://schemas.openxmlformats.org/officeDocument/2006/relationships/slide" Target="slides/slide352.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slide" Target="slides/slide296.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302" Type="http://schemas.openxmlformats.org/officeDocument/2006/relationships/slide" Target="slides/slide300.xml"/><Relationship Id="rId323" Type="http://schemas.openxmlformats.org/officeDocument/2006/relationships/slide" Target="slides/slide321.xml"/><Relationship Id="rId344" Type="http://schemas.openxmlformats.org/officeDocument/2006/relationships/slide" Target="slides/slide342.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365" Type="http://schemas.openxmlformats.org/officeDocument/2006/relationships/presProps" Target="presProps.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106" Type="http://schemas.openxmlformats.org/officeDocument/2006/relationships/slide" Target="slides/slide104.xml"/><Relationship Id="rId127" Type="http://schemas.openxmlformats.org/officeDocument/2006/relationships/slide" Target="slides/slide125.xml"/><Relationship Id="rId313" Type="http://schemas.openxmlformats.org/officeDocument/2006/relationships/slide" Target="slides/slide31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39F51B-D9E4-489B-AD1C-7DB3AEB13C25}" type="doc">
      <dgm:prSet loTypeId="urn:microsoft.com/office/officeart/2005/8/layout/venn1" loCatId="relationship" qsTypeId="urn:microsoft.com/office/officeart/2005/8/quickstyle/3d3" qsCatId="3D" csTypeId="urn:microsoft.com/office/officeart/2005/8/colors/colorful1#1" csCatId="colorful" phldr="1"/>
      <dgm:spPr/>
      <dgm:t>
        <a:bodyPr/>
        <a:lstStyle/>
        <a:p>
          <a:endParaRPr lang="en-US"/>
        </a:p>
      </dgm:t>
    </dgm:pt>
    <dgm:pt modelId="{7148EE77-D776-4C0E-9339-5C20A6D61793}">
      <dgm:prSet phldrT="[Text]"/>
      <dgm:spPr/>
      <dgm:t>
        <a:bodyPr/>
        <a:lstStyle/>
        <a:p>
          <a:r>
            <a:rPr lang="en-US" dirty="0">
              <a:latin typeface="Segoe UI" pitchFamily="34" charset="0"/>
              <a:ea typeface="Segoe UI" pitchFamily="34" charset="0"/>
              <a:cs typeface="Segoe UI" pitchFamily="34" charset="0"/>
            </a:rPr>
            <a:t>Concurrent</a:t>
          </a:r>
        </a:p>
      </dgm:t>
    </dgm:pt>
    <dgm:pt modelId="{49C5D02F-AC25-4176-90E8-377CF60291B0}" type="parTrans" cxnId="{1FA180C6-929E-453D-B08E-163AB33FB06E}">
      <dgm:prSet/>
      <dgm:spPr/>
      <dgm:t>
        <a:bodyPr/>
        <a:lstStyle/>
        <a:p>
          <a:endParaRPr lang="en-US">
            <a:latin typeface="Segoe UI" pitchFamily="34" charset="0"/>
            <a:ea typeface="Segoe UI" pitchFamily="34" charset="0"/>
            <a:cs typeface="Segoe UI" pitchFamily="34" charset="0"/>
          </a:endParaRPr>
        </a:p>
      </dgm:t>
    </dgm:pt>
    <dgm:pt modelId="{4EC069E6-C56C-4593-BDC1-6321D7076FCF}" type="sibTrans" cxnId="{1FA180C6-929E-453D-B08E-163AB33FB06E}">
      <dgm:prSet/>
      <dgm:spPr/>
      <dgm:t>
        <a:bodyPr/>
        <a:lstStyle/>
        <a:p>
          <a:endParaRPr lang="en-US">
            <a:latin typeface="Segoe UI" pitchFamily="34" charset="0"/>
            <a:ea typeface="Segoe UI" pitchFamily="34" charset="0"/>
            <a:cs typeface="Segoe UI" pitchFamily="34" charset="0"/>
          </a:endParaRPr>
        </a:p>
      </dgm:t>
    </dgm:pt>
    <dgm:pt modelId="{7C22E806-3326-4FFD-9E2F-187FF5456638}">
      <dgm:prSet phldrT="[Text]"/>
      <dgm:spPr/>
      <dgm:t>
        <a:bodyPr/>
        <a:lstStyle/>
        <a:p>
          <a:r>
            <a:rPr lang="en-US" dirty="0">
              <a:latin typeface="Segoe UI" pitchFamily="34" charset="0"/>
              <a:ea typeface="Segoe UI" pitchFamily="34" charset="0"/>
              <a:cs typeface="Segoe UI" pitchFamily="34" charset="0"/>
            </a:rPr>
            <a:t>Dynamic</a:t>
          </a:r>
        </a:p>
      </dgm:t>
    </dgm:pt>
    <dgm:pt modelId="{DADB5BE9-0C13-4E2E-B902-378E6398F5F3}" type="parTrans" cxnId="{C2AB6D68-E8D0-4770-BCF2-3B509D7EDA19}">
      <dgm:prSet/>
      <dgm:spPr/>
      <dgm:t>
        <a:bodyPr/>
        <a:lstStyle/>
        <a:p>
          <a:endParaRPr lang="en-US">
            <a:latin typeface="Segoe UI" pitchFamily="34" charset="0"/>
            <a:ea typeface="Segoe UI" pitchFamily="34" charset="0"/>
            <a:cs typeface="Segoe UI" pitchFamily="34" charset="0"/>
          </a:endParaRPr>
        </a:p>
      </dgm:t>
    </dgm:pt>
    <dgm:pt modelId="{A59CDEE1-1415-46FC-A182-4FB844A14997}" type="sibTrans" cxnId="{C2AB6D68-E8D0-4770-BCF2-3B509D7EDA19}">
      <dgm:prSet/>
      <dgm:spPr/>
      <dgm:t>
        <a:bodyPr/>
        <a:lstStyle/>
        <a:p>
          <a:endParaRPr lang="en-US">
            <a:latin typeface="Segoe UI" pitchFamily="34" charset="0"/>
            <a:ea typeface="Segoe UI" pitchFamily="34" charset="0"/>
            <a:cs typeface="Segoe UI" pitchFamily="34" charset="0"/>
          </a:endParaRPr>
        </a:p>
      </dgm:t>
    </dgm:pt>
    <dgm:pt modelId="{C3F0297D-D8D4-4BD5-9272-831213BE5BBE}">
      <dgm:prSet phldrT="[Text]"/>
      <dgm:spPr/>
      <dgm:t>
        <a:bodyPr/>
        <a:lstStyle/>
        <a:p>
          <a:r>
            <a:rPr lang="en-US" dirty="0">
              <a:effectLst/>
              <a:latin typeface="Segoe UI" pitchFamily="34" charset="0"/>
              <a:ea typeface="Segoe UI" pitchFamily="34" charset="0"/>
              <a:cs typeface="Segoe UI" pitchFamily="34" charset="0"/>
            </a:rPr>
            <a:t>Declarative</a:t>
          </a:r>
        </a:p>
      </dgm:t>
    </dgm:pt>
    <dgm:pt modelId="{D6C3455F-45AE-487B-8C32-2FA06A77261C}" type="sibTrans" cxnId="{D962BAF6-026C-4400-8E38-525583FC5DD5}">
      <dgm:prSet/>
      <dgm:spPr/>
      <dgm:t>
        <a:bodyPr/>
        <a:lstStyle/>
        <a:p>
          <a:endParaRPr lang="en-US">
            <a:latin typeface="Segoe UI" pitchFamily="34" charset="0"/>
            <a:ea typeface="Segoe UI" pitchFamily="34" charset="0"/>
            <a:cs typeface="Segoe UI" pitchFamily="34" charset="0"/>
          </a:endParaRPr>
        </a:p>
      </dgm:t>
    </dgm:pt>
    <dgm:pt modelId="{059AC948-3C54-4063-ABC6-504A06558673}" type="parTrans" cxnId="{D962BAF6-026C-4400-8E38-525583FC5DD5}">
      <dgm:prSet/>
      <dgm:spPr/>
      <dgm:t>
        <a:bodyPr/>
        <a:lstStyle/>
        <a:p>
          <a:endParaRPr lang="en-US">
            <a:latin typeface="Segoe UI" pitchFamily="34" charset="0"/>
            <a:ea typeface="Segoe UI" pitchFamily="34" charset="0"/>
            <a:cs typeface="Segoe UI" pitchFamily="34" charset="0"/>
          </a:endParaRPr>
        </a:p>
      </dgm:t>
    </dgm:pt>
    <dgm:pt modelId="{9FF2E35B-A943-49AB-A382-07A3F6D7B372}" type="pres">
      <dgm:prSet presAssocID="{CB39F51B-D9E4-489B-AD1C-7DB3AEB13C25}" presName="compositeShape" presStyleCnt="0">
        <dgm:presLayoutVars>
          <dgm:chMax val="7"/>
          <dgm:dir/>
          <dgm:resizeHandles val="exact"/>
        </dgm:presLayoutVars>
      </dgm:prSet>
      <dgm:spPr/>
    </dgm:pt>
    <dgm:pt modelId="{FF6636A4-3F46-45FE-B99F-ABF85D58BC1D}" type="pres">
      <dgm:prSet presAssocID="{C3F0297D-D8D4-4BD5-9272-831213BE5BBE}" presName="circ1" presStyleLbl="vennNode1" presStyleIdx="0" presStyleCnt="3"/>
      <dgm:spPr/>
    </dgm:pt>
    <dgm:pt modelId="{DA698D98-2F7D-42F5-A3BF-C7D6CC448E40}" type="pres">
      <dgm:prSet presAssocID="{C3F0297D-D8D4-4BD5-9272-831213BE5BBE}" presName="circ1Tx" presStyleLbl="revTx" presStyleIdx="0" presStyleCnt="0">
        <dgm:presLayoutVars>
          <dgm:chMax val="0"/>
          <dgm:chPref val="0"/>
          <dgm:bulletEnabled val="1"/>
        </dgm:presLayoutVars>
      </dgm:prSet>
      <dgm:spPr/>
    </dgm:pt>
    <dgm:pt modelId="{D6A4244C-4EF1-40B0-91AB-F9F52E7F5E3D}" type="pres">
      <dgm:prSet presAssocID="{7148EE77-D776-4C0E-9339-5C20A6D61793}" presName="circ2" presStyleLbl="vennNode1" presStyleIdx="1" presStyleCnt="3"/>
      <dgm:spPr/>
    </dgm:pt>
    <dgm:pt modelId="{1D53D54A-1BDD-47C6-B043-80CA192AC7F7}" type="pres">
      <dgm:prSet presAssocID="{7148EE77-D776-4C0E-9339-5C20A6D61793}" presName="circ2Tx" presStyleLbl="revTx" presStyleIdx="0" presStyleCnt="0">
        <dgm:presLayoutVars>
          <dgm:chMax val="0"/>
          <dgm:chPref val="0"/>
          <dgm:bulletEnabled val="1"/>
        </dgm:presLayoutVars>
      </dgm:prSet>
      <dgm:spPr/>
    </dgm:pt>
    <dgm:pt modelId="{9D9F7148-5813-432E-BA3A-A9E56925F017}" type="pres">
      <dgm:prSet presAssocID="{7C22E806-3326-4FFD-9E2F-187FF5456638}" presName="circ3" presStyleLbl="vennNode1" presStyleIdx="2" presStyleCnt="3"/>
      <dgm:spPr/>
    </dgm:pt>
    <dgm:pt modelId="{B1E22152-09FB-4F4E-8B3E-420E7D8C7C81}" type="pres">
      <dgm:prSet presAssocID="{7C22E806-3326-4FFD-9E2F-187FF5456638}" presName="circ3Tx" presStyleLbl="revTx" presStyleIdx="0" presStyleCnt="0">
        <dgm:presLayoutVars>
          <dgm:chMax val="0"/>
          <dgm:chPref val="0"/>
          <dgm:bulletEnabled val="1"/>
        </dgm:presLayoutVars>
      </dgm:prSet>
      <dgm:spPr/>
    </dgm:pt>
  </dgm:ptLst>
  <dgm:cxnLst>
    <dgm:cxn modelId="{C2AB6D68-E8D0-4770-BCF2-3B509D7EDA19}" srcId="{CB39F51B-D9E4-489B-AD1C-7DB3AEB13C25}" destId="{7C22E806-3326-4FFD-9E2F-187FF5456638}" srcOrd="2" destOrd="0" parTransId="{DADB5BE9-0C13-4E2E-B902-378E6398F5F3}" sibTransId="{A59CDEE1-1415-46FC-A182-4FB844A14997}"/>
    <dgm:cxn modelId="{0034DC9A-4315-4A08-899B-82DEA13602A2}" type="presOf" srcId="{7148EE77-D776-4C0E-9339-5C20A6D61793}" destId="{1D53D54A-1BDD-47C6-B043-80CA192AC7F7}" srcOrd="1" destOrd="0" presId="urn:microsoft.com/office/officeart/2005/8/layout/venn1"/>
    <dgm:cxn modelId="{6ACC6AC0-74B4-4FF8-ACB1-8EB72A87B3C7}" type="presOf" srcId="{7C22E806-3326-4FFD-9E2F-187FF5456638}" destId="{B1E22152-09FB-4F4E-8B3E-420E7D8C7C81}" srcOrd="1" destOrd="0" presId="urn:microsoft.com/office/officeart/2005/8/layout/venn1"/>
    <dgm:cxn modelId="{D962BAF6-026C-4400-8E38-525583FC5DD5}" srcId="{CB39F51B-D9E4-489B-AD1C-7DB3AEB13C25}" destId="{C3F0297D-D8D4-4BD5-9272-831213BE5BBE}" srcOrd="0" destOrd="0" parTransId="{059AC948-3C54-4063-ABC6-504A06558673}" sibTransId="{D6C3455F-45AE-487B-8C32-2FA06A77261C}"/>
    <dgm:cxn modelId="{B9E3D0F2-8BED-40C1-9157-45A16C5E02FA}" type="presOf" srcId="{7C22E806-3326-4FFD-9E2F-187FF5456638}" destId="{9D9F7148-5813-432E-BA3A-A9E56925F017}" srcOrd="0" destOrd="0" presId="urn:microsoft.com/office/officeart/2005/8/layout/venn1"/>
    <dgm:cxn modelId="{71CAF9A4-4C07-410F-ABCC-8D97835B82F6}" type="presOf" srcId="{CB39F51B-D9E4-489B-AD1C-7DB3AEB13C25}" destId="{9FF2E35B-A943-49AB-A382-07A3F6D7B372}" srcOrd="0" destOrd="0" presId="urn:microsoft.com/office/officeart/2005/8/layout/venn1"/>
    <dgm:cxn modelId="{1A45BAD9-F2FF-4DC1-84A2-B8B966604D61}" type="presOf" srcId="{C3F0297D-D8D4-4BD5-9272-831213BE5BBE}" destId="{FF6636A4-3F46-45FE-B99F-ABF85D58BC1D}" srcOrd="0" destOrd="0" presId="urn:microsoft.com/office/officeart/2005/8/layout/venn1"/>
    <dgm:cxn modelId="{15929937-AED2-4769-8260-E41B42163C88}" type="presOf" srcId="{C3F0297D-D8D4-4BD5-9272-831213BE5BBE}" destId="{DA698D98-2F7D-42F5-A3BF-C7D6CC448E40}" srcOrd="1" destOrd="0" presId="urn:microsoft.com/office/officeart/2005/8/layout/venn1"/>
    <dgm:cxn modelId="{959D0DE8-01F0-4EA4-98A9-2AA1D86BEBBA}" type="presOf" srcId="{7148EE77-D776-4C0E-9339-5C20A6D61793}" destId="{D6A4244C-4EF1-40B0-91AB-F9F52E7F5E3D}" srcOrd="0" destOrd="0" presId="urn:microsoft.com/office/officeart/2005/8/layout/venn1"/>
    <dgm:cxn modelId="{1FA180C6-929E-453D-B08E-163AB33FB06E}" srcId="{CB39F51B-D9E4-489B-AD1C-7DB3AEB13C25}" destId="{7148EE77-D776-4C0E-9339-5C20A6D61793}" srcOrd="1" destOrd="0" parTransId="{49C5D02F-AC25-4176-90E8-377CF60291B0}" sibTransId="{4EC069E6-C56C-4593-BDC1-6321D7076FCF}"/>
    <dgm:cxn modelId="{5D356261-F7E6-42EC-934F-D7402B94C4BF}" type="presParOf" srcId="{9FF2E35B-A943-49AB-A382-07A3F6D7B372}" destId="{FF6636A4-3F46-45FE-B99F-ABF85D58BC1D}" srcOrd="0" destOrd="0" presId="urn:microsoft.com/office/officeart/2005/8/layout/venn1"/>
    <dgm:cxn modelId="{259211F7-9548-4358-805D-CDC0044E8D29}" type="presParOf" srcId="{9FF2E35B-A943-49AB-A382-07A3F6D7B372}" destId="{DA698D98-2F7D-42F5-A3BF-C7D6CC448E40}" srcOrd="1" destOrd="0" presId="urn:microsoft.com/office/officeart/2005/8/layout/venn1"/>
    <dgm:cxn modelId="{62407BA1-D9A0-4EB3-BF43-FA6AA86A724E}" type="presParOf" srcId="{9FF2E35B-A943-49AB-A382-07A3F6D7B372}" destId="{D6A4244C-4EF1-40B0-91AB-F9F52E7F5E3D}" srcOrd="2" destOrd="0" presId="urn:microsoft.com/office/officeart/2005/8/layout/venn1"/>
    <dgm:cxn modelId="{4350EBCC-4658-4121-9E56-E18FEE0DADF0}" type="presParOf" srcId="{9FF2E35B-A943-49AB-A382-07A3F6D7B372}" destId="{1D53D54A-1BDD-47C6-B043-80CA192AC7F7}" srcOrd="3" destOrd="0" presId="urn:microsoft.com/office/officeart/2005/8/layout/venn1"/>
    <dgm:cxn modelId="{C9F4A38F-F334-4FA7-A911-8EEFFBFBB3F7}" type="presParOf" srcId="{9FF2E35B-A943-49AB-A382-07A3F6D7B372}" destId="{9D9F7148-5813-432E-BA3A-A9E56925F017}" srcOrd="4" destOrd="0" presId="urn:microsoft.com/office/officeart/2005/8/layout/venn1"/>
    <dgm:cxn modelId="{DC08FD4E-5F73-4BD2-9DB9-FD4862B6EFA2}" type="presParOf" srcId="{9FF2E35B-A943-49AB-A382-07A3F6D7B372}" destId="{B1E22152-09FB-4F4E-8B3E-420E7D8C7C81}"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636A4-3F46-45FE-B99F-ABF85D58BC1D}">
      <dsp:nvSpPr>
        <dsp:cNvPr id="0" name=""/>
        <dsp:cNvSpPr/>
      </dsp:nvSpPr>
      <dsp:spPr>
        <a:xfrm>
          <a:off x="787021" y="517301"/>
          <a:ext cx="2181122" cy="2181122"/>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effectLst/>
              <a:latin typeface="Segoe UI" pitchFamily="34" charset="0"/>
              <a:ea typeface="Segoe UI" pitchFamily="34" charset="0"/>
              <a:cs typeface="Segoe UI" pitchFamily="34" charset="0"/>
            </a:rPr>
            <a:t>Declarative</a:t>
          </a:r>
        </a:p>
      </dsp:txBody>
      <dsp:txXfrm>
        <a:off x="1077838" y="898997"/>
        <a:ext cx="1599489" cy="981505"/>
      </dsp:txXfrm>
    </dsp:sp>
    <dsp:sp modelId="{D6A4244C-4EF1-40B0-91AB-F9F52E7F5E3D}">
      <dsp:nvSpPr>
        <dsp:cNvPr id="0" name=""/>
        <dsp:cNvSpPr/>
      </dsp:nvSpPr>
      <dsp:spPr>
        <a:xfrm>
          <a:off x="1574043" y="1880503"/>
          <a:ext cx="2181122" cy="2181122"/>
        </a:xfrm>
        <a:prstGeom prst="ellipse">
          <a:avLst/>
        </a:prstGeom>
        <a:solidFill>
          <a:schemeClr val="accent3">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egoe UI" pitchFamily="34" charset="0"/>
              <a:ea typeface="Segoe UI" pitchFamily="34" charset="0"/>
              <a:cs typeface="Segoe UI" pitchFamily="34" charset="0"/>
            </a:rPr>
            <a:t>Concurrent</a:t>
          </a:r>
        </a:p>
      </dsp:txBody>
      <dsp:txXfrm>
        <a:off x="2241103" y="2443959"/>
        <a:ext cx="1308673" cy="1199617"/>
      </dsp:txXfrm>
    </dsp:sp>
    <dsp:sp modelId="{9D9F7148-5813-432E-BA3A-A9E56925F017}">
      <dsp:nvSpPr>
        <dsp:cNvPr id="0" name=""/>
        <dsp:cNvSpPr/>
      </dsp:nvSpPr>
      <dsp:spPr>
        <a:xfrm>
          <a:off x="0" y="1880503"/>
          <a:ext cx="2181122" cy="2181122"/>
        </a:xfrm>
        <a:prstGeom prst="ellipse">
          <a:avLst/>
        </a:prstGeom>
        <a:solidFill>
          <a:schemeClr val="accent4">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egoe UI" pitchFamily="34" charset="0"/>
              <a:ea typeface="Segoe UI" pitchFamily="34" charset="0"/>
              <a:cs typeface="Segoe UI" pitchFamily="34" charset="0"/>
            </a:rPr>
            <a:t>Dynamic</a:t>
          </a:r>
        </a:p>
      </dsp:txBody>
      <dsp:txXfrm>
        <a:off x="205389" y="2443959"/>
        <a:ext cx="1308673" cy="1199617"/>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3"/>
          </p:nvPr>
        </p:nvSpPr>
        <p:spPr>
          <a:xfrm>
            <a:off x="2037482" y="9509794"/>
            <a:ext cx="3076575" cy="511175"/>
          </a:xfrm>
          <a:prstGeom prst="rect">
            <a:avLst/>
          </a:prstGeom>
        </p:spPr>
        <p:txBody>
          <a:bodyPr vert="horz" lIns="91440" tIns="45720" rIns="91440" bIns="45720" rtlCol="0" anchor="b"/>
          <a:lstStyle>
            <a:lvl1pPr algn="r">
              <a:defRPr sz="1200"/>
            </a:lvl1pPr>
          </a:lstStyle>
          <a:p>
            <a:pPr algn="ctr"/>
            <a:fld id="{105645A2-5DBD-41B3-A8EB-2205EB4EE6EE}" type="slidenum">
              <a:rPr lang="en-US" smtClean="0"/>
              <a:pPr algn="ctr"/>
              <a:t>‹#›</a:t>
            </a:fld>
            <a:endParaRPr lang="en-US" dirty="0"/>
          </a:p>
        </p:txBody>
      </p:sp>
      <p:sp>
        <p:nvSpPr>
          <p:cNvPr id="3" name="Footer Placeholder 2"/>
          <p:cNvSpPr>
            <a:spLocks noGrp="1"/>
          </p:cNvSpPr>
          <p:nvPr>
            <p:ph type="ftr" sz="quarter" idx="2"/>
          </p:nvPr>
        </p:nvSpPr>
        <p:spPr>
          <a:xfrm>
            <a:off x="525314" y="9358659"/>
            <a:ext cx="6120680" cy="511175"/>
          </a:xfrm>
          <a:prstGeom prst="rect">
            <a:avLst/>
          </a:prstGeom>
        </p:spPr>
        <p:txBody>
          <a:bodyPr vert="horz" lIns="91440" tIns="45720" rIns="91440" bIns="45720" rtlCol="0" anchor="b"/>
          <a:lstStyle>
            <a:lvl1pPr algn="l">
              <a:defRPr sz="1200"/>
            </a:lvl1pPr>
          </a:lstStyle>
          <a:p>
            <a:pPr algn="ctr"/>
            <a:r>
              <a:rPr lang="en-US" sz="1050" dirty="0"/>
              <a:t>© All rights reserved to John Bryce Hi-Tech College from Matrix group</a:t>
            </a:r>
          </a:p>
          <a:p>
            <a:pPr algn="ctr"/>
            <a:endParaRPr lang="en-US" dirty="0"/>
          </a:p>
        </p:txBody>
      </p:sp>
    </p:spTree>
    <p:extLst>
      <p:ext uri="{BB962C8B-B14F-4D97-AF65-F5344CB8AC3E}">
        <p14:creationId xmlns:p14="http://schemas.microsoft.com/office/powerpoint/2010/main" val="2632234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22937" y="0"/>
            <a:ext cx="3076363" cy="511731"/>
          </a:xfrm>
          <a:prstGeom prst="rect">
            <a:avLst/>
          </a:prstGeom>
        </p:spPr>
        <p:txBody>
          <a:bodyPr vert="horz" lIns="99048" tIns="49524" rIns="99048" bIns="49524" rtlCol="1"/>
          <a:lstStyle>
            <a:lvl1pPr algn="r">
              <a:defRPr sz="1300"/>
            </a:lvl1pPr>
          </a:lstStyle>
          <a:p>
            <a:endParaRPr lang="he-IL"/>
          </a:p>
        </p:txBody>
      </p:sp>
      <p:sp>
        <p:nvSpPr>
          <p:cNvPr id="3" name="Date Placeholder 2"/>
          <p:cNvSpPr>
            <a:spLocks noGrp="1"/>
          </p:cNvSpPr>
          <p:nvPr>
            <p:ph type="dt" idx="1"/>
          </p:nvPr>
        </p:nvSpPr>
        <p:spPr>
          <a:xfrm>
            <a:off x="1644" y="0"/>
            <a:ext cx="3076363" cy="511731"/>
          </a:xfrm>
          <a:prstGeom prst="rect">
            <a:avLst/>
          </a:prstGeom>
        </p:spPr>
        <p:txBody>
          <a:bodyPr vert="horz" lIns="99048" tIns="49524" rIns="99048" bIns="49524" rtlCol="1"/>
          <a:lstStyle>
            <a:lvl1pPr algn="l">
              <a:defRPr sz="1300"/>
            </a:lvl1pPr>
          </a:lstStyle>
          <a:p>
            <a:fld id="{0D6450E4-272B-414E-9868-0DCDE34B2624}" type="datetimeFigureOut">
              <a:rPr lang="he-IL" smtClean="0"/>
              <a:pPr/>
              <a:t>כ"ב/חשון/תשע"ז</a:t>
            </a:fld>
            <a:endParaRPr lang="he-IL"/>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1" anchor="ctr"/>
          <a:lstStyle/>
          <a:p>
            <a:endParaRPr lang="he-IL"/>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4022937" y="9721106"/>
            <a:ext cx="3076363" cy="511731"/>
          </a:xfrm>
          <a:prstGeom prst="rect">
            <a:avLst/>
          </a:prstGeom>
        </p:spPr>
        <p:txBody>
          <a:bodyPr vert="horz" lIns="99048" tIns="49524" rIns="99048" bIns="49524" rtlCol="1" anchor="b"/>
          <a:lstStyle>
            <a:lvl1pPr algn="r">
              <a:defRPr sz="1300"/>
            </a:lvl1pPr>
          </a:lstStyle>
          <a:p>
            <a:endParaRPr lang="he-IL"/>
          </a:p>
        </p:txBody>
      </p:sp>
      <p:sp>
        <p:nvSpPr>
          <p:cNvPr id="7" name="Slide Number Placeholder 6"/>
          <p:cNvSpPr>
            <a:spLocks noGrp="1"/>
          </p:cNvSpPr>
          <p:nvPr>
            <p:ph type="sldNum" sz="quarter" idx="5"/>
          </p:nvPr>
        </p:nvSpPr>
        <p:spPr>
          <a:xfrm>
            <a:off x="1644" y="9721106"/>
            <a:ext cx="3076363" cy="511731"/>
          </a:xfrm>
          <a:prstGeom prst="rect">
            <a:avLst/>
          </a:prstGeom>
        </p:spPr>
        <p:txBody>
          <a:bodyPr vert="horz" lIns="99048" tIns="49524" rIns="99048" bIns="49524" rtlCol="1" anchor="b"/>
          <a:lstStyle>
            <a:lvl1pPr algn="l">
              <a:defRPr sz="1300"/>
            </a:lvl1pPr>
          </a:lstStyle>
          <a:p>
            <a:fld id="{49355435-9DD7-49BE-8975-3314CDCE0B4D}" type="slidenum">
              <a:rPr lang="he-IL" smtClean="0"/>
              <a:pPr/>
              <a:t>‹#›</a:t>
            </a:fld>
            <a:endParaRPr lang="he-IL"/>
          </a:p>
        </p:txBody>
      </p:sp>
    </p:spTree>
    <p:extLst>
      <p:ext uri="{BB962C8B-B14F-4D97-AF65-F5344CB8AC3E}">
        <p14:creationId xmlns:p14="http://schemas.microsoft.com/office/powerpoint/2010/main" val="85128684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355435-9DD7-49BE-8975-3314CDCE0B4D}" type="slidenum">
              <a:rPr lang="he-IL" smtClean="0"/>
              <a:pPr/>
              <a:t>1</a:t>
            </a:fld>
            <a:endParaRPr lang="he-I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10</a:t>
            </a:fld>
            <a:endParaRPr lang="he-IL"/>
          </a:p>
        </p:txBody>
      </p:sp>
    </p:spTree>
    <p:extLst>
      <p:ext uri="{BB962C8B-B14F-4D97-AF65-F5344CB8AC3E}">
        <p14:creationId xmlns:p14="http://schemas.microsoft.com/office/powerpoint/2010/main" val="129961610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289</a:t>
            </a:fld>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290</a:t>
            </a:fld>
            <a:endParaRPr 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292</a:t>
            </a:fld>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293</a:t>
            </a:fld>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294</a:t>
            </a:fld>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295</a:t>
            </a:fld>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296</a:t>
            </a:fld>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297</a:t>
            </a:fld>
            <a:endParaRPr 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299</a:t>
            </a:fld>
            <a:endParaRPr 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300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11</a:t>
            </a:fld>
            <a:endParaRPr lang="he-IL"/>
          </a:p>
        </p:txBody>
      </p:sp>
    </p:spTree>
    <p:extLst>
      <p:ext uri="{BB962C8B-B14F-4D97-AF65-F5344CB8AC3E}">
        <p14:creationId xmlns:p14="http://schemas.microsoft.com/office/powerpoint/2010/main" val="205928581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88759">
              <a:defRPr/>
            </a:pPr>
            <a:fld id="{900DA239-50B2-4766-8975-F71EEC30C40B}" type="slidenum">
              <a:rPr lang="en-US"/>
              <a:pPr defTabSz="988759">
                <a:defRPr/>
              </a:pPr>
              <a:t>301</a:t>
            </a:fld>
            <a:endParaRPr lang="en-US"/>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pPr eaLnBrk="1" hangingPunct="1">
              <a:spcBef>
                <a:spcPct val="0"/>
              </a:spcBef>
            </a:pPr>
            <a:r>
              <a:rPr lang="en-US" sz="1300" dirty="0">
                <a:latin typeface="Segoe"/>
              </a:rPr>
              <a:t>If it were all statically-typed, we would be fine…</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88759"/>
            <a:r>
              <a:rPr lang="en-US">
                <a:latin typeface="Segoe"/>
              </a:rPr>
              <a:t>© 2008 Microsoft Corporation. All rights reserved. Microsoft, Windows, Windows Vista and other product names are or may be registered trademarks and/or trademarks in the U.S. and/or other countries.</a:t>
            </a:r>
          </a:p>
          <a:p>
            <a:pPr defTabSz="988759"/>
            <a:r>
              <a:rPr lang="en-US">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atin typeface="Segoe"/>
              </a:rPr>
            </a:br>
            <a:r>
              <a:rPr lang="en-US">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88759">
              <a:defRPr/>
            </a:pPr>
            <a:fld id="{4D093EF9-4CBF-4804-9B06-C2E1D7466A5E}" type="datetime1">
              <a:rPr lang="en-US"/>
              <a:pPr defTabSz="988759">
                <a:defRPr/>
              </a:pPr>
              <a:t>11/23/2016</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88759">
              <a:defRPr/>
            </a:pPr>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302</a:t>
            </a:fld>
            <a:endParaRPr lang="en-US"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303</a:t>
            </a:fld>
            <a:endParaRPr lang="en-US"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304</a:t>
            </a:fld>
            <a:endParaRPr lang="en-US"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305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12</a:t>
            </a:fld>
            <a:endParaRPr lang="he-IL"/>
          </a:p>
        </p:txBody>
      </p:sp>
    </p:spTree>
    <p:extLst>
      <p:ext uri="{BB962C8B-B14F-4D97-AF65-F5344CB8AC3E}">
        <p14:creationId xmlns:p14="http://schemas.microsoft.com/office/powerpoint/2010/main" val="2017342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13</a:t>
            </a:fld>
            <a:endParaRPr lang="he-IL"/>
          </a:p>
        </p:txBody>
      </p:sp>
    </p:spTree>
    <p:extLst>
      <p:ext uri="{BB962C8B-B14F-4D97-AF65-F5344CB8AC3E}">
        <p14:creationId xmlns:p14="http://schemas.microsoft.com/office/powerpoint/2010/main" val="1699304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14</a:t>
            </a:fld>
            <a:endParaRPr lang="he-IL"/>
          </a:p>
        </p:txBody>
      </p:sp>
    </p:spTree>
    <p:extLst>
      <p:ext uri="{BB962C8B-B14F-4D97-AF65-F5344CB8AC3E}">
        <p14:creationId xmlns:p14="http://schemas.microsoft.com/office/powerpoint/2010/main" val="1309209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15</a:t>
            </a:fld>
            <a:endParaRPr lang="he-IL"/>
          </a:p>
        </p:txBody>
      </p:sp>
    </p:spTree>
    <p:extLst>
      <p:ext uri="{BB962C8B-B14F-4D97-AF65-F5344CB8AC3E}">
        <p14:creationId xmlns:p14="http://schemas.microsoft.com/office/powerpoint/2010/main" val="2292850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16</a:t>
            </a:fld>
            <a:endParaRPr lang="he-IL"/>
          </a:p>
        </p:txBody>
      </p:sp>
    </p:spTree>
    <p:extLst>
      <p:ext uri="{BB962C8B-B14F-4D97-AF65-F5344CB8AC3E}">
        <p14:creationId xmlns:p14="http://schemas.microsoft.com/office/powerpoint/2010/main" val="148831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17</a:t>
            </a:fld>
            <a:endParaRPr lang="he-IL"/>
          </a:p>
        </p:txBody>
      </p:sp>
    </p:spTree>
    <p:extLst>
      <p:ext uri="{BB962C8B-B14F-4D97-AF65-F5344CB8AC3E}">
        <p14:creationId xmlns:p14="http://schemas.microsoft.com/office/powerpoint/2010/main" val="1199362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18</a:t>
            </a:fld>
            <a:endParaRPr lang="he-IL"/>
          </a:p>
        </p:txBody>
      </p:sp>
    </p:spTree>
    <p:extLst>
      <p:ext uri="{BB962C8B-B14F-4D97-AF65-F5344CB8AC3E}">
        <p14:creationId xmlns:p14="http://schemas.microsoft.com/office/powerpoint/2010/main" val="579907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19</a:t>
            </a:fld>
            <a:endParaRPr lang="he-IL"/>
          </a:p>
        </p:txBody>
      </p:sp>
    </p:spTree>
    <p:extLst>
      <p:ext uri="{BB962C8B-B14F-4D97-AF65-F5344CB8AC3E}">
        <p14:creationId xmlns:p14="http://schemas.microsoft.com/office/powerpoint/2010/main" val="3774331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2</a:t>
            </a:fld>
            <a:endParaRPr lang="he-IL"/>
          </a:p>
        </p:txBody>
      </p:sp>
    </p:spTree>
    <p:extLst>
      <p:ext uri="{BB962C8B-B14F-4D97-AF65-F5344CB8AC3E}">
        <p14:creationId xmlns:p14="http://schemas.microsoft.com/office/powerpoint/2010/main" val="1848277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20</a:t>
            </a:fld>
            <a:endParaRPr lang="he-IL"/>
          </a:p>
        </p:txBody>
      </p:sp>
    </p:spTree>
    <p:extLst>
      <p:ext uri="{BB962C8B-B14F-4D97-AF65-F5344CB8AC3E}">
        <p14:creationId xmlns:p14="http://schemas.microsoft.com/office/powerpoint/2010/main" val="533454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21</a:t>
            </a:fld>
            <a:endParaRPr lang="he-IL"/>
          </a:p>
        </p:txBody>
      </p:sp>
    </p:spTree>
    <p:extLst>
      <p:ext uri="{BB962C8B-B14F-4D97-AF65-F5344CB8AC3E}">
        <p14:creationId xmlns:p14="http://schemas.microsoft.com/office/powerpoint/2010/main" val="2914637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22</a:t>
            </a:fld>
            <a:endParaRPr lang="he-IL"/>
          </a:p>
        </p:txBody>
      </p:sp>
    </p:spTree>
    <p:extLst>
      <p:ext uri="{BB962C8B-B14F-4D97-AF65-F5344CB8AC3E}">
        <p14:creationId xmlns:p14="http://schemas.microsoft.com/office/powerpoint/2010/main" val="4104258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23</a:t>
            </a:fld>
            <a:endParaRPr lang="he-IL"/>
          </a:p>
        </p:txBody>
      </p:sp>
    </p:spTree>
    <p:extLst>
      <p:ext uri="{BB962C8B-B14F-4D97-AF65-F5344CB8AC3E}">
        <p14:creationId xmlns:p14="http://schemas.microsoft.com/office/powerpoint/2010/main" val="1921751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24</a:t>
            </a:fld>
            <a:endParaRPr lang="he-IL"/>
          </a:p>
        </p:txBody>
      </p:sp>
    </p:spTree>
    <p:extLst>
      <p:ext uri="{BB962C8B-B14F-4D97-AF65-F5344CB8AC3E}">
        <p14:creationId xmlns:p14="http://schemas.microsoft.com/office/powerpoint/2010/main" val="2026789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25</a:t>
            </a:fld>
            <a:endParaRPr lang="he-IL"/>
          </a:p>
        </p:txBody>
      </p:sp>
    </p:spTree>
    <p:extLst>
      <p:ext uri="{BB962C8B-B14F-4D97-AF65-F5344CB8AC3E}">
        <p14:creationId xmlns:p14="http://schemas.microsoft.com/office/powerpoint/2010/main" val="21277025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26</a:t>
            </a:fld>
            <a:endParaRPr lang="he-IL"/>
          </a:p>
        </p:txBody>
      </p:sp>
    </p:spTree>
    <p:extLst>
      <p:ext uri="{BB962C8B-B14F-4D97-AF65-F5344CB8AC3E}">
        <p14:creationId xmlns:p14="http://schemas.microsoft.com/office/powerpoint/2010/main" val="850971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27</a:t>
            </a:fld>
            <a:endParaRPr lang="he-IL"/>
          </a:p>
        </p:txBody>
      </p:sp>
    </p:spTree>
    <p:extLst>
      <p:ext uri="{BB962C8B-B14F-4D97-AF65-F5344CB8AC3E}">
        <p14:creationId xmlns:p14="http://schemas.microsoft.com/office/powerpoint/2010/main" val="409111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28</a:t>
            </a:fld>
            <a:endParaRPr lang="he-IL"/>
          </a:p>
        </p:txBody>
      </p:sp>
    </p:spTree>
    <p:extLst>
      <p:ext uri="{BB962C8B-B14F-4D97-AF65-F5344CB8AC3E}">
        <p14:creationId xmlns:p14="http://schemas.microsoft.com/office/powerpoint/2010/main" val="3215594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29</a:t>
            </a:fld>
            <a:endParaRPr lang="he-IL"/>
          </a:p>
        </p:txBody>
      </p:sp>
    </p:spTree>
    <p:extLst>
      <p:ext uri="{BB962C8B-B14F-4D97-AF65-F5344CB8AC3E}">
        <p14:creationId xmlns:p14="http://schemas.microsoft.com/office/powerpoint/2010/main" val="3187836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3</a:t>
            </a:fld>
            <a:endParaRPr lang="he-IL"/>
          </a:p>
        </p:txBody>
      </p:sp>
    </p:spTree>
    <p:extLst>
      <p:ext uri="{BB962C8B-B14F-4D97-AF65-F5344CB8AC3E}">
        <p14:creationId xmlns:p14="http://schemas.microsoft.com/office/powerpoint/2010/main" val="768166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30</a:t>
            </a:fld>
            <a:endParaRPr lang="he-IL"/>
          </a:p>
        </p:txBody>
      </p:sp>
    </p:spTree>
    <p:extLst>
      <p:ext uri="{BB962C8B-B14F-4D97-AF65-F5344CB8AC3E}">
        <p14:creationId xmlns:p14="http://schemas.microsoft.com/office/powerpoint/2010/main" val="1969368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31</a:t>
            </a:fld>
            <a:endParaRPr lang="he-IL"/>
          </a:p>
        </p:txBody>
      </p:sp>
    </p:spTree>
    <p:extLst>
      <p:ext uri="{BB962C8B-B14F-4D97-AF65-F5344CB8AC3E}">
        <p14:creationId xmlns:p14="http://schemas.microsoft.com/office/powerpoint/2010/main" val="26692286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32</a:t>
            </a:fld>
            <a:endParaRPr lang="he-IL"/>
          </a:p>
        </p:txBody>
      </p:sp>
    </p:spTree>
    <p:extLst>
      <p:ext uri="{BB962C8B-B14F-4D97-AF65-F5344CB8AC3E}">
        <p14:creationId xmlns:p14="http://schemas.microsoft.com/office/powerpoint/2010/main" val="3489066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33</a:t>
            </a:fld>
            <a:endParaRPr lang="he-IL"/>
          </a:p>
        </p:txBody>
      </p:sp>
    </p:spTree>
    <p:extLst>
      <p:ext uri="{BB962C8B-B14F-4D97-AF65-F5344CB8AC3E}">
        <p14:creationId xmlns:p14="http://schemas.microsoft.com/office/powerpoint/2010/main" val="28154070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34</a:t>
            </a:fld>
            <a:endParaRPr lang="he-IL"/>
          </a:p>
        </p:txBody>
      </p:sp>
    </p:spTree>
    <p:extLst>
      <p:ext uri="{BB962C8B-B14F-4D97-AF65-F5344CB8AC3E}">
        <p14:creationId xmlns:p14="http://schemas.microsoft.com/office/powerpoint/2010/main" val="2289982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35</a:t>
            </a:fld>
            <a:endParaRPr lang="he-IL"/>
          </a:p>
        </p:txBody>
      </p:sp>
    </p:spTree>
    <p:extLst>
      <p:ext uri="{BB962C8B-B14F-4D97-AF65-F5344CB8AC3E}">
        <p14:creationId xmlns:p14="http://schemas.microsoft.com/office/powerpoint/2010/main" val="16849952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36</a:t>
            </a:fld>
            <a:endParaRPr lang="he-IL"/>
          </a:p>
        </p:txBody>
      </p:sp>
    </p:spTree>
    <p:extLst>
      <p:ext uri="{BB962C8B-B14F-4D97-AF65-F5344CB8AC3E}">
        <p14:creationId xmlns:p14="http://schemas.microsoft.com/office/powerpoint/2010/main" val="8129626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37</a:t>
            </a:fld>
            <a:endParaRPr lang="he-IL"/>
          </a:p>
        </p:txBody>
      </p:sp>
    </p:spTree>
    <p:extLst>
      <p:ext uri="{BB962C8B-B14F-4D97-AF65-F5344CB8AC3E}">
        <p14:creationId xmlns:p14="http://schemas.microsoft.com/office/powerpoint/2010/main" val="41274436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38</a:t>
            </a:fld>
            <a:endParaRPr lang="he-IL"/>
          </a:p>
        </p:txBody>
      </p:sp>
    </p:spTree>
    <p:extLst>
      <p:ext uri="{BB962C8B-B14F-4D97-AF65-F5344CB8AC3E}">
        <p14:creationId xmlns:p14="http://schemas.microsoft.com/office/powerpoint/2010/main" val="14299436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39</a:t>
            </a:fld>
            <a:endParaRPr lang="he-IL"/>
          </a:p>
        </p:txBody>
      </p:sp>
    </p:spTree>
    <p:extLst>
      <p:ext uri="{BB962C8B-B14F-4D97-AF65-F5344CB8AC3E}">
        <p14:creationId xmlns:p14="http://schemas.microsoft.com/office/powerpoint/2010/main" val="92582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4</a:t>
            </a:fld>
            <a:endParaRPr lang="he-IL"/>
          </a:p>
        </p:txBody>
      </p:sp>
    </p:spTree>
    <p:extLst>
      <p:ext uri="{BB962C8B-B14F-4D97-AF65-F5344CB8AC3E}">
        <p14:creationId xmlns:p14="http://schemas.microsoft.com/office/powerpoint/2010/main" val="32275805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40</a:t>
            </a:fld>
            <a:endParaRPr lang="he-IL"/>
          </a:p>
        </p:txBody>
      </p:sp>
    </p:spTree>
    <p:extLst>
      <p:ext uri="{BB962C8B-B14F-4D97-AF65-F5344CB8AC3E}">
        <p14:creationId xmlns:p14="http://schemas.microsoft.com/office/powerpoint/2010/main" val="16865803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41</a:t>
            </a:fld>
            <a:endParaRPr lang="he-IL"/>
          </a:p>
        </p:txBody>
      </p:sp>
    </p:spTree>
    <p:extLst>
      <p:ext uri="{BB962C8B-B14F-4D97-AF65-F5344CB8AC3E}">
        <p14:creationId xmlns:p14="http://schemas.microsoft.com/office/powerpoint/2010/main" val="13843472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42</a:t>
            </a:fld>
            <a:endParaRPr lang="he-IL"/>
          </a:p>
        </p:txBody>
      </p:sp>
    </p:spTree>
    <p:extLst>
      <p:ext uri="{BB962C8B-B14F-4D97-AF65-F5344CB8AC3E}">
        <p14:creationId xmlns:p14="http://schemas.microsoft.com/office/powerpoint/2010/main" val="2961416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43</a:t>
            </a:fld>
            <a:endParaRPr lang="he-IL"/>
          </a:p>
        </p:txBody>
      </p:sp>
    </p:spTree>
    <p:extLst>
      <p:ext uri="{BB962C8B-B14F-4D97-AF65-F5344CB8AC3E}">
        <p14:creationId xmlns:p14="http://schemas.microsoft.com/office/powerpoint/2010/main" val="2923249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44</a:t>
            </a:fld>
            <a:endParaRPr lang="he-IL"/>
          </a:p>
        </p:txBody>
      </p:sp>
    </p:spTree>
    <p:extLst>
      <p:ext uri="{BB962C8B-B14F-4D97-AF65-F5344CB8AC3E}">
        <p14:creationId xmlns:p14="http://schemas.microsoft.com/office/powerpoint/2010/main" val="20288947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45</a:t>
            </a:fld>
            <a:endParaRPr lang="he-IL"/>
          </a:p>
        </p:txBody>
      </p:sp>
    </p:spTree>
    <p:extLst>
      <p:ext uri="{BB962C8B-B14F-4D97-AF65-F5344CB8AC3E}">
        <p14:creationId xmlns:p14="http://schemas.microsoft.com/office/powerpoint/2010/main" val="2381927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46</a:t>
            </a:fld>
            <a:endParaRPr lang="he-IL"/>
          </a:p>
        </p:txBody>
      </p:sp>
    </p:spTree>
    <p:extLst>
      <p:ext uri="{BB962C8B-B14F-4D97-AF65-F5344CB8AC3E}">
        <p14:creationId xmlns:p14="http://schemas.microsoft.com/office/powerpoint/2010/main" val="34005240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47</a:t>
            </a:fld>
            <a:endParaRPr lang="he-IL"/>
          </a:p>
        </p:txBody>
      </p:sp>
    </p:spTree>
    <p:extLst>
      <p:ext uri="{BB962C8B-B14F-4D97-AF65-F5344CB8AC3E}">
        <p14:creationId xmlns:p14="http://schemas.microsoft.com/office/powerpoint/2010/main" val="32905005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48</a:t>
            </a:fld>
            <a:endParaRPr lang="he-IL"/>
          </a:p>
        </p:txBody>
      </p:sp>
    </p:spTree>
    <p:extLst>
      <p:ext uri="{BB962C8B-B14F-4D97-AF65-F5344CB8AC3E}">
        <p14:creationId xmlns:p14="http://schemas.microsoft.com/office/powerpoint/2010/main" val="38382317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49</a:t>
            </a:fld>
            <a:endParaRPr lang="he-IL"/>
          </a:p>
        </p:txBody>
      </p:sp>
    </p:spTree>
    <p:extLst>
      <p:ext uri="{BB962C8B-B14F-4D97-AF65-F5344CB8AC3E}">
        <p14:creationId xmlns:p14="http://schemas.microsoft.com/office/powerpoint/2010/main" val="1814608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5</a:t>
            </a:fld>
            <a:endParaRPr lang="he-IL"/>
          </a:p>
        </p:txBody>
      </p:sp>
    </p:spTree>
    <p:extLst>
      <p:ext uri="{BB962C8B-B14F-4D97-AF65-F5344CB8AC3E}">
        <p14:creationId xmlns:p14="http://schemas.microsoft.com/office/powerpoint/2010/main" val="3111126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50</a:t>
            </a:fld>
            <a:endParaRPr lang="he-IL"/>
          </a:p>
        </p:txBody>
      </p:sp>
    </p:spTree>
    <p:extLst>
      <p:ext uri="{BB962C8B-B14F-4D97-AF65-F5344CB8AC3E}">
        <p14:creationId xmlns:p14="http://schemas.microsoft.com/office/powerpoint/2010/main" val="18800769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52</a:t>
            </a:fld>
            <a:endParaRPr lang="he-IL"/>
          </a:p>
        </p:txBody>
      </p:sp>
    </p:spTree>
    <p:extLst>
      <p:ext uri="{BB962C8B-B14F-4D97-AF65-F5344CB8AC3E}">
        <p14:creationId xmlns:p14="http://schemas.microsoft.com/office/powerpoint/2010/main" val="10564341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53</a:t>
            </a:fld>
            <a:endParaRPr lang="he-IL"/>
          </a:p>
        </p:txBody>
      </p:sp>
    </p:spTree>
    <p:extLst>
      <p:ext uri="{BB962C8B-B14F-4D97-AF65-F5344CB8AC3E}">
        <p14:creationId xmlns:p14="http://schemas.microsoft.com/office/powerpoint/2010/main" val="34735028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54</a:t>
            </a:fld>
            <a:endParaRPr lang="he-IL"/>
          </a:p>
        </p:txBody>
      </p:sp>
    </p:spTree>
    <p:extLst>
      <p:ext uri="{BB962C8B-B14F-4D97-AF65-F5344CB8AC3E}">
        <p14:creationId xmlns:p14="http://schemas.microsoft.com/office/powerpoint/2010/main" val="16326908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55</a:t>
            </a:fld>
            <a:endParaRPr lang="he-IL"/>
          </a:p>
        </p:txBody>
      </p:sp>
    </p:spTree>
    <p:extLst>
      <p:ext uri="{BB962C8B-B14F-4D97-AF65-F5344CB8AC3E}">
        <p14:creationId xmlns:p14="http://schemas.microsoft.com/office/powerpoint/2010/main" val="16696512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56</a:t>
            </a:fld>
            <a:endParaRPr lang="he-IL"/>
          </a:p>
        </p:txBody>
      </p:sp>
    </p:spTree>
    <p:extLst>
      <p:ext uri="{BB962C8B-B14F-4D97-AF65-F5344CB8AC3E}">
        <p14:creationId xmlns:p14="http://schemas.microsoft.com/office/powerpoint/2010/main" val="20887227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57</a:t>
            </a:fld>
            <a:endParaRPr lang="he-IL"/>
          </a:p>
        </p:txBody>
      </p:sp>
    </p:spTree>
    <p:extLst>
      <p:ext uri="{BB962C8B-B14F-4D97-AF65-F5344CB8AC3E}">
        <p14:creationId xmlns:p14="http://schemas.microsoft.com/office/powerpoint/2010/main" val="4025695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58</a:t>
            </a:fld>
            <a:endParaRPr lang="he-IL"/>
          </a:p>
        </p:txBody>
      </p:sp>
    </p:spTree>
    <p:extLst>
      <p:ext uri="{BB962C8B-B14F-4D97-AF65-F5344CB8AC3E}">
        <p14:creationId xmlns:p14="http://schemas.microsoft.com/office/powerpoint/2010/main" val="16226742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59</a:t>
            </a:fld>
            <a:endParaRPr lang="he-IL"/>
          </a:p>
        </p:txBody>
      </p:sp>
    </p:spTree>
    <p:extLst>
      <p:ext uri="{BB962C8B-B14F-4D97-AF65-F5344CB8AC3E}">
        <p14:creationId xmlns:p14="http://schemas.microsoft.com/office/powerpoint/2010/main" val="1366820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6</a:t>
            </a:fld>
            <a:endParaRPr lang="he-IL"/>
          </a:p>
        </p:txBody>
      </p:sp>
    </p:spTree>
    <p:extLst>
      <p:ext uri="{BB962C8B-B14F-4D97-AF65-F5344CB8AC3E}">
        <p14:creationId xmlns:p14="http://schemas.microsoft.com/office/powerpoint/2010/main" val="41229416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60</a:t>
            </a:fld>
            <a:endParaRPr lang="he-IL"/>
          </a:p>
        </p:txBody>
      </p:sp>
    </p:spTree>
    <p:extLst>
      <p:ext uri="{BB962C8B-B14F-4D97-AF65-F5344CB8AC3E}">
        <p14:creationId xmlns:p14="http://schemas.microsoft.com/office/powerpoint/2010/main" val="14368589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61</a:t>
            </a:fld>
            <a:endParaRPr lang="he-IL"/>
          </a:p>
        </p:txBody>
      </p:sp>
    </p:spTree>
    <p:extLst>
      <p:ext uri="{BB962C8B-B14F-4D97-AF65-F5344CB8AC3E}">
        <p14:creationId xmlns:p14="http://schemas.microsoft.com/office/powerpoint/2010/main" val="29647468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62</a:t>
            </a:fld>
            <a:endParaRPr lang="he-IL"/>
          </a:p>
        </p:txBody>
      </p:sp>
    </p:spTree>
    <p:extLst>
      <p:ext uri="{BB962C8B-B14F-4D97-AF65-F5344CB8AC3E}">
        <p14:creationId xmlns:p14="http://schemas.microsoft.com/office/powerpoint/2010/main" val="28116270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Chapter Title"/>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r>
              <a:rPr lang="en-US">
                <a:latin typeface="Tahoma" pitchFamily="34" charset="0"/>
                <a:cs typeface="Arial" charset="0"/>
              </a:rPr>
              <a:t>Chapter 10, Generics</a:t>
            </a:r>
          </a:p>
        </p:txBody>
      </p:sp>
      <p:sp>
        <p:nvSpPr>
          <p:cNvPr id="67586" name="Page Number Right"/>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r>
              <a:rPr lang="en-US">
                <a:latin typeface="Tahoma" pitchFamily="34" charset="0"/>
                <a:cs typeface="Arial" charset="0"/>
              </a:rPr>
              <a:t>Page </a:t>
            </a:r>
            <a:fld id="{C829F25C-4835-4B23-939C-E18C34DB1DF9}" type="slidenum">
              <a:rPr lang="en-US">
                <a:latin typeface="Tahoma" pitchFamily="34" charset="0"/>
                <a:cs typeface="Arial" charset="0"/>
              </a:rPr>
              <a:pPr/>
              <a:t>63</a:t>
            </a:fld>
            <a:endParaRPr lang="en-US">
              <a:latin typeface="Tahoma" pitchFamily="34" charset="0"/>
              <a:cs typeface="Arial" charset="0"/>
            </a:endParaRPr>
          </a:p>
        </p:txBody>
      </p:sp>
      <p:sp>
        <p:nvSpPr>
          <p:cNvPr id="67587" name="Rectangle 22"/>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r>
              <a:rPr lang="en-US">
                <a:latin typeface="Tahoma" pitchFamily="34" charset="0"/>
                <a:cs typeface="Arial" charset="0"/>
              </a:rPr>
              <a:t>QACSHPL-2 v1.4</a:t>
            </a:r>
          </a:p>
        </p:txBody>
      </p:sp>
      <p:sp>
        <p:nvSpPr>
          <p:cNvPr id="67588" name="Rectangle 2"/>
          <p:cNvSpPr>
            <a:spLocks noGrp="1" noRot="1" noChangeAspect="1" noChangeArrowheads="1" noTextEdit="1"/>
          </p:cNvSpPr>
          <p:nvPr>
            <p:ph type="sldImg"/>
          </p:nvPr>
        </p:nvSpPr>
        <p:spPr bwMode="auto">
          <a:xfrm>
            <a:off x="849313" y="768350"/>
            <a:ext cx="5367337" cy="4027488"/>
          </a:xfrm>
          <a:noFill/>
          <a:ln>
            <a:solidFill>
              <a:srgbClr val="000000"/>
            </a:solidFill>
            <a:miter lim="800000"/>
            <a:headEnd/>
            <a:tailEnd/>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64</a:t>
            </a:fld>
            <a:endParaRPr lang="he-IL"/>
          </a:p>
        </p:txBody>
      </p:sp>
    </p:spTree>
    <p:extLst>
      <p:ext uri="{BB962C8B-B14F-4D97-AF65-F5344CB8AC3E}">
        <p14:creationId xmlns:p14="http://schemas.microsoft.com/office/powerpoint/2010/main" val="42182992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65</a:t>
            </a:fld>
            <a:endParaRPr lang="he-IL"/>
          </a:p>
        </p:txBody>
      </p:sp>
    </p:spTree>
    <p:extLst>
      <p:ext uri="{BB962C8B-B14F-4D97-AF65-F5344CB8AC3E}">
        <p14:creationId xmlns:p14="http://schemas.microsoft.com/office/powerpoint/2010/main" val="33515900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66</a:t>
            </a:fld>
            <a:endParaRPr lang="he-IL"/>
          </a:p>
        </p:txBody>
      </p:sp>
    </p:spTree>
    <p:extLst>
      <p:ext uri="{BB962C8B-B14F-4D97-AF65-F5344CB8AC3E}">
        <p14:creationId xmlns:p14="http://schemas.microsoft.com/office/powerpoint/2010/main" val="10021490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67</a:t>
            </a:fld>
            <a:endParaRPr lang="he-IL"/>
          </a:p>
        </p:txBody>
      </p:sp>
    </p:spTree>
    <p:extLst>
      <p:ext uri="{BB962C8B-B14F-4D97-AF65-F5344CB8AC3E}">
        <p14:creationId xmlns:p14="http://schemas.microsoft.com/office/powerpoint/2010/main" val="19776673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68</a:t>
            </a:fld>
            <a:endParaRPr lang="he-IL"/>
          </a:p>
        </p:txBody>
      </p:sp>
    </p:spTree>
    <p:extLst>
      <p:ext uri="{BB962C8B-B14F-4D97-AF65-F5344CB8AC3E}">
        <p14:creationId xmlns:p14="http://schemas.microsoft.com/office/powerpoint/2010/main" val="15971046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69</a:t>
            </a:fld>
            <a:endParaRPr lang="he-IL"/>
          </a:p>
        </p:txBody>
      </p:sp>
    </p:spTree>
    <p:extLst>
      <p:ext uri="{BB962C8B-B14F-4D97-AF65-F5344CB8AC3E}">
        <p14:creationId xmlns:p14="http://schemas.microsoft.com/office/powerpoint/2010/main" val="1412140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7</a:t>
            </a:fld>
            <a:endParaRPr lang="he-IL"/>
          </a:p>
        </p:txBody>
      </p:sp>
    </p:spTree>
    <p:extLst>
      <p:ext uri="{BB962C8B-B14F-4D97-AF65-F5344CB8AC3E}">
        <p14:creationId xmlns:p14="http://schemas.microsoft.com/office/powerpoint/2010/main" val="375384241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70</a:t>
            </a:fld>
            <a:endParaRPr lang="he-IL"/>
          </a:p>
        </p:txBody>
      </p:sp>
    </p:spTree>
    <p:extLst>
      <p:ext uri="{BB962C8B-B14F-4D97-AF65-F5344CB8AC3E}">
        <p14:creationId xmlns:p14="http://schemas.microsoft.com/office/powerpoint/2010/main" val="42165314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71</a:t>
            </a:fld>
            <a:endParaRPr lang="he-IL"/>
          </a:p>
        </p:txBody>
      </p:sp>
    </p:spTree>
    <p:extLst>
      <p:ext uri="{BB962C8B-B14F-4D97-AF65-F5344CB8AC3E}">
        <p14:creationId xmlns:p14="http://schemas.microsoft.com/office/powerpoint/2010/main" val="5123044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72</a:t>
            </a:fld>
            <a:endParaRPr lang="he-IL"/>
          </a:p>
        </p:txBody>
      </p:sp>
    </p:spTree>
    <p:extLst>
      <p:ext uri="{BB962C8B-B14F-4D97-AF65-F5344CB8AC3E}">
        <p14:creationId xmlns:p14="http://schemas.microsoft.com/office/powerpoint/2010/main" val="396988149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73</a:t>
            </a:fld>
            <a:endParaRPr lang="he-IL"/>
          </a:p>
        </p:txBody>
      </p:sp>
    </p:spTree>
    <p:extLst>
      <p:ext uri="{BB962C8B-B14F-4D97-AF65-F5344CB8AC3E}">
        <p14:creationId xmlns:p14="http://schemas.microsoft.com/office/powerpoint/2010/main" val="64145104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74</a:t>
            </a:fld>
            <a:endParaRPr lang="he-IL"/>
          </a:p>
        </p:txBody>
      </p:sp>
    </p:spTree>
    <p:extLst>
      <p:ext uri="{BB962C8B-B14F-4D97-AF65-F5344CB8AC3E}">
        <p14:creationId xmlns:p14="http://schemas.microsoft.com/office/powerpoint/2010/main" val="223627570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75</a:t>
            </a:fld>
            <a:endParaRPr lang="he-IL"/>
          </a:p>
        </p:txBody>
      </p:sp>
    </p:spTree>
    <p:extLst>
      <p:ext uri="{BB962C8B-B14F-4D97-AF65-F5344CB8AC3E}">
        <p14:creationId xmlns:p14="http://schemas.microsoft.com/office/powerpoint/2010/main" val="283167669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76</a:t>
            </a:fld>
            <a:endParaRPr lang="he-IL"/>
          </a:p>
        </p:txBody>
      </p:sp>
    </p:spTree>
    <p:extLst>
      <p:ext uri="{BB962C8B-B14F-4D97-AF65-F5344CB8AC3E}">
        <p14:creationId xmlns:p14="http://schemas.microsoft.com/office/powerpoint/2010/main" val="172238649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77</a:t>
            </a:fld>
            <a:endParaRPr lang="he-IL"/>
          </a:p>
        </p:txBody>
      </p:sp>
    </p:spTree>
    <p:extLst>
      <p:ext uri="{BB962C8B-B14F-4D97-AF65-F5344CB8AC3E}">
        <p14:creationId xmlns:p14="http://schemas.microsoft.com/office/powerpoint/2010/main" val="314759120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78</a:t>
            </a:fld>
            <a:endParaRPr lang="he-IL"/>
          </a:p>
        </p:txBody>
      </p:sp>
    </p:spTree>
    <p:extLst>
      <p:ext uri="{BB962C8B-B14F-4D97-AF65-F5344CB8AC3E}">
        <p14:creationId xmlns:p14="http://schemas.microsoft.com/office/powerpoint/2010/main" val="65336769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79</a:t>
            </a:fld>
            <a:endParaRPr lang="he-IL"/>
          </a:p>
        </p:txBody>
      </p:sp>
    </p:spTree>
    <p:extLst>
      <p:ext uri="{BB962C8B-B14F-4D97-AF65-F5344CB8AC3E}">
        <p14:creationId xmlns:p14="http://schemas.microsoft.com/office/powerpoint/2010/main" val="2648882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8</a:t>
            </a:fld>
            <a:endParaRPr lang="he-IL"/>
          </a:p>
        </p:txBody>
      </p:sp>
    </p:spTree>
    <p:extLst>
      <p:ext uri="{BB962C8B-B14F-4D97-AF65-F5344CB8AC3E}">
        <p14:creationId xmlns:p14="http://schemas.microsoft.com/office/powerpoint/2010/main" val="36083967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80</a:t>
            </a:fld>
            <a:endParaRPr lang="he-IL"/>
          </a:p>
        </p:txBody>
      </p:sp>
    </p:spTree>
    <p:extLst>
      <p:ext uri="{BB962C8B-B14F-4D97-AF65-F5344CB8AC3E}">
        <p14:creationId xmlns:p14="http://schemas.microsoft.com/office/powerpoint/2010/main" val="37653375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81</a:t>
            </a:fld>
            <a:endParaRPr lang="he-IL"/>
          </a:p>
        </p:txBody>
      </p:sp>
    </p:spTree>
    <p:extLst>
      <p:ext uri="{BB962C8B-B14F-4D97-AF65-F5344CB8AC3E}">
        <p14:creationId xmlns:p14="http://schemas.microsoft.com/office/powerpoint/2010/main" val="429161242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82</a:t>
            </a:fld>
            <a:endParaRPr lang="he-IL"/>
          </a:p>
        </p:txBody>
      </p:sp>
    </p:spTree>
    <p:extLst>
      <p:ext uri="{BB962C8B-B14F-4D97-AF65-F5344CB8AC3E}">
        <p14:creationId xmlns:p14="http://schemas.microsoft.com/office/powerpoint/2010/main" val="34441989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83</a:t>
            </a:fld>
            <a:endParaRPr lang="he-IL"/>
          </a:p>
        </p:txBody>
      </p:sp>
    </p:spTree>
    <p:extLst>
      <p:ext uri="{BB962C8B-B14F-4D97-AF65-F5344CB8AC3E}">
        <p14:creationId xmlns:p14="http://schemas.microsoft.com/office/powerpoint/2010/main" val="37632654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84</a:t>
            </a:fld>
            <a:endParaRPr lang="he-IL"/>
          </a:p>
        </p:txBody>
      </p:sp>
    </p:spTree>
    <p:extLst>
      <p:ext uri="{BB962C8B-B14F-4D97-AF65-F5344CB8AC3E}">
        <p14:creationId xmlns:p14="http://schemas.microsoft.com/office/powerpoint/2010/main" val="364248141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85</a:t>
            </a:fld>
            <a:endParaRPr lang="he-IL"/>
          </a:p>
        </p:txBody>
      </p:sp>
    </p:spTree>
    <p:extLst>
      <p:ext uri="{BB962C8B-B14F-4D97-AF65-F5344CB8AC3E}">
        <p14:creationId xmlns:p14="http://schemas.microsoft.com/office/powerpoint/2010/main" val="297998732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86</a:t>
            </a:fld>
            <a:endParaRPr lang="he-IL"/>
          </a:p>
        </p:txBody>
      </p:sp>
    </p:spTree>
    <p:extLst>
      <p:ext uri="{BB962C8B-B14F-4D97-AF65-F5344CB8AC3E}">
        <p14:creationId xmlns:p14="http://schemas.microsoft.com/office/powerpoint/2010/main" val="155055278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87</a:t>
            </a:fld>
            <a:endParaRPr lang="he-IL"/>
          </a:p>
        </p:txBody>
      </p:sp>
    </p:spTree>
    <p:extLst>
      <p:ext uri="{BB962C8B-B14F-4D97-AF65-F5344CB8AC3E}">
        <p14:creationId xmlns:p14="http://schemas.microsoft.com/office/powerpoint/2010/main" val="239512975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88</a:t>
            </a:fld>
            <a:endParaRPr lang="he-IL"/>
          </a:p>
        </p:txBody>
      </p:sp>
    </p:spTree>
    <p:extLst>
      <p:ext uri="{BB962C8B-B14F-4D97-AF65-F5344CB8AC3E}">
        <p14:creationId xmlns:p14="http://schemas.microsoft.com/office/powerpoint/2010/main" val="130327666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89</a:t>
            </a:fld>
            <a:endParaRPr lang="he-IL"/>
          </a:p>
        </p:txBody>
      </p:sp>
    </p:spTree>
    <p:extLst>
      <p:ext uri="{BB962C8B-B14F-4D97-AF65-F5344CB8AC3E}">
        <p14:creationId xmlns:p14="http://schemas.microsoft.com/office/powerpoint/2010/main" val="156026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9</a:t>
            </a:fld>
            <a:endParaRPr lang="he-IL"/>
          </a:p>
        </p:txBody>
      </p:sp>
    </p:spTree>
    <p:extLst>
      <p:ext uri="{BB962C8B-B14F-4D97-AF65-F5344CB8AC3E}">
        <p14:creationId xmlns:p14="http://schemas.microsoft.com/office/powerpoint/2010/main" val="733403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90</a:t>
            </a:fld>
            <a:endParaRPr lang="he-IL"/>
          </a:p>
        </p:txBody>
      </p:sp>
    </p:spTree>
    <p:extLst>
      <p:ext uri="{BB962C8B-B14F-4D97-AF65-F5344CB8AC3E}">
        <p14:creationId xmlns:p14="http://schemas.microsoft.com/office/powerpoint/2010/main" val="35477873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91</a:t>
            </a:fld>
            <a:endParaRPr lang="he-IL"/>
          </a:p>
        </p:txBody>
      </p:sp>
    </p:spTree>
    <p:extLst>
      <p:ext uri="{BB962C8B-B14F-4D97-AF65-F5344CB8AC3E}">
        <p14:creationId xmlns:p14="http://schemas.microsoft.com/office/powerpoint/2010/main" val="265856468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49355435-9DD7-49BE-8975-3314CDCE0B4D}" type="slidenum">
              <a:rPr lang="he-IL" smtClean="0"/>
              <a:pPr/>
              <a:t>92</a:t>
            </a:fld>
            <a:endParaRPr lang="he-IL"/>
          </a:p>
        </p:txBody>
      </p:sp>
    </p:spTree>
    <p:extLst>
      <p:ext uri="{BB962C8B-B14F-4D97-AF65-F5344CB8AC3E}">
        <p14:creationId xmlns:p14="http://schemas.microsoft.com/office/powerpoint/2010/main" val="50525702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atin typeface="Segoe"/>
              </a:rPr>
              <a:t>LINQ is a major focus for querying data, wherever it might exist, in Orcas. </a:t>
            </a:r>
          </a:p>
          <a:p>
            <a:pPr eaLnBrk="1" hangingPunct="1"/>
            <a:endParaRPr lang="en-US">
              <a:latin typeface="Segoe"/>
            </a:endParaRPr>
          </a:p>
          <a:p>
            <a:pPr eaLnBrk="1" hangingPunct="1"/>
            <a:r>
              <a:rPr lang="en-US">
                <a:latin typeface="Segoe"/>
              </a:rPr>
              <a:t>LINQ is currently integrated directly into the native syntax for both C# and VB.Net in Orcas. Other languages may also support Language Integrated Query syntax in the future. </a:t>
            </a:r>
          </a:p>
          <a:p>
            <a:pPr eaLnBrk="1" hangingPunct="1"/>
            <a:endParaRPr lang="en-US">
              <a:latin typeface="Segoe"/>
            </a:endParaRPr>
          </a:p>
          <a:p>
            <a:pPr eaLnBrk="1" hangingPunct="1"/>
            <a:r>
              <a:rPr lang="en-US">
                <a:latin typeface="Segoe"/>
              </a:rPr>
              <a:t>There are many flavors of LINQ which we describe by the type of data it operates over. As you can see here, LINQ may operate over Objects, Entities, SQL, Datasets, and XML. The LINQ enabled ADO.NET family consists of LINQ to Entities, LINQ to SQL, and LINQ to Dataset. </a:t>
            </a:r>
          </a:p>
          <a:p>
            <a:pPr eaLnBrk="1" hangingPunct="1"/>
            <a:endParaRPr lang="en-US">
              <a:latin typeface="Segoe"/>
            </a:endParaRPr>
          </a:p>
          <a:p>
            <a:pPr eaLnBrk="1" hangingPunct="1"/>
            <a:r>
              <a:rPr lang="en-US">
                <a:latin typeface="Segoe"/>
              </a:rPr>
              <a:t>The important thing to remember is that the querying syntax used in LINQ is consistent regardless of the type of data you’re working with. </a:t>
            </a:r>
          </a:p>
          <a:p>
            <a:pPr eaLnBrk="1" hangingPunct="1"/>
            <a:endParaRPr lang="en-US">
              <a:latin typeface="Segoe"/>
            </a:endParaRPr>
          </a:p>
        </p:txBody>
      </p:sp>
      <p:sp>
        <p:nvSpPr>
          <p:cNvPr id="4" name="Slide Number Placeholder 3"/>
          <p:cNvSpPr>
            <a:spLocks noGrp="1"/>
          </p:cNvSpPr>
          <p:nvPr>
            <p:ph type="sldNum" sz="quarter" idx="5"/>
          </p:nvPr>
        </p:nvSpPr>
        <p:spPr/>
        <p:txBody>
          <a:bodyPr/>
          <a:lstStyle/>
          <a:p>
            <a:pPr>
              <a:defRPr/>
            </a:pPr>
            <a:fld id="{89AA64E3-6EDD-425B-A189-4C172DC9E3E0}" type="slidenum">
              <a:rPr lang="en-US" smtClean="0"/>
              <a:pPr>
                <a:defRPr/>
              </a:pPr>
              <a:t>136</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186</a:t>
            </a:fld>
            <a:endParaRPr 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196</a:t>
            </a:fld>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Virtual Studio Connections</a:t>
            </a:r>
          </a:p>
        </p:txBody>
      </p:sp>
      <p:sp>
        <p:nvSpPr>
          <p:cNvPr id="5" name="Footer Placeholder 4"/>
          <p:cNvSpPr>
            <a:spLocks noGrp="1"/>
          </p:cNvSpPr>
          <p:nvPr>
            <p:ph type="ftr" sz="quarter" idx="11"/>
          </p:nvPr>
        </p:nvSpPr>
        <p:spPr/>
        <p:txBody>
          <a:bodyPr/>
          <a:lstStyle/>
          <a:p>
            <a:pPr>
              <a:defRPr/>
            </a:pPr>
            <a:r>
              <a:rPr lang="en-US"/>
              <a:t>Updates will be available at http://www.devconnections.com/updates/Orlando_08/VS</a:t>
            </a:r>
          </a:p>
        </p:txBody>
      </p:sp>
      <p:sp>
        <p:nvSpPr>
          <p:cNvPr id="6" name="Slide Number Placeholder 5"/>
          <p:cNvSpPr>
            <a:spLocks noGrp="1"/>
          </p:cNvSpPr>
          <p:nvPr>
            <p:ph type="sldNum" sz="quarter" idx="12"/>
          </p:nvPr>
        </p:nvSpPr>
        <p:spPr/>
        <p:txBody>
          <a:bodyPr/>
          <a:lstStyle/>
          <a:p>
            <a:pPr>
              <a:defRPr/>
            </a:pPr>
            <a:fld id="{0772150D-8CFB-4835-82AB-A0A83A744DF8}" type="slidenum">
              <a:rPr lang="en-US" smtClean="0"/>
              <a:pPr>
                <a:defRPr/>
              </a:pPr>
              <a:t>260</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Virtual Studio Connections</a:t>
            </a:r>
          </a:p>
        </p:txBody>
      </p:sp>
      <p:sp>
        <p:nvSpPr>
          <p:cNvPr id="5" name="Footer Placeholder 4"/>
          <p:cNvSpPr>
            <a:spLocks noGrp="1"/>
          </p:cNvSpPr>
          <p:nvPr>
            <p:ph type="ftr" sz="quarter" idx="11"/>
          </p:nvPr>
        </p:nvSpPr>
        <p:spPr/>
        <p:txBody>
          <a:bodyPr/>
          <a:lstStyle/>
          <a:p>
            <a:pPr>
              <a:defRPr/>
            </a:pPr>
            <a:r>
              <a:rPr lang="en-US"/>
              <a:t>Updates will be available at http://www.devconnections.com/updates/Orlando_08/VS</a:t>
            </a:r>
          </a:p>
        </p:txBody>
      </p:sp>
      <p:sp>
        <p:nvSpPr>
          <p:cNvPr id="6" name="Slide Number Placeholder 5"/>
          <p:cNvSpPr>
            <a:spLocks noGrp="1"/>
          </p:cNvSpPr>
          <p:nvPr>
            <p:ph type="sldNum" sz="quarter" idx="12"/>
          </p:nvPr>
        </p:nvSpPr>
        <p:spPr/>
        <p:txBody>
          <a:bodyPr/>
          <a:lstStyle/>
          <a:p>
            <a:pPr>
              <a:defRPr/>
            </a:pPr>
            <a:fld id="{0772150D-8CFB-4835-82AB-A0A83A744DF8}" type="slidenum">
              <a:rPr lang="en-US" smtClean="0"/>
              <a:pPr>
                <a:defRPr/>
              </a:pPr>
              <a:t>261</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286</a:t>
            </a:fld>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288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3000"/>
            <a:ext cx="8229600" cy="1847850"/>
          </a:xfrm>
        </p:spPr>
        <p:txBody>
          <a:bodyPr>
            <a:noAutofit/>
          </a:bodyPr>
          <a:lstStyle>
            <a:lvl1pPr>
              <a:defRPr sz="5400"/>
            </a:lvl1pPr>
          </a:lstStyle>
          <a:p>
            <a:r>
              <a:rPr lang="en-US"/>
              <a:t>Click to edit Master title style</a:t>
            </a:r>
          </a:p>
        </p:txBody>
      </p:sp>
      <p:sp>
        <p:nvSpPr>
          <p:cNvPr id="3" name="Subtitle 2"/>
          <p:cNvSpPr>
            <a:spLocks noGrp="1"/>
          </p:cNvSpPr>
          <p:nvPr>
            <p:ph type="subTitle" idx="1"/>
          </p:nvPr>
        </p:nvSpPr>
        <p:spPr>
          <a:xfrm>
            <a:off x="609600" y="3276598"/>
            <a:ext cx="8001000" cy="2744690"/>
          </a:xfrm>
        </p:spPr>
        <p:txBody>
          <a:bodyPr>
            <a:normAutofit/>
          </a:bodyPr>
          <a:lstStyle>
            <a:lvl1pPr marL="0" indent="0" algn="ctr">
              <a:buNone/>
              <a:defRPr sz="3600" b="1"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r>
              <a:rPr lang="en-US"/>
              <a:t>(C)2011 Pavel Yosifovich</a:t>
            </a:r>
            <a:endParaRPr lang="he-IL"/>
          </a:p>
        </p:txBody>
      </p:sp>
      <p:sp>
        <p:nvSpPr>
          <p:cNvPr id="6" name="Slide Number Placeholder 5"/>
          <p:cNvSpPr>
            <a:spLocks noGrp="1"/>
          </p:cNvSpPr>
          <p:nvPr>
            <p:ph type="sldNum" sz="quarter" idx="12"/>
          </p:nvPr>
        </p:nvSpPr>
        <p:spPr/>
        <p:txBody>
          <a:bodyPr/>
          <a:lstStyle/>
          <a:p>
            <a:fld id="{0BF22C37-29BA-43CD-BB54-6C2AE9C5F87F}" type="slidenum">
              <a:rPr lang="he-IL" smtClean="0"/>
              <a:pPr/>
              <a:t>‹#›</a:t>
            </a:fld>
            <a:endParaRPr lang="he-IL"/>
          </a:p>
        </p:txBody>
      </p:sp>
      <p:pic>
        <p:nvPicPr>
          <p:cNvPr id="7" name="Picture 5" descr="C:\Program Files (x86)\Microsoft Office\MEDIA\OFFICE14\Lines\BD21318_.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124199"/>
            <a:ext cx="8001000"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12251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r>
              <a:rPr lang="en-US"/>
              <a:t>(C)2011 Pavel Yosifovich</a:t>
            </a:r>
            <a:endParaRPr lang="he-IL"/>
          </a:p>
        </p:txBody>
      </p:sp>
      <p:sp>
        <p:nvSpPr>
          <p:cNvPr id="6" name="Slide Number Placeholder 5"/>
          <p:cNvSpPr>
            <a:spLocks noGrp="1"/>
          </p:cNvSpPr>
          <p:nvPr>
            <p:ph type="sldNum" sz="quarter" idx="12"/>
          </p:nvPr>
        </p:nvSpPr>
        <p:spPr/>
        <p:txBody>
          <a:bodyPr/>
          <a:lstStyle/>
          <a:p>
            <a:fld id="{FE26B2D0-0517-47CA-ABBB-7DC1D9028A15}" type="slidenum">
              <a:rPr lang="he-IL" smtClean="0"/>
              <a:pPr/>
              <a:t>‹#›</a:t>
            </a:fld>
            <a:endParaRPr lang="he-IL"/>
          </a:p>
        </p:txBody>
      </p:sp>
    </p:spTree>
    <p:extLst>
      <p:ext uri="{BB962C8B-B14F-4D97-AF65-F5344CB8AC3E}">
        <p14:creationId xmlns:p14="http://schemas.microsoft.com/office/powerpoint/2010/main" val="24364998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r>
              <a:rPr lang="en-US"/>
              <a:t>(C)2011 Pavel Yosifovich</a:t>
            </a:r>
            <a:endParaRPr lang="he-IL"/>
          </a:p>
        </p:txBody>
      </p:sp>
      <p:sp>
        <p:nvSpPr>
          <p:cNvPr id="6" name="Slide Number Placeholder 5"/>
          <p:cNvSpPr>
            <a:spLocks noGrp="1"/>
          </p:cNvSpPr>
          <p:nvPr>
            <p:ph type="sldNum" sz="quarter" idx="12"/>
          </p:nvPr>
        </p:nvSpPr>
        <p:spPr/>
        <p:txBody>
          <a:bodyPr/>
          <a:lstStyle/>
          <a:p>
            <a:fld id="{106A45C3-9CB4-4FBB-9D35-7BCD902234A4}" type="slidenum">
              <a:rPr lang="he-IL" smtClean="0"/>
              <a:pPr/>
              <a:t>‹#›</a:t>
            </a:fld>
            <a:endParaRPr lang="he-IL"/>
          </a:p>
        </p:txBody>
      </p:sp>
    </p:spTree>
    <p:extLst>
      <p:ext uri="{BB962C8B-B14F-4D97-AF65-F5344CB8AC3E}">
        <p14:creationId xmlns:p14="http://schemas.microsoft.com/office/powerpoint/2010/main" val="191340037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p:cNvSpPr/>
          <p:nvPr userDrawn="1"/>
        </p:nvSpPr>
        <p:spPr>
          <a:xfrm>
            <a:off x="0" y="6381328"/>
            <a:ext cx="9144000" cy="47667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79512" y="1124744"/>
            <a:ext cx="8856984" cy="5123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solidFill>
                <a:cs typeface="+mn-cs"/>
              </a:defRPr>
            </a:lvl1pPr>
          </a:lstStyle>
          <a:p>
            <a:endParaRPr lang="he-IL"/>
          </a:p>
        </p:txBody>
      </p:sp>
      <p:sp>
        <p:nvSpPr>
          <p:cNvPr id="5" name="Footer Placeholder 4"/>
          <p:cNvSpPr>
            <a:spLocks noGrp="1"/>
          </p:cNvSpPr>
          <p:nvPr>
            <p:ph type="ftr" sz="quarter" idx="11"/>
          </p:nvPr>
        </p:nvSpPr>
        <p:spPr/>
        <p:txBody>
          <a:bodyPr/>
          <a:lstStyle>
            <a:lvl1pPr>
              <a:defRPr>
                <a:solidFill>
                  <a:schemeClr val="tx1"/>
                </a:solidFill>
                <a:cs typeface="+mn-cs"/>
              </a:defRPr>
            </a:lvl1pPr>
          </a:lstStyle>
          <a:p>
            <a:r>
              <a:rPr lang="en-US"/>
              <a:t>(C)2011 Pavel Yosifovich</a:t>
            </a:r>
            <a:endParaRPr lang="he-IL" dirty="0"/>
          </a:p>
        </p:txBody>
      </p:sp>
      <p:sp>
        <p:nvSpPr>
          <p:cNvPr id="6" name="Slide Number Placeholder 5"/>
          <p:cNvSpPr>
            <a:spLocks noGrp="1"/>
          </p:cNvSpPr>
          <p:nvPr>
            <p:ph type="sldNum" sz="quarter" idx="12"/>
          </p:nvPr>
        </p:nvSpPr>
        <p:spPr/>
        <p:txBody>
          <a:bodyPr/>
          <a:lstStyle>
            <a:lvl1pPr>
              <a:defRPr>
                <a:solidFill>
                  <a:schemeClr val="tx1"/>
                </a:solidFill>
                <a:cs typeface="+mn-cs"/>
              </a:defRPr>
            </a:lvl1pPr>
          </a:lstStyle>
          <a:p>
            <a:fld id="{8D5EC362-8DE0-4138-8AD2-9C18772BB671}" type="slidenum">
              <a:rPr lang="he-IL" smtClean="0"/>
              <a:pPr/>
              <a:t>‹#›</a:t>
            </a:fld>
            <a:endParaRPr lang="he-IL"/>
          </a:p>
        </p:txBody>
      </p:sp>
      <p:pic>
        <p:nvPicPr>
          <p:cNvPr id="7" name="Picture 5" descr="C:\Program Files (x86)\Microsoft Office\MEDIA\OFFICE14\Lines\BD21318_.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80728"/>
            <a:ext cx="8001000"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6535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spc="0">
                <a:ln>
                  <a:noFill/>
                </a:ln>
                <a:solidFill>
                  <a:srgbClr val="002060"/>
                </a:solidFill>
                <a:effectLst/>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r>
              <a:rPr lang="en-US"/>
              <a:t>(C)2011 Pavel Yosifovich</a:t>
            </a:r>
            <a:endParaRPr lang="he-IL"/>
          </a:p>
        </p:txBody>
      </p:sp>
      <p:sp>
        <p:nvSpPr>
          <p:cNvPr id="6" name="Slide Number Placeholder 5"/>
          <p:cNvSpPr>
            <a:spLocks noGrp="1"/>
          </p:cNvSpPr>
          <p:nvPr>
            <p:ph type="sldNum" sz="quarter" idx="12"/>
          </p:nvPr>
        </p:nvSpPr>
        <p:spPr/>
        <p:txBody>
          <a:bodyPr/>
          <a:lstStyle/>
          <a:p>
            <a:fld id="{8D627422-E88C-45A3-9F19-F8D2C6C4CFE2}" type="slidenum">
              <a:rPr lang="he-IL" smtClean="0"/>
              <a:pPr/>
              <a:t>‹#›</a:t>
            </a:fld>
            <a:endParaRPr lang="he-IL"/>
          </a:p>
        </p:txBody>
      </p:sp>
    </p:spTree>
    <p:extLst>
      <p:ext uri="{BB962C8B-B14F-4D97-AF65-F5344CB8AC3E}">
        <p14:creationId xmlns:p14="http://schemas.microsoft.com/office/powerpoint/2010/main" val="5031014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he-IL"/>
          </a:p>
        </p:txBody>
      </p:sp>
      <p:sp>
        <p:nvSpPr>
          <p:cNvPr id="6" name="Footer Placeholder 5"/>
          <p:cNvSpPr>
            <a:spLocks noGrp="1"/>
          </p:cNvSpPr>
          <p:nvPr>
            <p:ph type="ftr" sz="quarter" idx="11"/>
          </p:nvPr>
        </p:nvSpPr>
        <p:spPr/>
        <p:txBody>
          <a:bodyPr/>
          <a:lstStyle/>
          <a:p>
            <a:r>
              <a:rPr lang="en-US"/>
              <a:t>(C)2011 Pavel Yosifovich</a:t>
            </a:r>
            <a:endParaRPr lang="he-IL"/>
          </a:p>
        </p:txBody>
      </p:sp>
      <p:sp>
        <p:nvSpPr>
          <p:cNvPr id="7" name="Slide Number Placeholder 6"/>
          <p:cNvSpPr>
            <a:spLocks noGrp="1"/>
          </p:cNvSpPr>
          <p:nvPr>
            <p:ph type="sldNum" sz="quarter" idx="12"/>
          </p:nvPr>
        </p:nvSpPr>
        <p:spPr/>
        <p:txBody>
          <a:bodyPr/>
          <a:lstStyle/>
          <a:p>
            <a:fld id="{B81B0130-95F3-4781-87E8-D97B942F0EBA}" type="slidenum">
              <a:rPr lang="he-IL" smtClean="0"/>
              <a:pPr/>
              <a:t>‹#›</a:t>
            </a:fld>
            <a:endParaRPr lang="he-IL"/>
          </a:p>
        </p:txBody>
      </p:sp>
    </p:spTree>
    <p:extLst>
      <p:ext uri="{BB962C8B-B14F-4D97-AF65-F5344CB8AC3E}">
        <p14:creationId xmlns:p14="http://schemas.microsoft.com/office/powerpoint/2010/main" val="195014790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he-IL"/>
          </a:p>
        </p:txBody>
      </p:sp>
      <p:sp>
        <p:nvSpPr>
          <p:cNvPr id="8" name="Footer Placeholder 7"/>
          <p:cNvSpPr>
            <a:spLocks noGrp="1"/>
          </p:cNvSpPr>
          <p:nvPr>
            <p:ph type="ftr" sz="quarter" idx="11"/>
          </p:nvPr>
        </p:nvSpPr>
        <p:spPr/>
        <p:txBody>
          <a:bodyPr/>
          <a:lstStyle/>
          <a:p>
            <a:r>
              <a:rPr lang="en-US"/>
              <a:t>(C)2011 Pavel Yosifovich</a:t>
            </a:r>
            <a:endParaRPr lang="he-IL"/>
          </a:p>
        </p:txBody>
      </p:sp>
      <p:sp>
        <p:nvSpPr>
          <p:cNvPr id="9" name="Slide Number Placeholder 8"/>
          <p:cNvSpPr>
            <a:spLocks noGrp="1"/>
          </p:cNvSpPr>
          <p:nvPr>
            <p:ph type="sldNum" sz="quarter" idx="12"/>
          </p:nvPr>
        </p:nvSpPr>
        <p:spPr/>
        <p:txBody>
          <a:bodyPr/>
          <a:lstStyle/>
          <a:p>
            <a:fld id="{BD12A9B7-2EF8-4AA0-A8D3-83245C36B90B}" type="slidenum">
              <a:rPr lang="he-IL" smtClean="0"/>
              <a:pPr/>
              <a:t>‹#›</a:t>
            </a:fld>
            <a:endParaRPr lang="he-IL"/>
          </a:p>
        </p:txBody>
      </p:sp>
    </p:spTree>
    <p:extLst>
      <p:ext uri="{BB962C8B-B14F-4D97-AF65-F5344CB8AC3E}">
        <p14:creationId xmlns:p14="http://schemas.microsoft.com/office/powerpoint/2010/main" val="34882729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he-IL"/>
          </a:p>
        </p:txBody>
      </p:sp>
      <p:sp>
        <p:nvSpPr>
          <p:cNvPr id="4" name="Footer Placeholder 3"/>
          <p:cNvSpPr>
            <a:spLocks noGrp="1"/>
          </p:cNvSpPr>
          <p:nvPr>
            <p:ph type="ftr" sz="quarter" idx="11"/>
          </p:nvPr>
        </p:nvSpPr>
        <p:spPr/>
        <p:txBody>
          <a:bodyPr/>
          <a:lstStyle/>
          <a:p>
            <a:r>
              <a:rPr lang="en-US"/>
              <a:t>(C)2011 Pavel Yosifovich</a:t>
            </a:r>
            <a:endParaRPr lang="he-IL"/>
          </a:p>
        </p:txBody>
      </p:sp>
      <p:sp>
        <p:nvSpPr>
          <p:cNvPr id="5" name="Slide Number Placeholder 4"/>
          <p:cNvSpPr>
            <a:spLocks noGrp="1"/>
          </p:cNvSpPr>
          <p:nvPr>
            <p:ph type="sldNum" sz="quarter" idx="12"/>
          </p:nvPr>
        </p:nvSpPr>
        <p:spPr/>
        <p:txBody>
          <a:bodyPr/>
          <a:lstStyle/>
          <a:p>
            <a:fld id="{2E5737B2-2D8F-4BBD-A15B-269AC5D88974}" type="slidenum">
              <a:rPr lang="he-IL" smtClean="0"/>
              <a:pPr/>
              <a:t>‹#›</a:t>
            </a:fld>
            <a:endParaRPr lang="he-IL"/>
          </a:p>
        </p:txBody>
      </p:sp>
      <p:pic>
        <p:nvPicPr>
          <p:cNvPr id="6" name="Picture 5" descr="C:\Program Files (x86)\Microsoft Office\MEDIA\OFFICE14\Lines\BD21318_.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8001000"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78293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he-IL"/>
          </a:p>
        </p:txBody>
      </p:sp>
      <p:sp>
        <p:nvSpPr>
          <p:cNvPr id="3" name="Footer Placeholder 2"/>
          <p:cNvSpPr>
            <a:spLocks noGrp="1"/>
          </p:cNvSpPr>
          <p:nvPr>
            <p:ph type="ftr" sz="quarter" idx="11"/>
          </p:nvPr>
        </p:nvSpPr>
        <p:spPr/>
        <p:txBody>
          <a:bodyPr/>
          <a:lstStyle/>
          <a:p>
            <a:r>
              <a:rPr lang="en-US"/>
              <a:t>(C)2011 Pavel Yosifovich</a:t>
            </a:r>
            <a:endParaRPr lang="he-IL"/>
          </a:p>
        </p:txBody>
      </p:sp>
      <p:sp>
        <p:nvSpPr>
          <p:cNvPr id="4" name="Slide Number Placeholder 3"/>
          <p:cNvSpPr>
            <a:spLocks noGrp="1"/>
          </p:cNvSpPr>
          <p:nvPr>
            <p:ph type="sldNum" sz="quarter" idx="12"/>
          </p:nvPr>
        </p:nvSpPr>
        <p:spPr/>
        <p:txBody>
          <a:bodyPr/>
          <a:lstStyle/>
          <a:p>
            <a:fld id="{8C5D6DC6-2E1D-4BD0-9FAC-3BA2FA88CCEA}" type="slidenum">
              <a:rPr lang="he-IL" smtClean="0"/>
              <a:pPr/>
              <a:t>‹#›</a:t>
            </a:fld>
            <a:endParaRPr lang="he-IL"/>
          </a:p>
        </p:txBody>
      </p:sp>
    </p:spTree>
    <p:extLst>
      <p:ext uri="{BB962C8B-B14F-4D97-AF65-F5344CB8AC3E}">
        <p14:creationId xmlns:p14="http://schemas.microsoft.com/office/powerpoint/2010/main" val="337234957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he-IL"/>
          </a:p>
        </p:txBody>
      </p:sp>
      <p:sp>
        <p:nvSpPr>
          <p:cNvPr id="6" name="Footer Placeholder 5"/>
          <p:cNvSpPr>
            <a:spLocks noGrp="1"/>
          </p:cNvSpPr>
          <p:nvPr>
            <p:ph type="ftr" sz="quarter" idx="11"/>
          </p:nvPr>
        </p:nvSpPr>
        <p:spPr/>
        <p:txBody>
          <a:bodyPr/>
          <a:lstStyle/>
          <a:p>
            <a:r>
              <a:rPr lang="en-US"/>
              <a:t>(C)2011 Pavel Yosifovich</a:t>
            </a:r>
            <a:endParaRPr lang="he-IL"/>
          </a:p>
        </p:txBody>
      </p:sp>
      <p:sp>
        <p:nvSpPr>
          <p:cNvPr id="7" name="Slide Number Placeholder 6"/>
          <p:cNvSpPr>
            <a:spLocks noGrp="1"/>
          </p:cNvSpPr>
          <p:nvPr>
            <p:ph type="sldNum" sz="quarter" idx="12"/>
          </p:nvPr>
        </p:nvSpPr>
        <p:spPr/>
        <p:txBody>
          <a:bodyPr/>
          <a:lstStyle/>
          <a:p>
            <a:fld id="{5E45B939-BECD-45BA-9795-D47A6C2683D1}" type="slidenum">
              <a:rPr lang="he-IL" smtClean="0"/>
              <a:pPr/>
              <a:t>‹#›</a:t>
            </a:fld>
            <a:endParaRPr lang="he-IL"/>
          </a:p>
        </p:txBody>
      </p:sp>
    </p:spTree>
    <p:extLst>
      <p:ext uri="{BB962C8B-B14F-4D97-AF65-F5344CB8AC3E}">
        <p14:creationId xmlns:p14="http://schemas.microsoft.com/office/powerpoint/2010/main" val="366995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he-IL"/>
          </a:p>
        </p:txBody>
      </p:sp>
      <p:sp>
        <p:nvSpPr>
          <p:cNvPr id="6" name="Footer Placeholder 5"/>
          <p:cNvSpPr>
            <a:spLocks noGrp="1"/>
          </p:cNvSpPr>
          <p:nvPr>
            <p:ph type="ftr" sz="quarter" idx="11"/>
          </p:nvPr>
        </p:nvSpPr>
        <p:spPr/>
        <p:txBody>
          <a:bodyPr/>
          <a:lstStyle/>
          <a:p>
            <a:r>
              <a:rPr lang="en-US"/>
              <a:t>(C)2011 Pavel Yosifovich</a:t>
            </a:r>
            <a:endParaRPr lang="he-IL"/>
          </a:p>
        </p:txBody>
      </p:sp>
      <p:sp>
        <p:nvSpPr>
          <p:cNvPr id="7" name="Slide Number Placeholder 6"/>
          <p:cNvSpPr>
            <a:spLocks noGrp="1"/>
          </p:cNvSpPr>
          <p:nvPr>
            <p:ph type="sldNum" sz="quarter" idx="12"/>
          </p:nvPr>
        </p:nvSpPr>
        <p:spPr/>
        <p:txBody>
          <a:bodyPr/>
          <a:lstStyle/>
          <a:p>
            <a:fld id="{2DC3FF2F-3303-43EC-9E4A-89A4D1FAE6D5}" type="slidenum">
              <a:rPr lang="he-IL" smtClean="0"/>
              <a:pPr/>
              <a:t>‹#›</a:t>
            </a:fld>
            <a:endParaRPr lang="he-IL"/>
          </a:p>
        </p:txBody>
      </p:sp>
    </p:spTree>
    <p:extLst>
      <p:ext uri="{BB962C8B-B14F-4D97-AF65-F5344CB8AC3E}">
        <p14:creationId xmlns:p14="http://schemas.microsoft.com/office/powerpoint/2010/main" val="10897941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lt1"/>
          </a:solidFill>
          <a:ln w="254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solidFill>
                <a:schemeClr val="tx2"/>
              </a:solidFill>
            </a:endParaRPr>
          </a:p>
        </p:txBody>
      </p:sp>
      <p:sp>
        <p:nvSpPr>
          <p:cNvPr id="2" name="Title Placeholder 1"/>
          <p:cNvSpPr>
            <a:spLocks noGrp="1"/>
          </p:cNvSpPr>
          <p:nvPr>
            <p:ph type="title"/>
          </p:nvPr>
        </p:nvSpPr>
        <p:spPr>
          <a:xfrm>
            <a:off x="179512" y="152400"/>
            <a:ext cx="8856984" cy="8283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124744"/>
            <a:ext cx="8229600" cy="512365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477000"/>
            <a:ext cx="2133600" cy="24447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he-IL"/>
          </a:p>
        </p:txBody>
      </p:sp>
      <p:sp>
        <p:nvSpPr>
          <p:cNvPr id="5" name="Footer Placeholder 4"/>
          <p:cNvSpPr>
            <a:spLocks noGrp="1"/>
          </p:cNvSpPr>
          <p:nvPr>
            <p:ph type="ftr" sz="quarter" idx="3"/>
          </p:nvPr>
        </p:nvSpPr>
        <p:spPr>
          <a:xfrm>
            <a:off x="3124200" y="6477000"/>
            <a:ext cx="2895600" cy="24447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(C)2011 Pavel Yosifovich</a:t>
            </a:r>
            <a:endParaRPr lang="he-IL"/>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lIns="91440" tIns="45720" rIns="91440" bIns="45720" rtlCol="0" anchor="ctr"/>
          <a:lstStyle>
            <a:lvl1pPr algn="r">
              <a:defRPr sz="1200">
                <a:solidFill>
                  <a:schemeClr val="tx1">
                    <a:tint val="75000"/>
                  </a:schemeClr>
                </a:solidFill>
              </a:defRPr>
            </a:lvl1pPr>
          </a:lstStyle>
          <a:p>
            <a:fld id="{8D5EC362-8DE0-4138-8AD2-9C18772BB671}" type="slidenum">
              <a:rPr lang="he-IL" smtClean="0"/>
              <a:pPr/>
              <a:t>‹#›</a:t>
            </a:fld>
            <a:endParaRPr lang="he-IL"/>
          </a:p>
        </p:txBody>
      </p:sp>
      <p:pic>
        <p:nvPicPr>
          <p:cNvPr id="1026" name="Picture 2" descr="C:\Users\aaboody\Desktop\logo_new_slogan_HE.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876256" y="44624"/>
            <a:ext cx="2196574"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377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hdr="0" dt="0"/>
  <p:txStyles>
    <p:titleStyle>
      <a:lvl1pPr algn="ctr" defTabSz="914400" rtl="0" eaLnBrk="1" latinLnBrk="0" hangingPunct="1">
        <a:spcBef>
          <a:spcPct val="0"/>
        </a:spcBef>
        <a:buNone/>
        <a:defRPr sz="4400" b="1" kern="1200">
          <a:solidFill>
            <a:srgbClr val="00206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avely@hi-tech.co.i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gif"/><Relationship Id="rId4" Type="http://schemas.openxmlformats.org/officeDocument/2006/relationships/hyperlink" Target="http://blogs.microsoft.co.il/blogs/pavel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3.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notesSlide" Target="../notesSlides/notesSlide10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3" Type="http://schemas.openxmlformats.org/officeDocument/2006/relationships/hyperlink" Target="http://msdn.microsoft.com/en-us/vstudio/hh127353" TargetMode="External"/><Relationship Id="rId2" Type="http://schemas.openxmlformats.org/officeDocument/2006/relationships/hyperlink" Target="http://msdn.com/vstudio/async"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rtl="0"/>
            <a:r>
              <a:rPr lang="en-US" dirty="0"/>
              <a:t>Extreme .NET with C#</a:t>
            </a:r>
            <a:endParaRPr lang="he-IL" dirty="0"/>
          </a:p>
        </p:txBody>
      </p:sp>
      <p:sp>
        <p:nvSpPr>
          <p:cNvPr id="3" name="Subtitle 2"/>
          <p:cNvSpPr>
            <a:spLocks noGrp="1"/>
          </p:cNvSpPr>
          <p:nvPr>
            <p:ph type="subTitle" idx="1"/>
          </p:nvPr>
        </p:nvSpPr>
        <p:spPr>
          <a:xfrm>
            <a:off x="251520" y="3933056"/>
            <a:ext cx="8587680" cy="2496340"/>
          </a:xfrm>
        </p:spPr>
        <p:txBody>
          <a:bodyPr>
            <a:normAutofit fontScale="85000" lnSpcReduction="20000"/>
          </a:bodyPr>
          <a:lstStyle/>
          <a:p>
            <a:pPr algn="l"/>
            <a:r>
              <a:rPr lang="en-US" dirty="0"/>
              <a:t>Version 4.01 (January 2012)</a:t>
            </a:r>
          </a:p>
          <a:p>
            <a:pPr algn="l" rtl="0"/>
            <a:r>
              <a:rPr lang="en-US" dirty="0"/>
              <a:t>Pavel Yosifovich	</a:t>
            </a:r>
          </a:p>
          <a:p>
            <a:pPr algn="l" rtl="0"/>
            <a:r>
              <a:rPr lang="en-US" dirty="0"/>
              <a:t>R&amp;D CTO, John Bryce - Hi-Tech</a:t>
            </a:r>
          </a:p>
          <a:p>
            <a:pPr algn="l" rtl="0"/>
            <a:r>
              <a:rPr lang="en-US" dirty="0">
                <a:hlinkClick r:id="rId3"/>
              </a:rPr>
              <a:t>pavely@jbh.co.il</a:t>
            </a:r>
            <a:r>
              <a:rPr lang="en-US" dirty="0"/>
              <a:t>	</a:t>
            </a:r>
          </a:p>
          <a:p>
            <a:pPr algn="l" rtl="0"/>
            <a:r>
              <a:rPr lang="en-US" dirty="0">
                <a:hlinkClick r:id="rId4"/>
              </a:rPr>
              <a:t>http://blogs.microsoft.co.il/blogs/pavely</a:t>
            </a:r>
            <a:endParaRPr lang="en-US" dirty="0"/>
          </a:p>
          <a:p>
            <a:pPr algn="l" rtl="0"/>
            <a:endParaRPr lang="en-US" dirty="0"/>
          </a:p>
        </p:txBody>
      </p:sp>
      <p:pic>
        <p:nvPicPr>
          <p:cNvPr id="4" name="Picture 2" descr="E:\Pictures\MVPLogo_Color.gif"/>
          <p:cNvPicPr>
            <a:picLocks noChangeAspect="1" noChangeArrowheads="1"/>
          </p:cNvPicPr>
          <p:nvPr/>
        </p:nvPicPr>
        <p:blipFill>
          <a:blip r:embed="rId5" cstate="print"/>
          <a:srcRect/>
          <a:stretch>
            <a:fillRect/>
          </a:stretch>
        </p:blipFill>
        <p:spPr bwMode="auto">
          <a:xfrm>
            <a:off x="7812360" y="4675217"/>
            <a:ext cx="790575" cy="1238250"/>
          </a:xfrm>
          <a:prstGeom prst="rect">
            <a:avLst/>
          </a:prstGeom>
          <a:noFill/>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 and Reflection</a:t>
            </a:r>
            <a:endParaRPr lang="he-IL" dirty="0"/>
          </a:p>
        </p:txBody>
      </p:sp>
      <p:sp>
        <p:nvSpPr>
          <p:cNvPr id="3" name="Content Placeholder 2"/>
          <p:cNvSpPr>
            <a:spLocks noGrp="1"/>
          </p:cNvSpPr>
          <p:nvPr>
            <p:ph idx="1"/>
          </p:nvPr>
        </p:nvSpPr>
        <p:spPr/>
        <p:txBody>
          <a:bodyPr>
            <a:normAutofit fontScale="92500" lnSpcReduction="10000"/>
          </a:bodyPr>
          <a:lstStyle/>
          <a:p>
            <a:r>
              <a:rPr lang="en-US" dirty="0"/>
              <a:t>.NET Assemblies contain complete metadata on all declared types and their members</a:t>
            </a:r>
          </a:p>
          <a:p>
            <a:pPr lvl="1"/>
            <a:r>
              <a:rPr lang="en-US" dirty="0"/>
              <a:t>Stored in a bunch of tables</a:t>
            </a:r>
          </a:p>
          <a:p>
            <a:r>
              <a:rPr lang="en-US" dirty="0"/>
              <a:t>Reflection is the mechanism used to interrogate this metadata</a:t>
            </a:r>
          </a:p>
          <a:p>
            <a:pPr lvl="1"/>
            <a:r>
              <a:rPr lang="en-US" dirty="0"/>
              <a:t>An object oriented convenient wrapper over those tables</a:t>
            </a:r>
          </a:p>
          <a:p>
            <a:r>
              <a:rPr lang="en-US" dirty="0"/>
              <a:t>Obtained information can be used to</a:t>
            </a:r>
          </a:p>
          <a:p>
            <a:pPr lvl="1"/>
            <a:r>
              <a:rPr lang="en-US" dirty="0"/>
              <a:t>Create instances of types unknown at compile time</a:t>
            </a:r>
          </a:p>
          <a:p>
            <a:pPr lvl="1"/>
            <a:r>
              <a:rPr lang="en-US" dirty="0"/>
              <a:t>Dynamically invoke methods</a:t>
            </a:r>
          </a:p>
          <a:p>
            <a:pPr lvl="1"/>
            <a:endParaRPr lang="he-IL"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10</a:t>
            </a:fld>
            <a:endParaRPr lang="he-IL"/>
          </a:p>
        </p:txBody>
      </p:sp>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an Event</a:t>
            </a:r>
          </a:p>
        </p:txBody>
      </p:sp>
      <p:sp>
        <p:nvSpPr>
          <p:cNvPr id="3" name="Content Placeholder 2"/>
          <p:cNvSpPr>
            <a:spLocks noGrp="1"/>
          </p:cNvSpPr>
          <p:nvPr>
            <p:ph idx="1"/>
          </p:nvPr>
        </p:nvSpPr>
        <p:spPr/>
        <p:txBody>
          <a:bodyPr>
            <a:normAutofit/>
          </a:bodyPr>
          <a:lstStyle/>
          <a:p>
            <a:r>
              <a:rPr lang="en-US" dirty="0"/>
              <a:t>Create the appropriate delegate type</a:t>
            </a:r>
          </a:p>
          <a:p>
            <a:r>
              <a:rPr lang="en-US" dirty="0"/>
              <a:t>By convention, use the </a:t>
            </a:r>
            <a:r>
              <a:rPr lang="en-US" b="1" dirty="0" err="1">
                <a:solidFill>
                  <a:srgbClr val="FF0000"/>
                </a:solidFill>
                <a:latin typeface="Consolas" pitchFamily="49" charset="0"/>
              </a:rPr>
              <a:t>EventHandler</a:t>
            </a:r>
            <a:r>
              <a:rPr lang="en-US" dirty="0"/>
              <a:t> or the </a:t>
            </a:r>
            <a:r>
              <a:rPr lang="en-US" b="1" dirty="0" err="1">
                <a:solidFill>
                  <a:srgbClr val="FF0000"/>
                </a:solidFill>
                <a:latin typeface="Consolas" pitchFamily="49" charset="0"/>
              </a:rPr>
              <a:t>EventHandler</a:t>
            </a:r>
            <a:r>
              <a:rPr lang="en-US" b="1" dirty="0">
                <a:solidFill>
                  <a:srgbClr val="FF0000"/>
                </a:solidFill>
                <a:latin typeface="Consolas" pitchFamily="49" charset="0"/>
              </a:rPr>
              <a:t>&lt;T&gt;</a:t>
            </a:r>
            <a:r>
              <a:rPr lang="en-US" dirty="0"/>
              <a:t> delegate types</a:t>
            </a:r>
          </a:p>
          <a:p>
            <a:pPr lvl="1"/>
            <a:r>
              <a:rPr lang="en-US" dirty="0"/>
              <a:t>Where T is a type deriving from </a:t>
            </a:r>
            <a:r>
              <a:rPr lang="en-US" b="1" dirty="0" err="1">
                <a:solidFill>
                  <a:srgbClr val="FF0000"/>
                </a:solidFill>
                <a:latin typeface="Consolas" pitchFamily="49" charset="0"/>
              </a:rPr>
              <a:t>System.EventArgs</a:t>
            </a:r>
            <a:endParaRPr lang="en-US" b="1" dirty="0">
              <a:solidFill>
                <a:srgbClr val="FF0000"/>
              </a:solidFill>
              <a:latin typeface="Consolas" pitchFamily="49" charset="0"/>
            </a:endParaRPr>
          </a:p>
          <a:p>
            <a:pPr lvl="2"/>
            <a:r>
              <a:rPr lang="en-US" dirty="0"/>
              <a:t>In itself, an empty class</a:t>
            </a:r>
          </a:p>
          <a:p>
            <a:r>
              <a:rPr lang="en-US" dirty="0"/>
              <a:t>Use the </a:t>
            </a:r>
            <a:r>
              <a:rPr lang="en-US" b="1" dirty="0" err="1">
                <a:solidFill>
                  <a:srgbClr val="0045D0"/>
                </a:solidFill>
                <a:latin typeface="Consolas" pitchFamily="49" charset="0"/>
              </a:rPr>
              <a:t>EventArgs.Empty</a:t>
            </a:r>
            <a:r>
              <a:rPr lang="en-US" dirty="0"/>
              <a:t> static field to convey no information</a:t>
            </a:r>
          </a:p>
          <a:p>
            <a:pPr lvl="1"/>
            <a:endParaRPr lang="en-US" dirty="0"/>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100</a:t>
            </a:fld>
            <a:endParaRPr lang="he-IL"/>
          </a:p>
        </p:txBody>
      </p:sp>
      <p:sp>
        <p:nvSpPr>
          <p:cNvPr id="4" name="Rectangle 3"/>
          <p:cNvSpPr>
            <a:spLocks noChangeArrowheads="1"/>
          </p:cNvSpPr>
          <p:nvPr/>
        </p:nvSpPr>
        <p:spPr bwMode="auto">
          <a:xfrm>
            <a:off x="142876" y="5786454"/>
            <a:ext cx="8786842" cy="338554"/>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600" b="1" dirty="0">
                <a:solidFill>
                  <a:schemeClr val="tx1"/>
                </a:solidFill>
                <a:latin typeface="Consolas" pitchFamily="49" charset="0"/>
              </a:rPr>
              <a:t>public delegate void </a:t>
            </a:r>
            <a:r>
              <a:rPr lang="en-US" altLang="en-US" sz="1600" b="1" dirty="0" err="1">
                <a:solidFill>
                  <a:schemeClr val="tx1"/>
                </a:solidFill>
                <a:latin typeface="Consolas" pitchFamily="49" charset="0"/>
              </a:rPr>
              <a:t>EventHandler</a:t>
            </a:r>
            <a:r>
              <a:rPr lang="en-US" altLang="en-US" sz="1600" b="1" dirty="0">
                <a:solidFill>
                  <a:schemeClr val="tx1"/>
                </a:solidFill>
                <a:latin typeface="Consolas" pitchFamily="49" charset="0"/>
              </a:rPr>
              <a:t>&lt;T&gt;(object sender, T e) where T : </a:t>
            </a:r>
            <a:r>
              <a:rPr lang="en-US" altLang="en-US" sz="1600" b="1" dirty="0" err="1">
                <a:solidFill>
                  <a:schemeClr val="tx1"/>
                </a:solidFill>
                <a:latin typeface="Consolas" pitchFamily="49" charset="0"/>
              </a:rPr>
              <a:t>EventArgs</a:t>
            </a:r>
            <a:r>
              <a:rPr lang="en-US" altLang="en-US" sz="1600" b="1" dirty="0">
                <a:solidFill>
                  <a:schemeClr val="tx1"/>
                </a:solidFill>
                <a:latin typeface="Consolas" pitchFamily="49" charset="0"/>
              </a:rPr>
              <a:t>;</a:t>
            </a:r>
          </a:p>
        </p:txBody>
      </p:sp>
      <p:pic>
        <p:nvPicPr>
          <p:cNvPr id="7" name="Picture 2" descr="C:\Users\Pavel\Pictures\Icons\48x48\shadow\check2.png"/>
          <p:cNvPicPr>
            <a:picLocks noChangeAspect="1" noChangeArrowheads="1"/>
          </p:cNvPicPr>
          <p:nvPr/>
        </p:nvPicPr>
        <p:blipFill>
          <a:blip r:embed="rId2" cstate="print"/>
          <a:srcRect/>
          <a:stretch>
            <a:fillRect/>
          </a:stretch>
        </p:blipFill>
        <p:spPr bwMode="auto">
          <a:xfrm>
            <a:off x="40875" y="2852936"/>
            <a:ext cx="617537" cy="617537"/>
          </a:xfrm>
          <a:prstGeom prst="rect">
            <a:avLst/>
          </a:prstGeom>
          <a:noFill/>
        </p:spPr>
      </p:pic>
    </p:spTree>
    <p:extLst>
      <p:ext uri="{BB962C8B-B14F-4D97-AF65-F5344CB8AC3E}">
        <p14:creationId xmlns:p14="http://schemas.microsoft.com/office/powerpoint/2010/main" val="2214258167"/>
      </p:ext>
    </p:extLst>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Implementation Example</a:t>
            </a:r>
          </a:p>
        </p:txBody>
      </p:sp>
      <p:sp>
        <p:nvSpPr>
          <p:cNvPr id="3" name="Content Placeholder 2"/>
          <p:cNvSpPr>
            <a:spLocks noGrp="1"/>
          </p:cNvSpPr>
          <p:nvPr>
            <p:ph idx="1"/>
          </p:nvPr>
        </p:nvSpPr>
        <p:spPr/>
        <p:txBody>
          <a:bodyPr/>
          <a:lstStyle/>
          <a:p>
            <a:r>
              <a:rPr lang="en-US" dirty="0"/>
              <a:t>Publisher / subscriber pattern</a:t>
            </a:r>
          </a:p>
        </p:txBody>
      </p:sp>
      <p:sp>
        <p:nvSpPr>
          <p:cNvPr id="7" name="Footer Placeholder 6"/>
          <p:cNvSpPr>
            <a:spLocks noGrp="1"/>
          </p:cNvSpPr>
          <p:nvPr>
            <p:ph type="ftr" sz="quarter" idx="11"/>
          </p:nvPr>
        </p:nvSpPr>
        <p:spPr/>
        <p:txBody>
          <a:bodyPr/>
          <a:lstStyle/>
          <a:p>
            <a:r>
              <a:rPr lang="en-US"/>
              <a:t>(C)2011 Pavel Yosifovich</a:t>
            </a:r>
            <a:endParaRPr lang="he-IL" dirty="0"/>
          </a:p>
        </p:txBody>
      </p:sp>
      <p:sp>
        <p:nvSpPr>
          <p:cNvPr id="6" name="Slide Number Placeholder 5"/>
          <p:cNvSpPr>
            <a:spLocks noGrp="1"/>
          </p:cNvSpPr>
          <p:nvPr>
            <p:ph type="sldNum" sz="quarter" idx="12"/>
          </p:nvPr>
        </p:nvSpPr>
        <p:spPr/>
        <p:txBody>
          <a:bodyPr/>
          <a:lstStyle/>
          <a:p>
            <a:fld id="{8D5EC362-8DE0-4138-8AD2-9C18772BB671}" type="slidenum">
              <a:rPr lang="he-IL" smtClean="0"/>
              <a:pPr/>
              <a:t>101</a:t>
            </a:fld>
            <a:endParaRPr lang="he-IL"/>
          </a:p>
        </p:txBody>
      </p:sp>
      <p:sp>
        <p:nvSpPr>
          <p:cNvPr id="4" name="Rectangle 3"/>
          <p:cNvSpPr>
            <a:spLocks noChangeArrowheads="1"/>
          </p:cNvSpPr>
          <p:nvPr/>
        </p:nvSpPr>
        <p:spPr bwMode="auto">
          <a:xfrm>
            <a:off x="428596" y="1844824"/>
            <a:ext cx="7858180" cy="1384995"/>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5760"/>
            <a:r>
              <a:rPr lang="en-US" sz="1400" dirty="0">
                <a:solidFill>
                  <a:srgbClr val="0000FF"/>
                </a:solidFill>
                <a:latin typeface="Consolas" pitchFamily="49" charset="0"/>
              </a:rPr>
              <a:t>public class </a:t>
            </a:r>
            <a:r>
              <a:rPr lang="en-US" sz="1400" b="1" dirty="0" err="1">
                <a:solidFill>
                  <a:srgbClr val="0000FF"/>
                </a:solidFill>
                <a:latin typeface="Consolas" pitchFamily="49" charset="0"/>
              </a:rPr>
              <a:t>PagePrintedEventArgs</a:t>
            </a:r>
            <a:r>
              <a:rPr lang="en-US" sz="1400" b="1" dirty="0">
                <a:solidFill>
                  <a:srgbClr val="0000FF"/>
                </a:solidFill>
                <a:latin typeface="Consolas" pitchFamily="49" charset="0"/>
              </a:rPr>
              <a:t> : </a:t>
            </a:r>
            <a:r>
              <a:rPr lang="en-US" sz="1400" b="1" dirty="0" err="1">
                <a:solidFill>
                  <a:srgbClr val="0000FF"/>
                </a:solidFill>
                <a:latin typeface="Consolas" pitchFamily="49" charset="0"/>
              </a:rPr>
              <a:t>System.EventArgs</a:t>
            </a:r>
            <a:r>
              <a:rPr lang="en-US" sz="1400" b="1" dirty="0">
                <a:solidFill>
                  <a:srgbClr val="0000FF"/>
                </a:solidFill>
                <a:latin typeface="Consolas" pitchFamily="49" charset="0"/>
              </a:rPr>
              <a:t> {</a:t>
            </a:r>
          </a:p>
          <a:p>
            <a:pPr defTabSz="365760"/>
            <a:r>
              <a:rPr lang="en-US" sz="1400" dirty="0">
                <a:solidFill>
                  <a:srgbClr val="0000FF"/>
                </a:solidFill>
                <a:latin typeface="Consolas" pitchFamily="49" charset="0"/>
              </a:rPr>
              <a:t>	public </a:t>
            </a:r>
            <a:r>
              <a:rPr lang="en-US" sz="1400" dirty="0" err="1">
                <a:solidFill>
                  <a:srgbClr val="0000FF"/>
                </a:solidFill>
                <a:latin typeface="Consolas" pitchFamily="49" charset="0"/>
              </a:rPr>
              <a:t>readonly</a:t>
            </a:r>
            <a:r>
              <a:rPr lang="en-US" sz="1400" dirty="0">
                <a:solidFill>
                  <a:srgbClr val="0000FF"/>
                </a:solidFill>
                <a:latin typeface="Consolas" pitchFamily="49" charset="0"/>
              </a:rPr>
              <a:t> </a:t>
            </a:r>
            <a:r>
              <a:rPr lang="en-US" sz="1400" dirty="0" err="1">
                <a:solidFill>
                  <a:srgbClr val="0000FF"/>
                </a:solidFill>
                <a:latin typeface="Consolas" pitchFamily="49" charset="0"/>
              </a:rPr>
              <a:t>int</a:t>
            </a:r>
            <a:r>
              <a:rPr lang="en-US" sz="1400" dirty="0">
                <a:solidFill>
                  <a:srgbClr val="0000FF"/>
                </a:solidFill>
                <a:latin typeface="Consolas" pitchFamily="49" charset="0"/>
              </a:rPr>
              <a:t> </a:t>
            </a:r>
            <a:r>
              <a:rPr lang="en-US" sz="1400" dirty="0" err="1">
                <a:solidFill>
                  <a:srgbClr val="010001"/>
                </a:solidFill>
                <a:latin typeface="Consolas" pitchFamily="49" charset="0"/>
              </a:rPr>
              <a:t>PageNumber</a:t>
            </a:r>
            <a:r>
              <a:rPr lang="en-US" sz="1400" dirty="0">
                <a:solidFill>
                  <a:srgbClr val="010001"/>
                </a:solidFill>
                <a:latin typeface="Consolas" pitchFamily="49" charset="0"/>
              </a:rPr>
              <a:t>;</a:t>
            </a:r>
          </a:p>
          <a:p>
            <a:pPr defTabSz="365760"/>
            <a:r>
              <a:rPr lang="en-US" sz="1400" dirty="0">
                <a:solidFill>
                  <a:srgbClr val="010001"/>
                </a:solidFill>
                <a:latin typeface="Consolas" pitchFamily="49" charset="0"/>
              </a:rPr>
              <a:t>	</a:t>
            </a:r>
            <a:r>
              <a:rPr lang="en-US" sz="1400" dirty="0">
                <a:solidFill>
                  <a:srgbClr val="0000FF"/>
                </a:solidFill>
                <a:latin typeface="Consolas" pitchFamily="49" charset="0"/>
              </a:rPr>
              <a:t>internal </a:t>
            </a:r>
            <a:r>
              <a:rPr lang="en-US" sz="1400" dirty="0" err="1">
                <a:solidFill>
                  <a:srgbClr val="010001"/>
                </a:solidFill>
                <a:latin typeface="Consolas" pitchFamily="49" charset="0"/>
              </a:rPr>
              <a:t>PagePrintedEventArgs</a:t>
            </a:r>
            <a:r>
              <a:rPr lang="en-US" sz="1400" dirty="0">
                <a:solidFill>
                  <a:srgbClr val="010001"/>
                </a:solidFill>
                <a:latin typeface="Consolas" pitchFamily="49" charset="0"/>
              </a:rPr>
              <a:t>(</a:t>
            </a:r>
            <a:r>
              <a:rPr lang="en-US" sz="1400" dirty="0" err="1">
                <a:solidFill>
                  <a:srgbClr val="0000FF"/>
                </a:solidFill>
                <a:latin typeface="Consolas" pitchFamily="49" charset="0"/>
              </a:rPr>
              <a:t>int</a:t>
            </a:r>
            <a:r>
              <a:rPr lang="en-US" sz="1400" dirty="0">
                <a:solidFill>
                  <a:srgbClr val="0000FF"/>
                </a:solidFill>
                <a:latin typeface="Consolas" pitchFamily="49" charset="0"/>
              </a:rPr>
              <a:t> </a:t>
            </a:r>
            <a:r>
              <a:rPr lang="en-US" sz="1400" dirty="0" err="1">
                <a:solidFill>
                  <a:srgbClr val="010001"/>
                </a:solidFill>
                <a:latin typeface="Consolas" pitchFamily="49" charset="0"/>
              </a:rPr>
              <a:t>pageNumber</a:t>
            </a:r>
            <a:r>
              <a:rPr lang="en-US" sz="1400" dirty="0">
                <a:solidFill>
                  <a:srgbClr val="010001"/>
                </a:solidFill>
                <a:latin typeface="Consolas" pitchFamily="49" charset="0"/>
              </a:rPr>
              <a:t>) {</a:t>
            </a:r>
          </a:p>
          <a:p>
            <a:pPr defTabSz="365760"/>
            <a:r>
              <a:rPr lang="en-US" sz="1400" dirty="0">
                <a:solidFill>
                  <a:srgbClr val="010001"/>
                </a:solidFill>
                <a:latin typeface="Consolas" pitchFamily="49" charset="0"/>
              </a:rPr>
              <a:t>		</a:t>
            </a:r>
            <a:r>
              <a:rPr lang="en-US" sz="1400" dirty="0" err="1">
                <a:solidFill>
                  <a:srgbClr val="010001"/>
                </a:solidFill>
                <a:latin typeface="Consolas" pitchFamily="49" charset="0"/>
              </a:rPr>
              <a:t>PageNumber</a:t>
            </a:r>
            <a:r>
              <a:rPr lang="en-US" sz="1400" dirty="0">
                <a:solidFill>
                  <a:srgbClr val="010001"/>
                </a:solidFill>
                <a:latin typeface="Consolas" pitchFamily="49" charset="0"/>
              </a:rPr>
              <a:t> = </a:t>
            </a:r>
            <a:r>
              <a:rPr lang="en-US" sz="1400" dirty="0" err="1">
                <a:solidFill>
                  <a:srgbClr val="010001"/>
                </a:solidFill>
                <a:latin typeface="Consolas" pitchFamily="49" charset="0"/>
              </a:rPr>
              <a:t>pageNumber</a:t>
            </a:r>
            <a:r>
              <a:rPr lang="en-US" sz="1400" dirty="0">
                <a:solidFill>
                  <a:srgbClr val="010001"/>
                </a:solidFill>
                <a:latin typeface="Consolas" pitchFamily="49" charset="0"/>
              </a:rPr>
              <a:t>;</a:t>
            </a:r>
          </a:p>
          <a:p>
            <a:pPr defTabSz="365760"/>
            <a:r>
              <a:rPr lang="en-US" sz="1400" dirty="0">
                <a:solidFill>
                  <a:srgbClr val="010001"/>
                </a:solidFill>
                <a:latin typeface="Consolas" pitchFamily="49" charset="0"/>
              </a:rPr>
              <a:t>	}</a:t>
            </a:r>
          </a:p>
          <a:p>
            <a:pPr defTabSz="365760"/>
            <a:r>
              <a:rPr lang="en-US" sz="1400" dirty="0">
                <a:solidFill>
                  <a:srgbClr val="010001"/>
                </a:solidFill>
                <a:latin typeface="Consolas" pitchFamily="49" charset="0"/>
              </a:rPr>
              <a:t>}</a:t>
            </a:r>
          </a:p>
        </p:txBody>
      </p:sp>
      <p:sp>
        <p:nvSpPr>
          <p:cNvPr id="5" name="Rectangle 4"/>
          <p:cNvSpPr>
            <a:spLocks noChangeArrowheads="1"/>
          </p:cNvSpPr>
          <p:nvPr/>
        </p:nvSpPr>
        <p:spPr bwMode="auto">
          <a:xfrm>
            <a:off x="428596" y="3429000"/>
            <a:ext cx="7858180" cy="289310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5760"/>
            <a:r>
              <a:rPr lang="en-US" sz="1400" dirty="0">
                <a:solidFill>
                  <a:srgbClr val="0000FF"/>
                </a:solidFill>
                <a:latin typeface="Consolas" pitchFamily="49" charset="0"/>
              </a:rPr>
              <a:t>public class </a:t>
            </a:r>
            <a:r>
              <a:rPr lang="en-US" sz="1400" b="1" dirty="0">
                <a:solidFill>
                  <a:srgbClr val="0000FF"/>
                </a:solidFill>
                <a:latin typeface="Consolas" pitchFamily="49" charset="0"/>
              </a:rPr>
              <a:t>Printer {</a:t>
            </a:r>
          </a:p>
          <a:p>
            <a:pPr defTabSz="365760"/>
            <a:r>
              <a:rPr lang="en-US" sz="1400" dirty="0">
                <a:solidFill>
                  <a:srgbClr val="0000FF"/>
                </a:solidFill>
                <a:latin typeface="Consolas" pitchFamily="49" charset="0"/>
              </a:rPr>
              <a:t>	public event </a:t>
            </a:r>
            <a:r>
              <a:rPr lang="en-US" sz="1400" dirty="0" err="1">
                <a:solidFill>
                  <a:srgbClr val="2B91AF"/>
                </a:solidFill>
                <a:latin typeface="Consolas" pitchFamily="49" charset="0"/>
              </a:rPr>
              <a:t>EventHandler</a:t>
            </a:r>
            <a:r>
              <a:rPr lang="en-US" sz="1400" dirty="0">
                <a:solidFill>
                  <a:srgbClr val="2B91AF"/>
                </a:solidFill>
                <a:latin typeface="Consolas" pitchFamily="49" charset="0"/>
              </a:rPr>
              <a:t>&lt;</a:t>
            </a:r>
            <a:r>
              <a:rPr lang="en-US" sz="1400" b="1" dirty="0" err="1">
                <a:solidFill>
                  <a:srgbClr val="0000FF"/>
                </a:solidFill>
                <a:latin typeface="Consolas" pitchFamily="49" charset="0"/>
              </a:rPr>
              <a:t>PagePrintedEventArgs</a:t>
            </a:r>
            <a:r>
              <a:rPr lang="en-US" sz="1400" b="1" dirty="0">
                <a:solidFill>
                  <a:srgbClr val="0000FF"/>
                </a:solidFill>
                <a:latin typeface="Consolas" pitchFamily="49" charset="0"/>
              </a:rPr>
              <a:t>&gt; </a:t>
            </a:r>
            <a:r>
              <a:rPr lang="en-US" sz="1400" b="1" dirty="0" err="1">
                <a:solidFill>
                  <a:srgbClr val="010001"/>
                </a:solidFill>
                <a:latin typeface="Consolas" pitchFamily="49" charset="0"/>
              </a:rPr>
              <a:t>PagePrinted</a:t>
            </a:r>
            <a:r>
              <a:rPr lang="en-US" sz="1400" b="1" dirty="0">
                <a:solidFill>
                  <a:srgbClr val="010001"/>
                </a:solidFill>
                <a:latin typeface="Consolas" pitchFamily="49" charset="0"/>
              </a:rPr>
              <a:t>;</a:t>
            </a:r>
          </a:p>
          <a:p>
            <a:pPr defTabSz="365760"/>
            <a:r>
              <a:rPr lang="en-US" sz="1400" dirty="0">
                <a:solidFill>
                  <a:srgbClr val="010001"/>
                </a:solidFill>
                <a:latin typeface="Consolas" pitchFamily="49" charset="0"/>
              </a:rPr>
              <a:t>	</a:t>
            </a:r>
            <a:r>
              <a:rPr lang="en-US" sz="1400" dirty="0">
                <a:solidFill>
                  <a:srgbClr val="008000"/>
                </a:solidFill>
                <a:latin typeface="Consolas" pitchFamily="49" charset="0"/>
              </a:rPr>
              <a:t>// </a:t>
            </a:r>
            <a:r>
              <a:rPr lang="en-US" sz="1400" dirty="0" err="1">
                <a:solidFill>
                  <a:srgbClr val="008000"/>
                </a:solidFill>
                <a:latin typeface="Consolas" pitchFamily="49" charset="0"/>
              </a:rPr>
              <a:t>PrintPage</a:t>
            </a:r>
            <a:r>
              <a:rPr lang="en-US" sz="1400" dirty="0">
                <a:solidFill>
                  <a:srgbClr val="008000"/>
                </a:solidFill>
                <a:latin typeface="Consolas" pitchFamily="49" charset="0"/>
              </a:rPr>
              <a:t> called in a loop from </a:t>
            </a:r>
            <a:r>
              <a:rPr lang="en-US" sz="1400" dirty="0" err="1">
                <a:solidFill>
                  <a:srgbClr val="008000"/>
                </a:solidFill>
                <a:latin typeface="Consolas" pitchFamily="49" charset="0"/>
              </a:rPr>
              <a:t>PrintDocument</a:t>
            </a:r>
            <a:r>
              <a:rPr lang="en-US" sz="1400" dirty="0">
                <a:solidFill>
                  <a:srgbClr val="008000"/>
                </a:solidFill>
                <a:latin typeface="Consolas" pitchFamily="49" charset="0"/>
              </a:rPr>
              <a:t>, not shown</a:t>
            </a:r>
          </a:p>
          <a:p>
            <a:pPr defTabSz="365760"/>
            <a:r>
              <a:rPr lang="en-US" sz="1400" dirty="0">
                <a:solidFill>
                  <a:srgbClr val="008000"/>
                </a:solidFill>
                <a:latin typeface="Consolas" pitchFamily="49" charset="0"/>
              </a:rPr>
              <a:t>	</a:t>
            </a:r>
            <a:r>
              <a:rPr lang="en-US" sz="1400" dirty="0">
                <a:solidFill>
                  <a:srgbClr val="0000FF"/>
                </a:solidFill>
                <a:latin typeface="Consolas" pitchFamily="49" charset="0"/>
              </a:rPr>
              <a:t>private void </a:t>
            </a:r>
            <a:r>
              <a:rPr lang="en-US" sz="1400" dirty="0" err="1">
                <a:solidFill>
                  <a:srgbClr val="010001"/>
                </a:solidFill>
                <a:latin typeface="Consolas" pitchFamily="49" charset="0"/>
              </a:rPr>
              <a:t>PrintPage</a:t>
            </a:r>
            <a:r>
              <a:rPr lang="en-US" sz="1400" dirty="0">
                <a:solidFill>
                  <a:srgbClr val="010001"/>
                </a:solidFill>
                <a:latin typeface="Consolas" pitchFamily="49" charset="0"/>
              </a:rPr>
              <a:t>(Page p) {</a:t>
            </a:r>
          </a:p>
          <a:p>
            <a:pPr defTabSz="365760"/>
            <a:r>
              <a:rPr lang="en-US" sz="1400" dirty="0">
                <a:solidFill>
                  <a:srgbClr val="010001"/>
                </a:solidFill>
                <a:latin typeface="Consolas" pitchFamily="49" charset="0"/>
              </a:rPr>
              <a:t>		</a:t>
            </a:r>
            <a:r>
              <a:rPr lang="en-US" sz="1400" dirty="0">
                <a:solidFill>
                  <a:srgbClr val="008000"/>
                </a:solidFill>
                <a:latin typeface="Consolas" pitchFamily="49" charset="0"/>
              </a:rPr>
              <a:t>// render page to printer...</a:t>
            </a:r>
          </a:p>
          <a:p>
            <a:pPr defTabSz="365760"/>
            <a:r>
              <a:rPr lang="en-US" sz="1400" dirty="0">
                <a:solidFill>
                  <a:srgbClr val="008000"/>
                </a:solidFill>
                <a:latin typeface="Consolas" pitchFamily="49" charset="0"/>
              </a:rPr>
              <a:t>		</a:t>
            </a:r>
            <a:r>
              <a:rPr lang="en-US" sz="1400" dirty="0" err="1">
                <a:solidFill>
                  <a:srgbClr val="010001"/>
                </a:solidFill>
                <a:latin typeface="Consolas" pitchFamily="49" charset="0"/>
              </a:rPr>
              <a:t>OnPagePrinted</a:t>
            </a:r>
            <a:r>
              <a:rPr lang="en-US" sz="1400" dirty="0">
                <a:solidFill>
                  <a:srgbClr val="010001"/>
                </a:solidFill>
                <a:latin typeface="Consolas" pitchFamily="49" charset="0"/>
              </a:rPr>
              <a:t>(</a:t>
            </a:r>
            <a:r>
              <a:rPr lang="en-US" sz="1400" dirty="0">
                <a:solidFill>
                  <a:srgbClr val="0000FF"/>
                </a:solidFill>
                <a:latin typeface="Consolas" pitchFamily="49" charset="0"/>
              </a:rPr>
              <a:t>new </a:t>
            </a:r>
            <a:r>
              <a:rPr lang="en-US" sz="1400" b="1" dirty="0" err="1">
                <a:solidFill>
                  <a:srgbClr val="0000FF"/>
                </a:solidFill>
                <a:latin typeface="Consolas" pitchFamily="49" charset="0"/>
              </a:rPr>
              <a:t>PagePrintedEventArgs</a:t>
            </a:r>
            <a:r>
              <a:rPr lang="en-US" sz="1400" b="1" dirty="0">
                <a:solidFill>
                  <a:srgbClr val="0000FF"/>
                </a:solidFill>
                <a:latin typeface="Consolas" pitchFamily="49" charset="0"/>
              </a:rPr>
              <a:t>(</a:t>
            </a:r>
            <a:r>
              <a:rPr lang="en-US" sz="1400" b="1" dirty="0" err="1">
                <a:solidFill>
                  <a:srgbClr val="010001"/>
                </a:solidFill>
                <a:latin typeface="Consolas" pitchFamily="49" charset="0"/>
              </a:rPr>
              <a:t>p.PageNumber</a:t>
            </a:r>
            <a:r>
              <a:rPr lang="en-US" sz="1400" b="1" dirty="0">
                <a:solidFill>
                  <a:srgbClr val="010001"/>
                </a:solidFill>
                <a:latin typeface="Consolas" pitchFamily="49" charset="0"/>
              </a:rPr>
              <a:t>));</a:t>
            </a:r>
          </a:p>
          <a:p>
            <a:pPr defTabSz="365760"/>
            <a:r>
              <a:rPr lang="en-US" sz="1400" dirty="0">
                <a:solidFill>
                  <a:srgbClr val="010001"/>
                </a:solidFill>
                <a:latin typeface="Consolas" pitchFamily="49" charset="0"/>
              </a:rPr>
              <a:t>	}</a:t>
            </a:r>
          </a:p>
          <a:p>
            <a:pPr defTabSz="365760"/>
            <a:endParaRPr lang="en-US" sz="1400" dirty="0">
              <a:solidFill>
                <a:srgbClr val="010001"/>
              </a:solidFill>
              <a:latin typeface="Consolas" pitchFamily="49" charset="0"/>
            </a:endParaRPr>
          </a:p>
          <a:p>
            <a:pPr defTabSz="365760"/>
            <a:r>
              <a:rPr lang="en-US" sz="1400" dirty="0">
                <a:solidFill>
                  <a:srgbClr val="010001"/>
                </a:solidFill>
                <a:latin typeface="Consolas" pitchFamily="49" charset="0"/>
              </a:rPr>
              <a:t>	</a:t>
            </a:r>
            <a:r>
              <a:rPr lang="en-US" sz="1400" dirty="0">
                <a:solidFill>
                  <a:srgbClr val="0000FF"/>
                </a:solidFill>
                <a:latin typeface="Consolas" pitchFamily="49" charset="0"/>
              </a:rPr>
              <a:t>protected virtual void </a:t>
            </a:r>
            <a:r>
              <a:rPr lang="en-US" sz="1400" dirty="0" err="1">
                <a:solidFill>
                  <a:srgbClr val="010001"/>
                </a:solidFill>
                <a:latin typeface="Consolas" pitchFamily="49" charset="0"/>
              </a:rPr>
              <a:t>OnPagePrinted</a:t>
            </a:r>
            <a:r>
              <a:rPr lang="en-US" sz="1400" dirty="0">
                <a:solidFill>
                  <a:srgbClr val="010001"/>
                </a:solidFill>
                <a:latin typeface="Consolas" pitchFamily="49" charset="0"/>
              </a:rPr>
              <a:t>(</a:t>
            </a:r>
            <a:r>
              <a:rPr lang="en-US" sz="1400" b="1" dirty="0" err="1">
                <a:solidFill>
                  <a:srgbClr val="0000FF"/>
                </a:solidFill>
                <a:latin typeface="Consolas" pitchFamily="49" charset="0"/>
              </a:rPr>
              <a:t>PagePrintedEventArgs</a:t>
            </a:r>
            <a:r>
              <a:rPr lang="en-US" sz="1400" b="1" dirty="0">
                <a:solidFill>
                  <a:srgbClr val="0000FF"/>
                </a:solidFill>
                <a:latin typeface="Consolas" pitchFamily="49" charset="0"/>
              </a:rPr>
              <a:t> </a:t>
            </a:r>
            <a:r>
              <a:rPr lang="en-US" sz="1400" b="1" dirty="0">
                <a:solidFill>
                  <a:srgbClr val="010001"/>
                </a:solidFill>
                <a:latin typeface="Consolas" pitchFamily="49" charset="0"/>
              </a:rPr>
              <a:t>e) {</a:t>
            </a:r>
          </a:p>
          <a:p>
            <a:pPr defTabSz="365760"/>
            <a:r>
              <a:rPr lang="en-US" sz="1400" dirty="0">
                <a:solidFill>
                  <a:srgbClr val="010001"/>
                </a:solidFill>
                <a:latin typeface="Consolas" pitchFamily="49" charset="0"/>
              </a:rPr>
              <a:t>		</a:t>
            </a:r>
            <a:r>
              <a:rPr lang="en-US" sz="1400" dirty="0">
                <a:solidFill>
                  <a:srgbClr val="0000FF"/>
                </a:solidFill>
                <a:latin typeface="Consolas" pitchFamily="49" charset="0"/>
              </a:rPr>
              <a:t>if(</a:t>
            </a:r>
            <a:r>
              <a:rPr lang="en-US" sz="1400" dirty="0" err="1">
                <a:solidFill>
                  <a:srgbClr val="010001"/>
                </a:solidFill>
                <a:latin typeface="Consolas" pitchFamily="49" charset="0"/>
              </a:rPr>
              <a:t>PagePrinted</a:t>
            </a:r>
            <a:r>
              <a:rPr lang="en-US" sz="1400" dirty="0">
                <a:solidFill>
                  <a:srgbClr val="010001"/>
                </a:solidFill>
                <a:latin typeface="Consolas" pitchFamily="49" charset="0"/>
              </a:rPr>
              <a:t> != </a:t>
            </a:r>
            <a:r>
              <a:rPr lang="en-US" sz="1400" dirty="0">
                <a:solidFill>
                  <a:srgbClr val="0000FF"/>
                </a:solidFill>
                <a:latin typeface="Consolas" pitchFamily="49" charset="0"/>
              </a:rPr>
              <a:t>null)</a:t>
            </a:r>
          </a:p>
          <a:p>
            <a:pPr defTabSz="365760"/>
            <a:r>
              <a:rPr lang="en-US" sz="1400" dirty="0">
                <a:solidFill>
                  <a:srgbClr val="0000FF"/>
                </a:solidFill>
                <a:latin typeface="Consolas" pitchFamily="49" charset="0"/>
              </a:rPr>
              <a:t>			</a:t>
            </a:r>
            <a:r>
              <a:rPr lang="en-US" sz="1400" dirty="0" err="1">
                <a:solidFill>
                  <a:srgbClr val="010001"/>
                </a:solidFill>
                <a:latin typeface="Consolas" pitchFamily="49" charset="0"/>
              </a:rPr>
              <a:t>PagePrinted</a:t>
            </a:r>
            <a:r>
              <a:rPr lang="en-US" sz="1400" dirty="0">
                <a:solidFill>
                  <a:srgbClr val="010001"/>
                </a:solidFill>
                <a:latin typeface="Consolas" pitchFamily="49" charset="0"/>
              </a:rPr>
              <a:t>(</a:t>
            </a:r>
            <a:r>
              <a:rPr lang="en-US" sz="1400" dirty="0">
                <a:solidFill>
                  <a:srgbClr val="0000FF"/>
                </a:solidFill>
                <a:latin typeface="Consolas" pitchFamily="49" charset="0"/>
              </a:rPr>
              <a:t>this, </a:t>
            </a:r>
            <a:r>
              <a:rPr lang="en-US" sz="1400" dirty="0">
                <a:solidFill>
                  <a:srgbClr val="010001"/>
                </a:solidFill>
                <a:latin typeface="Consolas" pitchFamily="49" charset="0"/>
              </a:rPr>
              <a:t>e);</a:t>
            </a:r>
          </a:p>
          <a:p>
            <a:pPr defTabSz="365760"/>
            <a:r>
              <a:rPr lang="en-US" sz="1400" dirty="0">
                <a:solidFill>
                  <a:srgbClr val="010001"/>
                </a:solidFill>
                <a:latin typeface="Consolas" pitchFamily="49" charset="0"/>
              </a:rPr>
              <a:t>	}</a:t>
            </a:r>
          </a:p>
          <a:p>
            <a:pPr defTabSz="365760"/>
            <a:r>
              <a:rPr lang="en-US" sz="1400" dirty="0">
                <a:solidFill>
                  <a:srgbClr val="010001"/>
                </a:solidFill>
                <a:latin typeface="Consolas" pitchFamily="49" charset="0"/>
              </a:rPr>
              <a:t>}</a:t>
            </a:r>
          </a:p>
        </p:txBody>
      </p:sp>
    </p:spTree>
    <p:extLst>
      <p:ext uri="{BB962C8B-B14F-4D97-AF65-F5344CB8AC3E}">
        <p14:creationId xmlns:p14="http://schemas.microsoft.com/office/powerpoint/2010/main" val="3591036646"/>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Implementation (C# 3.0)</a:t>
            </a:r>
          </a:p>
        </p:txBody>
      </p:sp>
      <p:sp>
        <p:nvSpPr>
          <p:cNvPr id="8" name="Footer Placeholder 7"/>
          <p:cNvSpPr>
            <a:spLocks noGrp="1"/>
          </p:cNvSpPr>
          <p:nvPr>
            <p:ph type="ftr" sz="quarter" idx="11"/>
          </p:nvPr>
        </p:nvSpPr>
        <p:spPr/>
        <p:txBody>
          <a:bodyPr/>
          <a:lstStyle/>
          <a:p>
            <a:r>
              <a:rPr lang="en-US"/>
              <a:t>(C)2011 Pavel Yosifovich</a:t>
            </a:r>
            <a:endParaRPr lang="he-IL" dirty="0"/>
          </a:p>
        </p:txBody>
      </p:sp>
      <p:sp>
        <p:nvSpPr>
          <p:cNvPr id="7" name="Slide Number Placeholder 6"/>
          <p:cNvSpPr>
            <a:spLocks noGrp="1"/>
          </p:cNvSpPr>
          <p:nvPr>
            <p:ph type="sldNum" sz="quarter" idx="12"/>
          </p:nvPr>
        </p:nvSpPr>
        <p:spPr/>
        <p:txBody>
          <a:bodyPr/>
          <a:lstStyle/>
          <a:p>
            <a:fld id="{8D5EC362-8DE0-4138-8AD2-9C18772BB671}" type="slidenum">
              <a:rPr lang="he-IL" smtClean="0"/>
              <a:pPr/>
              <a:t>102</a:t>
            </a:fld>
            <a:endParaRPr lang="he-IL"/>
          </a:p>
        </p:txBody>
      </p:sp>
      <p:sp>
        <p:nvSpPr>
          <p:cNvPr id="5" name="Rectangle 4"/>
          <p:cNvSpPr>
            <a:spLocks noChangeArrowheads="1"/>
          </p:cNvSpPr>
          <p:nvPr/>
        </p:nvSpPr>
        <p:spPr bwMode="auto">
          <a:xfrm>
            <a:off x="428596" y="1700808"/>
            <a:ext cx="7858180" cy="4616648"/>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400" b="1" dirty="0">
                <a:latin typeface="Consolas" pitchFamily="49" charset="0"/>
              </a:rPr>
              <a:t>// A PRIVATE delegate field that is initialized to null</a:t>
            </a: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private </a:t>
            </a:r>
            <a:r>
              <a:rPr lang="en-US" altLang="en-US" sz="1400" b="1" dirty="0" err="1">
                <a:latin typeface="Consolas" pitchFamily="49" charset="0"/>
              </a:rPr>
              <a:t>EventHandler</a:t>
            </a:r>
            <a:r>
              <a:rPr lang="en-US" altLang="en-US" sz="1400" b="1" dirty="0">
                <a:latin typeface="Consolas" pitchFamily="49" charset="0"/>
              </a:rPr>
              <a:t>&lt;</a:t>
            </a:r>
            <a:r>
              <a:rPr lang="en-US" altLang="en-US" sz="1400" b="1" dirty="0" err="1">
                <a:latin typeface="Consolas" pitchFamily="49" charset="0"/>
              </a:rPr>
              <a:t>PagePrintedEventArgs</a:t>
            </a:r>
            <a:r>
              <a:rPr lang="en-US" altLang="en-US" sz="1400" b="1" dirty="0">
                <a:latin typeface="Consolas" pitchFamily="49" charset="0"/>
              </a:rPr>
              <a:t>&gt; </a:t>
            </a:r>
            <a:r>
              <a:rPr lang="en-US" altLang="en-US" sz="1400" b="1" dirty="0" err="1">
                <a:latin typeface="Consolas" pitchFamily="49" charset="0"/>
              </a:rPr>
              <a:t>PagePrinted</a:t>
            </a:r>
            <a:r>
              <a:rPr lang="en-US" altLang="en-US" sz="1400" b="1" dirty="0">
                <a:latin typeface="Consolas" pitchFamily="49" charset="0"/>
              </a:rPr>
              <a:t> = null;</a:t>
            </a:r>
          </a:p>
          <a:p>
            <a:pPr marL="342900" indent="-342900">
              <a:spcBef>
                <a:spcPct val="20000"/>
              </a:spcBef>
              <a:buClr>
                <a:schemeClr val="hlink"/>
              </a:buClr>
              <a:buSzPct val="70000"/>
              <a:buFont typeface="Wingdings" pitchFamily="2" charset="2"/>
              <a:buNone/>
            </a:pPr>
            <a:endParaRPr lang="en-US" altLang="en-US" sz="1400" b="1" dirty="0">
              <a:latin typeface="Consolas" pitchFamily="49" charset="0"/>
            </a:endParaRP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 A PUBLIC </a:t>
            </a:r>
            <a:r>
              <a:rPr lang="en-US" altLang="en-US" sz="1400" b="1" dirty="0" err="1">
                <a:latin typeface="Consolas" pitchFamily="49" charset="0"/>
              </a:rPr>
              <a:t>add_Xxx</a:t>
            </a:r>
            <a:r>
              <a:rPr lang="en-US" altLang="en-US" sz="1400" b="1" dirty="0">
                <a:latin typeface="Consolas" pitchFamily="49" charset="0"/>
              </a:rPr>
              <a:t> method (where xxx is the Event name)</a:t>
            </a: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 Allows objects to register interest in the event.</a:t>
            </a: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a:t>
            </a:r>
            <a:r>
              <a:rPr lang="en-US" altLang="en-US" sz="1400" b="1" dirty="0" err="1">
                <a:latin typeface="Consolas" pitchFamily="49" charset="0"/>
              </a:rPr>
              <a:t>MethodImpl</a:t>
            </a:r>
            <a:r>
              <a:rPr lang="en-US" altLang="en-US" sz="1400" b="1" dirty="0">
                <a:latin typeface="Consolas" pitchFamily="49" charset="0"/>
              </a:rPr>
              <a:t>(</a:t>
            </a:r>
            <a:r>
              <a:rPr lang="en-US" altLang="en-US" sz="1400" b="1" dirty="0" err="1">
                <a:latin typeface="Consolas" pitchFamily="49" charset="0"/>
              </a:rPr>
              <a:t>MethodImplOptions.Synchronized</a:t>
            </a:r>
            <a:r>
              <a:rPr lang="en-US" altLang="en-US" sz="1400" b="1" dirty="0">
                <a:latin typeface="Consolas" pitchFamily="49" charset="0"/>
              </a:rPr>
              <a:t>)]</a:t>
            </a: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public void </a:t>
            </a:r>
            <a:r>
              <a:rPr lang="en-US" altLang="en-US" sz="1400" b="1" dirty="0" err="1">
                <a:latin typeface="Consolas" pitchFamily="49" charset="0"/>
              </a:rPr>
              <a:t>add_PagePrinted</a:t>
            </a:r>
            <a:r>
              <a:rPr lang="en-US" altLang="en-US" sz="1400" b="1" dirty="0">
                <a:latin typeface="Consolas" pitchFamily="49" charset="0"/>
              </a:rPr>
              <a:t>(</a:t>
            </a:r>
            <a:r>
              <a:rPr lang="en-US" altLang="en-US" sz="1400" b="1" dirty="0" err="1">
                <a:latin typeface="Consolas" pitchFamily="49" charset="0"/>
              </a:rPr>
              <a:t>EventHandler</a:t>
            </a:r>
            <a:r>
              <a:rPr lang="en-US" altLang="en-US" sz="1400" b="1" dirty="0">
                <a:latin typeface="Consolas" pitchFamily="49" charset="0"/>
              </a:rPr>
              <a:t>&lt;</a:t>
            </a:r>
            <a:r>
              <a:rPr lang="en-US" altLang="en-US" sz="1400" b="1" dirty="0" err="1">
                <a:latin typeface="Consolas" pitchFamily="49" charset="0"/>
              </a:rPr>
              <a:t>PagePrintedEventArgs</a:t>
            </a:r>
            <a:r>
              <a:rPr lang="en-US" altLang="en-US" sz="1400" b="1" dirty="0">
                <a:latin typeface="Consolas" pitchFamily="49" charset="0"/>
              </a:rPr>
              <a:t>&gt; value) {</a:t>
            </a: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	</a:t>
            </a:r>
            <a:r>
              <a:rPr lang="en-US" altLang="en-US" sz="1400" b="1" dirty="0" err="1">
                <a:latin typeface="Consolas" pitchFamily="49" charset="0"/>
              </a:rPr>
              <a:t>PagePrinted</a:t>
            </a:r>
            <a:r>
              <a:rPr lang="en-US" altLang="en-US" sz="1400" b="1" dirty="0">
                <a:latin typeface="Consolas" pitchFamily="49" charset="0"/>
              </a:rPr>
              <a:t> = (</a:t>
            </a:r>
            <a:r>
              <a:rPr lang="en-US" altLang="en-US" sz="1400" b="1" dirty="0" err="1">
                <a:latin typeface="Consolas" pitchFamily="49" charset="0"/>
              </a:rPr>
              <a:t>EventHandler</a:t>
            </a:r>
            <a:r>
              <a:rPr lang="en-US" altLang="en-US" sz="1400" b="1" dirty="0">
                <a:latin typeface="Consolas" pitchFamily="49" charset="0"/>
              </a:rPr>
              <a:t>&lt;</a:t>
            </a:r>
            <a:r>
              <a:rPr lang="en-US" altLang="en-US" sz="1400" b="1" dirty="0" err="1">
                <a:latin typeface="Consolas" pitchFamily="49" charset="0"/>
              </a:rPr>
              <a:t>PagePrintedEventArgs</a:t>
            </a:r>
            <a:r>
              <a:rPr lang="en-US" altLang="en-US" sz="1400" b="1" dirty="0">
                <a:latin typeface="Consolas" pitchFamily="49" charset="0"/>
              </a:rPr>
              <a:t>&gt;)</a:t>
            </a:r>
            <a:r>
              <a:rPr lang="en-US" altLang="en-US" sz="1400" b="1" dirty="0" err="1">
                <a:latin typeface="Consolas" pitchFamily="49" charset="0"/>
              </a:rPr>
              <a:t>Delegate.Combine</a:t>
            </a:r>
            <a:r>
              <a:rPr lang="en-US" altLang="en-US" sz="1400" b="1" dirty="0">
                <a:latin typeface="Consolas" pitchFamily="49" charset="0"/>
              </a:rPr>
              <a:t>(</a:t>
            </a:r>
            <a:r>
              <a:rPr lang="en-US" altLang="en-US" sz="1400" b="1" dirty="0" err="1">
                <a:latin typeface="Consolas" pitchFamily="49" charset="0"/>
              </a:rPr>
              <a:t>PagePrinted</a:t>
            </a:r>
            <a:r>
              <a:rPr lang="en-US" altLang="en-US" sz="1400" b="1" dirty="0">
                <a:latin typeface="Consolas" pitchFamily="49" charset="0"/>
              </a:rPr>
              <a:t>, value);</a:t>
            </a: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a:t>
            </a:r>
          </a:p>
          <a:p>
            <a:pPr marL="342900" indent="-342900">
              <a:spcBef>
                <a:spcPct val="20000"/>
              </a:spcBef>
              <a:buClr>
                <a:schemeClr val="hlink"/>
              </a:buClr>
              <a:buSzPct val="70000"/>
              <a:buFont typeface="Wingdings" pitchFamily="2" charset="2"/>
              <a:buNone/>
            </a:pPr>
            <a:endParaRPr lang="en-US" altLang="en-US" sz="1400" b="1" dirty="0">
              <a:latin typeface="Consolas" pitchFamily="49" charset="0"/>
            </a:endParaRP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 A PUBLIC </a:t>
            </a:r>
            <a:r>
              <a:rPr lang="en-US" altLang="en-US" sz="1400" b="1" dirty="0" err="1">
                <a:latin typeface="Consolas" pitchFamily="49" charset="0"/>
              </a:rPr>
              <a:t>remove_Xxx</a:t>
            </a:r>
            <a:r>
              <a:rPr lang="en-US" altLang="en-US" sz="1400" b="1" dirty="0">
                <a:latin typeface="Consolas" pitchFamily="49" charset="0"/>
              </a:rPr>
              <a:t> method (where Xxx is the Event name)</a:t>
            </a: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 Allows objects to unregister interest in the event.</a:t>
            </a: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a:t>
            </a:r>
            <a:r>
              <a:rPr lang="en-US" altLang="en-US" sz="1400" b="1" dirty="0" err="1">
                <a:latin typeface="Consolas" pitchFamily="49" charset="0"/>
              </a:rPr>
              <a:t>MethodImpl</a:t>
            </a:r>
            <a:r>
              <a:rPr lang="en-US" altLang="en-US" sz="1400" b="1" dirty="0">
                <a:latin typeface="Consolas" pitchFamily="49" charset="0"/>
              </a:rPr>
              <a:t>(</a:t>
            </a:r>
            <a:r>
              <a:rPr lang="en-US" altLang="en-US" sz="1400" b="1" dirty="0" err="1">
                <a:latin typeface="Consolas" pitchFamily="49" charset="0"/>
              </a:rPr>
              <a:t>MethodImplOptions.Synchronized</a:t>
            </a:r>
            <a:r>
              <a:rPr lang="en-US" altLang="en-US" sz="1400" b="1" dirty="0">
                <a:latin typeface="Consolas" pitchFamily="49" charset="0"/>
              </a:rPr>
              <a:t>)]</a:t>
            </a: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public void </a:t>
            </a:r>
            <a:r>
              <a:rPr lang="en-US" altLang="en-US" sz="1400" b="1" dirty="0" err="1">
                <a:latin typeface="Consolas" pitchFamily="49" charset="0"/>
              </a:rPr>
              <a:t>remove_PagePrinted</a:t>
            </a:r>
            <a:r>
              <a:rPr lang="en-US" altLang="en-US" sz="1400" b="1" dirty="0">
                <a:latin typeface="Consolas" pitchFamily="49" charset="0"/>
              </a:rPr>
              <a:t>(</a:t>
            </a:r>
            <a:r>
              <a:rPr lang="en-US" altLang="en-US" sz="1400" b="1" dirty="0" err="1">
                <a:latin typeface="Consolas" pitchFamily="49" charset="0"/>
              </a:rPr>
              <a:t>EventHandler</a:t>
            </a:r>
            <a:r>
              <a:rPr lang="en-US" altLang="en-US" sz="1400" b="1" dirty="0">
                <a:latin typeface="Consolas" pitchFamily="49" charset="0"/>
              </a:rPr>
              <a:t>&lt;</a:t>
            </a:r>
            <a:r>
              <a:rPr lang="en-US" altLang="en-US" sz="1400" b="1" dirty="0" err="1">
                <a:latin typeface="Consolas" pitchFamily="49" charset="0"/>
              </a:rPr>
              <a:t>PagePrintedEventArgs</a:t>
            </a:r>
            <a:r>
              <a:rPr lang="en-US" altLang="en-US" sz="1400" b="1" dirty="0">
                <a:latin typeface="Consolas" pitchFamily="49" charset="0"/>
              </a:rPr>
              <a:t>&gt; value) {</a:t>
            </a: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	</a:t>
            </a:r>
            <a:r>
              <a:rPr lang="en-US" altLang="en-US" sz="1400" b="1" dirty="0" err="1">
                <a:latin typeface="Consolas" pitchFamily="49" charset="0"/>
              </a:rPr>
              <a:t>PagePrinted</a:t>
            </a:r>
            <a:r>
              <a:rPr lang="en-US" altLang="en-US" sz="1400" b="1" dirty="0">
                <a:latin typeface="Consolas" pitchFamily="49" charset="0"/>
              </a:rPr>
              <a:t> = (</a:t>
            </a:r>
            <a:r>
              <a:rPr lang="en-US" altLang="en-US" sz="1400" b="1" dirty="0" err="1">
                <a:latin typeface="Consolas" pitchFamily="49" charset="0"/>
              </a:rPr>
              <a:t>EventHandler</a:t>
            </a:r>
            <a:r>
              <a:rPr lang="en-US" altLang="en-US" sz="1400" b="1" dirty="0">
                <a:latin typeface="Consolas" pitchFamily="49" charset="0"/>
              </a:rPr>
              <a:t>&lt;</a:t>
            </a:r>
            <a:r>
              <a:rPr lang="en-US" altLang="en-US" sz="1400" b="1" dirty="0" err="1">
                <a:latin typeface="Consolas" pitchFamily="49" charset="0"/>
              </a:rPr>
              <a:t>PagePrintedEventArgs</a:t>
            </a:r>
            <a:r>
              <a:rPr lang="en-US" altLang="en-US" sz="1400" b="1" dirty="0">
                <a:latin typeface="Consolas" pitchFamily="49" charset="0"/>
              </a:rPr>
              <a:t>&gt;)</a:t>
            </a:r>
            <a:r>
              <a:rPr lang="en-US" altLang="en-US" sz="1400" b="1" dirty="0" err="1">
                <a:latin typeface="Consolas" pitchFamily="49" charset="0"/>
              </a:rPr>
              <a:t>Delegate.Remove</a:t>
            </a:r>
            <a:r>
              <a:rPr lang="en-US" altLang="en-US" sz="1400" b="1" dirty="0">
                <a:latin typeface="Consolas" pitchFamily="49" charset="0"/>
              </a:rPr>
              <a:t>(</a:t>
            </a:r>
            <a:r>
              <a:rPr lang="en-US" altLang="en-US" sz="1400" b="1" dirty="0" err="1">
                <a:latin typeface="Consolas" pitchFamily="49" charset="0"/>
              </a:rPr>
              <a:t>PagePrinted</a:t>
            </a:r>
            <a:r>
              <a:rPr lang="en-US" altLang="en-US" sz="1400" b="1" dirty="0">
                <a:latin typeface="Consolas" pitchFamily="49" charset="0"/>
              </a:rPr>
              <a:t>, value);</a:t>
            </a: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a:t>
            </a:r>
          </a:p>
        </p:txBody>
      </p:sp>
      <p:sp>
        <p:nvSpPr>
          <p:cNvPr id="6" name="Rectangle 5"/>
          <p:cNvSpPr>
            <a:spLocks noChangeArrowheads="1"/>
          </p:cNvSpPr>
          <p:nvPr/>
        </p:nvSpPr>
        <p:spPr bwMode="auto">
          <a:xfrm>
            <a:off x="428596" y="1177007"/>
            <a:ext cx="7858180" cy="30777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400" b="1" dirty="0">
                <a:latin typeface="Consolas" pitchFamily="49" charset="0"/>
              </a:rPr>
              <a:t>public event </a:t>
            </a:r>
            <a:r>
              <a:rPr lang="en-US" altLang="en-US" sz="1400" b="1" dirty="0" err="1">
                <a:latin typeface="Consolas" pitchFamily="49" charset="0"/>
              </a:rPr>
              <a:t>EventHandler</a:t>
            </a:r>
            <a:r>
              <a:rPr lang="en-US" altLang="en-US" sz="1400" b="1" dirty="0">
                <a:latin typeface="Consolas" pitchFamily="49" charset="0"/>
              </a:rPr>
              <a:t>&lt;</a:t>
            </a:r>
            <a:r>
              <a:rPr lang="en-US" altLang="en-US" sz="1400" b="1" dirty="0" err="1">
                <a:latin typeface="Consolas" pitchFamily="49" charset="0"/>
              </a:rPr>
              <a:t>PagePrintedEventArgs</a:t>
            </a:r>
            <a:r>
              <a:rPr lang="en-US" altLang="en-US" sz="1400" b="1" dirty="0">
                <a:latin typeface="Consolas" pitchFamily="49" charset="0"/>
              </a:rPr>
              <a:t>&gt; </a:t>
            </a:r>
            <a:r>
              <a:rPr lang="en-US" altLang="en-US" sz="1400" b="1" dirty="0" err="1">
                <a:latin typeface="Consolas" pitchFamily="49" charset="0"/>
              </a:rPr>
              <a:t>PagePrinted</a:t>
            </a:r>
            <a:r>
              <a:rPr lang="en-US" altLang="en-US" sz="1400" b="1" dirty="0">
                <a:latin typeface="Consolas" pitchFamily="49" charset="0"/>
              </a:rPr>
              <a:t>;</a:t>
            </a:r>
          </a:p>
        </p:txBody>
      </p:sp>
    </p:spTree>
    <p:extLst>
      <p:ext uri="{BB962C8B-B14F-4D97-AF65-F5344CB8AC3E}">
        <p14:creationId xmlns:p14="http://schemas.microsoft.com/office/powerpoint/2010/main" val="3244246338"/>
      </p:ext>
    </p:extLst>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 Event Registration</a:t>
            </a:r>
          </a:p>
        </p:txBody>
      </p:sp>
      <p:sp>
        <p:nvSpPr>
          <p:cNvPr id="3" name="Content Placeholder 2"/>
          <p:cNvSpPr>
            <a:spLocks noGrp="1"/>
          </p:cNvSpPr>
          <p:nvPr>
            <p:ph idx="1"/>
          </p:nvPr>
        </p:nvSpPr>
        <p:spPr>
          <a:xfrm>
            <a:off x="107504" y="1124744"/>
            <a:ext cx="8928992" cy="5123656"/>
          </a:xfrm>
        </p:spPr>
        <p:txBody>
          <a:bodyPr>
            <a:normAutofit fontScale="92500" lnSpcReduction="10000"/>
          </a:bodyPr>
          <a:lstStyle/>
          <a:p>
            <a:r>
              <a:rPr lang="en-US" dirty="0"/>
              <a:t>What’s wrong with the default implementation?</a:t>
            </a:r>
          </a:p>
          <a:p>
            <a:pPr lvl="1"/>
            <a:r>
              <a:rPr lang="en-US" dirty="0"/>
              <a:t>All events are protected by the same lock</a:t>
            </a:r>
          </a:p>
          <a:p>
            <a:pPr lvl="1"/>
            <a:r>
              <a:rPr lang="en-US" dirty="0"/>
              <a:t>For every event, a private delegate reference is created, wasting memory</a:t>
            </a:r>
          </a:p>
          <a:p>
            <a:r>
              <a:rPr lang="en-US" dirty="0"/>
              <a:t>If many events exist</a:t>
            </a:r>
          </a:p>
          <a:p>
            <a:pPr lvl="1"/>
            <a:r>
              <a:rPr lang="en-US" dirty="0"/>
              <a:t>Provide an alternate efficient and conservative implementation</a:t>
            </a:r>
          </a:p>
          <a:p>
            <a:pPr lvl="1"/>
            <a:r>
              <a:rPr lang="en-US" dirty="0"/>
              <a:t>Example: Windows Forms uses </a:t>
            </a:r>
            <a:r>
              <a:rPr lang="en-US" b="1" dirty="0" err="1">
                <a:solidFill>
                  <a:srgbClr val="FF0000"/>
                </a:solidFill>
                <a:latin typeface="Consolas" pitchFamily="49" charset="0"/>
              </a:rPr>
              <a:t>System.ComponentModel.EventHandlerList</a:t>
            </a:r>
            <a:r>
              <a:rPr lang="en-US" dirty="0">
                <a:solidFill>
                  <a:srgbClr val="FFFF00"/>
                </a:solidFill>
                <a:latin typeface="Consolas" pitchFamily="49" charset="0"/>
              </a:rPr>
              <a:t> </a:t>
            </a:r>
            <a:r>
              <a:rPr lang="en-US" dirty="0"/>
              <a:t>to manage control events</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103</a:t>
            </a:fld>
            <a:endParaRPr lang="he-IL"/>
          </a:p>
        </p:txBody>
      </p:sp>
    </p:spTree>
    <p:extLst>
      <p:ext uri="{BB962C8B-B14F-4D97-AF65-F5344CB8AC3E}">
        <p14:creationId xmlns:p14="http://schemas.microsoft.com/office/powerpoint/2010/main" val="37117553"/>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and Threading</a:t>
            </a:r>
          </a:p>
        </p:txBody>
      </p:sp>
      <p:sp>
        <p:nvSpPr>
          <p:cNvPr id="3" name="Content Placeholder 2"/>
          <p:cNvSpPr>
            <a:spLocks noGrp="1"/>
          </p:cNvSpPr>
          <p:nvPr>
            <p:ph idx="1"/>
          </p:nvPr>
        </p:nvSpPr>
        <p:spPr/>
        <p:txBody>
          <a:bodyPr>
            <a:normAutofit fontScale="92500" lnSpcReduction="20000"/>
          </a:bodyPr>
          <a:lstStyle/>
          <a:p>
            <a:r>
              <a:rPr lang="en-US" sz="3200" dirty="0"/>
              <a:t>The </a:t>
            </a:r>
            <a:r>
              <a:rPr lang="en-US" sz="3200" b="1" dirty="0" err="1">
                <a:solidFill>
                  <a:srgbClr val="FF0000"/>
                </a:solidFill>
                <a:latin typeface="Consolas" pitchFamily="49" charset="0"/>
              </a:rPr>
              <a:t>MethodImpl</a:t>
            </a:r>
            <a:r>
              <a:rPr lang="en-US" sz="3200" dirty="0"/>
              <a:t> attribute ensure only one thread at a time can register/unregister with the event</a:t>
            </a:r>
          </a:p>
          <a:p>
            <a:pPr lvl="1"/>
            <a:r>
              <a:rPr lang="en-US" sz="2800" dirty="0"/>
              <a:t>This is done by a lock on the instance itself</a:t>
            </a:r>
          </a:p>
          <a:p>
            <a:pPr lvl="1"/>
            <a:r>
              <a:rPr lang="en-US" sz="2800" dirty="0"/>
              <a:t>If the type defines many events, all of them are locked with respect to each other</a:t>
            </a:r>
          </a:p>
          <a:p>
            <a:pPr lvl="1"/>
            <a:r>
              <a:rPr lang="en-US" sz="2800" dirty="0"/>
              <a:t>If a thread acquires a lock on the object (for different purposes, even maliciously), all event registering/unregistering will be deadlocked</a:t>
            </a:r>
          </a:p>
          <a:p>
            <a:r>
              <a:rPr lang="en-US" sz="3200" dirty="0"/>
              <a:t>For a static event, the CLR uses the object’s type for synchronization</a:t>
            </a:r>
          </a:p>
          <a:p>
            <a:r>
              <a:rPr lang="en-US" sz="3200" dirty="0"/>
              <a:t>Value types can define events, but no thread safety exists</a:t>
            </a:r>
          </a:p>
          <a:p>
            <a:pPr lvl="1"/>
            <a:r>
              <a:rPr lang="en-US" sz="2800" dirty="0"/>
              <a:t>No lock can be associated with a value type</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104</a:t>
            </a:fld>
            <a:endParaRPr lang="he-IL"/>
          </a:p>
        </p:txBody>
      </p:sp>
      <p:pic>
        <p:nvPicPr>
          <p:cNvPr id="6" name="Picture 2" descr="C:\Users\Pavel\Pictures\Icons\48x48\shadow\warning.png"/>
          <p:cNvPicPr>
            <a:picLocks noChangeAspect="1" noChangeArrowheads="1"/>
          </p:cNvPicPr>
          <p:nvPr/>
        </p:nvPicPr>
        <p:blipFill>
          <a:blip r:embed="rId2" cstate="print"/>
          <a:srcRect/>
          <a:stretch>
            <a:fillRect/>
          </a:stretch>
        </p:blipFill>
        <p:spPr bwMode="auto">
          <a:xfrm>
            <a:off x="194387" y="2996952"/>
            <a:ext cx="617537" cy="617537"/>
          </a:xfrm>
          <a:prstGeom prst="rect">
            <a:avLst/>
          </a:prstGeom>
          <a:noFill/>
        </p:spPr>
      </p:pic>
      <p:pic>
        <p:nvPicPr>
          <p:cNvPr id="7" name="Picture 2" descr="C:\Users\Pavel\Pictures\Icons\48x48\shadow\warning.png"/>
          <p:cNvPicPr>
            <a:picLocks noChangeAspect="1" noChangeArrowheads="1"/>
          </p:cNvPicPr>
          <p:nvPr/>
        </p:nvPicPr>
        <p:blipFill>
          <a:blip r:embed="rId2" cstate="print"/>
          <a:srcRect/>
          <a:stretch>
            <a:fillRect/>
          </a:stretch>
        </p:blipFill>
        <p:spPr bwMode="auto">
          <a:xfrm>
            <a:off x="107504" y="5589240"/>
            <a:ext cx="617537" cy="617537"/>
          </a:xfrm>
          <a:prstGeom prst="rect">
            <a:avLst/>
          </a:prstGeom>
          <a:noFill/>
        </p:spPr>
      </p:pic>
    </p:spTree>
    <p:extLst>
      <p:ext uri="{BB962C8B-B14F-4D97-AF65-F5344CB8AC3E}">
        <p14:creationId xmlns:p14="http://schemas.microsoft.com/office/powerpoint/2010/main" val="2216347985"/>
      </p:ext>
    </p:extLst>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Event Registration</a:t>
            </a:r>
          </a:p>
        </p:txBody>
      </p:sp>
      <p:sp>
        <p:nvSpPr>
          <p:cNvPr id="3" name="Content Placeholder 2"/>
          <p:cNvSpPr>
            <a:spLocks noGrp="1"/>
          </p:cNvSpPr>
          <p:nvPr>
            <p:ph idx="1"/>
          </p:nvPr>
        </p:nvSpPr>
        <p:spPr>
          <a:xfrm>
            <a:off x="179512" y="1124744"/>
            <a:ext cx="8856984" cy="504056"/>
          </a:xfrm>
        </p:spPr>
        <p:txBody>
          <a:bodyPr>
            <a:normAutofit fontScale="77500" lnSpcReduction="20000"/>
          </a:bodyPr>
          <a:lstStyle/>
          <a:p>
            <a:r>
              <a:rPr lang="en-US" sz="2800" dirty="0"/>
              <a:t>The add and remove methods created by the compiler can be replaced</a:t>
            </a:r>
          </a:p>
          <a:p>
            <a:endParaRPr lang="en-US" sz="2800" dirty="0"/>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105</a:t>
            </a:fld>
            <a:endParaRPr lang="he-IL"/>
          </a:p>
        </p:txBody>
      </p:sp>
      <p:sp>
        <p:nvSpPr>
          <p:cNvPr id="4" name="Rectangle 3"/>
          <p:cNvSpPr>
            <a:spLocks noChangeArrowheads="1"/>
          </p:cNvSpPr>
          <p:nvPr/>
        </p:nvSpPr>
        <p:spPr bwMode="auto">
          <a:xfrm>
            <a:off x="571472" y="1700808"/>
            <a:ext cx="7858180" cy="4493538"/>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5760"/>
            <a:r>
              <a:rPr lang="en-US" sz="1300" dirty="0">
                <a:solidFill>
                  <a:srgbClr val="0000FF"/>
                </a:solidFill>
                <a:latin typeface="Consolas" pitchFamily="49" charset="0"/>
              </a:rPr>
              <a:t>public class </a:t>
            </a:r>
            <a:r>
              <a:rPr lang="en-US" sz="1300" b="1" dirty="0">
                <a:solidFill>
                  <a:srgbClr val="0000FF"/>
                </a:solidFill>
                <a:latin typeface="Consolas" pitchFamily="49" charset="0"/>
              </a:rPr>
              <a:t>Printer {</a:t>
            </a:r>
          </a:p>
          <a:p>
            <a:pPr defTabSz="365760"/>
            <a:r>
              <a:rPr lang="en-US" sz="1300" dirty="0">
                <a:solidFill>
                  <a:srgbClr val="0000FF"/>
                </a:solidFill>
                <a:latin typeface="Consolas" pitchFamily="49" charset="0"/>
              </a:rPr>
              <a:t>	private </a:t>
            </a:r>
            <a:r>
              <a:rPr lang="en-US" sz="1300" dirty="0" err="1">
                <a:solidFill>
                  <a:srgbClr val="0000FF"/>
                </a:solidFill>
                <a:latin typeface="Consolas" pitchFamily="49" charset="0"/>
              </a:rPr>
              <a:t>readonly</a:t>
            </a:r>
            <a:r>
              <a:rPr lang="en-US" sz="1300" dirty="0">
                <a:solidFill>
                  <a:srgbClr val="0000FF"/>
                </a:solidFill>
                <a:latin typeface="Consolas" pitchFamily="49" charset="0"/>
              </a:rPr>
              <a:t> object </a:t>
            </a:r>
            <a:r>
              <a:rPr lang="en-US" sz="1300" dirty="0">
                <a:solidFill>
                  <a:srgbClr val="010001"/>
                </a:solidFill>
                <a:latin typeface="Consolas" pitchFamily="49" charset="0"/>
              </a:rPr>
              <a:t>_</a:t>
            </a:r>
            <a:r>
              <a:rPr lang="en-US" sz="1300" dirty="0" err="1">
                <a:solidFill>
                  <a:srgbClr val="010001"/>
                </a:solidFill>
                <a:latin typeface="Consolas" pitchFamily="49" charset="0"/>
              </a:rPr>
              <a:t>eventsLock</a:t>
            </a:r>
            <a:r>
              <a:rPr lang="en-US" sz="1300" dirty="0">
                <a:solidFill>
                  <a:srgbClr val="010001"/>
                </a:solidFill>
                <a:latin typeface="Consolas" pitchFamily="49" charset="0"/>
              </a:rPr>
              <a:t> = </a:t>
            </a:r>
            <a:r>
              <a:rPr lang="en-US" sz="1300" dirty="0">
                <a:solidFill>
                  <a:srgbClr val="0000FF"/>
                </a:solidFill>
                <a:latin typeface="Consolas" pitchFamily="49" charset="0"/>
              </a:rPr>
              <a:t>new object();</a:t>
            </a:r>
          </a:p>
          <a:p>
            <a:pPr defTabSz="365760"/>
            <a:r>
              <a:rPr lang="en-US" sz="1300" dirty="0">
                <a:solidFill>
                  <a:srgbClr val="0000FF"/>
                </a:solidFill>
                <a:latin typeface="Consolas" pitchFamily="49" charset="0"/>
              </a:rPr>
              <a:t>	private </a:t>
            </a:r>
            <a:r>
              <a:rPr lang="en-US" sz="1300" dirty="0" err="1">
                <a:solidFill>
                  <a:srgbClr val="2B91AF"/>
                </a:solidFill>
                <a:latin typeface="Consolas" pitchFamily="49" charset="0"/>
              </a:rPr>
              <a:t>EventHandler</a:t>
            </a:r>
            <a:r>
              <a:rPr lang="en-US" sz="1300" dirty="0">
                <a:solidFill>
                  <a:srgbClr val="2B91AF"/>
                </a:solidFill>
                <a:latin typeface="Consolas" pitchFamily="49" charset="0"/>
              </a:rPr>
              <a:t>&lt;</a:t>
            </a:r>
            <a:r>
              <a:rPr lang="en-US" sz="1300" b="1" dirty="0" err="1">
                <a:solidFill>
                  <a:srgbClr val="0000FF"/>
                </a:solidFill>
                <a:latin typeface="Consolas" pitchFamily="49" charset="0"/>
              </a:rPr>
              <a:t>PagePrintedEventArgs</a:t>
            </a:r>
            <a:r>
              <a:rPr lang="en-US" sz="1300" b="1" dirty="0">
                <a:solidFill>
                  <a:srgbClr val="0000FF"/>
                </a:solidFill>
                <a:latin typeface="Consolas" pitchFamily="49" charset="0"/>
              </a:rPr>
              <a:t>&gt; </a:t>
            </a:r>
            <a:r>
              <a:rPr lang="en-US" sz="1300" b="1" dirty="0">
                <a:solidFill>
                  <a:srgbClr val="010001"/>
                </a:solidFill>
                <a:latin typeface="Consolas" pitchFamily="49" charset="0"/>
              </a:rPr>
              <a:t>_</a:t>
            </a:r>
            <a:r>
              <a:rPr lang="en-US" sz="1300" b="1" dirty="0" err="1">
                <a:solidFill>
                  <a:srgbClr val="010001"/>
                </a:solidFill>
                <a:latin typeface="Consolas" pitchFamily="49" charset="0"/>
              </a:rPr>
              <a:t>pagePrinted</a:t>
            </a:r>
            <a:r>
              <a:rPr lang="en-US" sz="1300" b="1" dirty="0">
                <a:solidFill>
                  <a:srgbClr val="010001"/>
                </a:solidFill>
                <a:latin typeface="Consolas" pitchFamily="49" charset="0"/>
              </a:rPr>
              <a:t>;</a:t>
            </a:r>
          </a:p>
          <a:p>
            <a:pPr defTabSz="365760"/>
            <a:r>
              <a:rPr lang="en-US" sz="1300" dirty="0">
                <a:solidFill>
                  <a:srgbClr val="010001"/>
                </a:solidFill>
                <a:latin typeface="Consolas" pitchFamily="49" charset="0"/>
              </a:rPr>
              <a:t>	</a:t>
            </a:r>
            <a:r>
              <a:rPr lang="en-US" sz="1300" dirty="0">
                <a:solidFill>
                  <a:srgbClr val="0000FF"/>
                </a:solidFill>
                <a:latin typeface="Consolas" pitchFamily="49" charset="0"/>
              </a:rPr>
              <a:t>public event </a:t>
            </a:r>
            <a:r>
              <a:rPr lang="en-US" sz="1300" dirty="0" err="1">
                <a:solidFill>
                  <a:srgbClr val="2B91AF"/>
                </a:solidFill>
                <a:latin typeface="Consolas" pitchFamily="49" charset="0"/>
              </a:rPr>
              <a:t>EventHandler</a:t>
            </a:r>
            <a:r>
              <a:rPr lang="en-US" sz="1300" dirty="0">
                <a:solidFill>
                  <a:srgbClr val="2B91AF"/>
                </a:solidFill>
                <a:latin typeface="Consolas" pitchFamily="49" charset="0"/>
              </a:rPr>
              <a:t>&lt;</a:t>
            </a:r>
            <a:r>
              <a:rPr lang="en-US" sz="1300" b="1" dirty="0" err="1">
                <a:solidFill>
                  <a:srgbClr val="0000FF"/>
                </a:solidFill>
                <a:latin typeface="Consolas" pitchFamily="49" charset="0"/>
              </a:rPr>
              <a:t>PagePrintedEventArgs</a:t>
            </a:r>
            <a:r>
              <a:rPr lang="en-US" sz="1300" b="1" dirty="0">
                <a:solidFill>
                  <a:srgbClr val="0000FF"/>
                </a:solidFill>
                <a:latin typeface="Consolas" pitchFamily="49" charset="0"/>
              </a:rPr>
              <a:t>&gt; </a:t>
            </a:r>
            <a:r>
              <a:rPr lang="en-US" sz="1300" b="1" dirty="0" err="1">
                <a:solidFill>
                  <a:srgbClr val="010001"/>
                </a:solidFill>
                <a:latin typeface="Consolas" pitchFamily="49" charset="0"/>
              </a:rPr>
              <a:t>PagePrinted</a:t>
            </a:r>
            <a:r>
              <a:rPr lang="en-US" sz="1300" b="1" dirty="0">
                <a:solidFill>
                  <a:srgbClr val="010001"/>
                </a:solidFill>
                <a:latin typeface="Consolas" pitchFamily="49" charset="0"/>
              </a:rPr>
              <a:t> {</a:t>
            </a:r>
          </a:p>
          <a:p>
            <a:pPr defTabSz="365760"/>
            <a:r>
              <a:rPr lang="en-US" sz="1300" dirty="0">
                <a:solidFill>
                  <a:srgbClr val="010001"/>
                </a:solidFill>
                <a:latin typeface="Consolas" pitchFamily="49" charset="0"/>
              </a:rPr>
              <a:t>		</a:t>
            </a:r>
            <a:r>
              <a:rPr lang="en-US" sz="1300" dirty="0">
                <a:solidFill>
                  <a:srgbClr val="0000FF"/>
                </a:solidFill>
                <a:latin typeface="Consolas" pitchFamily="49" charset="0"/>
              </a:rPr>
              <a:t>add {</a:t>
            </a:r>
          </a:p>
          <a:p>
            <a:pPr defTabSz="365760"/>
            <a:r>
              <a:rPr lang="en-US" sz="1300" dirty="0">
                <a:solidFill>
                  <a:srgbClr val="0000FF"/>
                </a:solidFill>
                <a:latin typeface="Consolas" pitchFamily="49" charset="0"/>
              </a:rPr>
              <a:t>			lock(</a:t>
            </a:r>
            <a:r>
              <a:rPr lang="en-US" sz="1300" dirty="0">
                <a:solidFill>
                  <a:srgbClr val="010001"/>
                </a:solidFill>
                <a:latin typeface="Consolas" pitchFamily="49" charset="0"/>
              </a:rPr>
              <a:t>_</a:t>
            </a:r>
            <a:r>
              <a:rPr lang="en-US" sz="1300" dirty="0" err="1">
                <a:solidFill>
                  <a:srgbClr val="010001"/>
                </a:solidFill>
                <a:latin typeface="Consolas" pitchFamily="49" charset="0"/>
              </a:rPr>
              <a:t>eventsLock</a:t>
            </a:r>
            <a:r>
              <a:rPr lang="en-US" sz="1300" dirty="0">
                <a:solidFill>
                  <a:srgbClr val="010001"/>
                </a:solidFill>
                <a:latin typeface="Consolas" pitchFamily="49" charset="0"/>
              </a:rPr>
              <a:t>) { _</a:t>
            </a:r>
            <a:r>
              <a:rPr lang="en-US" sz="1300" dirty="0" err="1">
                <a:solidFill>
                  <a:srgbClr val="010001"/>
                </a:solidFill>
                <a:latin typeface="Consolas" pitchFamily="49" charset="0"/>
              </a:rPr>
              <a:t>pagePrinted</a:t>
            </a:r>
            <a:r>
              <a:rPr lang="en-US" sz="1300" dirty="0">
                <a:solidFill>
                  <a:srgbClr val="010001"/>
                </a:solidFill>
                <a:latin typeface="Consolas" pitchFamily="49" charset="0"/>
              </a:rPr>
              <a:t> += </a:t>
            </a:r>
            <a:r>
              <a:rPr lang="en-US" sz="1300" dirty="0">
                <a:solidFill>
                  <a:srgbClr val="0000FF"/>
                </a:solidFill>
                <a:latin typeface="Consolas" pitchFamily="49" charset="0"/>
              </a:rPr>
              <a:t>value; }</a:t>
            </a:r>
          </a:p>
          <a:p>
            <a:pPr defTabSz="365760"/>
            <a:r>
              <a:rPr lang="en-US" sz="1300" dirty="0">
                <a:solidFill>
                  <a:srgbClr val="0000FF"/>
                </a:solidFill>
                <a:latin typeface="Consolas" pitchFamily="49" charset="0"/>
              </a:rPr>
              <a:t>		}</a:t>
            </a:r>
          </a:p>
          <a:p>
            <a:pPr defTabSz="365760"/>
            <a:r>
              <a:rPr lang="en-US" sz="1300" dirty="0">
                <a:solidFill>
                  <a:srgbClr val="0000FF"/>
                </a:solidFill>
                <a:latin typeface="Consolas" pitchFamily="49" charset="0"/>
              </a:rPr>
              <a:t>		remove {</a:t>
            </a:r>
          </a:p>
          <a:p>
            <a:pPr defTabSz="365760"/>
            <a:r>
              <a:rPr lang="en-US" sz="1300" dirty="0">
                <a:solidFill>
                  <a:srgbClr val="0000FF"/>
                </a:solidFill>
                <a:latin typeface="Consolas" pitchFamily="49" charset="0"/>
              </a:rPr>
              <a:t>			lock(</a:t>
            </a:r>
            <a:r>
              <a:rPr lang="en-US" sz="1300" dirty="0">
                <a:solidFill>
                  <a:srgbClr val="010001"/>
                </a:solidFill>
                <a:latin typeface="Consolas" pitchFamily="49" charset="0"/>
              </a:rPr>
              <a:t>_</a:t>
            </a:r>
            <a:r>
              <a:rPr lang="en-US" sz="1300" dirty="0" err="1">
                <a:solidFill>
                  <a:srgbClr val="010001"/>
                </a:solidFill>
                <a:latin typeface="Consolas" pitchFamily="49" charset="0"/>
              </a:rPr>
              <a:t>eventsLock</a:t>
            </a:r>
            <a:r>
              <a:rPr lang="en-US" sz="1300" dirty="0">
                <a:solidFill>
                  <a:srgbClr val="010001"/>
                </a:solidFill>
                <a:latin typeface="Consolas" pitchFamily="49" charset="0"/>
              </a:rPr>
              <a:t>) { _</a:t>
            </a:r>
            <a:r>
              <a:rPr lang="en-US" sz="1300" dirty="0" err="1">
                <a:solidFill>
                  <a:srgbClr val="010001"/>
                </a:solidFill>
                <a:latin typeface="Consolas" pitchFamily="49" charset="0"/>
              </a:rPr>
              <a:t>pagePrinted</a:t>
            </a:r>
            <a:r>
              <a:rPr lang="en-US" sz="1300" dirty="0">
                <a:solidFill>
                  <a:srgbClr val="010001"/>
                </a:solidFill>
                <a:latin typeface="Consolas" pitchFamily="49" charset="0"/>
              </a:rPr>
              <a:t> -= </a:t>
            </a:r>
            <a:r>
              <a:rPr lang="en-US" sz="1300" dirty="0">
                <a:solidFill>
                  <a:srgbClr val="0000FF"/>
                </a:solidFill>
                <a:latin typeface="Consolas" pitchFamily="49" charset="0"/>
              </a:rPr>
              <a:t>value; }</a:t>
            </a:r>
          </a:p>
          <a:p>
            <a:pPr defTabSz="365760"/>
            <a:r>
              <a:rPr lang="en-US" sz="1300" dirty="0">
                <a:solidFill>
                  <a:srgbClr val="0000FF"/>
                </a:solidFill>
                <a:latin typeface="Consolas" pitchFamily="49" charset="0"/>
              </a:rPr>
              <a:t>		}</a:t>
            </a:r>
          </a:p>
          <a:p>
            <a:pPr defTabSz="365760"/>
            <a:r>
              <a:rPr lang="en-US" sz="1300" dirty="0">
                <a:solidFill>
                  <a:srgbClr val="0000FF"/>
                </a:solidFill>
                <a:latin typeface="Consolas" pitchFamily="49" charset="0"/>
              </a:rPr>
              <a:t>	}</a:t>
            </a:r>
          </a:p>
          <a:p>
            <a:pPr defTabSz="365760"/>
            <a:r>
              <a:rPr lang="en-US" sz="1300" dirty="0">
                <a:solidFill>
                  <a:srgbClr val="0000FF"/>
                </a:solidFill>
                <a:latin typeface="Consolas" pitchFamily="49" charset="0"/>
              </a:rPr>
              <a:t>	</a:t>
            </a:r>
            <a:r>
              <a:rPr lang="en-US" sz="1300" dirty="0">
                <a:solidFill>
                  <a:srgbClr val="008000"/>
                </a:solidFill>
                <a:latin typeface="Consolas" pitchFamily="49" charset="0"/>
              </a:rPr>
              <a:t>// </a:t>
            </a:r>
            <a:r>
              <a:rPr lang="en-US" sz="1300" dirty="0" err="1">
                <a:solidFill>
                  <a:srgbClr val="008000"/>
                </a:solidFill>
                <a:latin typeface="Consolas" pitchFamily="49" charset="0"/>
              </a:rPr>
              <a:t>PrintPage</a:t>
            </a:r>
            <a:r>
              <a:rPr lang="en-US" sz="1300" dirty="0">
                <a:solidFill>
                  <a:srgbClr val="008000"/>
                </a:solidFill>
                <a:latin typeface="Consolas" pitchFamily="49" charset="0"/>
              </a:rPr>
              <a:t> called in a loop from </a:t>
            </a:r>
            <a:r>
              <a:rPr lang="en-US" sz="1300" dirty="0" err="1">
                <a:solidFill>
                  <a:srgbClr val="008000"/>
                </a:solidFill>
                <a:latin typeface="Consolas" pitchFamily="49" charset="0"/>
              </a:rPr>
              <a:t>PrintDocument</a:t>
            </a:r>
            <a:r>
              <a:rPr lang="en-US" sz="1300" dirty="0">
                <a:solidFill>
                  <a:srgbClr val="008000"/>
                </a:solidFill>
                <a:latin typeface="Consolas" pitchFamily="49" charset="0"/>
              </a:rPr>
              <a:t>, not shown</a:t>
            </a:r>
          </a:p>
          <a:p>
            <a:pPr defTabSz="365760"/>
            <a:r>
              <a:rPr lang="en-US" sz="1300" dirty="0">
                <a:solidFill>
                  <a:srgbClr val="008000"/>
                </a:solidFill>
                <a:latin typeface="Consolas" pitchFamily="49" charset="0"/>
              </a:rPr>
              <a:t>	</a:t>
            </a:r>
            <a:r>
              <a:rPr lang="en-US" sz="1300" dirty="0">
                <a:solidFill>
                  <a:srgbClr val="0000FF"/>
                </a:solidFill>
                <a:latin typeface="Consolas" pitchFamily="49" charset="0"/>
              </a:rPr>
              <a:t>private void </a:t>
            </a:r>
            <a:r>
              <a:rPr lang="en-US" sz="1300" dirty="0" err="1">
                <a:solidFill>
                  <a:srgbClr val="010001"/>
                </a:solidFill>
                <a:latin typeface="Consolas" pitchFamily="49" charset="0"/>
              </a:rPr>
              <a:t>PrintPage</a:t>
            </a:r>
            <a:r>
              <a:rPr lang="en-US" sz="1300" dirty="0">
                <a:solidFill>
                  <a:srgbClr val="010001"/>
                </a:solidFill>
                <a:latin typeface="Consolas" pitchFamily="49" charset="0"/>
              </a:rPr>
              <a:t>(Page p) {</a:t>
            </a:r>
          </a:p>
          <a:p>
            <a:pPr defTabSz="365760"/>
            <a:r>
              <a:rPr lang="en-US" sz="1300" dirty="0">
                <a:solidFill>
                  <a:srgbClr val="010001"/>
                </a:solidFill>
                <a:latin typeface="Consolas" pitchFamily="49" charset="0"/>
              </a:rPr>
              <a:t>		</a:t>
            </a:r>
            <a:r>
              <a:rPr lang="en-US" sz="1300" dirty="0">
                <a:solidFill>
                  <a:srgbClr val="008000"/>
                </a:solidFill>
                <a:latin typeface="Consolas" pitchFamily="49" charset="0"/>
              </a:rPr>
              <a:t>// render page to printer</a:t>
            </a:r>
          </a:p>
          <a:p>
            <a:pPr defTabSz="365760"/>
            <a:r>
              <a:rPr lang="en-US" sz="1300" dirty="0">
                <a:solidFill>
                  <a:srgbClr val="008000"/>
                </a:solidFill>
                <a:latin typeface="Consolas" pitchFamily="49" charset="0"/>
              </a:rPr>
              <a:t>		</a:t>
            </a:r>
            <a:r>
              <a:rPr lang="en-US" sz="1300" dirty="0" err="1">
                <a:solidFill>
                  <a:srgbClr val="010001"/>
                </a:solidFill>
                <a:latin typeface="Consolas" pitchFamily="49" charset="0"/>
              </a:rPr>
              <a:t>OnPagePrinted</a:t>
            </a:r>
            <a:r>
              <a:rPr lang="en-US" sz="1300" dirty="0">
                <a:solidFill>
                  <a:srgbClr val="010001"/>
                </a:solidFill>
                <a:latin typeface="Consolas" pitchFamily="49" charset="0"/>
              </a:rPr>
              <a:t>( </a:t>
            </a:r>
            <a:r>
              <a:rPr lang="en-US" sz="1300" dirty="0">
                <a:solidFill>
                  <a:srgbClr val="0000FF"/>
                </a:solidFill>
                <a:latin typeface="Consolas" pitchFamily="49" charset="0"/>
              </a:rPr>
              <a:t>new </a:t>
            </a:r>
            <a:r>
              <a:rPr lang="en-US" sz="1300" b="1" dirty="0" err="1">
                <a:solidFill>
                  <a:srgbClr val="0000FF"/>
                </a:solidFill>
                <a:latin typeface="Consolas" pitchFamily="49" charset="0"/>
              </a:rPr>
              <a:t>PagePrintedEventArgs</a:t>
            </a:r>
            <a:r>
              <a:rPr lang="en-US" sz="1300" b="1" dirty="0">
                <a:solidFill>
                  <a:srgbClr val="0000FF"/>
                </a:solidFill>
                <a:latin typeface="Consolas" pitchFamily="49" charset="0"/>
              </a:rPr>
              <a:t>( </a:t>
            </a:r>
            <a:r>
              <a:rPr lang="en-US" sz="1300" b="1" dirty="0" err="1">
                <a:solidFill>
                  <a:srgbClr val="010001"/>
                </a:solidFill>
                <a:latin typeface="Consolas" pitchFamily="49" charset="0"/>
              </a:rPr>
              <a:t>p.PageNumber</a:t>
            </a:r>
            <a:r>
              <a:rPr lang="en-US" sz="1300" b="1" dirty="0">
                <a:solidFill>
                  <a:srgbClr val="010001"/>
                </a:solidFill>
                <a:latin typeface="Consolas" pitchFamily="49" charset="0"/>
              </a:rPr>
              <a:t> ) );</a:t>
            </a:r>
          </a:p>
          <a:p>
            <a:pPr defTabSz="365760"/>
            <a:r>
              <a:rPr lang="en-US" sz="1300" dirty="0">
                <a:solidFill>
                  <a:srgbClr val="010001"/>
                </a:solidFill>
                <a:latin typeface="Consolas" pitchFamily="49" charset="0"/>
              </a:rPr>
              <a:t>	}</a:t>
            </a:r>
          </a:p>
          <a:p>
            <a:pPr defTabSz="365760"/>
            <a:endParaRPr lang="en-US" sz="1300" dirty="0">
              <a:solidFill>
                <a:srgbClr val="010001"/>
              </a:solidFill>
              <a:latin typeface="Consolas" pitchFamily="49" charset="0"/>
            </a:endParaRPr>
          </a:p>
          <a:p>
            <a:pPr defTabSz="365760"/>
            <a:r>
              <a:rPr lang="en-US" sz="1300" dirty="0">
                <a:solidFill>
                  <a:srgbClr val="010001"/>
                </a:solidFill>
                <a:latin typeface="Consolas" pitchFamily="49" charset="0"/>
              </a:rPr>
              <a:t>	</a:t>
            </a:r>
            <a:r>
              <a:rPr lang="en-US" sz="1300" dirty="0">
                <a:solidFill>
                  <a:srgbClr val="0000FF"/>
                </a:solidFill>
                <a:latin typeface="Consolas" pitchFamily="49" charset="0"/>
              </a:rPr>
              <a:t>protected virtual void </a:t>
            </a:r>
            <a:r>
              <a:rPr lang="en-US" sz="1300" dirty="0" err="1">
                <a:solidFill>
                  <a:srgbClr val="010001"/>
                </a:solidFill>
                <a:latin typeface="Consolas" pitchFamily="49" charset="0"/>
              </a:rPr>
              <a:t>OnPagePrinted</a:t>
            </a:r>
            <a:r>
              <a:rPr lang="en-US" sz="1300" dirty="0">
                <a:solidFill>
                  <a:srgbClr val="010001"/>
                </a:solidFill>
                <a:latin typeface="Consolas" pitchFamily="49" charset="0"/>
              </a:rPr>
              <a:t>(</a:t>
            </a:r>
            <a:r>
              <a:rPr lang="en-US" sz="1300" b="1" dirty="0" err="1">
                <a:solidFill>
                  <a:srgbClr val="0000FF"/>
                </a:solidFill>
                <a:latin typeface="Consolas" pitchFamily="49" charset="0"/>
              </a:rPr>
              <a:t>PagePrintedEventArgs</a:t>
            </a:r>
            <a:r>
              <a:rPr lang="en-US" sz="1300" b="1" dirty="0">
                <a:solidFill>
                  <a:srgbClr val="0000FF"/>
                </a:solidFill>
                <a:latin typeface="Consolas" pitchFamily="49" charset="0"/>
              </a:rPr>
              <a:t> </a:t>
            </a:r>
            <a:r>
              <a:rPr lang="en-US" sz="1300" b="1" dirty="0">
                <a:solidFill>
                  <a:srgbClr val="010001"/>
                </a:solidFill>
                <a:latin typeface="Consolas" pitchFamily="49" charset="0"/>
              </a:rPr>
              <a:t>e) {</a:t>
            </a:r>
          </a:p>
          <a:p>
            <a:pPr defTabSz="365760"/>
            <a:r>
              <a:rPr lang="en-US" sz="1300" dirty="0">
                <a:solidFill>
                  <a:srgbClr val="010001"/>
                </a:solidFill>
                <a:latin typeface="Consolas" pitchFamily="49" charset="0"/>
              </a:rPr>
              <a:t>		</a:t>
            </a:r>
            <a:r>
              <a:rPr lang="en-US" sz="1300" dirty="0">
                <a:solidFill>
                  <a:srgbClr val="0000FF"/>
                </a:solidFill>
                <a:latin typeface="Consolas" pitchFamily="49" charset="0"/>
              </a:rPr>
              <a:t>if(</a:t>
            </a:r>
            <a:r>
              <a:rPr lang="en-US" sz="1300" dirty="0">
                <a:solidFill>
                  <a:srgbClr val="010001"/>
                </a:solidFill>
                <a:latin typeface="Consolas" pitchFamily="49" charset="0"/>
              </a:rPr>
              <a:t>_</a:t>
            </a:r>
            <a:r>
              <a:rPr lang="en-US" sz="1300" dirty="0" err="1">
                <a:solidFill>
                  <a:srgbClr val="010001"/>
                </a:solidFill>
                <a:latin typeface="Consolas" pitchFamily="49" charset="0"/>
              </a:rPr>
              <a:t>pagePrinted</a:t>
            </a:r>
            <a:r>
              <a:rPr lang="en-US" sz="1300" dirty="0">
                <a:solidFill>
                  <a:srgbClr val="010001"/>
                </a:solidFill>
                <a:latin typeface="Consolas" pitchFamily="49" charset="0"/>
              </a:rPr>
              <a:t> != </a:t>
            </a:r>
            <a:r>
              <a:rPr lang="en-US" sz="1300" dirty="0">
                <a:solidFill>
                  <a:srgbClr val="0000FF"/>
                </a:solidFill>
                <a:latin typeface="Consolas" pitchFamily="49" charset="0"/>
              </a:rPr>
              <a:t>null)</a:t>
            </a:r>
          </a:p>
          <a:p>
            <a:pPr defTabSz="365760"/>
            <a:r>
              <a:rPr lang="en-US" sz="1300" dirty="0">
                <a:solidFill>
                  <a:srgbClr val="0000FF"/>
                </a:solidFill>
                <a:latin typeface="Consolas" pitchFamily="49" charset="0"/>
              </a:rPr>
              <a:t>			</a:t>
            </a:r>
            <a:r>
              <a:rPr lang="en-US" sz="1300" dirty="0">
                <a:solidFill>
                  <a:srgbClr val="010001"/>
                </a:solidFill>
                <a:latin typeface="Consolas" pitchFamily="49" charset="0"/>
              </a:rPr>
              <a:t>_</a:t>
            </a:r>
            <a:r>
              <a:rPr lang="en-US" sz="1300" dirty="0" err="1">
                <a:solidFill>
                  <a:srgbClr val="010001"/>
                </a:solidFill>
                <a:latin typeface="Consolas" pitchFamily="49" charset="0"/>
              </a:rPr>
              <a:t>pagePrinted</a:t>
            </a:r>
            <a:r>
              <a:rPr lang="en-US" sz="1300" dirty="0">
                <a:solidFill>
                  <a:srgbClr val="010001"/>
                </a:solidFill>
                <a:latin typeface="Consolas" pitchFamily="49" charset="0"/>
              </a:rPr>
              <a:t>(</a:t>
            </a:r>
            <a:r>
              <a:rPr lang="en-US" sz="1300" dirty="0">
                <a:solidFill>
                  <a:srgbClr val="0000FF"/>
                </a:solidFill>
                <a:latin typeface="Consolas" pitchFamily="49" charset="0"/>
              </a:rPr>
              <a:t>this, </a:t>
            </a:r>
            <a:r>
              <a:rPr lang="en-US" sz="1300" dirty="0">
                <a:solidFill>
                  <a:srgbClr val="010001"/>
                </a:solidFill>
                <a:latin typeface="Consolas" pitchFamily="49" charset="0"/>
              </a:rPr>
              <a:t>e);</a:t>
            </a:r>
          </a:p>
          <a:p>
            <a:pPr defTabSz="365760"/>
            <a:r>
              <a:rPr lang="en-US" sz="1300" dirty="0">
                <a:solidFill>
                  <a:srgbClr val="010001"/>
                </a:solidFill>
                <a:latin typeface="Consolas" pitchFamily="49" charset="0"/>
              </a:rPr>
              <a:t>	}</a:t>
            </a:r>
          </a:p>
          <a:p>
            <a:pPr defTabSz="365760"/>
            <a:r>
              <a:rPr lang="en-US" sz="1300" dirty="0">
                <a:solidFill>
                  <a:srgbClr val="010001"/>
                </a:solidFill>
                <a:latin typeface="Consolas" pitchFamily="49" charset="0"/>
              </a:rPr>
              <a:t>}</a:t>
            </a:r>
          </a:p>
        </p:txBody>
      </p:sp>
    </p:spTree>
    <p:extLst>
      <p:ext uri="{BB962C8B-B14F-4D97-AF65-F5344CB8AC3E}">
        <p14:creationId xmlns:p14="http://schemas.microsoft.com/office/powerpoint/2010/main" val="2551185233"/>
      </p:ext>
    </p:extLst>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Delegates</a:t>
            </a:r>
          </a:p>
        </p:txBody>
      </p:sp>
      <p:sp>
        <p:nvSpPr>
          <p:cNvPr id="3" name="Content Placeholder 2"/>
          <p:cNvSpPr>
            <a:spLocks noGrp="1"/>
          </p:cNvSpPr>
          <p:nvPr>
            <p:ph idx="1"/>
          </p:nvPr>
        </p:nvSpPr>
        <p:spPr/>
        <p:txBody>
          <a:bodyPr>
            <a:normAutofit fontScale="92500" lnSpcReduction="20000"/>
          </a:bodyPr>
          <a:lstStyle/>
          <a:p>
            <a:r>
              <a:rPr lang="en-US" sz="3200" dirty="0"/>
              <a:t>The delegate type synthesized by the compiler includes two methods for asynchronous invocation</a:t>
            </a:r>
          </a:p>
          <a:p>
            <a:pPr lvl="1"/>
            <a:r>
              <a:rPr lang="en-US" sz="2800" b="1" dirty="0" err="1">
                <a:solidFill>
                  <a:srgbClr val="7030A0"/>
                </a:solidFill>
                <a:latin typeface="Consolas" pitchFamily="49" charset="0"/>
              </a:rPr>
              <a:t>BeginInvoke</a:t>
            </a:r>
            <a:r>
              <a:rPr lang="en-US" sz="2800" dirty="0"/>
              <a:t> to start the operation on a thread from the managed thread pool</a:t>
            </a:r>
          </a:p>
          <a:p>
            <a:pPr lvl="1"/>
            <a:r>
              <a:rPr lang="en-US" sz="2800" b="1" dirty="0" err="1">
                <a:solidFill>
                  <a:srgbClr val="7030A0"/>
                </a:solidFill>
                <a:latin typeface="Consolas" pitchFamily="49" charset="0"/>
              </a:rPr>
              <a:t>EndInvoke</a:t>
            </a:r>
            <a:r>
              <a:rPr lang="en-US" sz="2800" dirty="0"/>
              <a:t> to harvest the results</a:t>
            </a:r>
          </a:p>
          <a:p>
            <a:r>
              <a:rPr lang="en-US" sz="3200" dirty="0" err="1">
                <a:latin typeface="Consolas" pitchFamily="49" charset="0"/>
              </a:rPr>
              <a:t>BeginInvoke</a:t>
            </a:r>
            <a:r>
              <a:rPr lang="en-US" sz="3200" dirty="0"/>
              <a:t> accepts the arguments and returns an implementation of the </a:t>
            </a:r>
            <a:r>
              <a:rPr lang="en-US" sz="3200" b="1" dirty="0" err="1">
                <a:solidFill>
                  <a:srgbClr val="FF0000"/>
                </a:solidFill>
                <a:latin typeface="Consolas" pitchFamily="49" charset="0"/>
              </a:rPr>
              <a:t>System.IAsyncResult</a:t>
            </a:r>
            <a:r>
              <a:rPr lang="en-US" sz="3200" dirty="0"/>
              <a:t> interface</a:t>
            </a:r>
          </a:p>
          <a:p>
            <a:r>
              <a:rPr lang="en-US" sz="3200" dirty="0" err="1">
                <a:latin typeface="Consolas" pitchFamily="49" charset="0"/>
              </a:rPr>
              <a:t>EndInvoke</a:t>
            </a:r>
            <a:r>
              <a:rPr lang="en-US" sz="3200" dirty="0"/>
              <a:t> accepts the out and ref arguments and the </a:t>
            </a:r>
            <a:r>
              <a:rPr lang="en-US" sz="3200" dirty="0" err="1">
                <a:latin typeface="Consolas" pitchFamily="49" charset="0"/>
              </a:rPr>
              <a:t>IAsyncResult</a:t>
            </a:r>
            <a:r>
              <a:rPr lang="en-US" sz="3200" dirty="0"/>
              <a:t> reference</a:t>
            </a:r>
          </a:p>
          <a:p>
            <a:r>
              <a:rPr lang="en-US" sz="3200" dirty="0"/>
              <a:t>Its return type is the return type of the delegate</a:t>
            </a:r>
          </a:p>
          <a:p>
            <a:r>
              <a:rPr lang="en-US" sz="3200" dirty="0"/>
              <a:t>Works only when delegate connected to one method</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106</a:t>
            </a:fld>
            <a:endParaRPr lang="he-IL"/>
          </a:p>
        </p:txBody>
      </p:sp>
    </p:spTree>
    <p:extLst>
      <p:ext uri="{BB962C8B-B14F-4D97-AF65-F5344CB8AC3E}">
        <p14:creationId xmlns:p14="http://schemas.microsoft.com/office/powerpoint/2010/main" val="3459721643"/>
      </p:ext>
    </p:extLst>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onsolas" pitchFamily="49" charset="0"/>
              </a:rPr>
              <a:t>BeginInvoke</a:t>
            </a:r>
            <a:endParaRPr lang="en-US" dirty="0">
              <a:latin typeface="Consolas" pitchFamily="49" charset="0"/>
            </a:endParaRPr>
          </a:p>
        </p:txBody>
      </p:sp>
      <p:sp>
        <p:nvSpPr>
          <p:cNvPr id="3" name="Content Placeholder 2"/>
          <p:cNvSpPr>
            <a:spLocks noGrp="1"/>
          </p:cNvSpPr>
          <p:nvPr>
            <p:ph idx="1"/>
          </p:nvPr>
        </p:nvSpPr>
        <p:spPr>
          <a:xfrm>
            <a:off x="179512" y="2852936"/>
            <a:ext cx="8856984" cy="3395464"/>
          </a:xfrm>
        </p:spPr>
        <p:txBody>
          <a:bodyPr/>
          <a:lstStyle/>
          <a:p>
            <a:r>
              <a:rPr lang="en-US" dirty="0"/>
              <a:t>Two additional arguments are present in </a:t>
            </a:r>
            <a:r>
              <a:rPr lang="en-US" dirty="0" err="1">
                <a:latin typeface="Consolas" pitchFamily="49" charset="0"/>
              </a:rPr>
              <a:t>BeginInvoke</a:t>
            </a:r>
            <a:endParaRPr lang="en-US" dirty="0">
              <a:latin typeface="Consolas" pitchFamily="49" charset="0"/>
            </a:endParaRPr>
          </a:p>
          <a:p>
            <a:pPr lvl="1"/>
            <a:r>
              <a:rPr lang="en-US" dirty="0"/>
              <a:t>A callback delegate to be called when the asynchronous method completes (may be null)</a:t>
            </a:r>
          </a:p>
          <a:p>
            <a:pPr lvl="1"/>
            <a:r>
              <a:rPr lang="en-US" dirty="0"/>
              <a:t>An arbitrary state value that can be used in whatever manner desired</a:t>
            </a:r>
          </a:p>
          <a:p>
            <a:endParaRPr lang="en-US" dirty="0"/>
          </a:p>
        </p:txBody>
      </p:sp>
      <p:sp>
        <p:nvSpPr>
          <p:cNvPr id="8" name="Footer Placeholder 7"/>
          <p:cNvSpPr>
            <a:spLocks noGrp="1"/>
          </p:cNvSpPr>
          <p:nvPr>
            <p:ph type="ftr" sz="quarter" idx="11"/>
          </p:nvPr>
        </p:nvSpPr>
        <p:spPr/>
        <p:txBody>
          <a:bodyPr/>
          <a:lstStyle/>
          <a:p>
            <a:r>
              <a:rPr lang="en-US"/>
              <a:t>(C)2011 Pavel Yosifovich</a:t>
            </a:r>
            <a:endParaRPr lang="he-IL" dirty="0"/>
          </a:p>
        </p:txBody>
      </p:sp>
      <p:sp>
        <p:nvSpPr>
          <p:cNvPr id="7" name="Slide Number Placeholder 6"/>
          <p:cNvSpPr>
            <a:spLocks noGrp="1"/>
          </p:cNvSpPr>
          <p:nvPr>
            <p:ph type="sldNum" sz="quarter" idx="12"/>
          </p:nvPr>
        </p:nvSpPr>
        <p:spPr/>
        <p:txBody>
          <a:bodyPr/>
          <a:lstStyle/>
          <a:p>
            <a:fld id="{8D5EC362-8DE0-4138-8AD2-9C18772BB671}" type="slidenum">
              <a:rPr lang="he-IL" smtClean="0"/>
              <a:pPr/>
              <a:t>107</a:t>
            </a:fld>
            <a:endParaRPr lang="he-IL"/>
          </a:p>
        </p:txBody>
      </p:sp>
      <p:sp>
        <p:nvSpPr>
          <p:cNvPr id="4" name="Rectangle 3"/>
          <p:cNvSpPr>
            <a:spLocks noChangeArrowheads="1"/>
          </p:cNvSpPr>
          <p:nvPr/>
        </p:nvSpPr>
        <p:spPr bwMode="auto">
          <a:xfrm>
            <a:off x="428596" y="1209292"/>
            <a:ext cx="8429684" cy="30777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public delegate double </a:t>
            </a:r>
            <a:r>
              <a:rPr lang="en-US" altLang="en-US" sz="1400" b="1" dirty="0" err="1">
                <a:solidFill>
                  <a:schemeClr val="tx1"/>
                </a:solidFill>
                <a:latin typeface="Consolas" pitchFamily="49" charset="0"/>
              </a:rPr>
              <a:t>MathOp</a:t>
            </a:r>
            <a:r>
              <a:rPr lang="en-US" altLang="en-US" sz="1400" b="1" dirty="0">
                <a:solidFill>
                  <a:schemeClr val="tx1"/>
                </a:solidFill>
                <a:latin typeface="Consolas" pitchFamily="49" charset="0"/>
              </a:rPr>
              <a:t>(double x, double y, ref double z, out </a:t>
            </a:r>
            <a:r>
              <a:rPr lang="en-US" altLang="en-US" sz="1400" b="1" dirty="0" err="1">
                <a:solidFill>
                  <a:schemeClr val="tx1"/>
                </a:solidFill>
                <a:latin typeface="Consolas" pitchFamily="49" charset="0"/>
              </a:rPr>
              <a:t>bool</a:t>
            </a:r>
            <a:r>
              <a:rPr lang="en-US" altLang="en-US" sz="1400" b="1" dirty="0">
                <a:solidFill>
                  <a:schemeClr val="tx1"/>
                </a:solidFill>
                <a:latin typeface="Consolas" pitchFamily="49" charset="0"/>
              </a:rPr>
              <a:t> overflow);</a:t>
            </a:r>
          </a:p>
        </p:txBody>
      </p:sp>
      <p:sp>
        <p:nvSpPr>
          <p:cNvPr id="5" name="Rectangle 4"/>
          <p:cNvSpPr>
            <a:spLocks noChangeArrowheads="1"/>
          </p:cNvSpPr>
          <p:nvPr/>
        </p:nvSpPr>
        <p:spPr bwMode="auto">
          <a:xfrm>
            <a:off x="428596" y="1810133"/>
            <a:ext cx="8429684" cy="30777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public double Invoke(double x, double y, ref double z, out </a:t>
            </a:r>
            <a:r>
              <a:rPr lang="en-US" altLang="en-US" sz="1400" b="1" dirty="0" err="1">
                <a:solidFill>
                  <a:schemeClr val="tx1"/>
                </a:solidFill>
                <a:latin typeface="Consolas" pitchFamily="49" charset="0"/>
              </a:rPr>
              <a:t>bool</a:t>
            </a:r>
            <a:r>
              <a:rPr lang="en-US" altLang="en-US" sz="1400" b="1" dirty="0">
                <a:solidFill>
                  <a:schemeClr val="tx1"/>
                </a:solidFill>
                <a:latin typeface="Consolas" pitchFamily="49" charset="0"/>
              </a:rPr>
              <a:t> overflow);</a:t>
            </a:r>
          </a:p>
        </p:txBody>
      </p:sp>
      <p:sp>
        <p:nvSpPr>
          <p:cNvPr id="6" name="Rectangle 5"/>
          <p:cNvSpPr>
            <a:spLocks noChangeArrowheads="1"/>
          </p:cNvSpPr>
          <p:nvPr/>
        </p:nvSpPr>
        <p:spPr bwMode="auto">
          <a:xfrm>
            <a:off x="428596" y="2214619"/>
            <a:ext cx="8429684" cy="566309"/>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public </a:t>
            </a:r>
            <a:r>
              <a:rPr lang="en-US" altLang="en-US" sz="1400" b="1" dirty="0" err="1">
                <a:solidFill>
                  <a:schemeClr val="tx1"/>
                </a:solidFill>
                <a:latin typeface="Consolas" pitchFamily="49" charset="0"/>
              </a:rPr>
              <a:t>IAsyncResult</a:t>
            </a:r>
            <a:r>
              <a:rPr lang="en-US" altLang="en-US" sz="1400" b="1" dirty="0">
                <a:solidFill>
                  <a:schemeClr val="tx1"/>
                </a:solidFill>
                <a:latin typeface="Consolas" pitchFamily="49" charset="0"/>
              </a:rPr>
              <a:t> </a:t>
            </a:r>
            <a:r>
              <a:rPr lang="en-US" altLang="en-US" sz="1400" b="1" dirty="0" err="1">
                <a:solidFill>
                  <a:schemeClr val="tx1"/>
                </a:solidFill>
                <a:latin typeface="Consolas" pitchFamily="49" charset="0"/>
              </a:rPr>
              <a:t>BeginInvoke</a:t>
            </a:r>
            <a:r>
              <a:rPr lang="en-US" altLang="en-US" sz="1400" b="1" dirty="0">
                <a:solidFill>
                  <a:schemeClr val="tx1"/>
                </a:solidFill>
                <a:latin typeface="Consolas" pitchFamily="49" charset="0"/>
              </a:rPr>
              <a:t>(double x, double y, ref double z,</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	out </a:t>
            </a:r>
            <a:r>
              <a:rPr lang="en-US" altLang="en-US" sz="1400" b="1" dirty="0" err="1">
                <a:solidFill>
                  <a:schemeClr val="tx1"/>
                </a:solidFill>
                <a:latin typeface="Consolas" pitchFamily="49" charset="0"/>
              </a:rPr>
              <a:t>bool</a:t>
            </a:r>
            <a:r>
              <a:rPr lang="en-US" altLang="en-US" sz="1400" b="1" dirty="0">
                <a:solidFill>
                  <a:schemeClr val="tx1"/>
                </a:solidFill>
                <a:latin typeface="Consolas" pitchFamily="49" charset="0"/>
              </a:rPr>
              <a:t> overflow, </a:t>
            </a:r>
            <a:r>
              <a:rPr lang="en-US" altLang="en-US" sz="1400" b="1" dirty="0" err="1">
                <a:solidFill>
                  <a:schemeClr val="tx1"/>
                </a:solidFill>
                <a:latin typeface="Consolas" pitchFamily="49" charset="0"/>
              </a:rPr>
              <a:t>AsyncCallback</a:t>
            </a:r>
            <a:r>
              <a:rPr lang="en-US" altLang="en-US" sz="1400" b="1" dirty="0">
                <a:solidFill>
                  <a:schemeClr val="tx1"/>
                </a:solidFill>
                <a:latin typeface="Consolas" pitchFamily="49" charset="0"/>
              </a:rPr>
              <a:t> complete, object state);</a:t>
            </a:r>
          </a:p>
        </p:txBody>
      </p:sp>
    </p:spTree>
    <p:extLst>
      <p:ext uri="{BB962C8B-B14F-4D97-AF65-F5344CB8AC3E}">
        <p14:creationId xmlns:p14="http://schemas.microsoft.com/office/powerpoint/2010/main" val="2289213216"/>
      </p:ext>
    </p:extLst>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nsolas" pitchFamily="49" charset="0"/>
              </a:rPr>
              <a:t>IAsyncResult</a:t>
            </a:r>
            <a:r>
              <a:rPr lang="en-US" dirty="0"/>
              <a:t> Interface</a:t>
            </a:r>
          </a:p>
        </p:txBody>
      </p:sp>
      <p:sp>
        <p:nvSpPr>
          <p:cNvPr id="3" name="Content Placeholder 2"/>
          <p:cNvSpPr>
            <a:spLocks noGrp="1"/>
          </p:cNvSpPr>
          <p:nvPr>
            <p:ph idx="1"/>
          </p:nvPr>
        </p:nvSpPr>
        <p:spPr>
          <a:xfrm>
            <a:off x="179512" y="2780928"/>
            <a:ext cx="8856984" cy="3672408"/>
          </a:xfrm>
        </p:spPr>
        <p:txBody>
          <a:bodyPr>
            <a:normAutofit fontScale="92500" lnSpcReduction="10000"/>
          </a:bodyPr>
          <a:lstStyle/>
          <a:p>
            <a:r>
              <a:rPr lang="en-US" sz="2400" b="1" dirty="0" err="1">
                <a:solidFill>
                  <a:srgbClr val="C00000"/>
                </a:solidFill>
                <a:latin typeface="Consolas" pitchFamily="49" charset="0"/>
              </a:rPr>
              <a:t>CompletedSynchronously</a:t>
            </a:r>
            <a:endParaRPr lang="en-US" sz="2400" b="1" dirty="0">
              <a:solidFill>
                <a:srgbClr val="C00000"/>
              </a:solidFill>
              <a:latin typeface="Consolas" pitchFamily="49" charset="0"/>
            </a:endParaRPr>
          </a:p>
          <a:p>
            <a:pPr lvl="1"/>
            <a:r>
              <a:rPr lang="en-US" sz="2000" dirty="0"/>
              <a:t>Property the indicates whether the method completed synchronously rather than asynchronously</a:t>
            </a:r>
          </a:p>
          <a:p>
            <a:pPr lvl="2"/>
            <a:r>
              <a:rPr lang="en-US" sz="1600" dirty="0"/>
              <a:t>Will never happen with the asynchronous delegates</a:t>
            </a:r>
          </a:p>
          <a:p>
            <a:pPr lvl="2"/>
            <a:r>
              <a:rPr lang="en-US" sz="1600" dirty="0"/>
              <a:t>Other implementations may want to process some call synchronously</a:t>
            </a:r>
          </a:p>
          <a:p>
            <a:r>
              <a:rPr lang="en-US" sz="2400" b="1" dirty="0" err="1">
                <a:solidFill>
                  <a:srgbClr val="C00000"/>
                </a:solidFill>
                <a:latin typeface="Consolas" pitchFamily="49" charset="0"/>
              </a:rPr>
              <a:t>IsCompleted</a:t>
            </a:r>
            <a:endParaRPr lang="en-US" sz="2400" b="1" dirty="0">
              <a:solidFill>
                <a:srgbClr val="C00000"/>
              </a:solidFill>
              <a:latin typeface="Consolas" pitchFamily="49" charset="0"/>
            </a:endParaRPr>
          </a:p>
          <a:p>
            <a:pPr lvl="1"/>
            <a:r>
              <a:rPr lang="en-US" sz="2000" dirty="0"/>
              <a:t>Property allows polling whether the asynchronous call has completed</a:t>
            </a:r>
          </a:p>
          <a:p>
            <a:r>
              <a:rPr lang="en-US" sz="2400" b="1" dirty="0" err="1">
                <a:solidFill>
                  <a:srgbClr val="C00000"/>
                </a:solidFill>
                <a:latin typeface="Consolas" pitchFamily="49" charset="0"/>
              </a:rPr>
              <a:t>AsyncWaitHandle</a:t>
            </a:r>
            <a:endParaRPr lang="en-US" sz="2400" b="1" dirty="0">
              <a:solidFill>
                <a:srgbClr val="C00000"/>
              </a:solidFill>
              <a:latin typeface="Consolas" pitchFamily="49" charset="0"/>
            </a:endParaRPr>
          </a:p>
          <a:p>
            <a:pPr lvl="1"/>
            <a:r>
              <a:rPr lang="en-US" sz="2000" dirty="0"/>
              <a:t>A wait handle that may be used to wait efficiently for the method to finish</a:t>
            </a:r>
          </a:p>
          <a:p>
            <a:r>
              <a:rPr lang="en-US" sz="2400" b="1" dirty="0" err="1">
                <a:solidFill>
                  <a:srgbClr val="C00000"/>
                </a:solidFill>
                <a:latin typeface="Consolas" pitchFamily="49" charset="0"/>
              </a:rPr>
              <a:t>AsyncState</a:t>
            </a:r>
            <a:endParaRPr lang="en-US" sz="2400" b="1" dirty="0">
              <a:solidFill>
                <a:srgbClr val="C00000"/>
              </a:solidFill>
              <a:latin typeface="Consolas" pitchFamily="49" charset="0"/>
            </a:endParaRPr>
          </a:p>
          <a:p>
            <a:pPr lvl="1"/>
            <a:r>
              <a:rPr lang="en-US" sz="2000" dirty="0"/>
              <a:t>The user defined object that was send as the last argument to </a:t>
            </a:r>
            <a:r>
              <a:rPr lang="en-US" sz="2000" dirty="0" err="1">
                <a:latin typeface="Consolas" pitchFamily="49" charset="0"/>
              </a:rPr>
              <a:t>BeginInvoke</a:t>
            </a:r>
            <a:endParaRPr lang="en-US" sz="2000" dirty="0">
              <a:latin typeface="Consolas" pitchFamily="49" charset="0"/>
            </a:endParaRPr>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108</a:t>
            </a:fld>
            <a:endParaRPr lang="he-IL"/>
          </a:p>
        </p:txBody>
      </p:sp>
      <p:sp>
        <p:nvSpPr>
          <p:cNvPr id="4" name="Rectangle 3"/>
          <p:cNvSpPr>
            <a:spLocks noChangeArrowheads="1"/>
          </p:cNvSpPr>
          <p:nvPr/>
        </p:nvSpPr>
        <p:spPr bwMode="auto">
          <a:xfrm>
            <a:off x="602252" y="1137982"/>
            <a:ext cx="7858180" cy="1600438"/>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public interface </a:t>
            </a:r>
            <a:r>
              <a:rPr lang="en-US" altLang="en-US" sz="1400" b="1" dirty="0" err="1">
                <a:solidFill>
                  <a:schemeClr val="tx1"/>
                </a:solidFill>
                <a:latin typeface="Consolas" pitchFamily="49" charset="0"/>
              </a:rPr>
              <a:t>IAsyncResult</a:t>
            </a:r>
            <a:r>
              <a:rPr lang="en-US" altLang="en-US" sz="1400" b="1" dirty="0">
                <a:solidFill>
                  <a:schemeClr val="tx1"/>
                </a:solidFill>
                <a:latin typeface="Consolas" pitchFamily="49" charset="0"/>
              </a:rPr>
              <a:t> {</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	</a:t>
            </a:r>
            <a:r>
              <a:rPr lang="en-US" altLang="en-US" sz="1400" b="1" dirty="0" err="1">
                <a:solidFill>
                  <a:schemeClr val="tx1"/>
                </a:solidFill>
                <a:latin typeface="Consolas" pitchFamily="49" charset="0"/>
              </a:rPr>
              <a:t>bool</a:t>
            </a:r>
            <a:r>
              <a:rPr lang="en-US" altLang="en-US" sz="1400" b="1" dirty="0">
                <a:solidFill>
                  <a:schemeClr val="tx1"/>
                </a:solidFill>
                <a:latin typeface="Consolas" pitchFamily="49" charset="0"/>
              </a:rPr>
              <a:t> </a:t>
            </a:r>
            <a:r>
              <a:rPr lang="en-US" altLang="en-US" sz="1400" b="1" dirty="0" err="1">
                <a:solidFill>
                  <a:schemeClr val="tx1"/>
                </a:solidFill>
                <a:latin typeface="Consolas" pitchFamily="49" charset="0"/>
              </a:rPr>
              <a:t>CompletedSynchronously</a:t>
            </a:r>
            <a:r>
              <a:rPr lang="en-US" altLang="en-US" sz="1400" b="1" dirty="0">
                <a:solidFill>
                  <a:schemeClr val="tx1"/>
                </a:solidFill>
                <a:latin typeface="Consolas" pitchFamily="49" charset="0"/>
              </a:rPr>
              <a:t> { get; }</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	</a:t>
            </a:r>
            <a:r>
              <a:rPr lang="en-US" altLang="en-US" sz="1400" b="1" dirty="0" err="1">
                <a:solidFill>
                  <a:schemeClr val="tx1"/>
                </a:solidFill>
                <a:latin typeface="Consolas" pitchFamily="49" charset="0"/>
              </a:rPr>
              <a:t>bool</a:t>
            </a:r>
            <a:r>
              <a:rPr lang="en-US" altLang="en-US" sz="1400" b="1" dirty="0">
                <a:solidFill>
                  <a:schemeClr val="tx1"/>
                </a:solidFill>
                <a:latin typeface="Consolas" pitchFamily="49" charset="0"/>
              </a:rPr>
              <a:t> </a:t>
            </a:r>
            <a:r>
              <a:rPr lang="en-US" altLang="en-US" sz="1400" b="1" dirty="0" err="1">
                <a:solidFill>
                  <a:schemeClr val="tx1"/>
                </a:solidFill>
                <a:latin typeface="Consolas" pitchFamily="49" charset="0"/>
              </a:rPr>
              <a:t>IsCompleted</a:t>
            </a:r>
            <a:r>
              <a:rPr lang="en-US" altLang="en-US" sz="1400" b="1" dirty="0">
                <a:solidFill>
                  <a:schemeClr val="tx1"/>
                </a:solidFill>
                <a:latin typeface="Consolas" pitchFamily="49" charset="0"/>
              </a:rPr>
              <a:t> { get; }</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	</a:t>
            </a:r>
            <a:r>
              <a:rPr lang="en-US" altLang="en-US" sz="1400" b="1" dirty="0" err="1">
                <a:solidFill>
                  <a:schemeClr val="tx1"/>
                </a:solidFill>
                <a:latin typeface="Consolas" pitchFamily="49" charset="0"/>
              </a:rPr>
              <a:t>WaitHandle</a:t>
            </a:r>
            <a:r>
              <a:rPr lang="en-US" altLang="en-US" sz="1400" b="1" dirty="0">
                <a:solidFill>
                  <a:schemeClr val="tx1"/>
                </a:solidFill>
                <a:latin typeface="Consolas" pitchFamily="49" charset="0"/>
              </a:rPr>
              <a:t> </a:t>
            </a:r>
            <a:r>
              <a:rPr lang="en-US" altLang="en-US" sz="1400" b="1" dirty="0" err="1">
                <a:solidFill>
                  <a:schemeClr val="tx1"/>
                </a:solidFill>
                <a:latin typeface="Consolas" pitchFamily="49" charset="0"/>
              </a:rPr>
              <a:t>AsyncWaitHandle</a:t>
            </a:r>
            <a:r>
              <a:rPr lang="en-US" altLang="en-US" sz="1400" b="1" dirty="0">
                <a:solidFill>
                  <a:schemeClr val="tx1"/>
                </a:solidFill>
                <a:latin typeface="Consolas" pitchFamily="49" charset="0"/>
              </a:rPr>
              <a:t> { get; }</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	object </a:t>
            </a:r>
            <a:r>
              <a:rPr lang="en-US" altLang="en-US" sz="1400" b="1" dirty="0" err="1">
                <a:solidFill>
                  <a:schemeClr val="tx1"/>
                </a:solidFill>
                <a:latin typeface="Consolas" pitchFamily="49" charset="0"/>
              </a:rPr>
              <a:t>AsyncState</a:t>
            </a:r>
            <a:r>
              <a:rPr lang="en-US" altLang="en-US" sz="1400" b="1" dirty="0">
                <a:solidFill>
                  <a:schemeClr val="tx1"/>
                </a:solidFill>
                <a:latin typeface="Consolas" pitchFamily="49" charset="0"/>
              </a:rPr>
              <a:t> { get; }</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a:t>
            </a:r>
          </a:p>
        </p:txBody>
      </p:sp>
    </p:spTree>
    <p:extLst>
      <p:ext uri="{BB962C8B-B14F-4D97-AF65-F5344CB8AC3E}">
        <p14:creationId xmlns:p14="http://schemas.microsoft.com/office/powerpoint/2010/main" val="539832264"/>
      </p:ext>
    </p:extLst>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latin typeface="Consolas" pitchFamily="49" charset="0"/>
              </a:rPr>
              <a:t>IAsyncResult</a:t>
            </a:r>
            <a:r>
              <a:rPr lang="en-US" dirty="0"/>
              <a:t> Examples</a:t>
            </a:r>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109</a:t>
            </a:fld>
            <a:endParaRPr lang="he-IL"/>
          </a:p>
        </p:txBody>
      </p:sp>
      <p:sp>
        <p:nvSpPr>
          <p:cNvPr id="4" name="Rectangle 3"/>
          <p:cNvSpPr>
            <a:spLocks noChangeArrowheads="1"/>
          </p:cNvSpPr>
          <p:nvPr/>
        </p:nvSpPr>
        <p:spPr bwMode="auto">
          <a:xfrm>
            <a:off x="428596" y="1159579"/>
            <a:ext cx="8286808" cy="529375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5760"/>
            <a:r>
              <a:rPr lang="en-US" sz="1300" dirty="0">
                <a:solidFill>
                  <a:srgbClr val="0000FF"/>
                </a:solidFill>
                <a:latin typeface="Consolas" pitchFamily="49" charset="0"/>
              </a:rPr>
              <a:t>class </a:t>
            </a:r>
            <a:r>
              <a:rPr lang="en-US" sz="1300" b="1" dirty="0">
                <a:solidFill>
                  <a:srgbClr val="0000FF"/>
                </a:solidFill>
                <a:latin typeface="Consolas" pitchFamily="49" charset="0"/>
              </a:rPr>
              <a:t>Test {</a:t>
            </a:r>
          </a:p>
          <a:p>
            <a:pPr defTabSz="365760"/>
            <a:r>
              <a:rPr lang="en-US" sz="1300" dirty="0">
                <a:solidFill>
                  <a:srgbClr val="0000FF"/>
                </a:solidFill>
                <a:latin typeface="Consolas" pitchFamily="49" charset="0"/>
              </a:rPr>
              <a:t>	static void </a:t>
            </a:r>
            <a:r>
              <a:rPr lang="en-US" sz="1300" dirty="0" err="1">
                <a:solidFill>
                  <a:srgbClr val="010001"/>
                </a:solidFill>
                <a:latin typeface="Consolas" pitchFamily="49" charset="0"/>
              </a:rPr>
              <a:t>DoCalc</a:t>
            </a:r>
            <a:r>
              <a:rPr lang="en-US" sz="1300" dirty="0">
                <a:solidFill>
                  <a:srgbClr val="010001"/>
                </a:solidFill>
                <a:latin typeface="Consolas" pitchFamily="49" charset="0"/>
              </a:rPr>
              <a:t>(</a:t>
            </a:r>
            <a:r>
              <a:rPr lang="en-US" sz="1300" dirty="0" err="1">
                <a:solidFill>
                  <a:srgbClr val="2B91AF"/>
                </a:solidFill>
                <a:latin typeface="Consolas" pitchFamily="49" charset="0"/>
              </a:rPr>
              <a:t>MathOp</a:t>
            </a:r>
            <a:r>
              <a:rPr lang="en-US" sz="1300" dirty="0">
                <a:solidFill>
                  <a:srgbClr val="2B91AF"/>
                </a:solidFill>
                <a:latin typeface="Consolas" pitchFamily="49" charset="0"/>
              </a:rPr>
              <a:t> </a:t>
            </a:r>
            <a:r>
              <a:rPr lang="en-US" sz="1300" dirty="0">
                <a:solidFill>
                  <a:srgbClr val="010001"/>
                </a:solidFill>
                <a:latin typeface="Consolas" pitchFamily="49" charset="0"/>
              </a:rPr>
              <a:t>add, </a:t>
            </a:r>
            <a:r>
              <a:rPr lang="en-US" sz="1300" dirty="0">
                <a:solidFill>
                  <a:srgbClr val="0000FF"/>
                </a:solidFill>
                <a:latin typeface="Consolas" pitchFamily="49" charset="0"/>
              </a:rPr>
              <a:t>double </a:t>
            </a:r>
            <a:r>
              <a:rPr lang="en-US" sz="1300" dirty="0">
                <a:solidFill>
                  <a:srgbClr val="010001"/>
                </a:solidFill>
                <a:latin typeface="Consolas" pitchFamily="49" charset="0"/>
              </a:rPr>
              <a:t>x, </a:t>
            </a:r>
            <a:r>
              <a:rPr lang="en-US" sz="1300" dirty="0">
                <a:solidFill>
                  <a:srgbClr val="0000FF"/>
                </a:solidFill>
                <a:latin typeface="Consolas" pitchFamily="49" charset="0"/>
              </a:rPr>
              <a:t>double </a:t>
            </a:r>
            <a:r>
              <a:rPr lang="en-US" sz="1300" dirty="0">
                <a:solidFill>
                  <a:srgbClr val="010001"/>
                </a:solidFill>
                <a:latin typeface="Consolas" pitchFamily="49" charset="0"/>
              </a:rPr>
              <a:t>y) {</a:t>
            </a:r>
          </a:p>
          <a:p>
            <a:pPr defTabSz="365760"/>
            <a:r>
              <a:rPr lang="en-US" sz="1300" dirty="0">
                <a:solidFill>
                  <a:srgbClr val="010001"/>
                </a:solidFill>
                <a:latin typeface="Consolas" pitchFamily="49" charset="0"/>
              </a:rPr>
              <a:t>		</a:t>
            </a:r>
            <a:r>
              <a:rPr lang="en-US" sz="1300" dirty="0">
                <a:solidFill>
                  <a:srgbClr val="0000FF"/>
                </a:solidFill>
                <a:latin typeface="Consolas" pitchFamily="49" charset="0"/>
              </a:rPr>
              <a:t>double </a:t>
            </a:r>
            <a:r>
              <a:rPr lang="en-US" sz="1300" dirty="0">
                <a:solidFill>
                  <a:srgbClr val="010001"/>
                </a:solidFill>
                <a:latin typeface="Consolas" pitchFamily="49" charset="0"/>
              </a:rPr>
              <a:t>z = 0;</a:t>
            </a:r>
          </a:p>
          <a:p>
            <a:pPr defTabSz="365760"/>
            <a:r>
              <a:rPr lang="en-US" sz="1300" dirty="0">
                <a:solidFill>
                  <a:srgbClr val="010001"/>
                </a:solidFill>
                <a:latin typeface="Consolas" pitchFamily="49" charset="0"/>
              </a:rPr>
              <a:t>		</a:t>
            </a:r>
            <a:r>
              <a:rPr lang="en-US" sz="1300" dirty="0" err="1">
                <a:solidFill>
                  <a:srgbClr val="0000FF"/>
                </a:solidFill>
                <a:latin typeface="Consolas" pitchFamily="49" charset="0"/>
              </a:rPr>
              <a:t>bool</a:t>
            </a:r>
            <a:r>
              <a:rPr lang="en-US" sz="1300" dirty="0">
                <a:solidFill>
                  <a:srgbClr val="0000FF"/>
                </a:solidFill>
                <a:latin typeface="Consolas" pitchFamily="49" charset="0"/>
              </a:rPr>
              <a:t> </a:t>
            </a:r>
            <a:r>
              <a:rPr lang="en-US" sz="1300" dirty="0">
                <a:solidFill>
                  <a:srgbClr val="010001"/>
                </a:solidFill>
                <a:latin typeface="Consolas" pitchFamily="49" charset="0"/>
              </a:rPr>
              <a:t>overflow;</a:t>
            </a:r>
          </a:p>
          <a:p>
            <a:pPr defTabSz="365760"/>
            <a:r>
              <a:rPr lang="en-US" sz="1300" dirty="0">
                <a:solidFill>
                  <a:srgbClr val="010001"/>
                </a:solidFill>
                <a:latin typeface="Consolas" pitchFamily="49" charset="0"/>
              </a:rPr>
              <a:t>		</a:t>
            </a:r>
            <a:r>
              <a:rPr lang="en-US" sz="1300" dirty="0">
                <a:solidFill>
                  <a:srgbClr val="008000"/>
                </a:solidFill>
                <a:latin typeface="Consolas" pitchFamily="49" charset="0"/>
              </a:rPr>
              <a:t>// start the call</a:t>
            </a:r>
          </a:p>
          <a:p>
            <a:pPr defTabSz="365760"/>
            <a:r>
              <a:rPr lang="en-US" sz="1300" dirty="0">
                <a:solidFill>
                  <a:srgbClr val="008000"/>
                </a:solidFill>
                <a:latin typeface="Consolas" pitchFamily="49" charset="0"/>
              </a:rPr>
              <a:t>		</a:t>
            </a:r>
            <a:r>
              <a:rPr lang="en-US" sz="1300" dirty="0" err="1">
                <a:solidFill>
                  <a:srgbClr val="2B91AF"/>
                </a:solidFill>
                <a:latin typeface="Consolas" pitchFamily="49" charset="0"/>
              </a:rPr>
              <a:t>IAsyncResult</a:t>
            </a:r>
            <a:r>
              <a:rPr lang="en-US" sz="1300" dirty="0">
                <a:solidFill>
                  <a:srgbClr val="2B91AF"/>
                </a:solidFill>
                <a:latin typeface="Consolas" pitchFamily="49" charset="0"/>
              </a:rPr>
              <a:t> </a:t>
            </a:r>
            <a:r>
              <a:rPr lang="en-US" sz="1300" dirty="0" err="1">
                <a:solidFill>
                  <a:srgbClr val="010001"/>
                </a:solidFill>
                <a:latin typeface="Consolas" pitchFamily="49" charset="0"/>
              </a:rPr>
              <a:t>ar</a:t>
            </a:r>
            <a:r>
              <a:rPr lang="en-US" sz="1300" dirty="0">
                <a:solidFill>
                  <a:srgbClr val="010001"/>
                </a:solidFill>
                <a:latin typeface="Consolas" pitchFamily="49" charset="0"/>
              </a:rPr>
              <a:t> = </a:t>
            </a:r>
            <a:r>
              <a:rPr lang="en-US" sz="1300" dirty="0" err="1">
                <a:solidFill>
                  <a:srgbClr val="010001"/>
                </a:solidFill>
                <a:latin typeface="Consolas" pitchFamily="49" charset="0"/>
              </a:rPr>
              <a:t>add.BeginInvoke</a:t>
            </a:r>
            <a:r>
              <a:rPr lang="en-US" sz="1300" dirty="0">
                <a:solidFill>
                  <a:srgbClr val="010001"/>
                </a:solidFill>
                <a:latin typeface="Consolas" pitchFamily="49" charset="0"/>
              </a:rPr>
              <a:t>(x, y, </a:t>
            </a:r>
            <a:r>
              <a:rPr lang="en-US" sz="1300" dirty="0">
                <a:solidFill>
                  <a:srgbClr val="0000FF"/>
                </a:solidFill>
                <a:latin typeface="Consolas" pitchFamily="49" charset="0"/>
              </a:rPr>
              <a:t>ref </a:t>
            </a:r>
            <a:r>
              <a:rPr lang="en-US" sz="1300" dirty="0">
                <a:solidFill>
                  <a:srgbClr val="010001"/>
                </a:solidFill>
                <a:latin typeface="Consolas" pitchFamily="49" charset="0"/>
              </a:rPr>
              <a:t>z, </a:t>
            </a:r>
            <a:r>
              <a:rPr lang="en-US" sz="1300" dirty="0">
                <a:solidFill>
                  <a:srgbClr val="0000FF"/>
                </a:solidFill>
                <a:latin typeface="Consolas" pitchFamily="49" charset="0"/>
              </a:rPr>
              <a:t>out </a:t>
            </a:r>
            <a:r>
              <a:rPr lang="en-US" sz="1300" dirty="0">
                <a:solidFill>
                  <a:srgbClr val="010001"/>
                </a:solidFill>
                <a:latin typeface="Consolas" pitchFamily="49" charset="0"/>
              </a:rPr>
              <a:t>overflow, </a:t>
            </a:r>
            <a:r>
              <a:rPr lang="en-US" sz="1300" dirty="0">
                <a:solidFill>
                  <a:srgbClr val="0000FF"/>
                </a:solidFill>
                <a:latin typeface="Consolas" pitchFamily="49" charset="0"/>
              </a:rPr>
              <a:t>null, null);</a:t>
            </a:r>
          </a:p>
          <a:p>
            <a:pPr defTabSz="365760"/>
            <a:endParaRPr lang="en-US" sz="1300" dirty="0">
              <a:solidFill>
                <a:srgbClr val="0000FF"/>
              </a:solidFill>
              <a:latin typeface="Consolas" pitchFamily="49" charset="0"/>
            </a:endParaRPr>
          </a:p>
          <a:p>
            <a:pPr defTabSz="365760"/>
            <a:r>
              <a:rPr lang="en-US" sz="1300" dirty="0">
                <a:solidFill>
                  <a:srgbClr val="0000FF"/>
                </a:solidFill>
                <a:latin typeface="Consolas" pitchFamily="49" charset="0"/>
              </a:rPr>
              <a:t>		</a:t>
            </a:r>
            <a:r>
              <a:rPr lang="en-US" sz="1300" dirty="0">
                <a:solidFill>
                  <a:srgbClr val="008000"/>
                </a:solidFill>
                <a:latin typeface="Consolas" pitchFamily="49" charset="0"/>
              </a:rPr>
              <a:t>// wait for the call to finish by polling (bad idea!)</a:t>
            </a:r>
          </a:p>
          <a:p>
            <a:pPr defTabSz="365760"/>
            <a:r>
              <a:rPr lang="en-US" sz="1300" dirty="0">
                <a:solidFill>
                  <a:srgbClr val="008000"/>
                </a:solidFill>
                <a:latin typeface="Consolas" pitchFamily="49" charset="0"/>
              </a:rPr>
              <a:t>		</a:t>
            </a:r>
            <a:r>
              <a:rPr lang="en-US" sz="1300" dirty="0">
                <a:solidFill>
                  <a:srgbClr val="0000FF"/>
                </a:solidFill>
                <a:latin typeface="Consolas" pitchFamily="49" charset="0"/>
              </a:rPr>
              <a:t>while(!</a:t>
            </a:r>
            <a:r>
              <a:rPr lang="en-US" sz="1300" dirty="0" err="1">
                <a:solidFill>
                  <a:srgbClr val="010001"/>
                </a:solidFill>
                <a:latin typeface="Consolas" pitchFamily="49" charset="0"/>
              </a:rPr>
              <a:t>ar.IsCompleted</a:t>
            </a:r>
            <a:r>
              <a:rPr lang="en-US" sz="1300" dirty="0">
                <a:solidFill>
                  <a:srgbClr val="010001"/>
                </a:solidFill>
                <a:latin typeface="Consolas" pitchFamily="49" charset="0"/>
              </a:rPr>
              <a:t>)</a:t>
            </a:r>
          </a:p>
          <a:p>
            <a:pPr defTabSz="365760"/>
            <a:r>
              <a:rPr lang="en-US" sz="1300" dirty="0">
                <a:solidFill>
                  <a:srgbClr val="010001"/>
                </a:solidFill>
                <a:latin typeface="Consolas" pitchFamily="49" charset="0"/>
              </a:rPr>
              <a:t>			</a:t>
            </a:r>
            <a:r>
              <a:rPr lang="en-US" sz="1300" dirty="0" err="1">
                <a:solidFill>
                  <a:srgbClr val="010001"/>
                </a:solidFill>
                <a:latin typeface="Consolas" pitchFamily="49" charset="0"/>
              </a:rPr>
              <a:t>System.Threading.</a:t>
            </a:r>
            <a:r>
              <a:rPr lang="en-US" sz="1300" b="1" dirty="0" err="1">
                <a:solidFill>
                  <a:srgbClr val="0000FF"/>
                </a:solidFill>
                <a:latin typeface="Consolas" pitchFamily="49" charset="0"/>
              </a:rPr>
              <a:t>Thread.</a:t>
            </a:r>
            <a:r>
              <a:rPr lang="en-US" sz="1300" b="1" dirty="0" err="1">
                <a:solidFill>
                  <a:srgbClr val="010001"/>
                </a:solidFill>
                <a:latin typeface="Consolas" pitchFamily="49" charset="0"/>
              </a:rPr>
              <a:t>Sleep</a:t>
            </a:r>
            <a:r>
              <a:rPr lang="en-US" sz="1300" b="1" dirty="0">
                <a:solidFill>
                  <a:srgbClr val="010001"/>
                </a:solidFill>
                <a:latin typeface="Consolas" pitchFamily="49" charset="0"/>
              </a:rPr>
              <a:t>(10);</a:t>
            </a:r>
          </a:p>
          <a:p>
            <a:pPr defTabSz="365760"/>
            <a:endParaRPr lang="en-US" sz="1300" dirty="0">
              <a:solidFill>
                <a:srgbClr val="010001"/>
              </a:solidFill>
              <a:latin typeface="Consolas" pitchFamily="49" charset="0"/>
            </a:endParaRPr>
          </a:p>
          <a:p>
            <a:pPr defTabSz="365760"/>
            <a:r>
              <a:rPr lang="en-US" sz="1300" dirty="0">
                <a:solidFill>
                  <a:srgbClr val="010001"/>
                </a:solidFill>
                <a:latin typeface="Consolas" pitchFamily="49" charset="0"/>
              </a:rPr>
              <a:t>		</a:t>
            </a:r>
            <a:r>
              <a:rPr lang="en-US" sz="1300" dirty="0" err="1">
                <a:solidFill>
                  <a:srgbClr val="010001"/>
                </a:solidFill>
                <a:latin typeface="Consolas" pitchFamily="49" charset="0"/>
              </a:rPr>
              <a:t>ar</a:t>
            </a:r>
            <a:r>
              <a:rPr lang="en-US" sz="1300" dirty="0">
                <a:solidFill>
                  <a:srgbClr val="010001"/>
                </a:solidFill>
                <a:latin typeface="Consolas" pitchFamily="49" charset="0"/>
              </a:rPr>
              <a:t> = </a:t>
            </a:r>
            <a:r>
              <a:rPr lang="en-US" sz="1300" dirty="0" err="1">
                <a:solidFill>
                  <a:srgbClr val="010001"/>
                </a:solidFill>
                <a:latin typeface="Consolas" pitchFamily="49" charset="0"/>
              </a:rPr>
              <a:t>add.BeginInvoke</a:t>
            </a:r>
            <a:r>
              <a:rPr lang="en-US" sz="1300" dirty="0">
                <a:solidFill>
                  <a:srgbClr val="010001"/>
                </a:solidFill>
                <a:latin typeface="Consolas" pitchFamily="49" charset="0"/>
              </a:rPr>
              <a:t>(x, y, </a:t>
            </a:r>
            <a:r>
              <a:rPr lang="en-US" sz="1300" dirty="0">
                <a:solidFill>
                  <a:srgbClr val="0000FF"/>
                </a:solidFill>
                <a:latin typeface="Consolas" pitchFamily="49" charset="0"/>
              </a:rPr>
              <a:t>ref </a:t>
            </a:r>
            <a:r>
              <a:rPr lang="en-US" sz="1300" dirty="0">
                <a:solidFill>
                  <a:srgbClr val="010001"/>
                </a:solidFill>
                <a:latin typeface="Consolas" pitchFamily="49" charset="0"/>
              </a:rPr>
              <a:t>z, </a:t>
            </a:r>
            <a:r>
              <a:rPr lang="en-US" sz="1300" dirty="0">
                <a:solidFill>
                  <a:srgbClr val="0000FF"/>
                </a:solidFill>
                <a:latin typeface="Consolas" pitchFamily="49" charset="0"/>
              </a:rPr>
              <a:t>out </a:t>
            </a:r>
            <a:r>
              <a:rPr lang="en-US" sz="1300" dirty="0">
                <a:solidFill>
                  <a:srgbClr val="010001"/>
                </a:solidFill>
                <a:latin typeface="Consolas" pitchFamily="49" charset="0"/>
              </a:rPr>
              <a:t>overflow, </a:t>
            </a:r>
            <a:r>
              <a:rPr lang="en-US" sz="1300" dirty="0">
                <a:solidFill>
                  <a:srgbClr val="0000FF"/>
                </a:solidFill>
                <a:latin typeface="Consolas" pitchFamily="49" charset="0"/>
              </a:rPr>
              <a:t>null, null);</a:t>
            </a:r>
          </a:p>
          <a:p>
            <a:pPr defTabSz="365760"/>
            <a:r>
              <a:rPr lang="en-US" sz="1300" dirty="0">
                <a:solidFill>
                  <a:srgbClr val="0000FF"/>
                </a:solidFill>
                <a:latin typeface="Consolas" pitchFamily="49" charset="0"/>
              </a:rPr>
              <a:t>		</a:t>
            </a:r>
          </a:p>
          <a:p>
            <a:pPr defTabSz="365760"/>
            <a:r>
              <a:rPr lang="en-US" sz="1300" dirty="0">
                <a:solidFill>
                  <a:srgbClr val="0000FF"/>
                </a:solidFill>
                <a:latin typeface="Consolas" pitchFamily="49" charset="0"/>
              </a:rPr>
              <a:t>		</a:t>
            </a:r>
            <a:r>
              <a:rPr lang="en-US" sz="1300" dirty="0">
                <a:solidFill>
                  <a:srgbClr val="008000"/>
                </a:solidFill>
                <a:latin typeface="Consolas" pitchFamily="49" charset="0"/>
              </a:rPr>
              <a:t>// wait efficiently</a:t>
            </a:r>
          </a:p>
          <a:p>
            <a:pPr defTabSz="365760"/>
            <a:r>
              <a:rPr lang="en-US" sz="1300" dirty="0">
                <a:solidFill>
                  <a:srgbClr val="008000"/>
                </a:solidFill>
                <a:latin typeface="Consolas" pitchFamily="49" charset="0"/>
              </a:rPr>
              <a:t>		</a:t>
            </a:r>
            <a:r>
              <a:rPr lang="en-US" sz="1300" dirty="0" err="1">
                <a:solidFill>
                  <a:srgbClr val="010001"/>
                </a:solidFill>
                <a:latin typeface="Consolas" pitchFamily="49" charset="0"/>
              </a:rPr>
              <a:t>ar.AsyncWaitHandle.WaitOne</a:t>
            </a:r>
            <a:r>
              <a:rPr lang="en-US" sz="1300" dirty="0">
                <a:solidFill>
                  <a:srgbClr val="010001"/>
                </a:solidFill>
                <a:latin typeface="Consolas" pitchFamily="49" charset="0"/>
              </a:rPr>
              <a:t>();</a:t>
            </a:r>
          </a:p>
          <a:p>
            <a:pPr defTabSz="365760"/>
            <a:r>
              <a:rPr lang="en-US" sz="1300" dirty="0">
                <a:solidFill>
                  <a:srgbClr val="010001"/>
                </a:solidFill>
                <a:latin typeface="Consolas" pitchFamily="49" charset="0"/>
              </a:rPr>
              <a:t>	}</a:t>
            </a:r>
          </a:p>
          <a:p>
            <a:pPr defTabSz="365760"/>
            <a:endParaRPr lang="en-US" sz="1300" dirty="0">
              <a:solidFill>
                <a:srgbClr val="010001"/>
              </a:solidFill>
              <a:latin typeface="Consolas" pitchFamily="49" charset="0"/>
            </a:endParaRPr>
          </a:p>
          <a:p>
            <a:pPr defTabSz="365760"/>
            <a:r>
              <a:rPr lang="en-US" sz="1300" dirty="0">
                <a:solidFill>
                  <a:srgbClr val="010001"/>
                </a:solidFill>
                <a:latin typeface="Consolas" pitchFamily="49" charset="0"/>
              </a:rPr>
              <a:t>	</a:t>
            </a:r>
            <a:r>
              <a:rPr lang="en-US" sz="1300" dirty="0">
                <a:solidFill>
                  <a:srgbClr val="0000FF"/>
                </a:solidFill>
                <a:latin typeface="Consolas" pitchFamily="49" charset="0"/>
              </a:rPr>
              <a:t>static void </a:t>
            </a:r>
            <a:r>
              <a:rPr lang="en-US" sz="1300" dirty="0">
                <a:solidFill>
                  <a:srgbClr val="010001"/>
                </a:solidFill>
                <a:latin typeface="Consolas" pitchFamily="49" charset="0"/>
              </a:rPr>
              <a:t>Main() {</a:t>
            </a:r>
          </a:p>
          <a:p>
            <a:pPr defTabSz="365760"/>
            <a:r>
              <a:rPr lang="en-US" sz="1300" dirty="0">
                <a:solidFill>
                  <a:srgbClr val="010001"/>
                </a:solidFill>
                <a:latin typeface="Consolas" pitchFamily="49" charset="0"/>
              </a:rPr>
              <a:t>		</a:t>
            </a:r>
            <a:r>
              <a:rPr lang="en-US" sz="1300" dirty="0" err="1">
                <a:solidFill>
                  <a:srgbClr val="2B91AF"/>
                </a:solidFill>
                <a:latin typeface="Consolas" pitchFamily="49" charset="0"/>
              </a:rPr>
              <a:t>MathOp</a:t>
            </a:r>
            <a:r>
              <a:rPr lang="en-US" sz="1300" dirty="0">
                <a:solidFill>
                  <a:srgbClr val="2B91AF"/>
                </a:solidFill>
                <a:latin typeface="Consolas" pitchFamily="49" charset="0"/>
              </a:rPr>
              <a:t> </a:t>
            </a:r>
            <a:r>
              <a:rPr lang="en-US" sz="1300" dirty="0">
                <a:solidFill>
                  <a:srgbClr val="010001"/>
                </a:solidFill>
                <a:latin typeface="Consolas" pitchFamily="49" charset="0"/>
              </a:rPr>
              <a:t>a = Addition</a:t>
            </a:r>
            <a:r>
              <a:rPr lang="en-US" sz="1300" b="1" dirty="0">
                <a:solidFill>
                  <a:srgbClr val="010001"/>
                </a:solidFill>
                <a:latin typeface="Consolas" pitchFamily="49" charset="0"/>
              </a:rPr>
              <a:t>;</a:t>
            </a:r>
          </a:p>
          <a:p>
            <a:pPr defTabSz="365760"/>
            <a:r>
              <a:rPr lang="en-US" sz="1300" dirty="0">
                <a:solidFill>
                  <a:srgbClr val="010001"/>
                </a:solidFill>
                <a:latin typeface="Consolas" pitchFamily="49" charset="0"/>
              </a:rPr>
              <a:t>		</a:t>
            </a:r>
            <a:r>
              <a:rPr lang="en-US" sz="1300" dirty="0" err="1">
                <a:solidFill>
                  <a:srgbClr val="010001"/>
                </a:solidFill>
                <a:latin typeface="Consolas" pitchFamily="49" charset="0"/>
              </a:rPr>
              <a:t>DoCalc</a:t>
            </a:r>
            <a:r>
              <a:rPr lang="en-US" sz="1300" dirty="0">
                <a:solidFill>
                  <a:srgbClr val="010001"/>
                </a:solidFill>
                <a:latin typeface="Consolas" pitchFamily="49" charset="0"/>
              </a:rPr>
              <a:t>(a, 12, 17);</a:t>
            </a:r>
          </a:p>
          <a:p>
            <a:pPr defTabSz="365760"/>
            <a:r>
              <a:rPr lang="en-US" sz="1300" dirty="0">
                <a:solidFill>
                  <a:srgbClr val="010001"/>
                </a:solidFill>
                <a:latin typeface="Consolas" pitchFamily="49" charset="0"/>
              </a:rPr>
              <a:t>	 }</a:t>
            </a:r>
          </a:p>
          <a:p>
            <a:pPr defTabSz="365760"/>
            <a:endParaRPr lang="en-US" sz="1300" dirty="0">
              <a:solidFill>
                <a:srgbClr val="010001"/>
              </a:solidFill>
              <a:latin typeface="Consolas" pitchFamily="49" charset="0"/>
            </a:endParaRPr>
          </a:p>
          <a:p>
            <a:pPr defTabSz="365760"/>
            <a:r>
              <a:rPr lang="en-US" sz="1300" dirty="0">
                <a:solidFill>
                  <a:srgbClr val="010001"/>
                </a:solidFill>
                <a:latin typeface="Consolas" pitchFamily="49" charset="0"/>
              </a:rPr>
              <a:t>	 </a:t>
            </a:r>
            <a:r>
              <a:rPr lang="en-US" sz="1300" dirty="0">
                <a:solidFill>
                  <a:srgbClr val="0000FF"/>
                </a:solidFill>
                <a:latin typeface="Consolas" pitchFamily="49" charset="0"/>
              </a:rPr>
              <a:t>static double </a:t>
            </a:r>
            <a:r>
              <a:rPr lang="en-US" sz="1300" dirty="0">
                <a:solidFill>
                  <a:srgbClr val="010001"/>
                </a:solidFill>
                <a:latin typeface="Consolas" pitchFamily="49" charset="0"/>
              </a:rPr>
              <a:t>Addition(</a:t>
            </a:r>
            <a:r>
              <a:rPr lang="en-US" sz="1300" dirty="0">
                <a:solidFill>
                  <a:srgbClr val="0000FF"/>
                </a:solidFill>
                <a:latin typeface="Consolas" pitchFamily="49" charset="0"/>
              </a:rPr>
              <a:t>double </a:t>
            </a:r>
            <a:r>
              <a:rPr lang="en-US" sz="1300" dirty="0">
                <a:solidFill>
                  <a:srgbClr val="010001"/>
                </a:solidFill>
                <a:latin typeface="Consolas" pitchFamily="49" charset="0"/>
              </a:rPr>
              <a:t>x, </a:t>
            </a:r>
            <a:r>
              <a:rPr lang="en-US" sz="1300" dirty="0">
                <a:solidFill>
                  <a:srgbClr val="0000FF"/>
                </a:solidFill>
                <a:latin typeface="Consolas" pitchFamily="49" charset="0"/>
              </a:rPr>
              <a:t>double </a:t>
            </a:r>
            <a:r>
              <a:rPr lang="en-US" sz="1300" dirty="0">
                <a:solidFill>
                  <a:srgbClr val="010001"/>
                </a:solidFill>
                <a:latin typeface="Consolas" pitchFamily="49" charset="0"/>
              </a:rPr>
              <a:t>y, </a:t>
            </a:r>
            <a:r>
              <a:rPr lang="en-US" sz="1300" dirty="0">
                <a:solidFill>
                  <a:srgbClr val="0000FF"/>
                </a:solidFill>
                <a:latin typeface="Consolas" pitchFamily="49" charset="0"/>
              </a:rPr>
              <a:t>ref double </a:t>
            </a:r>
            <a:r>
              <a:rPr lang="en-US" sz="1300" dirty="0">
                <a:solidFill>
                  <a:srgbClr val="010001"/>
                </a:solidFill>
                <a:latin typeface="Consolas" pitchFamily="49" charset="0"/>
              </a:rPr>
              <a:t>z, </a:t>
            </a:r>
            <a:r>
              <a:rPr lang="en-US" sz="1300" dirty="0">
                <a:solidFill>
                  <a:srgbClr val="0000FF"/>
                </a:solidFill>
                <a:latin typeface="Consolas" pitchFamily="49" charset="0"/>
              </a:rPr>
              <a:t>out </a:t>
            </a:r>
            <a:r>
              <a:rPr lang="en-US" sz="1300" dirty="0" err="1">
                <a:solidFill>
                  <a:srgbClr val="0000FF"/>
                </a:solidFill>
                <a:latin typeface="Consolas" pitchFamily="49" charset="0"/>
              </a:rPr>
              <a:t>bool</a:t>
            </a:r>
            <a:r>
              <a:rPr lang="en-US" sz="1300" dirty="0">
                <a:solidFill>
                  <a:srgbClr val="0000FF"/>
                </a:solidFill>
                <a:latin typeface="Consolas" pitchFamily="49" charset="0"/>
              </a:rPr>
              <a:t> </a:t>
            </a:r>
            <a:r>
              <a:rPr lang="en-US" sz="1300" dirty="0">
                <a:solidFill>
                  <a:srgbClr val="010001"/>
                </a:solidFill>
                <a:latin typeface="Consolas" pitchFamily="49" charset="0"/>
              </a:rPr>
              <a:t>overflow) {</a:t>
            </a:r>
          </a:p>
          <a:p>
            <a:pPr defTabSz="365760"/>
            <a:r>
              <a:rPr lang="en-US" sz="1300" dirty="0">
                <a:solidFill>
                  <a:srgbClr val="010001"/>
                </a:solidFill>
                <a:latin typeface="Consolas" pitchFamily="49" charset="0"/>
              </a:rPr>
              <a:t>		</a:t>
            </a:r>
            <a:r>
              <a:rPr lang="en-US" sz="1300" dirty="0">
                <a:solidFill>
                  <a:srgbClr val="008000"/>
                </a:solidFill>
                <a:latin typeface="Consolas" pitchFamily="49" charset="0"/>
              </a:rPr>
              <a:t>// do the hard work...</a:t>
            </a:r>
          </a:p>
          <a:p>
            <a:pPr defTabSz="365760"/>
            <a:r>
              <a:rPr lang="en-US" sz="1300" dirty="0">
                <a:solidFill>
                  <a:srgbClr val="008000"/>
                </a:solidFill>
                <a:latin typeface="Consolas" pitchFamily="49" charset="0"/>
              </a:rPr>
              <a:t>	 }</a:t>
            </a:r>
          </a:p>
          <a:p>
            <a:pPr defTabSz="365760"/>
            <a:r>
              <a:rPr lang="en-US" sz="1300" dirty="0">
                <a:solidFill>
                  <a:srgbClr val="008000"/>
                </a:solidFill>
                <a:latin typeface="Consolas" pitchFamily="49" charset="0"/>
              </a:rPr>
              <a:t>}</a:t>
            </a:r>
          </a:p>
        </p:txBody>
      </p:sp>
    </p:spTree>
    <p:extLst>
      <p:ext uri="{BB962C8B-B14F-4D97-AF65-F5344CB8AC3E}">
        <p14:creationId xmlns:p14="http://schemas.microsoft.com/office/powerpoint/2010/main" val="14836158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Obtaining Information about Types</a:t>
            </a:r>
            <a:endParaRPr lang="he-IL" dirty="0"/>
          </a:p>
        </p:txBody>
      </p:sp>
      <p:sp>
        <p:nvSpPr>
          <p:cNvPr id="3" name="Content Placeholder 2"/>
          <p:cNvSpPr>
            <a:spLocks noGrp="1"/>
          </p:cNvSpPr>
          <p:nvPr>
            <p:ph idx="1"/>
          </p:nvPr>
        </p:nvSpPr>
        <p:spPr/>
        <p:txBody>
          <a:bodyPr>
            <a:normAutofit fontScale="92500" lnSpcReduction="10000"/>
          </a:bodyPr>
          <a:lstStyle/>
          <a:p>
            <a:r>
              <a:rPr lang="en-US" dirty="0"/>
              <a:t>Every instance points to its type’s Type object</a:t>
            </a:r>
          </a:p>
          <a:p>
            <a:pPr lvl="1"/>
            <a:r>
              <a:rPr lang="en-US" dirty="0"/>
              <a:t>An instance driving from </a:t>
            </a:r>
            <a:r>
              <a:rPr lang="en-US" b="1" dirty="0" err="1">
                <a:solidFill>
                  <a:srgbClr val="FF0000"/>
                </a:solidFill>
                <a:latin typeface="Consolas" pitchFamily="49" charset="0"/>
              </a:rPr>
              <a:t>System.Type</a:t>
            </a:r>
            <a:endParaRPr lang="en-US" b="1" dirty="0">
              <a:solidFill>
                <a:srgbClr val="FF0000"/>
              </a:solidFill>
              <a:latin typeface="Consolas" pitchFamily="49" charset="0"/>
            </a:endParaRPr>
          </a:p>
          <a:p>
            <a:pPr lvl="1"/>
            <a:r>
              <a:rPr lang="en-US" dirty="0"/>
              <a:t>All instances of the same type reference the same type object instance</a:t>
            </a:r>
          </a:p>
          <a:p>
            <a:r>
              <a:rPr lang="en-US" dirty="0"/>
              <a:t>To obtain the Type object</a:t>
            </a:r>
          </a:p>
          <a:p>
            <a:pPr lvl="1"/>
            <a:r>
              <a:rPr lang="en-US" dirty="0"/>
              <a:t>Use the </a:t>
            </a:r>
            <a:r>
              <a:rPr lang="en-US" b="1" dirty="0" err="1">
                <a:solidFill>
                  <a:srgbClr val="0070C0"/>
                </a:solidFill>
                <a:latin typeface="Consolas" pitchFamily="49" charset="0"/>
              </a:rPr>
              <a:t>typeof</a:t>
            </a:r>
            <a:r>
              <a:rPr lang="en-US" dirty="0"/>
              <a:t> operator for a known type</a:t>
            </a:r>
          </a:p>
          <a:p>
            <a:pPr lvl="1"/>
            <a:r>
              <a:rPr lang="en-US" dirty="0"/>
              <a:t>Call the </a:t>
            </a:r>
            <a:r>
              <a:rPr lang="en-US" b="1" dirty="0" err="1">
                <a:solidFill>
                  <a:srgbClr val="7030A0"/>
                </a:solidFill>
                <a:latin typeface="Consolas" pitchFamily="49" charset="0"/>
              </a:rPr>
              <a:t>Object.GetType</a:t>
            </a:r>
            <a:r>
              <a:rPr lang="en-US" dirty="0"/>
              <a:t> instance method</a:t>
            </a:r>
          </a:p>
          <a:p>
            <a:r>
              <a:rPr lang="en-US" dirty="0"/>
              <a:t>With a </a:t>
            </a:r>
            <a:r>
              <a:rPr lang="en-US" sz="3500" b="1" dirty="0" err="1">
                <a:latin typeface="Consolas" pitchFamily="49" charset="0"/>
              </a:rPr>
              <a:t>System.Type</a:t>
            </a:r>
            <a:r>
              <a:rPr lang="en-US" dirty="0"/>
              <a:t> in hand</a:t>
            </a:r>
          </a:p>
          <a:p>
            <a:pPr lvl="1"/>
            <a:r>
              <a:rPr lang="en-US" dirty="0"/>
              <a:t>Call various methods to get information on fields, methods, interfaces, events, etc.</a:t>
            </a:r>
            <a:endParaRPr lang="he-IL"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11</a:t>
            </a:fld>
            <a:endParaRPr lang="he-IL"/>
          </a:p>
        </p:txBody>
      </p:sp>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itchFamily="49" charset="0"/>
              </a:rPr>
              <a:t>EndInvoke</a:t>
            </a:r>
            <a:endParaRPr lang="en-US" dirty="0">
              <a:latin typeface="Consolas" pitchFamily="49" charset="0"/>
            </a:endParaRPr>
          </a:p>
        </p:txBody>
      </p:sp>
      <p:sp>
        <p:nvSpPr>
          <p:cNvPr id="3" name="Content Placeholder 2"/>
          <p:cNvSpPr>
            <a:spLocks noGrp="1"/>
          </p:cNvSpPr>
          <p:nvPr>
            <p:ph idx="1"/>
          </p:nvPr>
        </p:nvSpPr>
        <p:spPr>
          <a:xfrm>
            <a:off x="179512" y="1124744"/>
            <a:ext cx="8856984" cy="3888432"/>
          </a:xfrm>
        </p:spPr>
        <p:txBody>
          <a:bodyPr>
            <a:normAutofit fontScale="85000" lnSpcReduction="10000"/>
          </a:bodyPr>
          <a:lstStyle/>
          <a:p>
            <a:r>
              <a:rPr lang="en-US" dirty="0"/>
              <a:t>Sometime after the asynchronous invocation started, the results of the call need to be harvested (return value and any out or ref parameters)</a:t>
            </a:r>
          </a:p>
          <a:p>
            <a:pPr lvl="1"/>
            <a:r>
              <a:rPr lang="en-US" dirty="0"/>
              <a:t>A call to the synthesized </a:t>
            </a:r>
            <a:r>
              <a:rPr lang="en-US" dirty="0" err="1">
                <a:latin typeface="Consolas" pitchFamily="49" charset="0"/>
              </a:rPr>
              <a:t>EndInvoke</a:t>
            </a:r>
            <a:r>
              <a:rPr lang="en-US" dirty="0"/>
              <a:t> returns the results</a:t>
            </a:r>
          </a:p>
          <a:p>
            <a:pPr lvl="1"/>
            <a:r>
              <a:rPr lang="en-US" dirty="0"/>
              <a:t>If the method has not yet finished, the call will block until it does</a:t>
            </a:r>
          </a:p>
          <a:p>
            <a:pPr lvl="1"/>
            <a:r>
              <a:rPr lang="en-US" dirty="0"/>
              <a:t>The </a:t>
            </a:r>
            <a:r>
              <a:rPr lang="en-US" dirty="0" err="1">
                <a:latin typeface="Consolas" pitchFamily="49" charset="0"/>
              </a:rPr>
              <a:t>EndInvoke</a:t>
            </a:r>
            <a:r>
              <a:rPr lang="en-US" dirty="0"/>
              <a:t> signature is related to the delegate’s definition</a:t>
            </a:r>
          </a:p>
          <a:p>
            <a:endParaRPr lang="en-US" dirty="0"/>
          </a:p>
        </p:txBody>
      </p:sp>
      <p:sp>
        <p:nvSpPr>
          <p:cNvPr id="8" name="Footer Placeholder 7"/>
          <p:cNvSpPr>
            <a:spLocks noGrp="1"/>
          </p:cNvSpPr>
          <p:nvPr>
            <p:ph type="ftr" sz="quarter" idx="11"/>
          </p:nvPr>
        </p:nvSpPr>
        <p:spPr/>
        <p:txBody>
          <a:bodyPr/>
          <a:lstStyle/>
          <a:p>
            <a:r>
              <a:rPr lang="en-US"/>
              <a:t>(C)2011 Pavel Yosifovich</a:t>
            </a:r>
            <a:endParaRPr lang="he-IL" dirty="0"/>
          </a:p>
        </p:txBody>
      </p:sp>
      <p:sp>
        <p:nvSpPr>
          <p:cNvPr id="7" name="Slide Number Placeholder 6"/>
          <p:cNvSpPr>
            <a:spLocks noGrp="1"/>
          </p:cNvSpPr>
          <p:nvPr>
            <p:ph type="sldNum" sz="quarter" idx="12"/>
          </p:nvPr>
        </p:nvSpPr>
        <p:spPr/>
        <p:txBody>
          <a:bodyPr/>
          <a:lstStyle/>
          <a:p>
            <a:fld id="{8D5EC362-8DE0-4138-8AD2-9C18772BB671}" type="slidenum">
              <a:rPr lang="he-IL" smtClean="0"/>
              <a:pPr/>
              <a:t>110</a:t>
            </a:fld>
            <a:endParaRPr lang="he-IL"/>
          </a:p>
        </p:txBody>
      </p:sp>
      <p:sp>
        <p:nvSpPr>
          <p:cNvPr id="4" name="Rectangle 3"/>
          <p:cNvSpPr>
            <a:spLocks noChangeArrowheads="1"/>
          </p:cNvSpPr>
          <p:nvPr/>
        </p:nvSpPr>
        <p:spPr bwMode="auto">
          <a:xfrm>
            <a:off x="428596" y="5001981"/>
            <a:ext cx="8358246" cy="30777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400" b="1" dirty="0">
                <a:latin typeface="Consolas" pitchFamily="49" charset="0"/>
              </a:rPr>
              <a:t>public delegate double </a:t>
            </a:r>
            <a:r>
              <a:rPr lang="en-US" altLang="en-US" sz="1400" b="1" dirty="0" err="1">
                <a:latin typeface="Consolas" pitchFamily="49" charset="0"/>
              </a:rPr>
              <a:t>MathOp</a:t>
            </a:r>
            <a:r>
              <a:rPr lang="en-US" altLang="en-US" sz="1400" b="1" dirty="0">
                <a:latin typeface="Consolas" pitchFamily="49" charset="0"/>
              </a:rPr>
              <a:t>(double x, double y, ref double z, out </a:t>
            </a:r>
            <a:r>
              <a:rPr lang="en-US" altLang="en-US" sz="1400" b="1" dirty="0" err="1">
                <a:latin typeface="Consolas" pitchFamily="49" charset="0"/>
              </a:rPr>
              <a:t>bool</a:t>
            </a:r>
            <a:r>
              <a:rPr lang="en-US" altLang="en-US" sz="1400" b="1" dirty="0">
                <a:latin typeface="Consolas" pitchFamily="49" charset="0"/>
              </a:rPr>
              <a:t> overflow);</a:t>
            </a:r>
          </a:p>
        </p:txBody>
      </p:sp>
      <p:sp>
        <p:nvSpPr>
          <p:cNvPr id="5" name="Rectangle 4"/>
          <p:cNvSpPr>
            <a:spLocks noChangeArrowheads="1"/>
          </p:cNvSpPr>
          <p:nvPr/>
        </p:nvSpPr>
        <p:spPr bwMode="auto">
          <a:xfrm>
            <a:off x="428596" y="5551460"/>
            <a:ext cx="8358246" cy="30777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400" b="1" dirty="0">
                <a:latin typeface="Consolas" pitchFamily="49" charset="0"/>
              </a:rPr>
              <a:t>public double Invoke(double x, double y, ref double z, out </a:t>
            </a:r>
            <a:r>
              <a:rPr lang="en-US" altLang="en-US" sz="1400" b="1" dirty="0" err="1">
                <a:latin typeface="Consolas" pitchFamily="49" charset="0"/>
              </a:rPr>
              <a:t>bool</a:t>
            </a:r>
            <a:r>
              <a:rPr lang="en-US" altLang="en-US" sz="1400" b="1" dirty="0">
                <a:latin typeface="Consolas" pitchFamily="49" charset="0"/>
              </a:rPr>
              <a:t> overflow);</a:t>
            </a:r>
          </a:p>
        </p:txBody>
      </p:sp>
      <p:sp>
        <p:nvSpPr>
          <p:cNvPr id="6" name="Rectangle 5"/>
          <p:cNvSpPr>
            <a:spLocks noChangeArrowheads="1"/>
          </p:cNvSpPr>
          <p:nvPr/>
        </p:nvSpPr>
        <p:spPr bwMode="auto">
          <a:xfrm>
            <a:off x="428596" y="6073551"/>
            <a:ext cx="8358246" cy="30777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400" b="1" dirty="0">
                <a:latin typeface="Consolas" pitchFamily="49" charset="0"/>
              </a:rPr>
              <a:t>public double </a:t>
            </a:r>
            <a:r>
              <a:rPr lang="en-US" altLang="en-US" sz="1400" b="1" dirty="0" err="1">
                <a:latin typeface="Consolas" pitchFamily="49" charset="0"/>
              </a:rPr>
              <a:t>EndInvoke</a:t>
            </a:r>
            <a:r>
              <a:rPr lang="en-US" altLang="en-US" sz="1400" b="1" dirty="0">
                <a:latin typeface="Consolas" pitchFamily="49" charset="0"/>
              </a:rPr>
              <a:t>(ref double z, out </a:t>
            </a:r>
            <a:r>
              <a:rPr lang="en-US" altLang="en-US" sz="1400" b="1" dirty="0" err="1">
                <a:latin typeface="Consolas" pitchFamily="49" charset="0"/>
              </a:rPr>
              <a:t>bool</a:t>
            </a:r>
            <a:r>
              <a:rPr lang="en-US" altLang="en-US" sz="1400" b="1" dirty="0">
                <a:latin typeface="Consolas" pitchFamily="49" charset="0"/>
              </a:rPr>
              <a:t> overflow, </a:t>
            </a:r>
            <a:r>
              <a:rPr lang="en-US" altLang="en-US" sz="1400" b="1" dirty="0" err="1">
                <a:latin typeface="Consolas" pitchFamily="49" charset="0"/>
              </a:rPr>
              <a:t>IAsyncResult</a:t>
            </a:r>
            <a:r>
              <a:rPr lang="en-US" altLang="en-US" sz="1400" b="1" dirty="0">
                <a:latin typeface="Consolas" pitchFamily="49" charset="0"/>
              </a:rPr>
              <a:t> call);</a:t>
            </a:r>
          </a:p>
        </p:txBody>
      </p:sp>
    </p:spTree>
    <p:extLst>
      <p:ext uri="{BB962C8B-B14F-4D97-AF65-F5344CB8AC3E}">
        <p14:creationId xmlns:p14="http://schemas.microsoft.com/office/powerpoint/2010/main" val="3227057785"/>
      </p:ext>
    </p:extLst>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Invocation Flow</a:t>
            </a:r>
          </a:p>
        </p:txBody>
      </p:sp>
      <p:sp>
        <p:nvSpPr>
          <p:cNvPr id="45" name="Footer Placeholder 44"/>
          <p:cNvSpPr>
            <a:spLocks noGrp="1"/>
          </p:cNvSpPr>
          <p:nvPr>
            <p:ph type="ftr" sz="quarter" idx="11"/>
          </p:nvPr>
        </p:nvSpPr>
        <p:spPr/>
        <p:txBody>
          <a:bodyPr/>
          <a:lstStyle/>
          <a:p>
            <a:r>
              <a:rPr lang="en-US"/>
              <a:t>(C)2011 Pavel Yosifovich</a:t>
            </a:r>
            <a:endParaRPr lang="he-IL" dirty="0"/>
          </a:p>
        </p:txBody>
      </p:sp>
      <p:sp>
        <p:nvSpPr>
          <p:cNvPr id="44" name="Slide Number Placeholder 43"/>
          <p:cNvSpPr>
            <a:spLocks noGrp="1"/>
          </p:cNvSpPr>
          <p:nvPr>
            <p:ph type="sldNum" sz="quarter" idx="12"/>
          </p:nvPr>
        </p:nvSpPr>
        <p:spPr/>
        <p:txBody>
          <a:bodyPr/>
          <a:lstStyle/>
          <a:p>
            <a:fld id="{8D5EC362-8DE0-4138-8AD2-9C18772BB671}" type="slidenum">
              <a:rPr lang="he-IL" smtClean="0"/>
              <a:pPr/>
              <a:t>111</a:t>
            </a:fld>
            <a:endParaRPr lang="he-IL"/>
          </a:p>
        </p:txBody>
      </p:sp>
      <p:sp>
        <p:nvSpPr>
          <p:cNvPr id="4" name="Rectangle 5"/>
          <p:cNvSpPr>
            <a:spLocks noChangeArrowheads="1"/>
          </p:cNvSpPr>
          <p:nvPr/>
        </p:nvSpPr>
        <p:spPr bwMode="auto">
          <a:xfrm>
            <a:off x="476250" y="1454150"/>
            <a:ext cx="1171575" cy="731838"/>
          </a:xfrm>
          <a:prstGeom prst="rect">
            <a:avLst/>
          </a:prstGeom>
          <a:solidFill>
            <a:srgbClr val="FFCC00"/>
          </a:solidFill>
          <a:ln w="12700">
            <a:solidFill>
              <a:schemeClr val="tx1"/>
            </a:solidFill>
            <a:miter lim="800000"/>
            <a:headEnd/>
            <a:tailEnd/>
          </a:ln>
          <a:effectLst/>
        </p:spPr>
        <p:txBody>
          <a:bodyPr wrap="none" anchor="ctr"/>
          <a:lstStyle/>
          <a:p>
            <a:pPr algn="ctr"/>
            <a:r>
              <a:rPr lang="en-US" sz="1400">
                <a:solidFill>
                  <a:srgbClr val="000000"/>
                </a:solidFill>
              </a:rPr>
              <a:t>Caller</a:t>
            </a:r>
          </a:p>
          <a:p>
            <a:pPr algn="ctr"/>
            <a:r>
              <a:rPr lang="en-US" sz="1400">
                <a:solidFill>
                  <a:srgbClr val="000000"/>
                </a:solidFill>
              </a:rPr>
              <a:t>Thread</a:t>
            </a:r>
          </a:p>
        </p:txBody>
      </p:sp>
      <p:sp>
        <p:nvSpPr>
          <p:cNvPr id="5" name="Rectangle 6"/>
          <p:cNvSpPr>
            <a:spLocks noChangeArrowheads="1"/>
          </p:cNvSpPr>
          <p:nvPr/>
        </p:nvSpPr>
        <p:spPr bwMode="auto">
          <a:xfrm>
            <a:off x="6108700" y="1527175"/>
            <a:ext cx="1171575" cy="731838"/>
          </a:xfrm>
          <a:prstGeom prst="rect">
            <a:avLst/>
          </a:prstGeom>
          <a:solidFill>
            <a:srgbClr val="FF6600"/>
          </a:solidFill>
          <a:ln w="12700">
            <a:solidFill>
              <a:schemeClr val="tx1"/>
            </a:solidFill>
            <a:miter lim="800000"/>
            <a:headEnd/>
            <a:tailEnd/>
          </a:ln>
          <a:effectLst/>
        </p:spPr>
        <p:txBody>
          <a:bodyPr wrap="none" anchor="ctr"/>
          <a:lstStyle/>
          <a:p>
            <a:pPr algn="ctr"/>
            <a:r>
              <a:rPr lang="en-US" sz="1400">
                <a:solidFill>
                  <a:srgbClr val="000000"/>
                </a:solidFill>
              </a:rPr>
              <a:t>Worker</a:t>
            </a:r>
          </a:p>
          <a:p>
            <a:pPr algn="ctr"/>
            <a:r>
              <a:rPr lang="en-US" sz="1400">
                <a:solidFill>
                  <a:srgbClr val="000000"/>
                </a:solidFill>
              </a:rPr>
              <a:t>Thread</a:t>
            </a:r>
          </a:p>
        </p:txBody>
      </p:sp>
      <p:sp>
        <p:nvSpPr>
          <p:cNvPr id="6" name="AutoShape 7"/>
          <p:cNvSpPr>
            <a:spLocks noChangeArrowheads="1"/>
          </p:cNvSpPr>
          <p:nvPr/>
        </p:nvSpPr>
        <p:spPr bwMode="auto">
          <a:xfrm>
            <a:off x="841375" y="2185988"/>
            <a:ext cx="365125" cy="4095750"/>
          </a:xfrm>
          <a:prstGeom prst="downArrow">
            <a:avLst>
              <a:gd name="adj1" fmla="val 49565"/>
              <a:gd name="adj2" fmla="val 129571"/>
            </a:avLst>
          </a:prstGeom>
          <a:noFill/>
          <a:ln w="19050">
            <a:solidFill>
              <a:schemeClr val="tx1"/>
            </a:solidFill>
            <a:miter lim="800000"/>
            <a:headEnd/>
            <a:tailEnd/>
          </a:ln>
          <a:effectLst/>
        </p:spPr>
        <p:txBody>
          <a:bodyPr vert="eaVert" wrap="none" anchor="ctr"/>
          <a:lstStyle/>
          <a:p>
            <a:pPr algn="ctr"/>
            <a:r>
              <a:rPr lang="en-US" sz="1200"/>
              <a:t>Thread is free</a:t>
            </a:r>
          </a:p>
        </p:txBody>
      </p:sp>
      <p:sp>
        <p:nvSpPr>
          <p:cNvPr id="7" name="Oval 8"/>
          <p:cNvSpPr>
            <a:spLocks noChangeArrowheads="1"/>
          </p:cNvSpPr>
          <p:nvPr/>
        </p:nvSpPr>
        <p:spPr bwMode="auto">
          <a:xfrm>
            <a:off x="2597150" y="1965325"/>
            <a:ext cx="1023938" cy="3805238"/>
          </a:xfrm>
          <a:prstGeom prst="ellipse">
            <a:avLst/>
          </a:prstGeom>
          <a:solidFill>
            <a:srgbClr val="008000"/>
          </a:solidFill>
          <a:ln w="9525">
            <a:solidFill>
              <a:schemeClr val="tx1"/>
            </a:solidFill>
            <a:round/>
            <a:headEnd/>
            <a:tailEnd/>
          </a:ln>
          <a:effectLst/>
        </p:spPr>
        <p:txBody>
          <a:bodyPr wrap="none" anchor="ctr"/>
          <a:lstStyle/>
          <a:p>
            <a:pPr algn="ctr"/>
            <a:r>
              <a:rPr lang="en-US" sz="1600"/>
              <a:t>Delegate</a:t>
            </a:r>
          </a:p>
        </p:txBody>
      </p:sp>
      <p:sp>
        <p:nvSpPr>
          <p:cNvPr id="8" name="Rectangle 9"/>
          <p:cNvSpPr>
            <a:spLocks noChangeArrowheads="1"/>
          </p:cNvSpPr>
          <p:nvPr/>
        </p:nvSpPr>
        <p:spPr bwMode="auto">
          <a:xfrm>
            <a:off x="914400" y="2478088"/>
            <a:ext cx="219075" cy="658812"/>
          </a:xfrm>
          <a:prstGeom prst="rect">
            <a:avLst/>
          </a:prstGeom>
          <a:solidFill>
            <a:srgbClr val="808080"/>
          </a:solidFill>
          <a:ln w="9525">
            <a:solidFill>
              <a:schemeClr val="tx1"/>
            </a:solidFill>
            <a:miter lim="800000"/>
            <a:headEnd/>
            <a:tailEnd/>
          </a:ln>
          <a:effectLst/>
        </p:spPr>
        <p:txBody>
          <a:bodyPr vert="eaVert" wrap="none" anchor="ctr"/>
          <a:lstStyle/>
          <a:p>
            <a:pPr algn="ctr"/>
            <a:r>
              <a:rPr lang="en-US" sz="1200"/>
              <a:t>Blocked</a:t>
            </a:r>
          </a:p>
        </p:txBody>
      </p:sp>
      <p:sp>
        <p:nvSpPr>
          <p:cNvPr id="9" name="Line 12"/>
          <p:cNvSpPr>
            <a:spLocks noChangeShapeType="1"/>
          </p:cNvSpPr>
          <p:nvPr/>
        </p:nvSpPr>
        <p:spPr bwMode="auto">
          <a:xfrm>
            <a:off x="1133475" y="3136900"/>
            <a:ext cx="1536700" cy="0"/>
          </a:xfrm>
          <a:prstGeom prst="line">
            <a:avLst/>
          </a:prstGeom>
          <a:noFill/>
          <a:ln w="12700">
            <a:solidFill>
              <a:schemeClr val="tx1"/>
            </a:solidFill>
            <a:round/>
            <a:headEnd type="triangle" w="med" len="med"/>
            <a:tailEnd/>
          </a:ln>
          <a:effectLst/>
        </p:spPr>
        <p:txBody>
          <a:bodyPr/>
          <a:lstStyle/>
          <a:p>
            <a:endParaRPr lang="he-IL"/>
          </a:p>
        </p:txBody>
      </p:sp>
      <p:sp>
        <p:nvSpPr>
          <p:cNvPr id="10" name="Text Box 13"/>
          <p:cNvSpPr txBox="1">
            <a:spLocks noChangeArrowheads="1"/>
          </p:cNvSpPr>
          <p:nvPr/>
        </p:nvSpPr>
        <p:spPr bwMode="auto">
          <a:xfrm>
            <a:off x="1279525" y="2185988"/>
            <a:ext cx="1119217" cy="276999"/>
          </a:xfrm>
          <a:prstGeom prst="rect">
            <a:avLst/>
          </a:prstGeom>
          <a:noFill/>
          <a:ln w="9525">
            <a:noFill/>
            <a:miter lim="800000"/>
            <a:headEnd/>
            <a:tailEnd/>
          </a:ln>
          <a:effectLst/>
        </p:spPr>
        <p:txBody>
          <a:bodyPr wrap="none">
            <a:spAutoFit/>
          </a:bodyPr>
          <a:lstStyle/>
          <a:p>
            <a:r>
              <a:rPr lang="en-US" sz="1200" b="1" dirty="0" err="1">
                <a:latin typeface="Consolas" pitchFamily="49" charset="0"/>
              </a:rPr>
              <a:t>BeginInvoke</a:t>
            </a:r>
            <a:endParaRPr lang="en-US" sz="1200" b="1" dirty="0">
              <a:latin typeface="Consolas" pitchFamily="49" charset="0"/>
            </a:endParaRPr>
          </a:p>
        </p:txBody>
      </p:sp>
      <p:sp>
        <p:nvSpPr>
          <p:cNvPr id="11" name="Text Box 14"/>
          <p:cNvSpPr txBox="1">
            <a:spLocks noChangeArrowheads="1"/>
          </p:cNvSpPr>
          <p:nvPr/>
        </p:nvSpPr>
        <p:spPr bwMode="auto">
          <a:xfrm>
            <a:off x="1206500" y="2478088"/>
            <a:ext cx="1119217" cy="646331"/>
          </a:xfrm>
          <a:prstGeom prst="rect">
            <a:avLst/>
          </a:prstGeom>
          <a:noFill/>
          <a:ln w="9525">
            <a:noFill/>
            <a:miter lim="800000"/>
            <a:headEnd/>
            <a:tailEnd/>
          </a:ln>
          <a:effectLst/>
        </p:spPr>
        <p:txBody>
          <a:bodyPr wrap="none">
            <a:spAutoFit/>
          </a:bodyPr>
          <a:lstStyle/>
          <a:p>
            <a:r>
              <a:rPr lang="en-US" sz="1200" b="1" dirty="0" err="1">
                <a:latin typeface="Consolas" pitchFamily="49" charset="0"/>
              </a:rPr>
              <a:t>BeginInvoke</a:t>
            </a:r>
            <a:endParaRPr lang="en-US" sz="1200" b="1" dirty="0">
              <a:latin typeface="Consolas" pitchFamily="49" charset="0"/>
            </a:endParaRPr>
          </a:p>
          <a:p>
            <a:r>
              <a:rPr lang="en-US" sz="1200" dirty="0"/>
              <a:t>returns new </a:t>
            </a:r>
          </a:p>
          <a:p>
            <a:r>
              <a:rPr lang="en-US" sz="1200" dirty="0"/>
              <a:t>call object</a:t>
            </a:r>
          </a:p>
        </p:txBody>
      </p:sp>
      <p:sp>
        <p:nvSpPr>
          <p:cNvPr id="12" name="Oval 15"/>
          <p:cNvSpPr>
            <a:spLocks noChangeArrowheads="1"/>
          </p:cNvSpPr>
          <p:nvPr/>
        </p:nvSpPr>
        <p:spPr bwMode="auto">
          <a:xfrm>
            <a:off x="4425950" y="2332038"/>
            <a:ext cx="1023938" cy="1096962"/>
          </a:xfrm>
          <a:prstGeom prst="ellipse">
            <a:avLst/>
          </a:prstGeom>
          <a:solidFill>
            <a:srgbClr val="0000FF"/>
          </a:solidFill>
          <a:ln w="9525">
            <a:solidFill>
              <a:schemeClr val="tx1"/>
            </a:solidFill>
            <a:round/>
            <a:headEnd/>
            <a:tailEnd/>
          </a:ln>
          <a:effectLst/>
        </p:spPr>
        <p:txBody>
          <a:bodyPr wrap="none" anchor="ctr"/>
          <a:lstStyle/>
          <a:p>
            <a:pPr algn="ctr"/>
            <a:r>
              <a:rPr lang="en-US" sz="1400"/>
              <a:t>Thread</a:t>
            </a:r>
          </a:p>
          <a:p>
            <a:pPr algn="ctr"/>
            <a:r>
              <a:rPr lang="en-US" sz="1400"/>
              <a:t>Pool</a:t>
            </a:r>
          </a:p>
          <a:p>
            <a:pPr algn="ctr"/>
            <a:r>
              <a:rPr lang="en-US" sz="1400"/>
              <a:t>Work</a:t>
            </a:r>
          </a:p>
          <a:p>
            <a:pPr algn="ctr"/>
            <a:r>
              <a:rPr lang="en-US" sz="1400"/>
              <a:t>Queue</a:t>
            </a:r>
          </a:p>
        </p:txBody>
      </p:sp>
      <p:sp>
        <p:nvSpPr>
          <p:cNvPr id="13" name="Line 16"/>
          <p:cNvSpPr>
            <a:spLocks noChangeShapeType="1"/>
          </p:cNvSpPr>
          <p:nvPr/>
        </p:nvSpPr>
        <p:spPr bwMode="auto">
          <a:xfrm flipH="1" flipV="1">
            <a:off x="3475038" y="2478088"/>
            <a:ext cx="1096962" cy="0"/>
          </a:xfrm>
          <a:prstGeom prst="line">
            <a:avLst/>
          </a:prstGeom>
          <a:noFill/>
          <a:ln w="12700">
            <a:solidFill>
              <a:schemeClr val="tx1"/>
            </a:solidFill>
            <a:round/>
            <a:headEnd type="triangle" w="med" len="med"/>
            <a:tailEnd/>
          </a:ln>
          <a:effectLst/>
        </p:spPr>
        <p:txBody>
          <a:bodyPr/>
          <a:lstStyle/>
          <a:p>
            <a:endParaRPr lang="he-IL"/>
          </a:p>
        </p:txBody>
      </p:sp>
      <p:sp>
        <p:nvSpPr>
          <p:cNvPr id="14" name="Text Box 17"/>
          <p:cNvSpPr txBox="1">
            <a:spLocks noChangeArrowheads="1"/>
          </p:cNvSpPr>
          <p:nvPr/>
        </p:nvSpPr>
        <p:spPr bwMode="auto">
          <a:xfrm>
            <a:off x="3475038" y="2020888"/>
            <a:ext cx="869950" cy="457200"/>
          </a:xfrm>
          <a:prstGeom prst="rect">
            <a:avLst/>
          </a:prstGeom>
          <a:noFill/>
          <a:ln w="9525">
            <a:noFill/>
            <a:miter lim="800000"/>
            <a:headEnd/>
            <a:tailEnd/>
          </a:ln>
          <a:effectLst/>
        </p:spPr>
        <p:txBody>
          <a:bodyPr wrap="none">
            <a:spAutoFit/>
          </a:bodyPr>
          <a:lstStyle/>
          <a:p>
            <a:r>
              <a:rPr lang="en-US" sz="1200"/>
              <a:t>Queue</a:t>
            </a:r>
          </a:p>
          <a:p>
            <a:r>
              <a:rPr lang="en-US" sz="1200"/>
              <a:t>Work item</a:t>
            </a:r>
          </a:p>
        </p:txBody>
      </p:sp>
      <p:sp>
        <p:nvSpPr>
          <p:cNvPr id="15" name="Line 18"/>
          <p:cNvSpPr>
            <a:spLocks noChangeShapeType="1"/>
          </p:cNvSpPr>
          <p:nvPr/>
        </p:nvSpPr>
        <p:spPr bwMode="auto">
          <a:xfrm flipV="1">
            <a:off x="3548063" y="3136900"/>
            <a:ext cx="950912" cy="0"/>
          </a:xfrm>
          <a:prstGeom prst="line">
            <a:avLst/>
          </a:prstGeom>
          <a:noFill/>
          <a:ln w="12700">
            <a:solidFill>
              <a:schemeClr val="tx1"/>
            </a:solidFill>
            <a:round/>
            <a:headEnd type="triangle" w="med" len="med"/>
            <a:tailEnd/>
          </a:ln>
          <a:effectLst/>
        </p:spPr>
        <p:txBody>
          <a:bodyPr/>
          <a:lstStyle/>
          <a:p>
            <a:endParaRPr lang="he-IL"/>
          </a:p>
        </p:txBody>
      </p:sp>
      <p:sp>
        <p:nvSpPr>
          <p:cNvPr id="16" name="Text Box 19"/>
          <p:cNvSpPr txBox="1">
            <a:spLocks noChangeArrowheads="1"/>
          </p:cNvSpPr>
          <p:nvPr/>
        </p:nvSpPr>
        <p:spPr bwMode="auto">
          <a:xfrm>
            <a:off x="3694113" y="2697163"/>
            <a:ext cx="688975" cy="457200"/>
          </a:xfrm>
          <a:prstGeom prst="rect">
            <a:avLst/>
          </a:prstGeom>
          <a:noFill/>
          <a:ln w="9525">
            <a:noFill/>
            <a:miter lim="800000"/>
            <a:headEnd/>
            <a:tailEnd/>
          </a:ln>
          <a:effectLst/>
        </p:spPr>
        <p:txBody>
          <a:bodyPr wrap="none">
            <a:spAutoFit/>
          </a:bodyPr>
          <a:lstStyle/>
          <a:p>
            <a:r>
              <a:rPr lang="en-US" sz="1200"/>
              <a:t>Item </a:t>
            </a:r>
          </a:p>
          <a:p>
            <a:r>
              <a:rPr lang="en-US" sz="1200"/>
              <a:t>queued</a:t>
            </a:r>
          </a:p>
        </p:txBody>
      </p:sp>
      <p:sp>
        <p:nvSpPr>
          <p:cNvPr id="17" name="AutoShape 20"/>
          <p:cNvSpPr>
            <a:spLocks noChangeArrowheads="1"/>
          </p:cNvSpPr>
          <p:nvPr/>
        </p:nvSpPr>
        <p:spPr bwMode="auto">
          <a:xfrm>
            <a:off x="6473825" y="2259013"/>
            <a:ext cx="365125" cy="4095750"/>
          </a:xfrm>
          <a:prstGeom prst="downArrow">
            <a:avLst>
              <a:gd name="adj1" fmla="val 49565"/>
              <a:gd name="adj2" fmla="val 129571"/>
            </a:avLst>
          </a:prstGeom>
          <a:noFill/>
          <a:ln w="19050">
            <a:solidFill>
              <a:schemeClr val="tx1"/>
            </a:solidFill>
            <a:miter lim="800000"/>
            <a:headEnd/>
            <a:tailEnd/>
          </a:ln>
          <a:effectLst/>
        </p:spPr>
        <p:txBody>
          <a:bodyPr vert="eaVert" wrap="none" anchor="ctr"/>
          <a:lstStyle/>
          <a:p>
            <a:endParaRPr lang="he-IL"/>
          </a:p>
        </p:txBody>
      </p:sp>
      <p:sp>
        <p:nvSpPr>
          <p:cNvPr id="18" name="Rectangle 21"/>
          <p:cNvSpPr>
            <a:spLocks noChangeArrowheads="1"/>
          </p:cNvSpPr>
          <p:nvPr/>
        </p:nvSpPr>
        <p:spPr bwMode="auto">
          <a:xfrm>
            <a:off x="6546850" y="2478088"/>
            <a:ext cx="219075" cy="658812"/>
          </a:xfrm>
          <a:prstGeom prst="rect">
            <a:avLst/>
          </a:prstGeom>
          <a:solidFill>
            <a:srgbClr val="808080"/>
          </a:solidFill>
          <a:ln w="9525">
            <a:solidFill>
              <a:schemeClr val="tx1"/>
            </a:solidFill>
            <a:miter lim="800000"/>
            <a:headEnd/>
            <a:tailEnd/>
          </a:ln>
          <a:effectLst/>
        </p:spPr>
        <p:txBody>
          <a:bodyPr vert="eaVert" wrap="none" anchor="ctr"/>
          <a:lstStyle/>
          <a:p>
            <a:pPr algn="ctr"/>
            <a:r>
              <a:rPr lang="en-US" sz="1200"/>
              <a:t>Blocked</a:t>
            </a:r>
          </a:p>
        </p:txBody>
      </p:sp>
      <p:sp>
        <p:nvSpPr>
          <p:cNvPr id="19" name="Line 23"/>
          <p:cNvSpPr>
            <a:spLocks noChangeShapeType="1"/>
          </p:cNvSpPr>
          <p:nvPr/>
        </p:nvSpPr>
        <p:spPr bwMode="auto">
          <a:xfrm flipV="1">
            <a:off x="5303838" y="2478088"/>
            <a:ext cx="1243012" cy="0"/>
          </a:xfrm>
          <a:prstGeom prst="line">
            <a:avLst/>
          </a:prstGeom>
          <a:noFill/>
          <a:ln w="12700">
            <a:solidFill>
              <a:schemeClr val="tx1"/>
            </a:solidFill>
            <a:round/>
            <a:headEnd type="triangle" w="med" len="med"/>
            <a:tailEnd/>
          </a:ln>
          <a:effectLst/>
        </p:spPr>
        <p:txBody>
          <a:bodyPr/>
          <a:lstStyle/>
          <a:p>
            <a:endParaRPr lang="he-IL"/>
          </a:p>
        </p:txBody>
      </p:sp>
      <p:sp>
        <p:nvSpPr>
          <p:cNvPr id="20" name="Text Box 24"/>
          <p:cNvSpPr txBox="1">
            <a:spLocks noChangeArrowheads="1"/>
          </p:cNvSpPr>
          <p:nvPr/>
        </p:nvSpPr>
        <p:spPr bwMode="auto">
          <a:xfrm>
            <a:off x="5238750" y="2038350"/>
            <a:ext cx="869950" cy="457200"/>
          </a:xfrm>
          <a:prstGeom prst="rect">
            <a:avLst/>
          </a:prstGeom>
          <a:noFill/>
          <a:ln w="9525">
            <a:noFill/>
            <a:miter lim="800000"/>
            <a:headEnd/>
            <a:tailEnd/>
          </a:ln>
          <a:effectLst/>
        </p:spPr>
        <p:txBody>
          <a:bodyPr wrap="none">
            <a:spAutoFit/>
          </a:bodyPr>
          <a:lstStyle/>
          <a:p>
            <a:r>
              <a:rPr lang="en-US" sz="1200"/>
              <a:t>Wait for</a:t>
            </a:r>
          </a:p>
          <a:p>
            <a:r>
              <a:rPr lang="en-US" sz="1200"/>
              <a:t>Work item</a:t>
            </a:r>
          </a:p>
        </p:txBody>
      </p:sp>
      <p:sp>
        <p:nvSpPr>
          <p:cNvPr id="21" name="Line 25"/>
          <p:cNvSpPr>
            <a:spLocks noChangeShapeType="1"/>
          </p:cNvSpPr>
          <p:nvPr/>
        </p:nvSpPr>
        <p:spPr bwMode="auto">
          <a:xfrm flipH="1">
            <a:off x="5376863" y="3136900"/>
            <a:ext cx="1169987" cy="0"/>
          </a:xfrm>
          <a:prstGeom prst="line">
            <a:avLst/>
          </a:prstGeom>
          <a:noFill/>
          <a:ln w="12700">
            <a:solidFill>
              <a:schemeClr val="tx1"/>
            </a:solidFill>
            <a:round/>
            <a:headEnd type="triangle" w="med" len="med"/>
            <a:tailEnd/>
          </a:ln>
          <a:effectLst/>
        </p:spPr>
        <p:txBody>
          <a:bodyPr/>
          <a:lstStyle/>
          <a:p>
            <a:endParaRPr lang="he-IL"/>
          </a:p>
        </p:txBody>
      </p:sp>
      <p:sp>
        <p:nvSpPr>
          <p:cNvPr id="22" name="Text Box 26"/>
          <p:cNvSpPr txBox="1">
            <a:spLocks noChangeArrowheads="1"/>
          </p:cNvSpPr>
          <p:nvPr/>
        </p:nvSpPr>
        <p:spPr bwMode="auto">
          <a:xfrm>
            <a:off x="5376863" y="2697163"/>
            <a:ext cx="869950" cy="457200"/>
          </a:xfrm>
          <a:prstGeom prst="rect">
            <a:avLst/>
          </a:prstGeom>
          <a:noFill/>
          <a:ln w="9525">
            <a:noFill/>
            <a:miter lim="800000"/>
            <a:headEnd/>
            <a:tailEnd/>
          </a:ln>
          <a:effectLst/>
        </p:spPr>
        <p:txBody>
          <a:bodyPr wrap="none">
            <a:spAutoFit/>
          </a:bodyPr>
          <a:lstStyle/>
          <a:p>
            <a:r>
              <a:rPr lang="en-US" sz="1200"/>
              <a:t>Work item</a:t>
            </a:r>
          </a:p>
          <a:p>
            <a:r>
              <a:rPr lang="en-US" sz="1200"/>
              <a:t>available</a:t>
            </a:r>
          </a:p>
        </p:txBody>
      </p:sp>
      <p:sp>
        <p:nvSpPr>
          <p:cNvPr id="23" name="Rectangle 27"/>
          <p:cNvSpPr>
            <a:spLocks noChangeArrowheads="1"/>
          </p:cNvSpPr>
          <p:nvPr/>
        </p:nvSpPr>
        <p:spPr bwMode="auto">
          <a:xfrm>
            <a:off x="6546850" y="3648075"/>
            <a:ext cx="219075" cy="658813"/>
          </a:xfrm>
          <a:prstGeom prst="rect">
            <a:avLst/>
          </a:prstGeom>
          <a:solidFill>
            <a:srgbClr val="808080"/>
          </a:solidFill>
          <a:ln w="9525">
            <a:solidFill>
              <a:schemeClr val="tx1"/>
            </a:solidFill>
            <a:miter lim="800000"/>
            <a:headEnd/>
            <a:tailEnd/>
          </a:ln>
          <a:effectLst/>
        </p:spPr>
        <p:txBody>
          <a:bodyPr vert="eaVert" wrap="none" anchor="ctr"/>
          <a:lstStyle/>
          <a:p>
            <a:pPr algn="ctr"/>
            <a:r>
              <a:rPr lang="en-US" sz="1200"/>
              <a:t>Blocked</a:t>
            </a:r>
          </a:p>
        </p:txBody>
      </p:sp>
      <p:sp>
        <p:nvSpPr>
          <p:cNvPr id="24" name="Line 28"/>
          <p:cNvSpPr>
            <a:spLocks noChangeShapeType="1"/>
          </p:cNvSpPr>
          <p:nvPr/>
        </p:nvSpPr>
        <p:spPr bwMode="auto">
          <a:xfrm flipV="1">
            <a:off x="3621088" y="3648075"/>
            <a:ext cx="2925762" cy="0"/>
          </a:xfrm>
          <a:prstGeom prst="line">
            <a:avLst/>
          </a:prstGeom>
          <a:noFill/>
          <a:ln w="12700">
            <a:solidFill>
              <a:schemeClr val="tx1"/>
            </a:solidFill>
            <a:round/>
            <a:headEnd type="triangle" w="med" len="med"/>
            <a:tailEnd/>
          </a:ln>
          <a:effectLst/>
        </p:spPr>
        <p:txBody>
          <a:bodyPr/>
          <a:lstStyle/>
          <a:p>
            <a:endParaRPr lang="he-IL"/>
          </a:p>
        </p:txBody>
      </p:sp>
      <p:sp>
        <p:nvSpPr>
          <p:cNvPr id="25" name="Text Box 29"/>
          <p:cNvSpPr txBox="1">
            <a:spLocks noChangeArrowheads="1"/>
          </p:cNvSpPr>
          <p:nvPr/>
        </p:nvSpPr>
        <p:spPr bwMode="auto">
          <a:xfrm>
            <a:off x="4818063" y="3432175"/>
            <a:ext cx="694421" cy="276999"/>
          </a:xfrm>
          <a:prstGeom prst="rect">
            <a:avLst/>
          </a:prstGeom>
          <a:noFill/>
          <a:ln w="9525">
            <a:noFill/>
            <a:miter lim="800000"/>
            <a:headEnd/>
            <a:tailEnd/>
          </a:ln>
          <a:effectLst/>
        </p:spPr>
        <p:txBody>
          <a:bodyPr wrap="none">
            <a:spAutoFit/>
          </a:bodyPr>
          <a:lstStyle/>
          <a:p>
            <a:r>
              <a:rPr lang="en-US" sz="1200" b="1" dirty="0">
                <a:latin typeface="Consolas" pitchFamily="49" charset="0"/>
              </a:rPr>
              <a:t>Invoke</a:t>
            </a:r>
          </a:p>
        </p:txBody>
      </p:sp>
      <p:sp>
        <p:nvSpPr>
          <p:cNvPr id="26" name="Line 30"/>
          <p:cNvSpPr>
            <a:spLocks noChangeShapeType="1"/>
          </p:cNvSpPr>
          <p:nvPr/>
        </p:nvSpPr>
        <p:spPr bwMode="auto">
          <a:xfrm flipH="1" flipV="1">
            <a:off x="3621088" y="4306888"/>
            <a:ext cx="2925762" cy="0"/>
          </a:xfrm>
          <a:prstGeom prst="line">
            <a:avLst/>
          </a:prstGeom>
          <a:noFill/>
          <a:ln w="12700">
            <a:solidFill>
              <a:schemeClr val="tx1"/>
            </a:solidFill>
            <a:round/>
            <a:headEnd type="triangle" w="med" len="med"/>
            <a:tailEnd/>
          </a:ln>
          <a:effectLst/>
        </p:spPr>
        <p:txBody>
          <a:bodyPr/>
          <a:lstStyle/>
          <a:p>
            <a:endParaRPr lang="he-IL"/>
          </a:p>
        </p:txBody>
      </p:sp>
      <p:sp>
        <p:nvSpPr>
          <p:cNvPr id="27" name="Text Box 31"/>
          <p:cNvSpPr txBox="1">
            <a:spLocks noChangeArrowheads="1"/>
          </p:cNvSpPr>
          <p:nvPr/>
        </p:nvSpPr>
        <p:spPr bwMode="auto">
          <a:xfrm>
            <a:off x="4425950" y="4087813"/>
            <a:ext cx="1252538" cy="274637"/>
          </a:xfrm>
          <a:prstGeom prst="rect">
            <a:avLst/>
          </a:prstGeom>
          <a:noFill/>
          <a:ln w="9525">
            <a:noFill/>
            <a:miter lim="800000"/>
            <a:headEnd/>
            <a:tailEnd/>
          </a:ln>
          <a:effectLst/>
        </p:spPr>
        <p:txBody>
          <a:bodyPr wrap="none">
            <a:spAutoFit/>
          </a:bodyPr>
          <a:lstStyle/>
          <a:p>
            <a:r>
              <a:rPr lang="en-US" sz="1200" b="1" dirty="0">
                <a:latin typeface="Consolas" pitchFamily="49" charset="0"/>
              </a:rPr>
              <a:t>Invoke</a:t>
            </a:r>
            <a:r>
              <a:rPr lang="en-US" sz="1200" dirty="0"/>
              <a:t> returns</a:t>
            </a:r>
          </a:p>
        </p:txBody>
      </p:sp>
      <p:sp>
        <p:nvSpPr>
          <p:cNvPr id="28" name="Oval 33"/>
          <p:cNvSpPr>
            <a:spLocks noChangeArrowheads="1"/>
          </p:cNvSpPr>
          <p:nvPr/>
        </p:nvSpPr>
        <p:spPr bwMode="auto">
          <a:xfrm>
            <a:off x="1938338" y="3502025"/>
            <a:ext cx="658812" cy="1096963"/>
          </a:xfrm>
          <a:prstGeom prst="ellipse">
            <a:avLst/>
          </a:prstGeom>
          <a:solidFill>
            <a:srgbClr val="800080"/>
          </a:solidFill>
          <a:ln w="9525">
            <a:solidFill>
              <a:schemeClr val="tx1"/>
            </a:solidFill>
            <a:round/>
            <a:headEnd/>
            <a:tailEnd/>
          </a:ln>
          <a:effectLst/>
        </p:spPr>
        <p:txBody>
          <a:bodyPr wrap="none" anchor="ctr"/>
          <a:lstStyle/>
          <a:p>
            <a:pPr algn="ctr"/>
            <a:r>
              <a:rPr lang="en-US" sz="1400"/>
              <a:t>Call</a:t>
            </a:r>
          </a:p>
          <a:p>
            <a:pPr algn="ctr"/>
            <a:r>
              <a:rPr lang="en-US" sz="1400"/>
              <a:t>Object</a:t>
            </a:r>
          </a:p>
        </p:txBody>
      </p:sp>
      <p:sp>
        <p:nvSpPr>
          <p:cNvPr id="29" name="Line 36"/>
          <p:cNvSpPr>
            <a:spLocks noChangeShapeType="1"/>
          </p:cNvSpPr>
          <p:nvPr/>
        </p:nvSpPr>
        <p:spPr bwMode="auto">
          <a:xfrm>
            <a:off x="1133475" y="5549900"/>
            <a:ext cx="1755775" cy="0"/>
          </a:xfrm>
          <a:prstGeom prst="line">
            <a:avLst/>
          </a:prstGeom>
          <a:noFill/>
          <a:ln w="12700">
            <a:solidFill>
              <a:schemeClr val="tx1"/>
            </a:solidFill>
            <a:round/>
            <a:headEnd type="triangle" w="med" len="med"/>
            <a:tailEnd/>
          </a:ln>
          <a:effectLst/>
        </p:spPr>
        <p:txBody>
          <a:bodyPr/>
          <a:lstStyle/>
          <a:p>
            <a:endParaRPr lang="he-IL"/>
          </a:p>
        </p:txBody>
      </p:sp>
      <p:sp>
        <p:nvSpPr>
          <p:cNvPr id="30" name="Line 41"/>
          <p:cNvSpPr>
            <a:spLocks noChangeShapeType="1"/>
          </p:cNvSpPr>
          <p:nvPr/>
        </p:nvSpPr>
        <p:spPr bwMode="auto">
          <a:xfrm flipH="1" flipV="1">
            <a:off x="1133475" y="2478088"/>
            <a:ext cx="1609725" cy="0"/>
          </a:xfrm>
          <a:prstGeom prst="line">
            <a:avLst/>
          </a:prstGeom>
          <a:noFill/>
          <a:ln w="12700">
            <a:solidFill>
              <a:schemeClr val="tx1"/>
            </a:solidFill>
            <a:round/>
            <a:headEnd type="triangle" w="med" len="med"/>
            <a:tailEnd/>
          </a:ln>
          <a:effectLst/>
        </p:spPr>
        <p:txBody>
          <a:bodyPr/>
          <a:lstStyle/>
          <a:p>
            <a:endParaRPr lang="he-IL"/>
          </a:p>
        </p:txBody>
      </p:sp>
      <p:sp>
        <p:nvSpPr>
          <p:cNvPr id="31" name="Text Box 43"/>
          <p:cNvSpPr txBox="1">
            <a:spLocks noChangeArrowheads="1"/>
          </p:cNvSpPr>
          <p:nvPr/>
        </p:nvSpPr>
        <p:spPr bwMode="auto">
          <a:xfrm>
            <a:off x="6913563" y="5770563"/>
            <a:ext cx="1292225" cy="457200"/>
          </a:xfrm>
          <a:prstGeom prst="rect">
            <a:avLst/>
          </a:prstGeom>
          <a:noFill/>
          <a:ln w="9525">
            <a:noFill/>
            <a:miter lim="800000"/>
            <a:headEnd/>
            <a:tailEnd/>
          </a:ln>
          <a:effectLst/>
        </p:spPr>
        <p:txBody>
          <a:bodyPr wrap="none">
            <a:spAutoFit/>
          </a:bodyPr>
          <a:lstStyle/>
          <a:p>
            <a:r>
              <a:rPr lang="en-US" sz="1200"/>
              <a:t>Get next work</a:t>
            </a:r>
          </a:p>
          <a:p>
            <a:r>
              <a:rPr lang="en-US" sz="1200"/>
              <a:t>Item from queue</a:t>
            </a:r>
          </a:p>
        </p:txBody>
      </p:sp>
      <p:sp>
        <p:nvSpPr>
          <p:cNvPr id="32" name="Rectangle 44"/>
          <p:cNvSpPr>
            <a:spLocks noChangeArrowheads="1"/>
          </p:cNvSpPr>
          <p:nvPr/>
        </p:nvSpPr>
        <p:spPr bwMode="auto">
          <a:xfrm>
            <a:off x="914400" y="4892675"/>
            <a:ext cx="219075" cy="658813"/>
          </a:xfrm>
          <a:prstGeom prst="rect">
            <a:avLst/>
          </a:prstGeom>
          <a:solidFill>
            <a:srgbClr val="808080"/>
          </a:solidFill>
          <a:ln w="9525">
            <a:solidFill>
              <a:schemeClr val="tx1"/>
            </a:solidFill>
            <a:miter lim="800000"/>
            <a:headEnd/>
            <a:tailEnd/>
          </a:ln>
          <a:effectLst/>
        </p:spPr>
        <p:txBody>
          <a:bodyPr vert="eaVert" wrap="none" anchor="ctr"/>
          <a:lstStyle/>
          <a:p>
            <a:pPr algn="ctr"/>
            <a:r>
              <a:rPr lang="en-US" sz="1200"/>
              <a:t>Blocked</a:t>
            </a:r>
          </a:p>
        </p:txBody>
      </p:sp>
      <p:sp>
        <p:nvSpPr>
          <p:cNvPr id="33" name="Line 45"/>
          <p:cNvSpPr>
            <a:spLocks noChangeShapeType="1"/>
          </p:cNvSpPr>
          <p:nvPr/>
        </p:nvSpPr>
        <p:spPr bwMode="auto">
          <a:xfrm flipH="1" flipV="1">
            <a:off x="1133475" y="4892675"/>
            <a:ext cx="1536700" cy="0"/>
          </a:xfrm>
          <a:prstGeom prst="line">
            <a:avLst/>
          </a:prstGeom>
          <a:noFill/>
          <a:ln w="12700">
            <a:solidFill>
              <a:schemeClr val="tx1"/>
            </a:solidFill>
            <a:round/>
            <a:headEnd type="triangle" w="med" len="med"/>
            <a:tailEnd/>
          </a:ln>
          <a:effectLst/>
        </p:spPr>
        <p:txBody>
          <a:bodyPr/>
          <a:lstStyle/>
          <a:p>
            <a:endParaRPr lang="he-IL"/>
          </a:p>
        </p:txBody>
      </p:sp>
      <p:sp>
        <p:nvSpPr>
          <p:cNvPr id="34" name="Text Box 46"/>
          <p:cNvSpPr txBox="1">
            <a:spLocks noChangeArrowheads="1"/>
          </p:cNvSpPr>
          <p:nvPr/>
        </p:nvSpPr>
        <p:spPr bwMode="auto">
          <a:xfrm>
            <a:off x="1427163" y="4672013"/>
            <a:ext cx="949299" cy="276999"/>
          </a:xfrm>
          <a:prstGeom prst="rect">
            <a:avLst/>
          </a:prstGeom>
          <a:noFill/>
          <a:ln w="9525">
            <a:noFill/>
            <a:miter lim="800000"/>
            <a:headEnd/>
            <a:tailEnd/>
          </a:ln>
          <a:effectLst/>
        </p:spPr>
        <p:txBody>
          <a:bodyPr wrap="none">
            <a:spAutoFit/>
          </a:bodyPr>
          <a:lstStyle/>
          <a:p>
            <a:r>
              <a:rPr lang="en-US" sz="1200" b="1" dirty="0" err="1">
                <a:latin typeface="Consolas" pitchFamily="49" charset="0"/>
              </a:rPr>
              <a:t>EndInvoke</a:t>
            </a:r>
            <a:endParaRPr lang="en-US" sz="1200" b="1" dirty="0">
              <a:latin typeface="Consolas" pitchFamily="49" charset="0"/>
            </a:endParaRPr>
          </a:p>
        </p:txBody>
      </p:sp>
      <p:sp>
        <p:nvSpPr>
          <p:cNvPr id="35" name="Text Box 47"/>
          <p:cNvSpPr txBox="1">
            <a:spLocks noChangeArrowheads="1"/>
          </p:cNvSpPr>
          <p:nvPr/>
        </p:nvSpPr>
        <p:spPr bwMode="auto">
          <a:xfrm>
            <a:off x="1206500" y="5275263"/>
            <a:ext cx="1400175" cy="274637"/>
          </a:xfrm>
          <a:prstGeom prst="rect">
            <a:avLst/>
          </a:prstGeom>
          <a:noFill/>
          <a:ln w="9525">
            <a:noFill/>
            <a:miter lim="800000"/>
            <a:headEnd/>
            <a:tailEnd/>
          </a:ln>
          <a:effectLst/>
        </p:spPr>
        <p:txBody>
          <a:bodyPr wrap="none">
            <a:spAutoFit/>
          </a:bodyPr>
          <a:lstStyle/>
          <a:p>
            <a:r>
              <a:rPr lang="en-US" sz="1200"/>
              <a:t>Results harvested</a:t>
            </a:r>
          </a:p>
        </p:txBody>
      </p:sp>
      <p:sp>
        <p:nvSpPr>
          <p:cNvPr id="36" name="Line 48"/>
          <p:cNvSpPr>
            <a:spLocks noChangeShapeType="1"/>
          </p:cNvSpPr>
          <p:nvPr/>
        </p:nvSpPr>
        <p:spPr bwMode="auto">
          <a:xfrm flipH="1" flipV="1">
            <a:off x="1133475" y="3721100"/>
            <a:ext cx="877888" cy="0"/>
          </a:xfrm>
          <a:prstGeom prst="line">
            <a:avLst/>
          </a:prstGeom>
          <a:noFill/>
          <a:ln w="12700">
            <a:solidFill>
              <a:schemeClr val="tx1"/>
            </a:solidFill>
            <a:round/>
            <a:headEnd type="triangle" w="med" len="med"/>
            <a:tailEnd/>
          </a:ln>
          <a:effectLst/>
        </p:spPr>
        <p:txBody>
          <a:bodyPr/>
          <a:lstStyle/>
          <a:p>
            <a:endParaRPr lang="he-IL"/>
          </a:p>
        </p:txBody>
      </p:sp>
      <p:sp>
        <p:nvSpPr>
          <p:cNvPr id="37" name="Text Box 49"/>
          <p:cNvSpPr txBox="1">
            <a:spLocks noChangeArrowheads="1"/>
          </p:cNvSpPr>
          <p:nvPr/>
        </p:nvSpPr>
        <p:spPr bwMode="auto">
          <a:xfrm>
            <a:off x="1060450" y="3502025"/>
            <a:ext cx="960519" cy="246221"/>
          </a:xfrm>
          <a:prstGeom prst="rect">
            <a:avLst/>
          </a:prstGeom>
          <a:noFill/>
          <a:ln w="9525">
            <a:noFill/>
            <a:miter lim="800000"/>
            <a:headEnd/>
            <a:tailEnd/>
          </a:ln>
          <a:effectLst/>
        </p:spPr>
        <p:txBody>
          <a:bodyPr wrap="none">
            <a:spAutoFit/>
          </a:bodyPr>
          <a:lstStyle/>
          <a:p>
            <a:r>
              <a:rPr lang="en-US" sz="1000" b="1" dirty="0" err="1">
                <a:latin typeface="Consolas" pitchFamily="49" charset="0"/>
              </a:rPr>
              <a:t>IsCompleted</a:t>
            </a:r>
            <a:endParaRPr lang="en-US" sz="1000" b="1" dirty="0">
              <a:latin typeface="Consolas" pitchFamily="49" charset="0"/>
            </a:endParaRPr>
          </a:p>
        </p:txBody>
      </p:sp>
      <p:sp>
        <p:nvSpPr>
          <p:cNvPr id="38" name="Line 50"/>
          <p:cNvSpPr>
            <a:spLocks noChangeShapeType="1"/>
          </p:cNvSpPr>
          <p:nvPr/>
        </p:nvSpPr>
        <p:spPr bwMode="auto">
          <a:xfrm flipV="1">
            <a:off x="1133475" y="3794125"/>
            <a:ext cx="804863" cy="0"/>
          </a:xfrm>
          <a:prstGeom prst="line">
            <a:avLst/>
          </a:prstGeom>
          <a:noFill/>
          <a:ln w="12700">
            <a:solidFill>
              <a:schemeClr val="tx1"/>
            </a:solidFill>
            <a:round/>
            <a:headEnd type="triangle" w="med" len="med"/>
            <a:tailEnd/>
          </a:ln>
          <a:effectLst/>
        </p:spPr>
        <p:txBody>
          <a:bodyPr/>
          <a:lstStyle/>
          <a:p>
            <a:endParaRPr lang="he-IL"/>
          </a:p>
        </p:txBody>
      </p:sp>
      <p:sp>
        <p:nvSpPr>
          <p:cNvPr id="39" name="Text Box 51"/>
          <p:cNvSpPr txBox="1">
            <a:spLocks noChangeArrowheads="1"/>
          </p:cNvSpPr>
          <p:nvPr/>
        </p:nvSpPr>
        <p:spPr bwMode="auto">
          <a:xfrm>
            <a:off x="1227138" y="3794125"/>
            <a:ext cx="537327" cy="246221"/>
          </a:xfrm>
          <a:prstGeom prst="rect">
            <a:avLst/>
          </a:prstGeom>
          <a:noFill/>
          <a:ln w="9525">
            <a:noFill/>
            <a:miter lim="800000"/>
            <a:headEnd/>
            <a:tailEnd/>
          </a:ln>
          <a:effectLst/>
        </p:spPr>
        <p:txBody>
          <a:bodyPr wrap="none">
            <a:spAutoFit/>
          </a:bodyPr>
          <a:lstStyle/>
          <a:p>
            <a:r>
              <a:rPr lang="en-US" sz="1000" b="1" dirty="0">
                <a:latin typeface="Consolas" pitchFamily="49" charset="0"/>
              </a:rPr>
              <a:t>false</a:t>
            </a:r>
          </a:p>
        </p:txBody>
      </p:sp>
      <p:sp>
        <p:nvSpPr>
          <p:cNvPr id="40" name="Line 52"/>
          <p:cNvSpPr>
            <a:spLocks noChangeShapeType="1"/>
          </p:cNvSpPr>
          <p:nvPr/>
        </p:nvSpPr>
        <p:spPr bwMode="auto">
          <a:xfrm flipH="1" flipV="1">
            <a:off x="1133475" y="4452938"/>
            <a:ext cx="877888" cy="0"/>
          </a:xfrm>
          <a:prstGeom prst="line">
            <a:avLst/>
          </a:prstGeom>
          <a:noFill/>
          <a:ln w="12700">
            <a:solidFill>
              <a:schemeClr val="tx1"/>
            </a:solidFill>
            <a:round/>
            <a:headEnd type="triangle" w="med" len="med"/>
            <a:tailEnd/>
          </a:ln>
          <a:effectLst/>
        </p:spPr>
        <p:txBody>
          <a:bodyPr/>
          <a:lstStyle/>
          <a:p>
            <a:endParaRPr lang="he-IL"/>
          </a:p>
        </p:txBody>
      </p:sp>
      <p:sp>
        <p:nvSpPr>
          <p:cNvPr id="41" name="Text Box 53"/>
          <p:cNvSpPr txBox="1">
            <a:spLocks noChangeArrowheads="1"/>
          </p:cNvSpPr>
          <p:nvPr/>
        </p:nvSpPr>
        <p:spPr bwMode="auto">
          <a:xfrm>
            <a:off x="1028700" y="4208463"/>
            <a:ext cx="960519" cy="246221"/>
          </a:xfrm>
          <a:prstGeom prst="rect">
            <a:avLst/>
          </a:prstGeom>
          <a:noFill/>
          <a:ln w="9525">
            <a:noFill/>
            <a:miter lim="800000"/>
            <a:headEnd/>
            <a:tailEnd/>
          </a:ln>
          <a:effectLst/>
        </p:spPr>
        <p:txBody>
          <a:bodyPr wrap="none">
            <a:spAutoFit/>
          </a:bodyPr>
          <a:lstStyle/>
          <a:p>
            <a:r>
              <a:rPr lang="en-US" sz="1000" b="1" dirty="0" err="1">
                <a:latin typeface="Consolas" pitchFamily="49" charset="0"/>
              </a:rPr>
              <a:t>IsCompleted</a:t>
            </a:r>
            <a:endParaRPr lang="en-US" sz="1000" b="1" dirty="0">
              <a:latin typeface="Consolas" pitchFamily="49" charset="0"/>
            </a:endParaRPr>
          </a:p>
        </p:txBody>
      </p:sp>
      <p:sp>
        <p:nvSpPr>
          <p:cNvPr id="42" name="Line 54"/>
          <p:cNvSpPr>
            <a:spLocks noChangeShapeType="1"/>
          </p:cNvSpPr>
          <p:nvPr/>
        </p:nvSpPr>
        <p:spPr bwMode="auto">
          <a:xfrm flipV="1">
            <a:off x="1133475" y="4525963"/>
            <a:ext cx="950913" cy="0"/>
          </a:xfrm>
          <a:prstGeom prst="line">
            <a:avLst/>
          </a:prstGeom>
          <a:noFill/>
          <a:ln w="12700">
            <a:solidFill>
              <a:schemeClr val="tx1"/>
            </a:solidFill>
            <a:round/>
            <a:headEnd type="triangle" w="med" len="med"/>
            <a:tailEnd/>
          </a:ln>
          <a:effectLst/>
        </p:spPr>
        <p:txBody>
          <a:bodyPr/>
          <a:lstStyle/>
          <a:p>
            <a:endParaRPr lang="he-IL"/>
          </a:p>
        </p:txBody>
      </p:sp>
      <p:sp>
        <p:nvSpPr>
          <p:cNvPr id="43" name="Text Box 55"/>
          <p:cNvSpPr txBox="1">
            <a:spLocks noChangeArrowheads="1"/>
          </p:cNvSpPr>
          <p:nvPr/>
        </p:nvSpPr>
        <p:spPr bwMode="auto">
          <a:xfrm>
            <a:off x="1279525" y="4500563"/>
            <a:ext cx="466794" cy="246221"/>
          </a:xfrm>
          <a:prstGeom prst="rect">
            <a:avLst/>
          </a:prstGeom>
          <a:noFill/>
          <a:ln w="9525">
            <a:noFill/>
            <a:miter lim="800000"/>
            <a:headEnd/>
            <a:tailEnd/>
          </a:ln>
          <a:effectLst/>
        </p:spPr>
        <p:txBody>
          <a:bodyPr wrap="none">
            <a:spAutoFit/>
          </a:bodyPr>
          <a:lstStyle/>
          <a:p>
            <a:r>
              <a:rPr lang="en-US" sz="1000" b="1" dirty="0">
                <a:latin typeface="Consolas" pitchFamily="49" charset="0"/>
              </a:rPr>
              <a:t>true</a:t>
            </a:r>
          </a:p>
        </p:txBody>
      </p:sp>
    </p:spTree>
    <p:extLst>
      <p:ext uri="{BB962C8B-B14F-4D97-AF65-F5344CB8AC3E}">
        <p14:creationId xmlns:p14="http://schemas.microsoft.com/office/powerpoint/2010/main" val="993762811"/>
      </p:ext>
    </p:extLst>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Completion Routine</a:t>
            </a:r>
          </a:p>
        </p:txBody>
      </p:sp>
      <p:sp>
        <p:nvSpPr>
          <p:cNvPr id="3" name="Content Placeholder 2"/>
          <p:cNvSpPr>
            <a:spLocks noGrp="1"/>
          </p:cNvSpPr>
          <p:nvPr>
            <p:ph idx="1"/>
          </p:nvPr>
        </p:nvSpPr>
        <p:spPr/>
        <p:txBody>
          <a:bodyPr>
            <a:normAutofit fontScale="85000" lnSpcReduction="10000"/>
          </a:bodyPr>
          <a:lstStyle/>
          <a:p>
            <a:r>
              <a:rPr lang="en-US" dirty="0"/>
              <a:t>Another way to be notified when an asynchronous call finishes is via a completion routine callback</a:t>
            </a:r>
          </a:p>
          <a:p>
            <a:r>
              <a:rPr lang="en-US" dirty="0"/>
              <a:t>The completion routine must be prototyped as the </a:t>
            </a:r>
            <a:r>
              <a:rPr lang="en-US" b="1" dirty="0" err="1">
                <a:solidFill>
                  <a:srgbClr val="FF0000"/>
                </a:solidFill>
                <a:latin typeface="Consolas" pitchFamily="49" charset="0"/>
              </a:rPr>
              <a:t>System.AsyncCallback</a:t>
            </a:r>
            <a:r>
              <a:rPr lang="en-US" dirty="0"/>
              <a:t> delegate</a:t>
            </a:r>
          </a:p>
          <a:p>
            <a:r>
              <a:rPr lang="en-US" dirty="0"/>
              <a:t>Any state that is required to properly process the call should be passed via the state parameter to </a:t>
            </a:r>
            <a:r>
              <a:rPr lang="en-US" dirty="0" err="1">
                <a:latin typeface="Consolas" pitchFamily="49" charset="0"/>
              </a:rPr>
              <a:t>BeginInvoke</a:t>
            </a:r>
            <a:endParaRPr lang="en-US" dirty="0">
              <a:latin typeface="Consolas" pitchFamily="49" charset="0"/>
            </a:endParaRPr>
          </a:p>
          <a:p>
            <a:r>
              <a:rPr lang="en-US" dirty="0"/>
              <a:t>The completion routine is executed in the context of a thread pool worker thread</a:t>
            </a:r>
          </a:p>
          <a:p>
            <a:pPr lvl="1"/>
            <a:r>
              <a:rPr lang="en-US" dirty="0"/>
              <a:t>No assumptions must be made on the executing thread</a:t>
            </a:r>
          </a:p>
          <a:p>
            <a:endParaRPr lang="en-US"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112</a:t>
            </a:fld>
            <a:endParaRPr lang="he-IL"/>
          </a:p>
        </p:txBody>
      </p:sp>
    </p:spTree>
    <p:extLst>
      <p:ext uri="{BB962C8B-B14F-4D97-AF65-F5344CB8AC3E}">
        <p14:creationId xmlns:p14="http://schemas.microsoft.com/office/powerpoint/2010/main" val="2548270417"/>
      </p:ext>
    </p:extLst>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Completion Routine Example</a:t>
            </a:r>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113</a:t>
            </a:fld>
            <a:endParaRPr lang="he-IL"/>
          </a:p>
        </p:txBody>
      </p:sp>
      <p:sp>
        <p:nvSpPr>
          <p:cNvPr id="4" name="Rectangle 3"/>
          <p:cNvSpPr>
            <a:spLocks noChangeArrowheads="1"/>
          </p:cNvSpPr>
          <p:nvPr/>
        </p:nvSpPr>
        <p:spPr bwMode="auto">
          <a:xfrm>
            <a:off x="428596" y="1357298"/>
            <a:ext cx="8286808" cy="4031873"/>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274320"/>
            <a:r>
              <a:rPr lang="en-US" sz="1600" dirty="0">
                <a:solidFill>
                  <a:srgbClr val="0000FF"/>
                </a:solidFill>
                <a:latin typeface="Consolas" pitchFamily="49" charset="0"/>
              </a:rPr>
              <a:t>public static void </a:t>
            </a:r>
            <a:r>
              <a:rPr lang="en-US" sz="1600" dirty="0" err="1">
                <a:solidFill>
                  <a:srgbClr val="010001"/>
                </a:solidFill>
                <a:latin typeface="Consolas" pitchFamily="49" charset="0"/>
              </a:rPr>
              <a:t>CallIt</a:t>
            </a:r>
            <a:r>
              <a:rPr lang="en-US" sz="1600" dirty="0">
                <a:solidFill>
                  <a:srgbClr val="010001"/>
                </a:solidFill>
                <a:latin typeface="Consolas" pitchFamily="49" charset="0"/>
              </a:rPr>
              <a:t>(</a:t>
            </a:r>
            <a:r>
              <a:rPr lang="en-US" sz="1600" dirty="0" err="1">
                <a:solidFill>
                  <a:srgbClr val="2B91AF"/>
                </a:solidFill>
                <a:latin typeface="Consolas" pitchFamily="49" charset="0"/>
              </a:rPr>
              <a:t>MathOp</a:t>
            </a:r>
            <a:r>
              <a:rPr lang="en-US" sz="1600" dirty="0">
                <a:solidFill>
                  <a:srgbClr val="2B91AF"/>
                </a:solidFill>
                <a:latin typeface="Consolas" pitchFamily="49" charset="0"/>
              </a:rPr>
              <a:t> </a:t>
            </a:r>
            <a:r>
              <a:rPr lang="en-US" sz="1600" dirty="0">
                <a:solidFill>
                  <a:srgbClr val="010001"/>
                </a:solidFill>
                <a:latin typeface="Consolas" pitchFamily="49" charset="0"/>
              </a:rPr>
              <a:t>op) {</a:t>
            </a:r>
          </a:p>
          <a:p>
            <a:pPr defTabSz="274320"/>
            <a:r>
              <a:rPr lang="en-US" sz="1600" dirty="0">
                <a:solidFill>
                  <a:srgbClr val="010001"/>
                </a:solidFill>
                <a:latin typeface="Consolas" pitchFamily="49" charset="0"/>
              </a:rPr>
              <a:t>	</a:t>
            </a:r>
            <a:r>
              <a:rPr lang="en-US" sz="1600" dirty="0" err="1">
                <a:solidFill>
                  <a:srgbClr val="0000FF"/>
                </a:solidFill>
                <a:latin typeface="Consolas" pitchFamily="49" charset="0"/>
              </a:rPr>
              <a:t>bool</a:t>
            </a:r>
            <a:r>
              <a:rPr lang="en-US" sz="1600" dirty="0">
                <a:solidFill>
                  <a:srgbClr val="0000FF"/>
                </a:solidFill>
                <a:latin typeface="Consolas" pitchFamily="49" charset="0"/>
              </a:rPr>
              <a:t> </a:t>
            </a:r>
            <a:r>
              <a:rPr lang="en-US" sz="1600" dirty="0">
                <a:solidFill>
                  <a:srgbClr val="010001"/>
                </a:solidFill>
                <a:latin typeface="Consolas" pitchFamily="49" charset="0"/>
              </a:rPr>
              <a:t>overflow = </a:t>
            </a:r>
            <a:r>
              <a:rPr lang="en-US" sz="1600" dirty="0">
                <a:solidFill>
                  <a:srgbClr val="0000FF"/>
                </a:solidFill>
                <a:latin typeface="Consolas" pitchFamily="49" charset="0"/>
              </a:rPr>
              <a:t>true;</a:t>
            </a:r>
          </a:p>
          <a:p>
            <a:pPr defTabSz="274320"/>
            <a:r>
              <a:rPr lang="en-US" sz="1600" dirty="0">
                <a:solidFill>
                  <a:srgbClr val="010001"/>
                </a:solidFill>
                <a:latin typeface="Consolas" pitchFamily="49" charset="0"/>
              </a:rPr>
              <a:t>	</a:t>
            </a:r>
            <a:r>
              <a:rPr lang="en-US" sz="1600" dirty="0">
                <a:solidFill>
                  <a:srgbClr val="008000"/>
                </a:solidFill>
                <a:latin typeface="Consolas" pitchFamily="49" charset="0"/>
              </a:rPr>
              <a:t>// issue the call and return</a:t>
            </a:r>
          </a:p>
          <a:p>
            <a:pPr defTabSz="274320"/>
            <a:r>
              <a:rPr lang="en-US" sz="1600" dirty="0">
                <a:solidFill>
                  <a:srgbClr val="008000"/>
                </a:solidFill>
                <a:latin typeface="Consolas" pitchFamily="49" charset="0"/>
              </a:rPr>
              <a:t>	</a:t>
            </a:r>
            <a:r>
              <a:rPr lang="en-US" sz="1600" dirty="0" err="1">
                <a:solidFill>
                  <a:srgbClr val="2B91AF"/>
                </a:solidFill>
                <a:latin typeface="Consolas" pitchFamily="49" charset="0"/>
              </a:rPr>
              <a:t>IAsyncResult</a:t>
            </a:r>
            <a:r>
              <a:rPr lang="en-US" sz="1600" dirty="0">
                <a:solidFill>
                  <a:srgbClr val="2B91AF"/>
                </a:solidFill>
                <a:latin typeface="Consolas" pitchFamily="49" charset="0"/>
              </a:rPr>
              <a:t> </a:t>
            </a:r>
            <a:r>
              <a:rPr lang="en-US" sz="1600" dirty="0" err="1">
                <a:solidFill>
                  <a:srgbClr val="010001"/>
                </a:solidFill>
                <a:latin typeface="Consolas" pitchFamily="49" charset="0"/>
              </a:rPr>
              <a:t>ar</a:t>
            </a:r>
            <a:r>
              <a:rPr lang="en-US" sz="1600" dirty="0">
                <a:solidFill>
                  <a:srgbClr val="010001"/>
                </a:solidFill>
                <a:latin typeface="Consolas" pitchFamily="49" charset="0"/>
              </a:rPr>
              <a:t> = </a:t>
            </a:r>
            <a:r>
              <a:rPr lang="en-US" sz="1600" dirty="0" err="1">
                <a:solidFill>
                  <a:srgbClr val="010001"/>
                </a:solidFill>
                <a:latin typeface="Consolas" pitchFamily="49" charset="0"/>
              </a:rPr>
              <a:t>op.BeginInvoke</a:t>
            </a:r>
            <a:r>
              <a:rPr lang="en-US" sz="1600" dirty="0">
                <a:solidFill>
                  <a:srgbClr val="010001"/>
                </a:solidFill>
                <a:latin typeface="Consolas" pitchFamily="49" charset="0"/>
              </a:rPr>
              <a:t>(3, 4, </a:t>
            </a:r>
            <a:r>
              <a:rPr lang="en-US" sz="1600" dirty="0">
                <a:solidFill>
                  <a:srgbClr val="0000FF"/>
                </a:solidFill>
                <a:latin typeface="Consolas" pitchFamily="49" charset="0"/>
              </a:rPr>
              <a:t>out </a:t>
            </a:r>
            <a:r>
              <a:rPr lang="en-US" sz="1600" dirty="0">
                <a:solidFill>
                  <a:srgbClr val="010001"/>
                </a:solidFill>
                <a:latin typeface="Consolas" pitchFamily="49" charset="0"/>
              </a:rPr>
              <a:t>z, </a:t>
            </a:r>
            <a:r>
              <a:rPr lang="en-US" sz="1600" dirty="0">
                <a:solidFill>
                  <a:srgbClr val="0000FF"/>
                </a:solidFill>
                <a:latin typeface="Consolas" pitchFamily="49" charset="0"/>
              </a:rPr>
              <a:t>ref </a:t>
            </a:r>
            <a:r>
              <a:rPr lang="en-US" sz="1600" dirty="0">
                <a:solidFill>
                  <a:srgbClr val="010001"/>
                </a:solidFill>
                <a:latin typeface="Consolas" pitchFamily="49" charset="0"/>
              </a:rPr>
              <a:t>overflow, </a:t>
            </a:r>
          </a:p>
          <a:p>
            <a:pPr defTabSz="274320"/>
            <a:r>
              <a:rPr lang="en-US" sz="1600" dirty="0">
                <a:solidFill>
                  <a:srgbClr val="010001"/>
                </a:solidFill>
                <a:latin typeface="Consolas" pitchFamily="49" charset="0"/>
              </a:rPr>
              <a:t>		Completed, op);</a:t>
            </a:r>
          </a:p>
          <a:p>
            <a:pPr defTabSz="274320"/>
            <a:r>
              <a:rPr lang="en-US" sz="1600" dirty="0">
                <a:solidFill>
                  <a:srgbClr val="010001"/>
                </a:solidFill>
                <a:latin typeface="Consolas" pitchFamily="49" charset="0"/>
              </a:rPr>
              <a:t>}</a:t>
            </a:r>
          </a:p>
          <a:p>
            <a:pPr defTabSz="274320"/>
            <a:endParaRPr lang="en-US" sz="1600" dirty="0">
              <a:solidFill>
                <a:srgbClr val="010001"/>
              </a:solidFill>
              <a:latin typeface="Consolas" pitchFamily="49" charset="0"/>
            </a:endParaRPr>
          </a:p>
          <a:p>
            <a:pPr defTabSz="274320"/>
            <a:r>
              <a:rPr lang="en-US" sz="1600" dirty="0">
                <a:solidFill>
                  <a:srgbClr val="008000"/>
                </a:solidFill>
                <a:latin typeface="Consolas" pitchFamily="49" charset="0"/>
              </a:rPr>
              <a:t>// this method will be called at call completion</a:t>
            </a:r>
          </a:p>
          <a:p>
            <a:pPr defTabSz="274320"/>
            <a:r>
              <a:rPr lang="en-US" sz="1600" dirty="0">
                <a:solidFill>
                  <a:srgbClr val="008000"/>
                </a:solidFill>
                <a:latin typeface="Consolas" pitchFamily="49" charset="0"/>
              </a:rPr>
              <a:t>// by a worker thread</a:t>
            </a:r>
          </a:p>
          <a:p>
            <a:pPr defTabSz="274320"/>
            <a:r>
              <a:rPr lang="en-US" sz="1600" dirty="0">
                <a:solidFill>
                  <a:srgbClr val="0000FF"/>
                </a:solidFill>
                <a:latin typeface="Consolas" pitchFamily="49" charset="0"/>
              </a:rPr>
              <a:t>public static void </a:t>
            </a:r>
            <a:r>
              <a:rPr lang="en-US" sz="1600" dirty="0">
                <a:solidFill>
                  <a:srgbClr val="010001"/>
                </a:solidFill>
                <a:latin typeface="Consolas" pitchFamily="49" charset="0"/>
              </a:rPr>
              <a:t>Completed(</a:t>
            </a:r>
            <a:r>
              <a:rPr lang="en-US" sz="1600" dirty="0" err="1">
                <a:solidFill>
                  <a:srgbClr val="2B91AF"/>
                </a:solidFill>
                <a:latin typeface="Consolas" pitchFamily="49" charset="0"/>
              </a:rPr>
              <a:t>IAsyncResult</a:t>
            </a:r>
            <a:r>
              <a:rPr lang="en-US" sz="1600" dirty="0">
                <a:solidFill>
                  <a:srgbClr val="2B91AF"/>
                </a:solidFill>
                <a:latin typeface="Consolas" pitchFamily="49" charset="0"/>
              </a:rPr>
              <a:t> </a:t>
            </a:r>
            <a:r>
              <a:rPr lang="en-US" sz="1600" dirty="0">
                <a:solidFill>
                  <a:srgbClr val="010001"/>
                </a:solidFill>
                <a:latin typeface="Consolas" pitchFamily="49" charset="0"/>
              </a:rPr>
              <a:t>call) {</a:t>
            </a:r>
          </a:p>
          <a:p>
            <a:pPr defTabSz="274320"/>
            <a:r>
              <a:rPr lang="en-US" sz="1600" dirty="0">
                <a:solidFill>
                  <a:srgbClr val="010001"/>
                </a:solidFill>
                <a:latin typeface="Consolas" pitchFamily="49" charset="0"/>
              </a:rPr>
              <a:t>	</a:t>
            </a:r>
            <a:r>
              <a:rPr lang="en-US" sz="1600" dirty="0">
                <a:solidFill>
                  <a:srgbClr val="0000FF"/>
                </a:solidFill>
                <a:latin typeface="Consolas" pitchFamily="49" charset="0"/>
              </a:rPr>
              <a:t>double </a:t>
            </a:r>
            <a:r>
              <a:rPr lang="en-US" sz="1600" dirty="0">
                <a:solidFill>
                  <a:srgbClr val="010001"/>
                </a:solidFill>
                <a:latin typeface="Consolas" pitchFamily="49" charset="0"/>
              </a:rPr>
              <a:t>z; </a:t>
            </a:r>
          </a:p>
          <a:p>
            <a:pPr defTabSz="274320"/>
            <a:r>
              <a:rPr lang="en-US" sz="1600" dirty="0">
                <a:solidFill>
                  <a:srgbClr val="010001"/>
                </a:solidFill>
                <a:latin typeface="Consolas" pitchFamily="49" charset="0"/>
              </a:rPr>
              <a:t>	</a:t>
            </a:r>
            <a:r>
              <a:rPr lang="en-US" sz="1600" dirty="0" err="1">
                <a:solidFill>
                  <a:srgbClr val="0000FF"/>
                </a:solidFill>
                <a:latin typeface="Consolas" pitchFamily="49" charset="0"/>
              </a:rPr>
              <a:t>bool</a:t>
            </a:r>
            <a:r>
              <a:rPr lang="en-US" sz="1600" dirty="0">
                <a:solidFill>
                  <a:srgbClr val="0000FF"/>
                </a:solidFill>
                <a:latin typeface="Consolas" pitchFamily="49" charset="0"/>
              </a:rPr>
              <a:t> </a:t>
            </a:r>
            <a:r>
              <a:rPr lang="en-US" sz="1600" dirty="0">
                <a:solidFill>
                  <a:srgbClr val="010001"/>
                </a:solidFill>
                <a:latin typeface="Consolas" pitchFamily="49" charset="0"/>
              </a:rPr>
              <a:t>overflow = </a:t>
            </a:r>
            <a:r>
              <a:rPr lang="en-US" sz="1600" dirty="0">
                <a:solidFill>
                  <a:srgbClr val="0000FF"/>
                </a:solidFill>
                <a:latin typeface="Consolas" pitchFamily="49" charset="0"/>
              </a:rPr>
              <a:t>true;</a:t>
            </a:r>
          </a:p>
          <a:p>
            <a:pPr defTabSz="274320"/>
            <a:r>
              <a:rPr lang="en-US" sz="1600" dirty="0">
                <a:solidFill>
                  <a:srgbClr val="0000FF"/>
                </a:solidFill>
                <a:latin typeface="Consolas" pitchFamily="49" charset="0"/>
              </a:rPr>
              <a:t>	</a:t>
            </a:r>
            <a:r>
              <a:rPr lang="en-US" sz="1600" dirty="0" err="1">
                <a:solidFill>
                  <a:srgbClr val="2B91AF"/>
                </a:solidFill>
                <a:latin typeface="Consolas" pitchFamily="49" charset="0"/>
              </a:rPr>
              <a:t>MathOp</a:t>
            </a:r>
            <a:r>
              <a:rPr lang="en-US" sz="1600" dirty="0">
                <a:solidFill>
                  <a:srgbClr val="2B91AF"/>
                </a:solidFill>
                <a:latin typeface="Consolas" pitchFamily="49" charset="0"/>
              </a:rPr>
              <a:t> </a:t>
            </a:r>
            <a:r>
              <a:rPr lang="en-US" sz="1600" dirty="0">
                <a:solidFill>
                  <a:srgbClr val="010001"/>
                </a:solidFill>
                <a:latin typeface="Consolas" pitchFamily="49" charset="0"/>
              </a:rPr>
              <a:t>op = (</a:t>
            </a:r>
            <a:r>
              <a:rPr lang="en-US" sz="1600" dirty="0" err="1">
                <a:solidFill>
                  <a:srgbClr val="2B91AF"/>
                </a:solidFill>
                <a:latin typeface="Consolas" pitchFamily="49" charset="0"/>
              </a:rPr>
              <a:t>MathOp</a:t>
            </a:r>
            <a:r>
              <a:rPr lang="en-US" sz="1600" dirty="0">
                <a:solidFill>
                  <a:srgbClr val="2B91AF"/>
                </a:solidFill>
                <a:latin typeface="Consolas" pitchFamily="49" charset="0"/>
              </a:rPr>
              <a:t>)</a:t>
            </a:r>
            <a:r>
              <a:rPr lang="en-US" sz="1600" dirty="0" err="1">
                <a:solidFill>
                  <a:srgbClr val="010001"/>
                </a:solidFill>
                <a:latin typeface="Consolas" pitchFamily="49" charset="0"/>
              </a:rPr>
              <a:t>call.AsyncState</a:t>
            </a:r>
            <a:r>
              <a:rPr lang="en-US" sz="1600" dirty="0">
                <a:solidFill>
                  <a:srgbClr val="010001"/>
                </a:solidFill>
                <a:latin typeface="Consolas" pitchFamily="49" charset="0"/>
              </a:rPr>
              <a:t>;</a:t>
            </a:r>
          </a:p>
          <a:p>
            <a:pPr defTabSz="274320"/>
            <a:r>
              <a:rPr lang="en-US" sz="1600" dirty="0">
                <a:solidFill>
                  <a:srgbClr val="010001"/>
                </a:solidFill>
                <a:latin typeface="Consolas" pitchFamily="49" charset="0"/>
              </a:rPr>
              <a:t>	</a:t>
            </a:r>
            <a:r>
              <a:rPr lang="en-US" sz="1600" dirty="0">
                <a:solidFill>
                  <a:srgbClr val="0000FF"/>
                </a:solidFill>
                <a:latin typeface="Consolas" pitchFamily="49" charset="0"/>
              </a:rPr>
              <a:t>double </a:t>
            </a:r>
            <a:r>
              <a:rPr lang="en-US" sz="1600" dirty="0">
                <a:solidFill>
                  <a:srgbClr val="010001"/>
                </a:solidFill>
                <a:latin typeface="Consolas" pitchFamily="49" charset="0"/>
              </a:rPr>
              <a:t>result = </a:t>
            </a:r>
            <a:r>
              <a:rPr lang="en-US" sz="1600" dirty="0" err="1">
                <a:solidFill>
                  <a:srgbClr val="010001"/>
                </a:solidFill>
                <a:latin typeface="Consolas" pitchFamily="49" charset="0"/>
              </a:rPr>
              <a:t>op.EndInvoke</a:t>
            </a:r>
            <a:r>
              <a:rPr lang="en-US" sz="1600" dirty="0">
                <a:solidFill>
                  <a:srgbClr val="010001"/>
                </a:solidFill>
                <a:latin typeface="Consolas" pitchFamily="49" charset="0"/>
              </a:rPr>
              <a:t>(</a:t>
            </a:r>
            <a:r>
              <a:rPr lang="en-US" sz="1600" dirty="0">
                <a:solidFill>
                  <a:srgbClr val="0000FF"/>
                </a:solidFill>
                <a:latin typeface="Consolas" pitchFamily="49" charset="0"/>
              </a:rPr>
              <a:t>out </a:t>
            </a:r>
            <a:r>
              <a:rPr lang="en-US" sz="1600" dirty="0">
                <a:solidFill>
                  <a:srgbClr val="010001"/>
                </a:solidFill>
                <a:latin typeface="Consolas" pitchFamily="49" charset="0"/>
              </a:rPr>
              <a:t>z, </a:t>
            </a:r>
            <a:r>
              <a:rPr lang="en-US" sz="1600" dirty="0">
                <a:solidFill>
                  <a:srgbClr val="0000FF"/>
                </a:solidFill>
                <a:latin typeface="Consolas" pitchFamily="49" charset="0"/>
              </a:rPr>
              <a:t>ref </a:t>
            </a:r>
            <a:r>
              <a:rPr lang="en-US" sz="1600" dirty="0">
                <a:solidFill>
                  <a:srgbClr val="010001"/>
                </a:solidFill>
                <a:latin typeface="Consolas" pitchFamily="49" charset="0"/>
              </a:rPr>
              <a:t>overflow, call);</a:t>
            </a:r>
          </a:p>
          <a:p>
            <a:pPr defTabSz="274320"/>
            <a:r>
              <a:rPr lang="en-US" sz="1600" dirty="0">
                <a:solidFill>
                  <a:srgbClr val="010001"/>
                </a:solidFill>
                <a:latin typeface="Consolas" pitchFamily="49" charset="0"/>
              </a:rPr>
              <a:t>	</a:t>
            </a:r>
            <a:r>
              <a:rPr lang="en-US" sz="1600" b="1" dirty="0" err="1">
                <a:solidFill>
                  <a:srgbClr val="0000FF"/>
                </a:solidFill>
                <a:latin typeface="Consolas" pitchFamily="49" charset="0"/>
              </a:rPr>
              <a:t>Console.</a:t>
            </a:r>
            <a:r>
              <a:rPr lang="en-US" sz="1600" b="1" dirty="0" err="1">
                <a:solidFill>
                  <a:srgbClr val="010001"/>
                </a:solidFill>
                <a:latin typeface="Consolas" pitchFamily="49" charset="0"/>
              </a:rPr>
              <a:t>WriteLine</a:t>
            </a:r>
            <a:r>
              <a:rPr lang="en-US" sz="1600" b="1" dirty="0">
                <a:solidFill>
                  <a:srgbClr val="010001"/>
                </a:solidFill>
                <a:latin typeface="Consolas" pitchFamily="49" charset="0"/>
              </a:rPr>
              <a:t>(</a:t>
            </a:r>
            <a:r>
              <a:rPr lang="en-US" sz="1600" b="1" dirty="0">
                <a:solidFill>
                  <a:srgbClr val="A31515"/>
                </a:solidFill>
                <a:latin typeface="Consolas" pitchFamily="49" charset="0"/>
              </a:rPr>
              <a:t>"{0}, {1}, {2}", </a:t>
            </a:r>
            <a:r>
              <a:rPr lang="en-US" sz="1600" b="1" dirty="0">
                <a:solidFill>
                  <a:srgbClr val="010001"/>
                </a:solidFill>
                <a:latin typeface="Consolas" pitchFamily="49" charset="0"/>
              </a:rPr>
              <a:t>result, overflow, z);</a:t>
            </a:r>
          </a:p>
          <a:p>
            <a:pPr defTabSz="274320"/>
            <a:r>
              <a:rPr lang="en-US" sz="1600" dirty="0">
                <a:solidFill>
                  <a:srgbClr val="010001"/>
                </a:solidFill>
                <a:latin typeface="Consolas" pitchFamily="49" charset="0"/>
              </a:rPr>
              <a:t>}</a:t>
            </a:r>
          </a:p>
        </p:txBody>
      </p:sp>
    </p:spTree>
    <p:extLst>
      <p:ext uri="{BB962C8B-B14F-4D97-AF65-F5344CB8AC3E}">
        <p14:creationId xmlns:p14="http://schemas.microsoft.com/office/powerpoint/2010/main" val="504314925"/>
      </p:ext>
    </p:extLst>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Completion Callback Flow</a:t>
            </a:r>
          </a:p>
        </p:txBody>
      </p:sp>
      <p:sp>
        <p:nvSpPr>
          <p:cNvPr id="41" name="Footer Placeholder 40"/>
          <p:cNvSpPr>
            <a:spLocks noGrp="1"/>
          </p:cNvSpPr>
          <p:nvPr>
            <p:ph type="ftr" sz="quarter" idx="11"/>
          </p:nvPr>
        </p:nvSpPr>
        <p:spPr/>
        <p:txBody>
          <a:bodyPr/>
          <a:lstStyle/>
          <a:p>
            <a:r>
              <a:rPr lang="en-US"/>
              <a:t>(C)2011 Pavel Yosifovich</a:t>
            </a:r>
            <a:endParaRPr lang="he-IL" dirty="0"/>
          </a:p>
        </p:txBody>
      </p:sp>
      <p:sp>
        <p:nvSpPr>
          <p:cNvPr id="40" name="Slide Number Placeholder 39"/>
          <p:cNvSpPr>
            <a:spLocks noGrp="1"/>
          </p:cNvSpPr>
          <p:nvPr>
            <p:ph type="sldNum" sz="quarter" idx="12"/>
          </p:nvPr>
        </p:nvSpPr>
        <p:spPr/>
        <p:txBody>
          <a:bodyPr/>
          <a:lstStyle/>
          <a:p>
            <a:fld id="{8D5EC362-8DE0-4138-8AD2-9C18772BB671}" type="slidenum">
              <a:rPr lang="he-IL" smtClean="0"/>
              <a:pPr/>
              <a:t>114</a:t>
            </a:fld>
            <a:endParaRPr lang="he-IL"/>
          </a:p>
        </p:txBody>
      </p:sp>
      <p:sp>
        <p:nvSpPr>
          <p:cNvPr id="4" name="Rectangle 5"/>
          <p:cNvSpPr>
            <a:spLocks noChangeArrowheads="1"/>
          </p:cNvSpPr>
          <p:nvPr/>
        </p:nvSpPr>
        <p:spPr bwMode="auto">
          <a:xfrm>
            <a:off x="476250" y="1454150"/>
            <a:ext cx="1171575" cy="731838"/>
          </a:xfrm>
          <a:prstGeom prst="rect">
            <a:avLst/>
          </a:prstGeom>
          <a:solidFill>
            <a:srgbClr val="FFCC00"/>
          </a:solidFill>
          <a:ln w="12700">
            <a:solidFill>
              <a:schemeClr val="tx1"/>
            </a:solidFill>
            <a:miter lim="800000"/>
            <a:headEnd/>
            <a:tailEnd/>
          </a:ln>
          <a:effectLst/>
        </p:spPr>
        <p:txBody>
          <a:bodyPr wrap="none" anchor="ctr"/>
          <a:lstStyle/>
          <a:p>
            <a:pPr algn="ctr"/>
            <a:r>
              <a:rPr lang="en-US" sz="1400">
                <a:solidFill>
                  <a:srgbClr val="000000"/>
                </a:solidFill>
              </a:rPr>
              <a:t>Caller</a:t>
            </a:r>
          </a:p>
          <a:p>
            <a:pPr algn="ctr"/>
            <a:r>
              <a:rPr lang="en-US" sz="1400">
                <a:solidFill>
                  <a:srgbClr val="000000"/>
                </a:solidFill>
              </a:rPr>
              <a:t>Thread</a:t>
            </a:r>
          </a:p>
        </p:txBody>
      </p:sp>
      <p:sp>
        <p:nvSpPr>
          <p:cNvPr id="5" name="Rectangle 6"/>
          <p:cNvSpPr>
            <a:spLocks noChangeArrowheads="1"/>
          </p:cNvSpPr>
          <p:nvPr/>
        </p:nvSpPr>
        <p:spPr bwMode="auto">
          <a:xfrm>
            <a:off x="6108700" y="1527175"/>
            <a:ext cx="1171575" cy="731838"/>
          </a:xfrm>
          <a:prstGeom prst="rect">
            <a:avLst/>
          </a:prstGeom>
          <a:solidFill>
            <a:srgbClr val="FF6600"/>
          </a:solidFill>
          <a:ln w="12700">
            <a:solidFill>
              <a:schemeClr val="tx1"/>
            </a:solidFill>
            <a:miter lim="800000"/>
            <a:headEnd/>
            <a:tailEnd/>
          </a:ln>
          <a:effectLst/>
        </p:spPr>
        <p:txBody>
          <a:bodyPr wrap="none" anchor="ctr"/>
          <a:lstStyle/>
          <a:p>
            <a:pPr algn="ctr"/>
            <a:r>
              <a:rPr lang="en-US" sz="1400">
                <a:solidFill>
                  <a:srgbClr val="000000"/>
                </a:solidFill>
              </a:rPr>
              <a:t>Worker</a:t>
            </a:r>
          </a:p>
          <a:p>
            <a:pPr algn="ctr"/>
            <a:r>
              <a:rPr lang="en-US" sz="1400">
                <a:solidFill>
                  <a:srgbClr val="000000"/>
                </a:solidFill>
              </a:rPr>
              <a:t>Thread</a:t>
            </a:r>
          </a:p>
        </p:txBody>
      </p:sp>
      <p:sp>
        <p:nvSpPr>
          <p:cNvPr id="6" name="AutoShape 7"/>
          <p:cNvSpPr>
            <a:spLocks noChangeArrowheads="1"/>
          </p:cNvSpPr>
          <p:nvPr/>
        </p:nvSpPr>
        <p:spPr bwMode="auto">
          <a:xfrm>
            <a:off x="841375" y="2185988"/>
            <a:ext cx="365125" cy="4095750"/>
          </a:xfrm>
          <a:prstGeom prst="downArrow">
            <a:avLst>
              <a:gd name="adj1" fmla="val 49565"/>
              <a:gd name="adj2" fmla="val 129571"/>
            </a:avLst>
          </a:prstGeom>
          <a:noFill/>
          <a:ln w="19050">
            <a:solidFill>
              <a:schemeClr val="tx1"/>
            </a:solidFill>
            <a:miter lim="800000"/>
            <a:headEnd/>
            <a:tailEnd/>
          </a:ln>
          <a:effectLst/>
        </p:spPr>
        <p:txBody>
          <a:bodyPr vert="eaVert" wrap="none" anchor="ctr"/>
          <a:lstStyle/>
          <a:p>
            <a:pPr algn="ctr"/>
            <a:r>
              <a:rPr lang="en-US" sz="1200"/>
              <a:t>Thread is free</a:t>
            </a:r>
          </a:p>
        </p:txBody>
      </p:sp>
      <p:sp>
        <p:nvSpPr>
          <p:cNvPr id="7" name="Oval 8"/>
          <p:cNvSpPr>
            <a:spLocks noChangeArrowheads="1"/>
          </p:cNvSpPr>
          <p:nvPr/>
        </p:nvSpPr>
        <p:spPr bwMode="auto">
          <a:xfrm>
            <a:off x="2378075" y="1965325"/>
            <a:ext cx="1096963" cy="3805238"/>
          </a:xfrm>
          <a:prstGeom prst="ellipse">
            <a:avLst/>
          </a:prstGeom>
          <a:solidFill>
            <a:srgbClr val="008000"/>
          </a:solidFill>
          <a:ln w="9525">
            <a:solidFill>
              <a:schemeClr val="tx1"/>
            </a:solidFill>
            <a:round/>
            <a:headEnd/>
            <a:tailEnd/>
          </a:ln>
          <a:effectLst/>
        </p:spPr>
        <p:txBody>
          <a:bodyPr wrap="none" anchor="ctr"/>
          <a:lstStyle/>
          <a:p>
            <a:pPr algn="ctr"/>
            <a:r>
              <a:rPr lang="en-US" sz="1600"/>
              <a:t>Delegate</a:t>
            </a:r>
          </a:p>
        </p:txBody>
      </p:sp>
      <p:sp>
        <p:nvSpPr>
          <p:cNvPr id="8" name="Rectangle 9"/>
          <p:cNvSpPr>
            <a:spLocks noChangeArrowheads="1"/>
          </p:cNvSpPr>
          <p:nvPr/>
        </p:nvSpPr>
        <p:spPr bwMode="auto">
          <a:xfrm>
            <a:off x="914400" y="2478088"/>
            <a:ext cx="219075" cy="658812"/>
          </a:xfrm>
          <a:prstGeom prst="rect">
            <a:avLst/>
          </a:prstGeom>
          <a:solidFill>
            <a:srgbClr val="808080"/>
          </a:solidFill>
          <a:ln w="9525">
            <a:solidFill>
              <a:schemeClr val="tx1"/>
            </a:solidFill>
            <a:miter lim="800000"/>
            <a:headEnd/>
            <a:tailEnd/>
          </a:ln>
          <a:effectLst/>
        </p:spPr>
        <p:txBody>
          <a:bodyPr vert="eaVert" wrap="none" anchor="ctr"/>
          <a:lstStyle/>
          <a:p>
            <a:pPr algn="ctr"/>
            <a:r>
              <a:rPr lang="en-US" sz="1200"/>
              <a:t>Blocked</a:t>
            </a:r>
          </a:p>
        </p:txBody>
      </p:sp>
      <p:sp>
        <p:nvSpPr>
          <p:cNvPr id="9" name="Line 10"/>
          <p:cNvSpPr>
            <a:spLocks noChangeShapeType="1"/>
          </p:cNvSpPr>
          <p:nvPr/>
        </p:nvSpPr>
        <p:spPr bwMode="auto">
          <a:xfrm>
            <a:off x="1133475" y="3136900"/>
            <a:ext cx="1317625" cy="0"/>
          </a:xfrm>
          <a:prstGeom prst="line">
            <a:avLst/>
          </a:prstGeom>
          <a:noFill/>
          <a:ln w="12700">
            <a:solidFill>
              <a:schemeClr val="tx1"/>
            </a:solidFill>
            <a:round/>
            <a:headEnd type="triangle" w="med" len="med"/>
            <a:tailEnd/>
          </a:ln>
          <a:effectLst/>
        </p:spPr>
        <p:txBody>
          <a:bodyPr/>
          <a:lstStyle/>
          <a:p>
            <a:endParaRPr lang="he-IL"/>
          </a:p>
        </p:txBody>
      </p:sp>
      <p:sp>
        <p:nvSpPr>
          <p:cNvPr id="10" name="Text Box 11"/>
          <p:cNvSpPr txBox="1">
            <a:spLocks noChangeArrowheads="1"/>
          </p:cNvSpPr>
          <p:nvPr/>
        </p:nvSpPr>
        <p:spPr bwMode="auto">
          <a:xfrm>
            <a:off x="1279525" y="2185988"/>
            <a:ext cx="1119217" cy="276999"/>
          </a:xfrm>
          <a:prstGeom prst="rect">
            <a:avLst/>
          </a:prstGeom>
          <a:noFill/>
          <a:ln w="9525">
            <a:noFill/>
            <a:miter lim="800000"/>
            <a:headEnd/>
            <a:tailEnd/>
          </a:ln>
          <a:effectLst/>
        </p:spPr>
        <p:txBody>
          <a:bodyPr wrap="none">
            <a:spAutoFit/>
          </a:bodyPr>
          <a:lstStyle/>
          <a:p>
            <a:r>
              <a:rPr lang="en-US" sz="1200" b="1" dirty="0" err="1">
                <a:latin typeface="Consolas" pitchFamily="49" charset="0"/>
              </a:rPr>
              <a:t>BeginInvoke</a:t>
            </a:r>
            <a:endParaRPr lang="en-US" sz="1200" b="1" dirty="0">
              <a:latin typeface="Consolas" pitchFamily="49" charset="0"/>
            </a:endParaRPr>
          </a:p>
        </p:txBody>
      </p:sp>
      <p:sp>
        <p:nvSpPr>
          <p:cNvPr id="11" name="Text Box 12"/>
          <p:cNvSpPr txBox="1">
            <a:spLocks noChangeArrowheads="1"/>
          </p:cNvSpPr>
          <p:nvPr/>
        </p:nvSpPr>
        <p:spPr bwMode="auto">
          <a:xfrm>
            <a:off x="1206500" y="2478088"/>
            <a:ext cx="1119217" cy="646331"/>
          </a:xfrm>
          <a:prstGeom prst="rect">
            <a:avLst/>
          </a:prstGeom>
          <a:noFill/>
          <a:ln w="9525">
            <a:noFill/>
            <a:miter lim="800000"/>
            <a:headEnd/>
            <a:tailEnd/>
          </a:ln>
          <a:effectLst/>
        </p:spPr>
        <p:txBody>
          <a:bodyPr wrap="none">
            <a:spAutoFit/>
          </a:bodyPr>
          <a:lstStyle/>
          <a:p>
            <a:r>
              <a:rPr lang="en-US" sz="1200" b="1" dirty="0" err="1">
                <a:latin typeface="Consolas" pitchFamily="49" charset="0"/>
              </a:rPr>
              <a:t>BeginInvoke</a:t>
            </a:r>
            <a:endParaRPr lang="en-US" sz="1200" b="1" dirty="0">
              <a:latin typeface="Consolas" pitchFamily="49" charset="0"/>
            </a:endParaRPr>
          </a:p>
          <a:p>
            <a:r>
              <a:rPr lang="en-US" sz="1200" dirty="0"/>
              <a:t>returns new </a:t>
            </a:r>
          </a:p>
          <a:p>
            <a:r>
              <a:rPr lang="en-US" sz="1200" dirty="0"/>
              <a:t>call object</a:t>
            </a:r>
          </a:p>
        </p:txBody>
      </p:sp>
      <p:sp>
        <p:nvSpPr>
          <p:cNvPr id="12" name="Oval 13"/>
          <p:cNvSpPr>
            <a:spLocks noChangeArrowheads="1"/>
          </p:cNvSpPr>
          <p:nvPr/>
        </p:nvSpPr>
        <p:spPr bwMode="auto">
          <a:xfrm>
            <a:off x="4279900" y="2332038"/>
            <a:ext cx="1023938" cy="1096962"/>
          </a:xfrm>
          <a:prstGeom prst="ellipse">
            <a:avLst/>
          </a:prstGeom>
          <a:solidFill>
            <a:srgbClr val="0000FF"/>
          </a:solidFill>
          <a:ln w="9525">
            <a:solidFill>
              <a:schemeClr val="tx1"/>
            </a:solidFill>
            <a:round/>
            <a:headEnd/>
            <a:tailEnd/>
          </a:ln>
          <a:effectLst/>
        </p:spPr>
        <p:txBody>
          <a:bodyPr wrap="none" anchor="ctr"/>
          <a:lstStyle/>
          <a:p>
            <a:pPr algn="ctr"/>
            <a:r>
              <a:rPr lang="en-US" sz="1400" dirty="0">
                <a:solidFill>
                  <a:schemeClr val="bg1"/>
                </a:solidFill>
              </a:rPr>
              <a:t>Thread</a:t>
            </a:r>
          </a:p>
          <a:p>
            <a:pPr algn="ctr"/>
            <a:r>
              <a:rPr lang="en-US" sz="1400" dirty="0">
                <a:solidFill>
                  <a:schemeClr val="bg1"/>
                </a:solidFill>
              </a:rPr>
              <a:t>Pool</a:t>
            </a:r>
          </a:p>
          <a:p>
            <a:pPr algn="ctr"/>
            <a:r>
              <a:rPr lang="en-US" sz="1400" dirty="0">
                <a:solidFill>
                  <a:schemeClr val="bg1"/>
                </a:solidFill>
              </a:rPr>
              <a:t>Work</a:t>
            </a:r>
          </a:p>
          <a:p>
            <a:pPr algn="ctr"/>
            <a:r>
              <a:rPr lang="en-US" sz="1400" dirty="0">
                <a:solidFill>
                  <a:schemeClr val="bg1"/>
                </a:solidFill>
              </a:rPr>
              <a:t>Queue</a:t>
            </a:r>
          </a:p>
        </p:txBody>
      </p:sp>
      <p:sp>
        <p:nvSpPr>
          <p:cNvPr id="13" name="Line 14"/>
          <p:cNvSpPr>
            <a:spLocks noChangeShapeType="1"/>
          </p:cNvSpPr>
          <p:nvPr/>
        </p:nvSpPr>
        <p:spPr bwMode="auto">
          <a:xfrm flipH="1" flipV="1">
            <a:off x="3328988" y="2478088"/>
            <a:ext cx="1096962" cy="0"/>
          </a:xfrm>
          <a:prstGeom prst="line">
            <a:avLst/>
          </a:prstGeom>
          <a:noFill/>
          <a:ln w="12700">
            <a:solidFill>
              <a:schemeClr val="tx1"/>
            </a:solidFill>
            <a:round/>
            <a:headEnd type="triangle" w="med" len="med"/>
            <a:tailEnd/>
          </a:ln>
          <a:effectLst/>
        </p:spPr>
        <p:txBody>
          <a:bodyPr/>
          <a:lstStyle/>
          <a:p>
            <a:endParaRPr lang="he-IL"/>
          </a:p>
        </p:txBody>
      </p:sp>
      <p:sp>
        <p:nvSpPr>
          <p:cNvPr id="14" name="Text Box 15"/>
          <p:cNvSpPr txBox="1">
            <a:spLocks noChangeArrowheads="1"/>
          </p:cNvSpPr>
          <p:nvPr/>
        </p:nvSpPr>
        <p:spPr bwMode="auto">
          <a:xfrm>
            <a:off x="3475038" y="2020888"/>
            <a:ext cx="869950" cy="457200"/>
          </a:xfrm>
          <a:prstGeom prst="rect">
            <a:avLst/>
          </a:prstGeom>
          <a:noFill/>
          <a:ln w="9525">
            <a:noFill/>
            <a:miter lim="800000"/>
            <a:headEnd/>
            <a:tailEnd/>
          </a:ln>
          <a:effectLst/>
        </p:spPr>
        <p:txBody>
          <a:bodyPr wrap="none">
            <a:spAutoFit/>
          </a:bodyPr>
          <a:lstStyle/>
          <a:p>
            <a:r>
              <a:rPr lang="en-US" sz="1200"/>
              <a:t>Queue</a:t>
            </a:r>
          </a:p>
          <a:p>
            <a:r>
              <a:rPr lang="en-US" sz="1200"/>
              <a:t>Work item</a:t>
            </a:r>
          </a:p>
        </p:txBody>
      </p:sp>
      <p:sp>
        <p:nvSpPr>
          <p:cNvPr id="15" name="Line 16"/>
          <p:cNvSpPr>
            <a:spLocks noChangeShapeType="1"/>
          </p:cNvSpPr>
          <p:nvPr/>
        </p:nvSpPr>
        <p:spPr bwMode="auto">
          <a:xfrm flipV="1">
            <a:off x="3402013" y="3136900"/>
            <a:ext cx="950912" cy="0"/>
          </a:xfrm>
          <a:prstGeom prst="line">
            <a:avLst/>
          </a:prstGeom>
          <a:noFill/>
          <a:ln w="12700">
            <a:solidFill>
              <a:schemeClr val="tx1"/>
            </a:solidFill>
            <a:round/>
            <a:headEnd type="triangle" w="med" len="med"/>
            <a:tailEnd/>
          </a:ln>
          <a:effectLst/>
        </p:spPr>
        <p:txBody>
          <a:bodyPr/>
          <a:lstStyle/>
          <a:p>
            <a:endParaRPr lang="he-IL"/>
          </a:p>
        </p:txBody>
      </p:sp>
      <p:sp>
        <p:nvSpPr>
          <p:cNvPr id="16" name="Text Box 17"/>
          <p:cNvSpPr txBox="1">
            <a:spLocks noChangeArrowheads="1"/>
          </p:cNvSpPr>
          <p:nvPr/>
        </p:nvSpPr>
        <p:spPr bwMode="auto">
          <a:xfrm>
            <a:off x="3590925" y="2697163"/>
            <a:ext cx="688975" cy="457200"/>
          </a:xfrm>
          <a:prstGeom prst="rect">
            <a:avLst/>
          </a:prstGeom>
          <a:noFill/>
          <a:ln w="9525">
            <a:noFill/>
            <a:miter lim="800000"/>
            <a:headEnd/>
            <a:tailEnd/>
          </a:ln>
          <a:effectLst/>
        </p:spPr>
        <p:txBody>
          <a:bodyPr wrap="none">
            <a:spAutoFit/>
          </a:bodyPr>
          <a:lstStyle/>
          <a:p>
            <a:r>
              <a:rPr lang="en-US" sz="1200"/>
              <a:t>Item </a:t>
            </a:r>
          </a:p>
          <a:p>
            <a:r>
              <a:rPr lang="en-US" sz="1200"/>
              <a:t>queued</a:t>
            </a:r>
          </a:p>
        </p:txBody>
      </p:sp>
      <p:sp>
        <p:nvSpPr>
          <p:cNvPr id="17" name="AutoShape 18"/>
          <p:cNvSpPr>
            <a:spLocks noChangeArrowheads="1"/>
          </p:cNvSpPr>
          <p:nvPr/>
        </p:nvSpPr>
        <p:spPr bwMode="auto">
          <a:xfrm>
            <a:off x="6473825" y="2259013"/>
            <a:ext cx="365125" cy="4095750"/>
          </a:xfrm>
          <a:prstGeom prst="downArrow">
            <a:avLst>
              <a:gd name="adj1" fmla="val 49565"/>
              <a:gd name="adj2" fmla="val 129571"/>
            </a:avLst>
          </a:prstGeom>
          <a:noFill/>
          <a:ln w="19050">
            <a:solidFill>
              <a:schemeClr val="tx1"/>
            </a:solidFill>
            <a:miter lim="800000"/>
            <a:headEnd/>
            <a:tailEnd/>
          </a:ln>
          <a:effectLst/>
        </p:spPr>
        <p:txBody>
          <a:bodyPr vert="eaVert" wrap="none" anchor="ctr"/>
          <a:lstStyle/>
          <a:p>
            <a:endParaRPr lang="he-IL"/>
          </a:p>
        </p:txBody>
      </p:sp>
      <p:sp>
        <p:nvSpPr>
          <p:cNvPr id="18" name="Rectangle 19"/>
          <p:cNvSpPr>
            <a:spLocks noChangeArrowheads="1"/>
          </p:cNvSpPr>
          <p:nvPr/>
        </p:nvSpPr>
        <p:spPr bwMode="auto">
          <a:xfrm>
            <a:off x="6546850" y="2478088"/>
            <a:ext cx="219075" cy="658812"/>
          </a:xfrm>
          <a:prstGeom prst="rect">
            <a:avLst/>
          </a:prstGeom>
          <a:solidFill>
            <a:srgbClr val="808080"/>
          </a:solidFill>
          <a:ln w="9525">
            <a:solidFill>
              <a:schemeClr val="tx1"/>
            </a:solidFill>
            <a:miter lim="800000"/>
            <a:headEnd/>
            <a:tailEnd/>
          </a:ln>
          <a:effectLst/>
        </p:spPr>
        <p:txBody>
          <a:bodyPr vert="eaVert" wrap="none" anchor="ctr"/>
          <a:lstStyle/>
          <a:p>
            <a:pPr algn="ctr"/>
            <a:r>
              <a:rPr lang="en-US" sz="1200"/>
              <a:t>Blocked</a:t>
            </a:r>
          </a:p>
        </p:txBody>
      </p:sp>
      <p:sp>
        <p:nvSpPr>
          <p:cNvPr id="19" name="Line 20"/>
          <p:cNvSpPr>
            <a:spLocks noChangeShapeType="1"/>
          </p:cNvSpPr>
          <p:nvPr/>
        </p:nvSpPr>
        <p:spPr bwMode="auto">
          <a:xfrm flipV="1">
            <a:off x="5157788" y="2478088"/>
            <a:ext cx="1389062" cy="0"/>
          </a:xfrm>
          <a:prstGeom prst="line">
            <a:avLst/>
          </a:prstGeom>
          <a:noFill/>
          <a:ln w="12700">
            <a:solidFill>
              <a:schemeClr val="tx1"/>
            </a:solidFill>
            <a:round/>
            <a:headEnd type="triangle" w="med" len="med"/>
            <a:tailEnd/>
          </a:ln>
          <a:effectLst/>
        </p:spPr>
        <p:txBody>
          <a:bodyPr/>
          <a:lstStyle/>
          <a:p>
            <a:endParaRPr lang="he-IL"/>
          </a:p>
        </p:txBody>
      </p:sp>
      <p:sp>
        <p:nvSpPr>
          <p:cNvPr id="20" name="Text Box 21"/>
          <p:cNvSpPr txBox="1">
            <a:spLocks noChangeArrowheads="1"/>
          </p:cNvSpPr>
          <p:nvPr/>
        </p:nvSpPr>
        <p:spPr bwMode="auto">
          <a:xfrm>
            <a:off x="5238750" y="2038350"/>
            <a:ext cx="869950" cy="457200"/>
          </a:xfrm>
          <a:prstGeom prst="rect">
            <a:avLst/>
          </a:prstGeom>
          <a:noFill/>
          <a:ln w="9525">
            <a:noFill/>
            <a:miter lim="800000"/>
            <a:headEnd/>
            <a:tailEnd/>
          </a:ln>
          <a:effectLst/>
        </p:spPr>
        <p:txBody>
          <a:bodyPr wrap="none">
            <a:spAutoFit/>
          </a:bodyPr>
          <a:lstStyle/>
          <a:p>
            <a:r>
              <a:rPr lang="en-US" sz="1200"/>
              <a:t>Wait for</a:t>
            </a:r>
          </a:p>
          <a:p>
            <a:r>
              <a:rPr lang="en-US" sz="1200"/>
              <a:t>Work item</a:t>
            </a:r>
          </a:p>
        </p:txBody>
      </p:sp>
      <p:sp>
        <p:nvSpPr>
          <p:cNvPr id="21" name="Line 22"/>
          <p:cNvSpPr>
            <a:spLocks noChangeShapeType="1"/>
          </p:cNvSpPr>
          <p:nvPr/>
        </p:nvSpPr>
        <p:spPr bwMode="auto">
          <a:xfrm flipH="1">
            <a:off x="5230813" y="3136900"/>
            <a:ext cx="1316037" cy="0"/>
          </a:xfrm>
          <a:prstGeom prst="line">
            <a:avLst/>
          </a:prstGeom>
          <a:noFill/>
          <a:ln w="12700">
            <a:solidFill>
              <a:schemeClr val="tx1"/>
            </a:solidFill>
            <a:round/>
            <a:headEnd type="triangle" w="med" len="med"/>
            <a:tailEnd/>
          </a:ln>
          <a:effectLst/>
        </p:spPr>
        <p:txBody>
          <a:bodyPr/>
          <a:lstStyle/>
          <a:p>
            <a:endParaRPr lang="he-IL"/>
          </a:p>
        </p:txBody>
      </p:sp>
      <p:sp>
        <p:nvSpPr>
          <p:cNvPr id="22" name="Text Box 23"/>
          <p:cNvSpPr txBox="1">
            <a:spLocks noChangeArrowheads="1"/>
          </p:cNvSpPr>
          <p:nvPr/>
        </p:nvSpPr>
        <p:spPr bwMode="auto">
          <a:xfrm>
            <a:off x="5376863" y="2697163"/>
            <a:ext cx="869950" cy="457200"/>
          </a:xfrm>
          <a:prstGeom prst="rect">
            <a:avLst/>
          </a:prstGeom>
          <a:noFill/>
          <a:ln w="9525">
            <a:noFill/>
            <a:miter lim="800000"/>
            <a:headEnd/>
            <a:tailEnd/>
          </a:ln>
          <a:effectLst/>
        </p:spPr>
        <p:txBody>
          <a:bodyPr wrap="none">
            <a:spAutoFit/>
          </a:bodyPr>
          <a:lstStyle/>
          <a:p>
            <a:r>
              <a:rPr lang="en-US" sz="1200"/>
              <a:t>Work item</a:t>
            </a:r>
          </a:p>
          <a:p>
            <a:r>
              <a:rPr lang="en-US" sz="1200"/>
              <a:t>available</a:t>
            </a:r>
          </a:p>
        </p:txBody>
      </p:sp>
      <p:sp>
        <p:nvSpPr>
          <p:cNvPr id="23" name="Rectangle 24"/>
          <p:cNvSpPr>
            <a:spLocks noChangeArrowheads="1"/>
          </p:cNvSpPr>
          <p:nvPr/>
        </p:nvSpPr>
        <p:spPr bwMode="auto">
          <a:xfrm>
            <a:off x="6546850" y="3648075"/>
            <a:ext cx="219075" cy="658813"/>
          </a:xfrm>
          <a:prstGeom prst="rect">
            <a:avLst/>
          </a:prstGeom>
          <a:solidFill>
            <a:srgbClr val="808080"/>
          </a:solidFill>
          <a:ln w="9525">
            <a:solidFill>
              <a:schemeClr val="tx1"/>
            </a:solidFill>
            <a:miter lim="800000"/>
            <a:headEnd/>
            <a:tailEnd/>
          </a:ln>
          <a:effectLst/>
        </p:spPr>
        <p:txBody>
          <a:bodyPr vert="eaVert" wrap="none" anchor="ctr"/>
          <a:lstStyle/>
          <a:p>
            <a:pPr algn="ctr"/>
            <a:r>
              <a:rPr lang="en-US" sz="1200"/>
              <a:t>Blocked</a:t>
            </a:r>
          </a:p>
        </p:txBody>
      </p:sp>
      <p:sp>
        <p:nvSpPr>
          <p:cNvPr id="24" name="Line 25"/>
          <p:cNvSpPr>
            <a:spLocks noChangeShapeType="1"/>
          </p:cNvSpPr>
          <p:nvPr/>
        </p:nvSpPr>
        <p:spPr bwMode="auto">
          <a:xfrm flipV="1">
            <a:off x="3475038" y="3648075"/>
            <a:ext cx="3071812" cy="0"/>
          </a:xfrm>
          <a:prstGeom prst="line">
            <a:avLst/>
          </a:prstGeom>
          <a:noFill/>
          <a:ln w="12700">
            <a:solidFill>
              <a:schemeClr val="tx1"/>
            </a:solidFill>
            <a:round/>
            <a:headEnd type="triangle" w="med" len="med"/>
            <a:tailEnd/>
          </a:ln>
          <a:effectLst/>
        </p:spPr>
        <p:txBody>
          <a:bodyPr/>
          <a:lstStyle/>
          <a:p>
            <a:endParaRPr lang="he-IL"/>
          </a:p>
        </p:txBody>
      </p:sp>
      <p:sp>
        <p:nvSpPr>
          <p:cNvPr id="25" name="Text Box 26"/>
          <p:cNvSpPr txBox="1">
            <a:spLocks noChangeArrowheads="1"/>
          </p:cNvSpPr>
          <p:nvPr/>
        </p:nvSpPr>
        <p:spPr bwMode="auto">
          <a:xfrm>
            <a:off x="4818063" y="3432175"/>
            <a:ext cx="694421" cy="276999"/>
          </a:xfrm>
          <a:prstGeom prst="rect">
            <a:avLst/>
          </a:prstGeom>
          <a:noFill/>
          <a:ln w="9525">
            <a:noFill/>
            <a:miter lim="800000"/>
            <a:headEnd/>
            <a:tailEnd/>
          </a:ln>
          <a:effectLst/>
        </p:spPr>
        <p:txBody>
          <a:bodyPr wrap="none">
            <a:spAutoFit/>
          </a:bodyPr>
          <a:lstStyle/>
          <a:p>
            <a:r>
              <a:rPr lang="en-US" sz="1200" b="1" dirty="0">
                <a:latin typeface="Consolas" pitchFamily="49" charset="0"/>
              </a:rPr>
              <a:t>Invoke</a:t>
            </a:r>
          </a:p>
        </p:txBody>
      </p:sp>
      <p:sp>
        <p:nvSpPr>
          <p:cNvPr id="26" name="Line 27"/>
          <p:cNvSpPr>
            <a:spLocks noChangeShapeType="1"/>
          </p:cNvSpPr>
          <p:nvPr/>
        </p:nvSpPr>
        <p:spPr bwMode="auto">
          <a:xfrm flipH="1" flipV="1">
            <a:off x="3475038" y="4306888"/>
            <a:ext cx="3071812" cy="0"/>
          </a:xfrm>
          <a:prstGeom prst="line">
            <a:avLst/>
          </a:prstGeom>
          <a:noFill/>
          <a:ln w="12700">
            <a:solidFill>
              <a:schemeClr val="tx1"/>
            </a:solidFill>
            <a:round/>
            <a:headEnd type="triangle" w="med" len="med"/>
            <a:tailEnd/>
          </a:ln>
          <a:effectLst/>
        </p:spPr>
        <p:txBody>
          <a:bodyPr/>
          <a:lstStyle/>
          <a:p>
            <a:endParaRPr lang="he-IL"/>
          </a:p>
        </p:txBody>
      </p:sp>
      <p:sp>
        <p:nvSpPr>
          <p:cNvPr id="27" name="Text Box 28"/>
          <p:cNvSpPr txBox="1">
            <a:spLocks noChangeArrowheads="1"/>
          </p:cNvSpPr>
          <p:nvPr/>
        </p:nvSpPr>
        <p:spPr bwMode="auto">
          <a:xfrm>
            <a:off x="4425950" y="4087813"/>
            <a:ext cx="1252538" cy="274637"/>
          </a:xfrm>
          <a:prstGeom prst="rect">
            <a:avLst/>
          </a:prstGeom>
          <a:noFill/>
          <a:ln w="9525">
            <a:noFill/>
            <a:miter lim="800000"/>
            <a:headEnd/>
            <a:tailEnd/>
          </a:ln>
          <a:effectLst/>
        </p:spPr>
        <p:txBody>
          <a:bodyPr wrap="none">
            <a:spAutoFit/>
          </a:bodyPr>
          <a:lstStyle/>
          <a:p>
            <a:r>
              <a:rPr lang="en-US" sz="1200" b="1" dirty="0">
                <a:latin typeface="Consolas" pitchFamily="49" charset="0"/>
              </a:rPr>
              <a:t>Invoke</a:t>
            </a:r>
            <a:r>
              <a:rPr lang="en-US" sz="1200" dirty="0"/>
              <a:t> returns</a:t>
            </a:r>
          </a:p>
        </p:txBody>
      </p:sp>
      <p:sp>
        <p:nvSpPr>
          <p:cNvPr id="28" name="Rectangle 29"/>
          <p:cNvSpPr>
            <a:spLocks noChangeArrowheads="1"/>
          </p:cNvSpPr>
          <p:nvPr/>
        </p:nvSpPr>
        <p:spPr bwMode="auto">
          <a:xfrm>
            <a:off x="6546850" y="4819650"/>
            <a:ext cx="219075" cy="658813"/>
          </a:xfrm>
          <a:prstGeom prst="rect">
            <a:avLst/>
          </a:prstGeom>
          <a:solidFill>
            <a:srgbClr val="808080"/>
          </a:solidFill>
          <a:ln w="9525">
            <a:solidFill>
              <a:schemeClr val="tx1"/>
            </a:solidFill>
            <a:miter lim="800000"/>
            <a:headEnd/>
            <a:tailEnd/>
          </a:ln>
          <a:effectLst/>
        </p:spPr>
        <p:txBody>
          <a:bodyPr vert="eaVert" wrap="none" anchor="ctr"/>
          <a:lstStyle/>
          <a:p>
            <a:pPr algn="ctr"/>
            <a:r>
              <a:rPr lang="en-US" sz="1200"/>
              <a:t>Blocked</a:t>
            </a:r>
          </a:p>
        </p:txBody>
      </p:sp>
      <p:sp>
        <p:nvSpPr>
          <p:cNvPr id="29" name="Oval 30"/>
          <p:cNvSpPr>
            <a:spLocks noChangeArrowheads="1"/>
          </p:cNvSpPr>
          <p:nvPr/>
        </p:nvSpPr>
        <p:spPr bwMode="auto">
          <a:xfrm>
            <a:off x="4498975" y="4598988"/>
            <a:ext cx="1096963" cy="1096962"/>
          </a:xfrm>
          <a:prstGeom prst="ellipse">
            <a:avLst/>
          </a:prstGeom>
          <a:solidFill>
            <a:srgbClr val="800080"/>
          </a:solidFill>
          <a:ln w="9525">
            <a:solidFill>
              <a:schemeClr val="tx1"/>
            </a:solidFill>
            <a:round/>
            <a:headEnd/>
            <a:tailEnd/>
          </a:ln>
          <a:effectLst/>
        </p:spPr>
        <p:txBody>
          <a:bodyPr wrap="none" anchor="ctr"/>
          <a:lstStyle/>
          <a:p>
            <a:pPr algn="ctr"/>
            <a:r>
              <a:rPr lang="en-US" sz="1400">
                <a:solidFill>
                  <a:schemeClr val="bg1"/>
                </a:solidFill>
              </a:rPr>
              <a:t>Async</a:t>
            </a:r>
          </a:p>
          <a:p>
            <a:pPr algn="ctr"/>
            <a:r>
              <a:rPr lang="en-US" sz="1400">
                <a:solidFill>
                  <a:schemeClr val="bg1"/>
                </a:solidFill>
              </a:rPr>
              <a:t>Callback</a:t>
            </a:r>
          </a:p>
        </p:txBody>
      </p:sp>
      <p:sp>
        <p:nvSpPr>
          <p:cNvPr id="30" name="Line 31"/>
          <p:cNvSpPr>
            <a:spLocks noChangeShapeType="1"/>
          </p:cNvSpPr>
          <p:nvPr/>
        </p:nvSpPr>
        <p:spPr bwMode="auto">
          <a:xfrm>
            <a:off x="5449888" y="4819650"/>
            <a:ext cx="1096962" cy="0"/>
          </a:xfrm>
          <a:prstGeom prst="line">
            <a:avLst/>
          </a:prstGeom>
          <a:noFill/>
          <a:ln w="12700">
            <a:solidFill>
              <a:schemeClr val="tx1"/>
            </a:solidFill>
            <a:round/>
            <a:headEnd type="triangle" w="med" len="med"/>
            <a:tailEnd/>
          </a:ln>
          <a:effectLst/>
        </p:spPr>
        <p:txBody>
          <a:bodyPr/>
          <a:lstStyle/>
          <a:p>
            <a:endParaRPr lang="he-IL"/>
          </a:p>
        </p:txBody>
      </p:sp>
      <p:sp>
        <p:nvSpPr>
          <p:cNvPr id="31" name="Text Box 32"/>
          <p:cNvSpPr txBox="1">
            <a:spLocks noChangeArrowheads="1"/>
          </p:cNvSpPr>
          <p:nvPr/>
        </p:nvSpPr>
        <p:spPr bwMode="auto">
          <a:xfrm>
            <a:off x="5522913" y="4525963"/>
            <a:ext cx="694421" cy="276999"/>
          </a:xfrm>
          <a:prstGeom prst="rect">
            <a:avLst/>
          </a:prstGeom>
          <a:noFill/>
          <a:ln w="9525">
            <a:noFill/>
            <a:miter lim="800000"/>
            <a:headEnd/>
            <a:tailEnd/>
          </a:ln>
          <a:effectLst/>
        </p:spPr>
        <p:txBody>
          <a:bodyPr wrap="none">
            <a:spAutoFit/>
          </a:bodyPr>
          <a:lstStyle/>
          <a:p>
            <a:r>
              <a:rPr lang="en-US" sz="1200" b="1" dirty="0">
                <a:latin typeface="Consolas" pitchFamily="49" charset="0"/>
              </a:rPr>
              <a:t>Invoke</a:t>
            </a:r>
          </a:p>
        </p:txBody>
      </p:sp>
      <p:sp>
        <p:nvSpPr>
          <p:cNvPr id="32" name="Line 33"/>
          <p:cNvSpPr>
            <a:spLocks noChangeShapeType="1"/>
          </p:cNvSpPr>
          <p:nvPr/>
        </p:nvSpPr>
        <p:spPr bwMode="auto">
          <a:xfrm>
            <a:off x="3402013" y="4819650"/>
            <a:ext cx="1169987" cy="0"/>
          </a:xfrm>
          <a:prstGeom prst="line">
            <a:avLst/>
          </a:prstGeom>
          <a:noFill/>
          <a:ln w="12700">
            <a:solidFill>
              <a:schemeClr val="tx1"/>
            </a:solidFill>
            <a:round/>
            <a:headEnd type="triangle" w="med" len="med"/>
            <a:tailEnd/>
          </a:ln>
          <a:effectLst/>
        </p:spPr>
        <p:txBody>
          <a:bodyPr/>
          <a:lstStyle/>
          <a:p>
            <a:endParaRPr lang="he-IL"/>
          </a:p>
        </p:txBody>
      </p:sp>
      <p:sp>
        <p:nvSpPr>
          <p:cNvPr id="33" name="Text Box 34"/>
          <p:cNvSpPr txBox="1">
            <a:spLocks noChangeArrowheads="1"/>
          </p:cNvSpPr>
          <p:nvPr/>
        </p:nvSpPr>
        <p:spPr bwMode="auto">
          <a:xfrm>
            <a:off x="3475038" y="4525963"/>
            <a:ext cx="949299" cy="276999"/>
          </a:xfrm>
          <a:prstGeom prst="rect">
            <a:avLst/>
          </a:prstGeom>
          <a:noFill/>
          <a:ln w="9525">
            <a:noFill/>
            <a:miter lim="800000"/>
            <a:headEnd/>
            <a:tailEnd/>
          </a:ln>
          <a:effectLst/>
        </p:spPr>
        <p:txBody>
          <a:bodyPr wrap="none">
            <a:spAutoFit/>
          </a:bodyPr>
          <a:lstStyle/>
          <a:p>
            <a:r>
              <a:rPr lang="en-US" sz="1200" b="1" dirty="0" err="1">
                <a:latin typeface="Consolas" pitchFamily="49" charset="0"/>
              </a:rPr>
              <a:t>EndInvoke</a:t>
            </a:r>
            <a:endParaRPr lang="en-US" sz="1200" b="1" dirty="0">
              <a:latin typeface="Consolas" pitchFamily="49" charset="0"/>
            </a:endParaRPr>
          </a:p>
        </p:txBody>
      </p:sp>
      <p:sp>
        <p:nvSpPr>
          <p:cNvPr id="34" name="Line 35"/>
          <p:cNvSpPr>
            <a:spLocks noChangeShapeType="1"/>
          </p:cNvSpPr>
          <p:nvPr/>
        </p:nvSpPr>
        <p:spPr bwMode="auto">
          <a:xfrm flipH="1" flipV="1">
            <a:off x="3181350" y="5476875"/>
            <a:ext cx="1463675" cy="0"/>
          </a:xfrm>
          <a:prstGeom prst="line">
            <a:avLst/>
          </a:prstGeom>
          <a:noFill/>
          <a:ln w="12700">
            <a:solidFill>
              <a:schemeClr val="tx1"/>
            </a:solidFill>
            <a:round/>
            <a:headEnd type="triangle" w="med" len="med"/>
            <a:tailEnd/>
          </a:ln>
          <a:effectLst/>
        </p:spPr>
        <p:txBody>
          <a:bodyPr/>
          <a:lstStyle/>
          <a:p>
            <a:endParaRPr lang="he-IL"/>
          </a:p>
        </p:txBody>
      </p:sp>
      <p:sp>
        <p:nvSpPr>
          <p:cNvPr id="35" name="Text Box 36"/>
          <p:cNvSpPr txBox="1">
            <a:spLocks noChangeArrowheads="1"/>
          </p:cNvSpPr>
          <p:nvPr/>
        </p:nvSpPr>
        <p:spPr bwMode="auto">
          <a:xfrm>
            <a:off x="3402013" y="5019675"/>
            <a:ext cx="850900" cy="457200"/>
          </a:xfrm>
          <a:prstGeom prst="rect">
            <a:avLst/>
          </a:prstGeom>
          <a:noFill/>
          <a:ln w="9525">
            <a:noFill/>
            <a:miter lim="800000"/>
            <a:headEnd/>
            <a:tailEnd/>
          </a:ln>
          <a:effectLst/>
        </p:spPr>
        <p:txBody>
          <a:bodyPr wrap="none">
            <a:spAutoFit/>
          </a:bodyPr>
          <a:lstStyle/>
          <a:p>
            <a:r>
              <a:rPr lang="en-US" sz="1200"/>
              <a:t>Results</a:t>
            </a:r>
          </a:p>
          <a:p>
            <a:r>
              <a:rPr lang="en-US" sz="1200"/>
              <a:t>harvested</a:t>
            </a:r>
          </a:p>
        </p:txBody>
      </p:sp>
      <p:sp>
        <p:nvSpPr>
          <p:cNvPr id="36" name="Line 37"/>
          <p:cNvSpPr>
            <a:spLocks noChangeShapeType="1"/>
          </p:cNvSpPr>
          <p:nvPr/>
        </p:nvSpPr>
        <p:spPr bwMode="auto">
          <a:xfrm flipH="1" flipV="1">
            <a:off x="5449888" y="5476875"/>
            <a:ext cx="1096962" cy="0"/>
          </a:xfrm>
          <a:prstGeom prst="line">
            <a:avLst/>
          </a:prstGeom>
          <a:noFill/>
          <a:ln w="12700">
            <a:solidFill>
              <a:schemeClr val="tx1"/>
            </a:solidFill>
            <a:round/>
            <a:headEnd type="triangle" w="med" len="med"/>
            <a:tailEnd/>
          </a:ln>
          <a:effectLst/>
        </p:spPr>
        <p:txBody>
          <a:bodyPr/>
          <a:lstStyle/>
          <a:p>
            <a:endParaRPr lang="he-IL"/>
          </a:p>
        </p:txBody>
      </p:sp>
      <p:sp>
        <p:nvSpPr>
          <p:cNvPr id="37" name="Line 38"/>
          <p:cNvSpPr>
            <a:spLocks noChangeShapeType="1"/>
          </p:cNvSpPr>
          <p:nvPr/>
        </p:nvSpPr>
        <p:spPr bwMode="auto">
          <a:xfrm flipH="1" flipV="1">
            <a:off x="1133475" y="2478088"/>
            <a:ext cx="1390650" cy="0"/>
          </a:xfrm>
          <a:prstGeom prst="line">
            <a:avLst/>
          </a:prstGeom>
          <a:noFill/>
          <a:ln w="12700">
            <a:solidFill>
              <a:schemeClr val="tx1"/>
            </a:solidFill>
            <a:round/>
            <a:headEnd type="triangle" w="med" len="med"/>
            <a:tailEnd/>
          </a:ln>
          <a:effectLst/>
        </p:spPr>
        <p:txBody>
          <a:bodyPr/>
          <a:lstStyle/>
          <a:p>
            <a:endParaRPr lang="he-IL"/>
          </a:p>
        </p:txBody>
      </p:sp>
      <p:sp>
        <p:nvSpPr>
          <p:cNvPr id="38" name="Text Box 39"/>
          <p:cNvSpPr txBox="1">
            <a:spLocks noChangeArrowheads="1"/>
          </p:cNvSpPr>
          <p:nvPr/>
        </p:nvSpPr>
        <p:spPr bwMode="auto">
          <a:xfrm>
            <a:off x="5730875" y="5038725"/>
            <a:ext cx="596900" cy="457200"/>
          </a:xfrm>
          <a:prstGeom prst="rect">
            <a:avLst/>
          </a:prstGeom>
          <a:noFill/>
          <a:ln w="9525">
            <a:noFill/>
            <a:miter lim="800000"/>
            <a:headEnd/>
            <a:tailEnd/>
          </a:ln>
          <a:effectLst/>
        </p:spPr>
        <p:txBody>
          <a:bodyPr wrap="none">
            <a:spAutoFit/>
          </a:bodyPr>
          <a:lstStyle/>
          <a:p>
            <a:r>
              <a:rPr lang="en-US" sz="1200"/>
              <a:t>Call is</a:t>
            </a:r>
          </a:p>
          <a:p>
            <a:r>
              <a:rPr lang="en-US" sz="1200"/>
              <a:t>over</a:t>
            </a:r>
          </a:p>
        </p:txBody>
      </p:sp>
      <p:sp>
        <p:nvSpPr>
          <p:cNvPr id="39" name="Text Box 40"/>
          <p:cNvSpPr txBox="1">
            <a:spLocks noChangeArrowheads="1"/>
          </p:cNvSpPr>
          <p:nvPr/>
        </p:nvSpPr>
        <p:spPr bwMode="auto">
          <a:xfrm>
            <a:off x="6913563" y="5770563"/>
            <a:ext cx="1292225" cy="457200"/>
          </a:xfrm>
          <a:prstGeom prst="rect">
            <a:avLst/>
          </a:prstGeom>
          <a:noFill/>
          <a:ln w="9525">
            <a:noFill/>
            <a:miter lim="800000"/>
            <a:headEnd/>
            <a:tailEnd/>
          </a:ln>
          <a:effectLst/>
        </p:spPr>
        <p:txBody>
          <a:bodyPr wrap="none">
            <a:spAutoFit/>
          </a:bodyPr>
          <a:lstStyle/>
          <a:p>
            <a:r>
              <a:rPr lang="en-US" sz="1200"/>
              <a:t>Get next work</a:t>
            </a:r>
          </a:p>
          <a:p>
            <a:r>
              <a:rPr lang="en-US" sz="1200"/>
              <a:t>Item from queue</a:t>
            </a:r>
          </a:p>
        </p:txBody>
      </p:sp>
    </p:spTree>
    <p:extLst>
      <p:ext uri="{BB962C8B-B14F-4D97-AF65-F5344CB8AC3E}">
        <p14:creationId xmlns:p14="http://schemas.microsoft.com/office/powerpoint/2010/main" val="2900246925"/>
      </p:ext>
    </p:extLst>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Asynchronous Invocation and Exceptions</a:t>
            </a:r>
          </a:p>
        </p:txBody>
      </p:sp>
      <p:sp>
        <p:nvSpPr>
          <p:cNvPr id="3" name="Content Placeholder 2"/>
          <p:cNvSpPr>
            <a:spLocks noGrp="1"/>
          </p:cNvSpPr>
          <p:nvPr>
            <p:ph idx="1"/>
          </p:nvPr>
        </p:nvSpPr>
        <p:spPr/>
        <p:txBody>
          <a:bodyPr/>
          <a:lstStyle/>
          <a:p>
            <a:r>
              <a:rPr lang="en-US" dirty="0"/>
              <a:t>The asynchronous method may throw an exception</a:t>
            </a:r>
          </a:p>
          <a:p>
            <a:r>
              <a:rPr lang="en-US" dirty="0"/>
              <a:t>If not caught, the CLR catches it and swallows it silently</a:t>
            </a:r>
          </a:p>
          <a:p>
            <a:pPr lvl="1"/>
            <a:r>
              <a:rPr lang="en-US" dirty="0"/>
              <a:t>When the </a:t>
            </a:r>
            <a:r>
              <a:rPr lang="en-US" b="1" dirty="0" err="1">
                <a:solidFill>
                  <a:srgbClr val="7030A0"/>
                </a:solidFill>
                <a:latin typeface="Consolas" pitchFamily="49" charset="0"/>
              </a:rPr>
              <a:t>EndInvoke</a:t>
            </a:r>
            <a:r>
              <a:rPr lang="en-US" dirty="0"/>
              <a:t> method is called, the exception is re-thrown</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115</a:t>
            </a:fld>
            <a:endParaRPr lang="he-IL"/>
          </a:p>
        </p:txBody>
      </p:sp>
      <p:pic>
        <p:nvPicPr>
          <p:cNvPr id="2050" name="Picture 2" descr="C:\Users\Pavel\Pictures\Icons\48x48\shadow\warning.png"/>
          <p:cNvPicPr>
            <a:picLocks noChangeAspect="1" noChangeArrowheads="1"/>
          </p:cNvPicPr>
          <p:nvPr/>
        </p:nvPicPr>
        <p:blipFill>
          <a:blip r:embed="rId2" cstate="print"/>
          <a:srcRect/>
          <a:stretch>
            <a:fillRect/>
          </a:stretch>
        </p:blipFill>
        <p:spPr bwMode="auto">
          <a:xfrm>
            <a:off x="179512" y="3593752"/>
            <a:ext cx="617537" cy="617537"/>
          </a:xfrm>
          <a:prstGeom prst="rect">
            <a:avLst/>
          </a:prstGeom>
          <a:noFill/>
        </p:spPr>
      </p:pic>
    </p:spTree>
    <p:extLst>
      <p:ext uri="{BB962C8B-B14F-4D97-AF65-F5344CB8AC3E}">
        <p14:creationId xmlns:p14="http://schemas.microsoft.com/office/powerpoint/2010/main" val="1066894894"/>
      </p:ext>
    </p:extLst>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Delegates allow indirect invocation of methods</a:t>
            </a:r>
          </a:p>
          <a:p>
            <a:r>
              <a:rPr lang="en-US" dirty="0"/>
              <a:t>Anonymous delegates allow syntactic ease</a:t>
            </a:r>
          </a:p>
          <a:p>
            <a:r>
              <a:rPr lang="en-US" dirty="0"/>
              <a:t>Events allow subscribers to register for notifications</a:t>
            </a:r>
          </a:p>
          <a:p>
            <a:r>
              <a:rPr lang="en-US" dirty="0"/>
              <a:t>Delegates can be invoked asynchronously using the managed thread pool</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116</a:t>
            </a:fld>
            <a:endParaRPr lang="he-IL"/>
          </a:p>
        </p:txBody>
      </p:sp>
    </p:spTree>
    <p:extLst>
      <p:ext uri="{BB962C8B-B14F-4D97-AF65-F5344CB8AC3E}">
        <p14:creationId xmlns:p14="http://schemas.microsoft.com/office/powerpoint/2010/main" val="1082587221"/>
      </p:ext>
    </p:extLst>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 </a:t>
            </a:r>
            <a:r>
              <a:rPr lang="en-US" dirty="0" err="1"/>
              <a:t>Enumerables</a:t>
            </a:r>
            <a:endParaRPr lang="he-IL" dirty="0"/>
          </a:p>
        </p:txBody>
      </p:sp>
      <p:sp>
        <p:nvSpPr>
          <p:cNvPr id="3" name="Text Placeholder 2"/>
          <p:cNvSpPr>
            <a:spLocks noGrp="1"/>
          </p:cNvSpPr>
          <p:nvPr>
            <p:ph type="body" idx="1"/>
          </p:nvPr>
        </p:nvSpPr>
        <p:spPr/>
        <p:txBody>
          <a:bodyPr/>
          <a:lstStyle/>
          <a:p>
            <a:r>
              <a:rPr lang="en-US" dirty="0"/>
              <a:t>Module 3.5</a:t>
            </a:r>
            <a:endParaRPr lang="he-IL" dirty="0"/>
          </a:p>
        </p:txBody>
      </p:sp>
      <p:sp>
        <p:nvSpPr>
          <p:cNvPr id="4" name="Footer Placeholder 3"/>
          <p:cNvSpPr>
            <a:spLocks noGrp="1"/>
          </p:cNvSpPr>
          <p:nvPr>
            <p:ph type="ftr" sz="quarter" idx="11"/>
          </p:nvPr>
        </p:nvSpPr>
        <p:spPr/>
        <p:txBody>
          <a:bodyPr/>
          <a:lstStyle/>
          <a:p>
            <a:r>
              <a:rPr lang="en-US"/>
              <a:t>(C)2011 Pavel Yosifovich</a:t>
            </a:r>
            <a:endParaRPr lang="he-IL"/>
          </a:p>
        </p:txBody>
      </p:sp>
      <p:sp>
        <p:nvSpPr>
          <p:cNvPr id="5" name="Slide Number Placeholder 4"/>
          <p:cNvSpPr>
            <a:spLocks noGrp="1"/>
          </p:cNvSpPr>
          <p:nvPr>
            <p:ph type="sldNum" sz="quarter" idx="12"/>
          </p:nvPr>
        </p:nvSpPr>
        <p:spPr/>
        <p:txBody>
          <a:bodyPr/>
          <a:lstStyle/>
          <a:p>
            <a:fld id="{8D627422-E88C-45A3-9F19-F8D2C6C4CFE2}" type="slidenum">
              <a:rPr lang="he-IL" smtClean="0"/>
              <a:pPr/>
              <a:t>117</a:t>
            </a:fld>
            <a:endParaRPr lang="he-IL"/>
          </a:p>
        </p:txBody>
      </p:sp>
      <p:pic>
        <p:nvPicPr>
          <p:cNvPr id="6" name="Picture 5"/>
          <p:cNvPicPr>
            <a:picLocks noChangeAspect="1"/>
          </p:cNvPicPr>
          <p:nvPr/>
        </p:nvPicPr>
        <p:blipFill>
          <a:blip r:embed="rId2"/>
          <a:stretch>
            <a:fillRect/>
          </a:stretch>
        </p:blipFill>
        <p:spPr>
          <a:xfrm>
            <a:off x="2195736" y="548680"/>
            <a:ext cx="3550915" cy="2877831"/>
          </a:xfrm>
          <a:prstGeom prst="rect">
            <a:avLst/>
          </a:prstGeom>
        </p:spPr>
      </p:pic>
    </p:spTree>
    <p:extLst>
      <p:ext uri="{BB962C8B-B14F-4D97-AF65-F5344CB8AC3E}">
        <p14:creationId xmlns:p14="http://schemas.microsoft.com/office/powerpoint/2010/main" val="4226495235"/>
      </p:ext>
    </p:extLst>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Mathematical definition of </a:t>
            </a:r>
            <a:r>
              <a:rPr lang="en-US" dirty="0" err="1"/>
              <a:t>Enumerables</a:t>
            </a:r>
            <a:r>
              <a:rPr lang="en-US" dirty="0"/>
              <a:t>: </a:t>
            </a:r>
            <a:r>
              <a:rPr lang="he-IL" dirty="0"/>
              <a:t>בר מניה</a:t>
            </a:r>
          </a:p>
          <a:p>
            <a:r>
              <a:rPr lang="en-US" dirty="0"/>
              <a:t>Writing our own </a:t>
            </a:r>
            <a:r>
              <a:rPr lang="en-US" dirty="0" err="1"/>
              <a:t>Ieumerator</a:t>
            </a:r>
            <a:r>
              <a:rPr lang="en-US" dirty="0"/>
              <a:t> and </a:t>
            </a:r>
            <a:r>
              <a:rPr lang="en-US" dirty="0" err="1"/>
              <a:t>Ienumerable</a:t>
            </a:r>
            <a:endParaRPr lang="en-US" dirty="0"/>
          </a:p>
          <a:p>
            <a:r>
              <a:rPr lang="en-US" dirty="0"/>
              <a:t>An infinite Enumerator</a:t>
            </a:r>
          </a:p>
          <a:p>
            <a:r>
              <a:rPr lang="en-US" dirty="0" err="1"/>
              <a:t>.net</a:t>
            </a:r>
            <a:r>
              <a:rPr lang="en-US" dirty="0"/>
              <a:t> 3 lazy shortcut for </a:t>
            </a:r>
            <a:r>
              <a:rPr lang="en-US" dirty="0" err="1"/>
              <a:t>enumerables</a:t>
            </a:r>
            <a:endParaRPr lang="en-US" dirty="0"/>
          </a:p>
          <a:p>
            <a:pPr>
              <a:buNone/>
            </a:pPr>
            <a:endParaRPr lang="en-US" dirty="0"/>
          </a:p>
          <a:p>
            <a:endParaRPr lang="en-US"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118</a:t>
            </a:fld>
            <a:endParaRPr lang="he-IL"/>
          </a:p>
        </p:txBody>
      </p:sp>
    </p:spTree>
    <p:extLst>
      <p:ext uri="{BB962C8B-B14F-4D97-AF65-F5344CB8AC3E}">
        <p14:creationId xmlns:p14="http://schemas.microsoft.com/office/powerpoint/2010/main" val="2815480054"/>
      </p:ext>
    </p:extLst>
  </p:cSld>
  <p:clrMapOvr>
    <a:masterClrMapping/>
  </p:clrMapOvr>
  <p:transition>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itle 3"/>
          <p:cNvSpPr>
            <a:spLocks noGrp="1"/>
          </p:cNvSpPr>
          <p:nvPr>
            <p:ph type="title"/>
          </p:nvPr>
        </p:nvSpPr>
        <p:spPr/>
        <p:txBody>
          <a:bodyPr/>
          <a:lstStyle/>
          <a:p>
            <a:r>
              <a:rPr lang="en-US" dirty="0"/>
              <a:t>C# 3.0 &amp; LINQ</a:t>
            </a:r>
            <a:endParaRPr lang="he-IL" dirty="0"/>
          </a:p>
        </p:txBody>
      </p:sp>
      <p:sp>
        <p:nvSpPr>
          <p:cNvPr id="175106" name="Subtitle 4"/>
          <p:cNvSpPr>
            <a:spLocks noGrp="1"/>
          </p:cNvSpPr>
          <p:nvPr>
            <p:ph type="body" idx="1"/>
          </p:nvPr>
        </p:nvSpPr>
        <p:spPr/>
        <p:txBody>
          <a:bodyPr/>
          <a:lstStyle/>
          <a:p>
            <a:r>
              <a:rPr lang="en-US" dirty="0"/>
              <a:t>Module 4</a:t>
            </a:r>
            <a:endParaRPr lang="he-IL" dirty="0"/>
          </a:p>
        </p:txBody>
      </p:sp>
    </p:spTree>
    <p:extLst>
      <p:ext uri="{BB962C8B-B14F-4D97-AF65-F5344CB8AC3E}">
        <p14:creationId xmlns:p14="http://schemas.microsoft.com/office/powerpoint/2010/main" val="74044647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Type Information</a:t>
            </a:r>
            <a:endParaRPr lang="he-IL" dirty="0"/>
          </a:p>
        </p:txBody>
      </p:sp>
      <p:sp>
        <p:nvSpPr>
          <p:cNvPr id="3" name="Content Placeholder 2"/>
          <p:cNvSpPr>
            <a:spLocks noGrp="1"/>
          </p:cNvSpPr>
          <p:nvPr>
            <p:ph idx="1"/>
          </p:nvPr>
        </p:nvSpPr>
        <p:spPr/>
        <p:txBody>
          <a:bodyPr>
            <a:normAutofit lnSpcReduction="10000"/>
          </a:bodyPr>
          <a:lstStyle/>
          <a:p>
            <a:r>
              <a:rPr lang="en-US" b="1" dirty="0" err="1">
                <a:solidFill>
                  <a:srgbClr val="7030A0"/>
                </a:solidFill>
                <a:latin typeface="Consolas" pitchFamily="49" charset="0"/>
              </a:rPr>
              <a:t>Type.IsSubclassOf</a:t>
            </a:r>
            <a:r>
              <a:rPr lang="en-US" b="1" dirty="0">
                <a:solidFill>
                  <a:srgbClr val="7030A0"/>
                </a:solidFill>
                <a:latin typeface="Consolas" pitchFamily="49" charset="0"/>
              </a:rPr>
              <a:t>(Type</a:t>
            </a:r>
            <a:r>
              <a:rPr lang="en-US" dirty="0">
                <a:solidFill>
                  <a:srgbClr val="FFFF00"/>
                </a:solidFill>
                <a:latin typeface="Consolas" pitchFamily="49" charset="0"/>
              </a:rPr>
              <a:t> </a:t>
            </a:r>
            <a:r>
              <a:rPr lang="en-US" b="1" dirty="0">
                <a:solidFill>
                  <a:srgbClr val="7030A0"/>
                </a:solidFill>
                <a:latin typeface="Consolas" pitchFamily="49" charset="0"/>
              </a:rPr>
              <a:t>other)</a:t>
            </a:r>
          </a:p>
          <a:p>
            <a:pPr lvl="1">
              <a:lnSpc>
                <a:spcPct val="80000"/>
              </a:lnSpc>
            </a:pPr>
            <a:r>
              <a:rPr lang="en-US" dirty="0"/>
              <a:t>Returns </a:t>
            </a:r>
            <a:r>
              <a:rPr lang="en-US" dirty="0">
                <a:latin typeface="Consolas" pitchFamily="49" charset="0"/>
              </a:rPr>
              <a:t>true</a:t>
            </a:r>
            <a:r>
              <a:rPr lang="en-US" dirty="0"/>
              <a:t> if the object’s type is derived from the other object’s type</a:t>
            </a:r>
          </a:p>
          <a:p>
            <a:pPr lvl="1">
              <a:lnSpc>
                <a:spcPct val="80000"/>
              </a:lnSpc>
            </a:pPr>
            <a:r>
              <a:rPr lang="en-US" dirty="0"/>
              <a:t>Returns </a:t>
            </a:r>
            <a:r>
              <a:rPr lang="en-US" dirty="0">
                <a:latin typeface="Consolas" pitchFamily="49" charset="0"/>
              </a:rPr>
              <a:t>false</a:t>
            </a:r>
            <a:r>
              <a:rPr lang="en-US" dirty="0"/>
              <a:t> if both objects are of the same type</a:t>
            </a:r>
          </a:p>
          <a:p>
            <a:r>
              <a:rPr lang="en-US" b="1" dirty="0" err="1">
                <a:solidFill>
                  <a:srgbClr val="7030A0"/>
                </a:solidFill>
                <a:latin typeface="Consolas" pitchFamily="49" charset="0"/>
              </a:rPr>
              <a:t>Type.IsAssignableFrom</a:t>
            </a:r>
            <a:r>
              <a:rPr lang="en-US" b="1" dirty="0">
                <a:solidFill>
                  <a:srgbClr val="7030A0"/>
                </a:solidFill>
                <a:latin typeface="Consolas" pitchFamily="49" charset="0"/>
              </a:rPr>
              <a:t>(Type</a:t>
            </a:r>
            <a:r>
              <a:rPr lang="en-US" dirty="0">
                <a:solidFill>
                  <a:srgbClr val="FFFF00"/>
                </a:solidFill>
                <a:latin typeface="Consolas" pitchFamily="49" charset="0"/>
              </a:rPr>
              <a:t> </a:t>
            </a:r>
            <a:r>
              <a:rPr lang="en-US" b="1" dirty="0">
                <a:solidFill>
                  <a:srgbClr val="7030A0"/>
                </a:solidFill>
                <a:latin typeface="Consolas" pitchFamily="49" charset="0"/>
              </a:rPr>
              <a:t>other)</a:t>
            </a:r>
          </a:p>
          <a:p>
            <a:pPr lvl="1">
              <a:lnSpc>
                <a:spcPct val="80000"/>
              </a:lnSpc>
            </a:pPr>
            <a:r>
              <a:rPr lang="en-US" sz="2400" dirty="0"/>
              <a:t>Returns </a:t>
            </a:r>
            <a:r>
              <a:rPr lang="en-US" sz="2400" dirty="0">
                <a:latin typeface="Consolas" pitchFamily="49" charset="0"/>
              </a:rPr>
              <a:t>true</a:t>
            </a:r>
            <a:r>
              <a:rPr lang="en-US" sz="2400" dirty="0"/>
              <a:t> if the object’s type is the same or one is a subclass of the other</a:t>
            </a:r>
          </a:p>
          <a:p>
            <a:pPr lvl="2">
              <a:lnSpc>
                <a:spcPct val="80000"/>
              </a:lnSpc>
            </a:pPr>
            <a:r>
              <a:rPr lang="en-US" dirty="0"/>
              <a:t>Including interface compatibility</a:t>
            </a:r>
          </a:p>
          <a:p>
            <a:pPr>
              <a:lnSpc>
                <a:spcPct val="80000"/>
              </a:lnSpc>
            </a:pPr>
            <a:r>
              <a:rPr lang="en-US" b="1" dirty="0" err="1">
                <a:solidFill>
                  <a:srgbClr val="C00000"/>
                </a:solidFill>
                <a:latin typeface="Consolas" pitchFamily="49" charset="0"/>
              </a:rPr>
              <a:t>Type.BaseType</a:t>
            </a:r>
            <a:endParaRPr lang="en-US" b="1" dirty="0">
              <a:solidFill>
                <a:srgbClr val="C00000"/>
              </a:solidFill>
              <a:latin typeface="Consolas" pitchFamily="49" charset="0"/>
            </a:endParaRPr>
          </a:p>
          <a:p>
            <a:pPr lvl="1">
              <a:lnSpc>
                <a:spcPct val="80000"/>
              </a:lnSpc>
            </a:pPr>
            <a:r>
              <a:rPr lang="en-US" dirty="0"/>
              <a:t>Property returning the </a:t>
            </a:r>
            <a:r>
              <a:rPr lang="en-US" b="1" dirty="0">
                <a:latin typeface="Consolas" pitchFamily="49" charset="0"/>
                <a:cs typeface="Consolas" pitchFamily="49" charset="0"/>
              </a:rPr>
              <a:t>Type</a:t>
            </a:r>
            <a:r>
              <a:rPr lang="en-US" dirty="0"/>
              <a:t> object of this type’s base type</a:t>
            </a:r>
          </a:p>
          <a:p>
            <a:pPr lvl="1"/>
            <a:endParaRPr lang="he-IL"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12</a:t>
            </a:fld>
            <a:endParaRPr lang="he-IL"/>
          </a:p>
        </p:txBody>
      </p:sp>
    </p:spTree>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fontScale="92500" lnSpcReduction="10000"/>
          </a:bodyPr>
          <a:lstStyle/>
          <a:p>
            <a:r>
              <a:rPr lang="en-US" dirty="0"/>
              <a:t>Partial Types and Partial Methods</a:t>
            </a:r>
          </a:p>
          <a:p>
            <a:r>
              <a:rPr lang="en-US" dirty="0" err="1"/>
              <a:t>Iterators</a:t>
            </a:r>
            <a:endParaRPr lang="en-US" dirty="0"/>
          </a:p>
          <a:p>
            <a:r>
              <a:rPr lang="en-US" dirty="0"/>
              <a:t>Expression Trees</a:t>
            </a:r>
          </a:p>
          <a:p>
            <a:r>
              <a:rPr lang="en-US" dirty="0"/>
              <a:t>Implicitly Typed Local Variables</a:t>
            </a:r>
          </a:p>
          <a:p>
            <a:r>
              <a:rPr lang="en-US" dirty="0"/>
              <a:t>Automatic Properties</a:t>
            </a:r>
          </a:p>
          <a:p>
            <a:r>
              <a:rPr lang="en-US" dirty="0"/>
              <a:t>Object and Collection </a:t>
            </a:r>
            <a:r>
              <a:rPr lang="en-US" dirty="0" err="1"/>
              <a:t>Initializers</a:t>
            </a:r>
            <a:endParaRPr lang="en-US" dirty="0"/>
          </a:p>
          <a:p>
            <a:r>
              <a:rPr lang="en-US" dirty="0"/>
              <a:t>Anonymous Types</a:t>
            </a:r>
          </a:p>
          <a:p>
            <a:r>
              <a:rPr lang="en-US" dirty="0"/>
              <a:t>Extension Methods</a:t>
            </a:r>
          </a:p>
          <a:p>
            <a:r>
              <a:rPr lang="en-US" dirty="0"/>
              <a:t>LINQ</a:t>
            </a:r>
          </a:p>
          <a:p>
            <a:pPr>
              <a:buNone/>
            </a:pPr>
            <a:endParaRPr lang="en-US" dirty="0"/>
          </a:p>
          <a:p>
            <a:endParaRPr lang="en-US"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120</a:t>
            </a:fld>
            <a:endParaRPr lang="he-IL"/>
          </a:p>
        </p:txBody>
      </p:sp>
    </p:spTree>
    <p:extLst>
      <p:ext uri="{BB962C8B-B14F-4D97-AF65-F5344CB8AC3E}">
        <p14:creationId xmlns:p14="http://schemas.microsoft.com/office/powerpoint/2010/main" val="1472076331"/>
      </p:ext>
    </p:extLst>
  </p:cSld>
  <p:clrMapOvr>
    <a:masterClrMapping/>
  </p:clrMapOvr>
  <p:transition>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Classes &amp; Methods</a:t>
            </a:r>
          </a:p>
        </p:txBody>
      </p:sp>
      <p:sp>
        <p:nvSpPr>
          <p:cNvPr id="3" name="Content Placeholder 2"/>
          <p:cNvSpPr>
            <a:spLocks noGrp="1"/>
          </p:cNvSpPr>
          <p:nvPr>
            <p:ph idx="1"/>
          </p:nvPr>
        </p:nvSpPr>
        <p:spPr/>
        <p:txBody>
          <a:bodyPr>
            <a:normAutofit fontScale="92500" lnSpcReduction="10000"/>
          </a:bodyPr>
          <a:lstStyle/>
          <a:p>
            <a:r>
              <a:rPr lang="en-US" dirty="0"/>
              <a:t>Partial Classes</a:t>
            </a:r>
          </a:p>
          <a:p>
            <a:pPr lvl="1"/>
            <a:r>
              <a:rPr lang="en-US" dirty="0"/>
              <a:t>Split class across multiple files</a:t>
            </a:r>
          </a:p>
          <a:p>
            <a:pPr lvl="1"/>
            <a:r>
              <a:rPr lang="en-US" dirty="0"/>
              <a:t>Resulting type combined from all relevant source files </a:t>
            </a:r>
          </a:p>
          <a:p>
            <a:pPr lvl="1"/>
            <a:r>
              <a:rPr lang="en-US" dirty="0"/>
              <a:t>Used heavily by tools</a:t>
            </a:r>
          </a:p>
          <a:p>
            <a:pPr lvl="1"/>
            <a:r>
              <a:rPr lang="en-US" dirty="0"/>
              <a:t>Also by the ASP.NET compiler</a:t>
            </a:r>
          </a:p>
          <a:p>
            <a:r>
              <a:rPr lang="en-US" dirty="0"/>
              <a:t>Partial methods</a:t>
            </a:r>
          </a:p>
          <a:p>
            <a:pPr lvl="1"/>
            <a:r>
              <a:rPr lang="en-US" dirty="0"/>
              <a:t>Must be in partial classes</a:t>
            </a:r>
          </a:p>
          <a:p>
            <a:pPr lvl="1"/>
            <a:r>
              <a:rPr lang="en-US" dirty="0"/>
              <a:t>If not implemented – not compiled in</a:t>
            </a:r>
          </a:p>
          <a:p>
            <a:pPr lvl="1"/>
            <a:r>
              <a:rPr lang="en-US" dirty="0"/>
              <a:t>Not a replacement for events</a:t>
            </a:r>
          </a:p>
          <a:p>
            <a:endParaRPr lang="en-US" dirty="0"/>
          </a:p>
        </p:txBody>
      </p:sp>
      <p:sp>
        <p:nvSpPr>
          <p:cNvPr id="4" name="Footer Placeholder 3"/>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3269A621-0914-4D57-AA1C-BB80A2F45EA1}" type="slidenum">
              <a:rPr lang="en-US" smtClean="0"/>
              <a:pPr/>
              <a:t>121</a:t>
            </a:fld>
            <a:endParaRPr lang="en-US"/>
          </a:p>
        </p:txBody>
      </p:sp>
    </p:spTree>
    <p:extLst>
      <p:ext uri="{BB962C8B-B14F-4D97-AF65-F5344CB8AC3E}">
        <p14:creationId xmlns:p14="http://schemas.microsoft.com/office/powerpoint/2010/main" val="2272024979"/>
      </p:ext>
    </p:extLst>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Example</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122</a:t>
            </a:fld>
            <a:endParaRPr lang="he-IL"/>
          </a:p>
        </p:txBody>
      </p:sp>
      <p:sp>
        <p:nvSpPr>
          <p:cNvPr id="6" name="Rectangle 5"/>
          <p:cNvSpPr>
            <a:spLocks noChangeArrowheads="1"/>
          </p:cNvSpPr>
          <p:nvPr/>
        </p:nvSpPr>
        <p:spPr bwMode="auto">
          <a:xfrm>
            <a:off x="214282" y="1333792"/>
            <a:ext cx="4786346" cy="5047536"/>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a:solidFill>
                  <a:srgbClr val="008000"/>
                </a:solidFill>
                <a:latin typeface="Consolas"/>
              </a:rPr>
              <a:t>// Person1.cs</a:t>
            </a:r>
            <a:endParaRPr lang="en-US" sz="1400" dirty="0">
              <a:solidFill>
                <a:srgbClr val="000000"/>
              </a:solidFill>
              <a:latin typeface="Consolas"/>
            </a:endParaRPr>
          </a:p>
          <a:p>
            <a:r>
              <a:rPr lang="en-US" sz="1400" dirty="0">
                <a:solidFill>
                  <a:srgbClr val="000000"/>
                </a:solidFill>
                <a:latin typeface="Consolas"/>
              </a:rPr>
              <a:t> </a:t>
            </a:r>
          </a:p>
          <a:p>
            <a:r>
              <a:rPr lang="en-US" sz="1400" dirty="0">
                <a:solidFill>
                  <a:srgbClr val="0000FF"/>
                </a:solidFill>
                <a:latin typeface="Consolas"/>
              </a:rPr>
              <a:t>public</a:t>
            </a:r>
            <a:r>
              <a:rPr lang="en-US" sz="1400" dirty="0">
                <a:solidFill>
                  <a:srgbClr val="000000"/>
                </a:solidFill>
                <a:latin typeface="Consolas"/>
              </a:rPr>
              <a:t> </a:t>
            </a:r>
            <a:r>
              <a:rPr lang="en-US" sz="1400" dirty="0">
                <a:solidFill>
                  <a:srgbClr val="0000FF"/>
                </a:solidFill>
                <a:latin typeface="Consolas"/>
              </a:rPr>
              <a:t>partial</a:t>
            </a:r>
            <a:r>
              <a:rPr lang="en-US" sz="1400" dirty="0">
                <a:solidFill>
                  <a:srgbClr val="000000"/>
                </a:solidFill>
                <a:latin typeface="Consolas"/>
              </a:rPr>
              <a:t> </a:t>
            </a:r>
            <a:r>
              <a:rPr lang="en-US" sz="1400" dirty="0">
                <a:solidFill>
                  <a:srgbClr val="0000FF"/>
                </a:solidFill>
                <a:latin typeface="Consolas"/>
              </a:rPr>
              <a:t>class</a:t>
            </a:r>
            <a:r>
              <a:rPr lang="en-US" sz="1400" dirty="0">
                <a:solidFill>
                  <a:srgbClr val="000000"/>
                </a:solidFill>
                <a:latin typeface="Consolas"/>
              </a:rPr>
              <a:t> </a:t>
            </a:r>
            <a:r>
              <a:rPr lang="en-US" sz="1400" b="1" dirty="0">
                <a:solidFill>
                  <a:srgbClr val="0000FF"/>
                </a:solidFill>
                <a:latin typeface="Consolas"/>
              </a:rPr>
              <a:t>Person</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private</a:t>
            </a:r>
            <a:r>
              <a:rPr lang="en-US" sz="1400" dirty="0">
                <a:solidFill>
                  <a:srgbClr val="000000"/>
                </a:solidFill>
                <a:latin typeface="Consolas"/>
              </a:rPr>
              <a:t> </a:t>
            </a:r>
            <a:r>
              <a:rPr lang="en-US" sz="1400" dirty="0">
                <a:solidFill>
                  <a:srgbClr val="0000FF"/>
                </a:solidFill>
                <a:latin typeface="Consolas"/>
              </a:rPr>
              <a:t>string</a:t>
            </a:r>
            <a:r>
              <a:rPr lang="en-US" sz="1400" dirty="0">
                <a:solidFill>
                  <a:srgbClr val="000000"/>
                </a:solidFill>
                <a:latin typeface="Consolas"/>
              </a:rPr>
              <a:t> </a:t>
            </a:r>
            <a:r>
              <a:rPr lang="en-US" sz="1400" dirty="0">
                <a:solidFill>
                  <a:srgbClr val="030003"/>
                </a:solidFill>
                <a:latin typeface="Consolas"/>
              </a:rPr>
              <a:t>_name</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public</a:t>
            </a:r>
            <a:r>
              <a:rPr lang="en-US" sz="1400" dirty="0">
                <a:solidFill>
                  <a:srgbClr val="000000"/>
                </a:solidFill>
                <a:latin typeface="Consolas"/>
              </a:rPr>
              <a:t> </a:t>
            </a:r>
            <a:r>
              <a:rPr lang="en-US" sz="1400" dirty="0">
                <a:solidFill>
                  <a:srgbClr val="0000FF"/>
                </a:solidFill>
                <a:latin typeface="Consolas"/>
              </a:rPr>
              <a:t>string</a:t>
            </a:r>
            <a:r>
              <a:rPr lang="en-US" sz="1400" dirty="0">
                <a:solidFill>
                  <a:srgbClr val="000000"/>
                </a:solidFill>
                <a:latin typeface="Consolas"/>
              </a:rPr>
              <a:t> </a:t>
            </a:r>
            <a:r>
              <a:rPr lang="en-US" sz="1400" dirty="0">
                <a:solidFill>
                  <a:srgbClr val="030003"/>
                </a:solidFill>
                <a:latin typeface="Consolas"/>
              </a:rPr>
              <a:t>Name</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get</a:t>
            </a:r>
            <a:r>
              <a:rPr lang="en-US" sz="1400" dirty="0">
                <a:solidFill>
                  <a:srgbClr val="000000"/>
                </a:solidFill>
                <a:latin typeface="Consolas"/>
              </a:rPr>
              <a:t> { </a:t>
            </a:r>
            <a:r>
              <a:rPr lang="en-US" sz="1400" dirty="0">
                <a:solidFill>
                  <a:srgbClr val="0000FF"/>
                </a:solidFill>
                <a:latin typeface="Consolas"/>
              </a:rPr>
              <a:t>return</a:t>
            </a:r>
            <a:r>
              <a:rPr lang="en-US" sz="1400" dirty="0">
                <a:solidFill>
                  <a:srgbClr val="000000"/>
                </a:solidFill>
                <a:latin typeface="Consolas"/>
              </a:rPr>
              <a:t> </a:t>
            </a:r>
            <a:r>
              <a:rPr lang="en-US" sz="1400" dirty="0">
                <a:solidFill>
                  <a:srgbClr val="030003"/>
                </a:solidFill>
                <a:latin typeface="Consolas"/>
              </a:rPr>
              <a:t>_name</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set</a:t>
            </a:r>
            <a:r>
              <a:rPr lang="en-US" sz="1400" dirty="0">
                <a:solidFill>
                  <a:srgbClr val="000000"/>
                </a:solidFill>
                <a:latin typeface="Consolas"/>
              </a:rPr>
              <a:t> { </a:t>
            </a:r>
          </a:p>
          <a:p>
            <a:r>
              <a:rPr lang="en-US" sz="1400" dirty="0">
                <a:solidFill>
                  <a:srgbClr val="000000"/>
                </a:solidFill>
                <a:latin typeface="Consolas"/>
              </a:rPr>
              <a:t>         </a:t>
            </a:r>
            <a:r>
              <a:rPr lang="en-US" sz="1400" dirty="0">
                <a:solidFill>
                  <a:srgbClr val="030003"/>
                </a:solidFill>
                <a:latin typeface="Consolas"/>
              </a:rPr>
              <a:t>_name</a:t>
            </a:r>
            <a:r>
              <a:rPr lang="en-US" sz="1400" dirty="0">
                <a:solidFill>
                  <a:srgbClr val="000000"/>
                </a:solidFill>
                <a:latin typeface="Consolas"/>
              </a:rPr>
              <a:t> = </a:t>
            </a:r>
            <a:r>
              <a:rPr lang="en-US" sz="1400" dirty="0">
                <a:solidFill>
                  <a:srgbClr val="0000FF"/>
                </a:solidFill>
                <a:latin typeface="Consolas"/>
              </a:rPr>
              <a:t>value</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30003"/>
                </a:solidFill>
                <a:latin typeface="Consolas"/>
              </a:rPr>
              <a:t>OnNameChanged</a:t>
            </a:r>
            <a:r>
              <a:rPr lang="en-US" sz="1400" dirty="0">
                <a:solidFill>
                  <a:srgbClr val="000000"/>
                </a:solidFill>
                <a:latin typeface="Consolas"/>
              </a:rPr>
              <a:t>(</a:t>
            </a:r>
            <a:r>
              <a:rPr lang="en-US" sz="1400" dirty="0">
                <a:solidFill>
                  <a:srgbClr val="0000FF"/>
                </a:solidFill>
                <a:latin typeface="Consolas"/>
              </a:rPr>
              <a:t>value</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private</a:t>
            </a:r>
            <a:r>
              <a:rPr lang="en-US" sz="1400" dirty="0">
                <a:solidFill>
                  <a:srgbClr val="000000"/>
                </a:solidFill>
                <a:latin typeface="Consolas"/>
              </a:rPr>
              <a:t> </a:t>
            </a:r>
            <a:r>
              <a:rPr lang="en-US" sz="1400" dirty="0" err="1">
                <a:solidFill>
                  <a:srgbClr val="0000FF"/>
                </a:solidFill>
                <a:latin typeface="Consolas"/>
              </a:rPr>
              <a:t>int</a:t>
            </a:r>
            <a:r>
              <a:rPr lang="en-US" sz="1400" dirty="0">
                <a:solidFill>
                  <a:srgbClr val="000000"/>
                </a:solidFill>
                <a:latin typeface="Consolas"/>
              </a:rPr>
              <a:t> </a:t>
            </a:r>
            <a:r>
              <a:rPr lang="en-US" sz="1400" dirty="0">
                <a:solidFill>
                  <a:srgbClr val="030003"/>
                </a:solidFill>
                <a:latin typeface="Consolas"/>
              </a:rPr>
              <a:t>_age</a:t>
            </a:r>
            <a:r>
              <a:rPr lang="en-US" sz="1400" dirty="0">
                <a:solidFill>
                  <a:srgbClr val="000000"/>
                </a:solidFill>
                <a:latin typeface="Consolas"/>
              </a:rPr>
              <a:t>;</a:t>
            </a:r>
          </a:p>
          <a:p>
            <a:endParaRPr lang="en-US" sz="1400" dirty="0">
              <a:solidFill>
                <a:srgbClr val="000000"/>
              </a:solidFill>
              <a:latin typeface="Consolas"/>
            </a:endParaRPr>
          </a:p>
          <a:p>
            <a:r>
              <a:rPr lang="en-US" sz="1400" dirty="0">
                <a:solidFill>
                  <a:srgbClr val="000000"/>
                </a:solidFill>
                <a:latin typeface="Consolas"/>
              </a:rPr>
              <a:t>   </a:t>
            </a:r>
            <a:r>
              <a:rPr lang="en-US" sz="1400" dirty="0">
                <a:solidFill>
                  <a:srgbClr val="0000FF"/>
                </a:solidFill>
                <a:latin typeface="Consolas"/>
              </a:rPr>
              <a:t>public</a:t>
            </a:r>
            <a:r>
              <a:rPr lang="en-US" sz="1400" dirty="0">
                <a:solidFill>
                  <a:srgbClr val="000000"/>
                </a:solidFill>
                <a:latin typeface="Consolas"/>
              </a:rPr>
              <a:t> </a:t>
            </a:r>
            <a:r>
              <a:rPr lang="en-US" sz="1400" dirty="0" err="1">
                <a:solidFill>
                  <a:srgbClr val="0000FF"/>
                </a:solidFill>
                <a:latin typeface="Consolas"/>
              </a:rPr>
              <a:t>int</a:t>
            </a:r>
            <a:r>
              <a:rPr lang="en-US" sz="1400" dirty="0">
                <a:solidFill>
                  <a:srgbClr val="000000"/>
                </a:solidFill>
                <a:latin typeface="Consolas"/>
              </a:rPr>
              <a:t> </a:t>
            </a:r>
            <a:r>
              <a:rPr lang="en-US" sz="1400" dirty="0">
                <a:solidFill>
                  <a:srgbClr val="030003"/>
                </a:solidFill>
                <a:latin typeface="Consolas"/>
              </a:rPr>
              <a:t>Age</a:t>
            </a:r>
            <a:r>
              <a:rPr lang="en-US" sz="1400" dirty="0">
                <a:solidFill>
                  <a:srgbClr val="000000"/>
                </a:solidFill>
                <a:latin typeface="Consolas"/>
              </a:rPr>
              <a:t> { </a:t>
            </a:r>
            <a:r>
              <a:rPr lang="en-US" sz="1400" dirty="0">
                <a:solidFill>
                  <a:srgbClr val="0000FF"/>
                </a:solidFill>
                <a:latin typeface="Consolas"/>
              </a:rPr>
              <a:t>get</a:t>
            </a:r>
            <a:r>
              <a:rPr lang="en-US" sz="1400" dirty="0">
                <a:solidFill>
                  <a:srgbClr val="000000"/>
                </a:solidFill>
                <a:latin typeface="Consolas"/>
              </a:rPr>
              <a:t> { </a:t>
            </a:r>
            <a:r>
              <a:rPr lang="en-US" sz="1400" dirty="0">
                <a:solidFill>
                  <a:srgbClr val="0000FF"/>
                </a:solidFill>
                <a:latin typeface="Consolas"/>
              </a:rPr>
              <a:t>return</a:t>
            </a:r>
            <a:r>
              <a:rPr lang="en-US" sz="1400" dirty="0">
                <a:solidFill>
                  <a:srgbClr val="000000"/>
                </a:solidFill>
                <a:latin typeface="Consolas"/>
              </a:rPr>
              <a:t> </a:t>
            </a:r>
            <a:r>
              <a:rPr lang="en-US" sz="1400" dirty="0">
                <a:solidFill>
                  <a:srgbClr val="030003"/>
                </a:solidFill>
                <a:latin typeface="Consolas"/>
              </a:rPr>
              <a:t>_age</a:t>
            </a:r>
            <a:r>
              <a:rPr lang="en-US" sz="1400" dirty="0">
                <a:solidFill>
                  <a:srgbClr val="000000"/>
                </a:solidFill>
                <a:latin typeface="Consolas"/>
              </a:rPr>
              <a:t>; } }</a:t>
            </a:r>
          </a:p>
          <a:p>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public</a:t>
            </a:r>
            <a:r>
              <a:rPr lang="en-US" sz="1400" dirty="0">
                <a:solidFill>
                  <a:srgbClr val="000000"/>
                </a:solidFill>
                <a:latin typeface="Consolas"/>
              </a:rPr>
              <a:t> </a:t>
            </a:r>
            <a:r>
              <a:rPr lang="en-US" sz="1400" dirty="0">
                <a:solidFill>
                  <a:srgbClr val="030003"/>
                </a:solidFill>
                <a:latin typeface="Consolas"/>
              </a:rPr>
              <a:t>Person</a:t>
            </a:r>
            <a:r>
              <a:rPr lang="en-US" sz="1400" dirty="0">
                <a:solidFill>
                  <a:srgbClr val="000000"/>
                </a:solidFill>
                <a:latin typeface="Consolas"/>
              </a:rPr>
              <a:t>(</a:t>
            </a:r>
            <a:r>
              <a:rPr lang="en-US" sz="1400" dirty="0">
                <a:solidFill>
                  <a:srgbClr val="0000FF"/>
                </a:solidFill>
                <a:latin typeface="Consolas"/>
              </a:rPr>
              <a:t>string</a:t>
            </a:r>
            <a:r>
              <a:rPr lang="en-US" sz="1400" dirty="0">
                <a:solidFill>
                  <a:srgbClr val="000000"/>
                </a:solidFill>
                <a:latin typeface="Consolas"/>
              </a:rPr>
              <a:t> </a:t>
            </a:r>
            <a:r>
              <a:rPr lang="en-US" sz="1400" dirty="0">
                <a:solidFill>
                  <a:srgbClr val="030003"/>
                </a:solidFill>
                <a:latin typeface="Consolas"/>
              </a:rPr>
              <a:t>name</a:t>
            </a:r>
            <a:r>
              <a:rPr lang="en-US" sz="1400" dirty="0">
                <a:solidFill>
                  <a:srgbClr val="000000"/>
                </a:solidFill>
                <a:latin typeface="Consolas"/>
              </a:rPr>
              <a:t>, </a:t>
            </a:r>
            <a:r>
              <a:rPr lang="en-US" sz="1400" dirty="0" err="1">
                <a:solidFill>
                  <a:srgbClr val="0000FF"/>
                </a:solidFill>
                <a:latin typeface="Consolas"/>
              </a:rPr>
              <a:t>int</a:t>
            </a:r>
            <a:r>
              <a:rPr lang="en-US" sz="1400" dirty="0">
                <a:solidFill>
                  <a:srgbClr val="000000"/>
                </a:solidFill>
                <a:latin typeface="Consolas"/>
              </a:rPr>
              <a:t> </a:t>
            </a:r>
            <a:r>
              <a:rPr lang="en-US" sz="1400" dirty="0">
                <a:solidFill>
                  <a:srgbClr val="030003"/>
                </a:solidFill>
                <a:latin typeface="Consolas"/>
              </a:rPr>
              <a:t>age</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30003"/>
                </a:solidFill>
                <a:latin typeface="Consolas"/>
              </a:rPr>
              <a:t>_name</a:t>
            </a:r>
            <a:r>
              <a:rPr lang="en-US" sz="1400" dirty="0">
                <a:solidFill>
                  <a:srgbClr val="000000"/>
                </a:solidFill>
                <a:latin typeface="Consolas"/>
              </a:rPr>
              <a:t> = </a:t>
            </a:r>
            <a:r>
              <a:rPr lang="en-US" sz="1400" dirty="0">
                <a:solidFill>
                  <a:srgbClr val="030003"/>
                </a:solidFill>
                <a:latin typeface="Consolas"/>
              </a:rPr>
              <a:t>name</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30003"/>
                </a:solidFill>
                <a:latin typeface="Consolas"/>
              </a:rPr>
              <a:t>_age</a:t>
            </a:r>
            <a:r>
              <a:rPr lang="en-US" sz="1400" dirty="0">
                <a:solidFill>
                  <a:srgbClr val="000000"/>
                </a:solidFill>
                <a:latin typeface="Consolas"/>
              </a:rPr>
              <a:t> = </a:t>
            </a:r>
            <a:r>
              <a:rPr lang="en-US" sz="1400" dirty="0">
                <a:solidFill>
                  <a:srgbClr val="030003"/>
                </a:solidFill>
                <a:latin typeface="Consolas"/>
              </a:rPr>
              <a:t>age</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partial</a:t>
            </a:r>
            <a:r>
              <a:rPr lang="en-US" sz="1400" dirty="0">
                <a:solidFill>
                  <a:srgbClr val="000000"/>
                </a:solidFill>
                <a:latin typeface="Consolas"/>
              </a:rPr>
              <a:t> </a:t>
            </a:r>
            <a:r>
              <a:rPr lang="en-US" sz="1400" dirty="0">
                <a:solidFill>
                  <a:srgbClr val="0000FF"/>
                </a:solidFill>
                <a:latin typeface="Consolas"/>
              </a:rPr>
              <a:t>void</a:t>
            </a:r>
            <a:r>
              <a:rPr lang="en-US" sz="1400" dirty="0">
                <a:solidFill>
                  <a:srgbClr val="000000"/>
                </a:solidFill>
                <a:latin typeface="Consolas"/>
              </a:rPr>
              <a:t> </a:t>
            </a:r>
            <a:r>
              <a:rPr lang="en-US" sz="1400" dirty="0" err="1">
                <a:solidFill>
                  <a:srgbClr val="030003"/>
                </a:solidFill>
                <a:latin typeface="Consolas"/>
              </a:rPr>
              <a:t>OnNameChanged</a:t>
            </a:r>
            <a:r>
              <a:rPr lang="en-US" sz="1400" dirty="0">
                <a:solidFill>
                  <a:srgbClr val="000000"/>
                </a:solidFill>
                <a:latin typeface="Consolas"/>
              </a:rPr>
              <a:t>(</a:t>
            </a:r>
            <a:r>
              <a:rPr lang="en-US" sz="1400" dirty="0">
                <a:solidFill>
                  <a:srgbClr val="0000FF"/>
                </a:solidFill>
                <a:latin typeface="Consolas"/>
              </a:rPr>
              <a:t>string</a:t>
            </a:r>
            <a:r>
              <a:rPr lang="en-US" sz="1400" dirty="0">
                <a:solidFill>
                  <a:srgbClr val="000000"/>
                </a:solidFill>
                <a:latin typeface="Consolas"/>
              </a:rPr>
              <a:t> </a:t>
            </a:r>
            <a:r>
              <a:rPr lang="en-US" sz="1400" dirty="0" err="1">
                <a:solidFill>
                  <a:srgbClr val="030003"/>
                </a:solidFill>
                <a:latin typeface="Consolas"/>
              </a:rPr>
              <a:t>newname</a:t>
            </a:r>
            <a:r>
              <a:rPr lang="en-US" sz="1400" dirty="0">
                <a:solidFill>
                  <a:srgbClr val="000000"/>
                </a:solidFill>
                <a:latin typeface="Consolas"/>
              </a:rPr>
              <a:t>);</a:t>
            </a:r>
          </a:p>
          <a:p>
            <a:r>
              <a:rPr lang="en-US" sz="1400" dirty="0">
                <a:solidFill>
                  <a:srgbClr val="000000"/>
                </a:solidFill>
                <a:latin typeface="Consolas"/>
              </a:rPr>
              <a:t>}</a:t>
            </a:r>
          </a:p>
        </p:txBody>
      </p:sp>
      <p:sp>
        <p:nvSpPr>
          <p:cNvPr id="7" name="Rectangle 6"/>
          <p:cNvSpPr>
            <a:spLocks noChangeArrowheads="1"/>
          </p:cNvSpPr>
          <p:nvPr/>
        </p:nvSpPr>
        <p:spPr bwMode="auto">
          <a:xfrm>
            <a:off x="3786182" y="1184553"/>
            <a:ext cx="5214974" cy="3108543"/>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a:solidFill>
                  <a:srgbClr val="008000"/>
                </a:solidFill>
                <a:latin typeface="Consolas"/>
              </a:rPr>
              <a:t>// Person2.cs</a:t>
            </a:r>
            <a:endParaRPr lang="en-US" sz="1400" dirty="0">
              <a:solidFill>
                <a:srgbClr val="000000"/>
              </a:solidFill>
              <a:latin typeface="Consolas"/>
            </a:endParaRPr>
          </a:p>
          <a:p>
            <a:r>
              <a:rPr lang="en-US" sz="1400" dirty="0">
                <a:solidFill>
                  <a:srgbClr val="000000"/>
                </a:solidFill>
                <a:latin typeface="Consolas"/>
              </a:rPr>
              <a:t> </a:t>
            </a:r>
          </a:p>
          <a:p>
            <a:r>
              <a:rPr lang="en-US" sz="1400" dirty="0">
                <a:solidFill>
                  <a:srgbClr val="0000FF"/>
                </a:solidFill>
                <a:latin typeface="Consolas"/>
              </a:rPr>
              <a:t>public</a:t>
            </a:r>
            <a:r>
              <a:rPr lang="en-US" sz="1400" dirty="0">
                <a:solidFill>
                  <a:srgbClr val="000000"/>
                </a:solidFill>
                <a:latin typeface="Consolas"/>
              </a:rPr>
              <a:t> </a:t>
            </a:r>
            <a:r>
              <a:rPr lang="en-US" sz="1400" dirty="0">
                <a:solidFill>
                  <a:srgbClr val="0000FF"/>
                </a:solidFill>
                <a:latin typeface="Consolas"/>
              </a:rPr>
              <a:t>partial</a:t>
            </a:r>
            <a:r>
              <a:rPr lang="en-US" sz="1400" dirty="0">
                <a:solidFill>
                  <a:srgbClr val="000000"/>
                </a:solidFill>
                <a:latin typeface="Consolas"/>
              </a:rPr>
              <a:t> </a:t>
            </a:r>
            <a:r>
              <a:rPr lang="en-US" sz="1400" dirty="0">
                <a:solidFill>
                  <a:srgbClr val="0000FF"/>
                </a:solidFill>
                <a:latin typeface="Consolas"/>
              </a:rPr>
              <a:t>class</a:t>
            </a:r>
            <a:r>
              <a:rPr lang="en-US" sz="1400" dirty="0">
                <a:solidFill>
                  <a:srgbClr val="000000"/>
                </a:solidFill>
                <a:latin typeface="Consolas"/>
              </a:rPr>
              <a:t> </a:t>
            </a:r>
            <a:r>
              <a:rPr lang="en-US" sz="1400" b="1" dirty="0">
                <a:solidFill>
                  <a:srgbClr val="0000FF"/>
                </a:solidFill>
                <a:latin typeface="Consolas"/>
              </a:rPr>
              <a:t>Person</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private</a:t>
            </a:r>
            <a:r>
              <a:rPr lang="en-US" sz="1400" dirty="0">
                <a:solidFill>
                  <a:srgbClr val="000000"/>
                </a:solidFill>
                <a:latin typeface="Consolas"/>
              </a:rPr>
              <a:t> </a:t>
            </a:r>
            <a:r>
              <a:rPr lang="en-US" sz="1400" dirty="0">
                <a:solidFill>
                  <a:srgbClr val="0000FF"/>
                </a:solidFill>
                <a:latin typeface="Consolas"/>
              </a:rPr>
              <a:t>string</a:t>
            </a:r>
            <a:r>
              <a:rPr lang="en-US" sz="1400" dirty="0">
                <a:solidFill>
                  <a:srgbClr val="000000"/>
                </a:solidFill>
                <a:latin typeface="Consolas"/>
              </a:rPr>
              <a:t> </a:t>
            </a:r>
            <a:r>
              <a:rPr lang="en-US" sz="1400" dirty="0">
                <a:solidFill>
                  <a:srgbClr val="030003"/>
                </a:solidFill>
                <a:latin typeface="Consolas"/>
              </a:rPr>
              <a:t>_address</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public</a:t>
            </a:r>
            <a:r>
              <a:rPr lang="en-US" sz="1400" dirty="0">
                <a:solidFill>
                  <a:srgbClr val="000000"/>
                </a:solidFill>
                <a:latin typeface="Consolas"/>
              </a:rPr>
              <a:t> </a:t>
            </a:r>
            <a:r>
              <a:rPr lang="en-US" sz="1400" dirty="0">
                <a:solidFill>
                  <a:srgbClr val="0000FF"/>
                </a:solidFill>
                <a:latin typeface="Consolas"/>
              </a:rPr>
              <a:t>string</a:t>
            </a:r>
            <a:r>
              <a:rPr lang="en-US" sz="1400" dirty="0">
                <a:solidFill>
                  <a:srgbClr val="000000"/>
                </a:solidFill>
                <a:latin typeface="Consolas"/>
              </a:rPr>
              <a:t> </a:t>
            </a:r>
            <a:r>
              <a:rPr lang="en-US" sz="1400" dirty="0">
                <a:solidFill>
                  <a:srgbClr val="030003"/>
                </a:solidFill>
                <a:latin typeface="Consolas"/>
              </a:rPr>
              <a:t>Address</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get</a:t>
            </a:r>
            <a:r>
              <a:rPr lang="en-US" sz="1400" dirty="0">
                <a:solidFill>
                  <a:srgbClr val="000000"/>
                </a:solidFill>
                <a:latin typeface="Consolas"/>
              </a:rPr>
              <a:t> { </a:t>
            </a:r>
            <a:r>
              <a:rPr lang="en-US" sz="1400" dirty="0">
                <a:solidFill>
                  <a:srgbClr val="0000FF"/>
                </a:solidFill>
                <a:latin typeface="Consolas"/>
              </a:rPr>
              <a:t>return</a:t>
            </a:r>
            <a:r>
              <a:rPr lang="en-US" sz="1400" dirty="0">
                <a:solidFill>
                  <a:srgbClr val="000000"/>
                </a:solidFill>
                <a:latin typeface="Consolas"/>
              </a:rPr>
              <a:t> </a:t>
            </a:r>
            <a:r>
              <a:rPr lang="en-US" sz="1400" dirty="0">
                <a:solidFill>
                  <a:srgbClr val="030003"/>
                </a:solidFill>
                <a:latin typeface="Consolas"/>
              </a:rPr>
              <a:t>_address</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set</a:t>
            </a:r>
            <a:r>
              <a:rPr lang="en-US" sz="1400" dirty="0">
                <a:solidFill>
                  <a:srgbClr val="000000"/>
                </a:solidFill>
                <a:latin typeface="Consolas"/>
              </a:rPr>
              <a:t> { </a:t>
            </a:r>
            <a:r>
              <a:rPr lang="en-US" sz="1400" dirty="0">
                <a:solidFill>
                  <a:srgbClr val="030003"/>
                </a:solidFill>
                <a:latin typeface="Consolas"/>
              </a:rPr>
              <a:t>_address</a:t>
            </a:r>
            <a:r>
              <a:rPr lang="en-US" sz="1400" dirty="0">
                <a:solidFill>
                  <a:srgbClr val="000000"/>
                </a:solidFill>
                <a:latin typeface="Consolas"/>
              </a:rPr>
              <a:t> = </a:t>
            </a:r>
            <a:r>
              <a:rPr lang="en-US" sz="1400" dirty="0">
                <a:solidFill>
                  <a:srgbClr val="0000FF"/>
                </a:solidFill>
                <a:latin typeface="Consolas"/>
              </a:rPr>
              <a:t>value</a:t>
            </a:r>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partial</a:t>
            </a:r>
            <a:r>
              <a:rPr lang="en-US" sz="1400" dirty="0">
                <a:solidFill>
                  <a:srgbClr val="000000"/>
                </a:solidFill>
                <a:latin typeface="Consolas"/>
              </a:rPr>
              <a:t> </a:t>
            </a:r>
            <a:r>
              <a:rPr lang="en-US" sz="1400" dirty="0">
                <a:solidFill>
                  <a:srgbClr val="0000FF"/>
                </a:solidFill>
                <a:latin typeface="Consolas"/>
              </a:rPr>
              <a:t>void</a:t>
            </a:r>
            <a:r>
              <a:rPr lang="en-US" sz="1400" dirty="0">
                <a:solidFill>
                  <a:srgbClr val="000000"/>
                </a:solidFill>
                <a:latin typeface="Consolas"/>
              </a:rPr>
              <a:t> </a:t>
            </a:r>
            <a:r>
              <a:rPr lang="en-US" sz="1400" dirty="0" err="1">
                <a:solidFill>
                  <a:srgbClr val="030003"/>
                </a:solidFill>
                <a:latin typeface="Consolas"/>
              </a:rPr>
              <a:t>OnNameChanged</a:t>
            </a:r>
            <a:r>
              <a:rPr lang="en-US" sz="1400" dirty="0">
                <a:solidFill>
                  <a:srgbClr val="000000"/>
                </a:solidFill>
                <a:latin typeface="Consolas"/>
              </a:rPr>
              <a:t>(</a:t>
            </a:r>
            <a:r>
              <a:rPr lang="en-US" sz="1400" dirty="0">
                <a:solidFill>
                  <a:srgbClr val="0000FF"/>
                </a:solidFill>
                <a:latin typeface="Consolas"/>
              </a:rPr>
              <a:t>string</a:t>
            </a:r>
            <a:r>
              <a:rPr lang="en-US" sz="1400" dirty="0">
                <a:solidFill>
                  <a:srgbClr val="000000"/>
                </a:solidFill>
                <a:latin typeface="Consolas"/>
              </a:rPr>
              <a:t> </a:t>
            </a:r>
            <a:r>
              <a:rPr lang="en-US" sz="1400" dirty="0" err="1">
                <a:solidFill>
                  <a:srgbClr val="030003"/>
                </a:solidFill>
                <a:latin typeface="Consolas"/>
              </a:rPr>
              <a:t>newname</a:t>
            </a:r>
            <a:r>
              <a:rPr lang="en-US" sz="1400" dirty="0">
                <a:solidFill>
                  <a:srgbClr val="000000"/>
                </a:solidFill>
                <a:latin typeface="Consolas"/>
              </a:rPr>
              <a:t>) {</a:t>
            </a:r>
          </a:p>
          <a:p>
            <a:r>
              <a:rPr lang="en-US" sz="1400" dirty="0">
                <a:solidFill>
                  <a:srgbClr val="000000"/>
                </a:solidFill>
                <a:latin typeface="Consolas"/>
              </a:rPr>
              <a:t>      </a:t>
            </a:r>
            <a:r>
              <a:rPr lang="en-US" sz="1400" b="1" dirty="0" err="1">
                <a:solidFill>
                  <a:srgbClr val="0000FF"/>
                </a:solidFill>
                <a:latin typeface="Consolas"/>
              </a:rPr>
              <a:t>Console</a:t>
            </a:r>
            <a:r>
              <a:rPr lang="en-US" sz="1400" dirty="0" err="1">
                <a:solidFill>
                  <a:srgbClr val="000000"/>
                </a:solidFill>
                <a:latin typeface="Consolas"/>
              </a:rPr>
              <a:t>.</a:t>
            </a:r>
            <a:r>
              <a:rPr lang="en-US" sz="1400" dirty="0" err="1">
                <a:solidFill>
                  <a:srgbClr val="030003"/>
                </a:solidFill>
                <a:latin typeface="Consolas"/>
              </a:rPr>
              <a:t>WriteLine</a:t>
            </a:r>
            <a:r>
              <a:rPr lang="en-US" sz="1400" dirty="0">
                <a:solidFill>
                  <a:srgbClr val="000000"/>
                </a:solidFill>
                <a:latin typeface="Consolas"/>
              </a:rPr>
              <a:t>(</a:t>
            </a:r>
            <a:r>
              <a:rPr lang="en-US" sz="1400" dirty="0">
                <a:solidFill>
                  <a:srgbClr val="A31515"/>
                </a:solidFill>
                <a:latin typeface="Consolas"/>
              </a:rPr>
              <a:t>"New name: {0}"</a:t>
            </a:r>
            <a:r>
              <a:rPr lang="en-US" sz="1400" dirty="0">
                <a:solidFill>
                  <a:srgbClr val="000000"/>
                </a:solidFill>
                <a:latin typeface="Consolas"/>
              </a:rPr>
              <a:t>, </a:t>
            </a:r>
            <a:r>
              <a:rPr lang="en-US" sz="1400" dirty="0" err="1">
                <a:solidFill>
                  <a:srgbClr val="030003"/>
                </a:solidFill>
                <a:latin typeface="Consolas"/>
              </a:rPr>
              <a:t>newname</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a:t>
            </a:r>
          </a:p>
        </p:txBody>
      </p:sp>
    </p:spTree>
    <p:extLst>
      <p:ext uri="{BB962C8B-B14F-4D97-AF65-F5344CB8AC3E}">
        <p14:creationId xmlns:p14="http://schemas.microsoft.com/office/powerpoint/2010/main" val="8129127"/>
      </p:ext>
    </p:extLst>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a:t>What is </a:t>
            </a:r>
            <a:r>
              <a:rPr lang="en-US" dirty="0" err="1">
                <a:solidFill>
                  <a:srgbClr val="0070C0"/>
                </a:solidFill>
                <a:latin typeface="Consolas" pitchFamily="49" charset="0"/>
              </a:rPr>
              <a:t>foreach</a:t>
            </a:r>
            <a:r>
              <a:rPr lang="en-US" dirty="0"/>
              <a:t>?</a:t>
            </a:r>
          </a:p>
        </p:txBody>
      </p:sp>
      <p:sp>
        <p:nvSpPr>
          <p:cNvPr id="3" name="Footer Placeholder 2"/>
          <p:cNvSpPr>
            <a:spLocks noGrp="1"/>
          </p:cNvSpPr>
          <p:nvPr>
            <p:ph type="ftr" sz="quarter" idx="11"/>
          </p:nvPr>
        </p:nvSpPr>
        <p:spPr/>
        <p:txBody>
          <a:bodyPr/>
          <a:lstStyle/>
          <a:p>
            <a:r>
              <a:rPr lang="en-US"/>
              <a:t>(C)2011 by Pavel Yosifovich</a:t>
            </a:r>
            <a:endParaRPr lang="he-IL" dirty="0"/>
          </a:p>
        </p:txBody>
      </p:sp>
      <p:sp>
        <p:nvSpPr>
          <p:cNvPr id="7" name="Slide Number Placeholder 6"/>
          <p:cNvSpPr>
            <a:spLocks noGrp="1"/>
          </p:cNvSpPr>
          <p:nvPr>
            <p:ph type="sldNum" sz="quarter" idx="12"/>
          </p:nvPr>
        </p:nvSpPr>
        <p:spPr/>
        <p:txBody>
          <a:bodyPr/>
          <a:lstStyle/>
          <a:p>
            <a:fld id="{8D5EC362-8DE0-4138-8AD2-9C18772BB671}" type="slidenum">
              <a:rPr lang="he-IL" smtClean="0"/>
              <a:pPr/>
              <a:t>123</a:t>
            </a:fld>
            <a:endParaRPr lang="he-IL"/>
          </a:p>
        </p:txBody>
      </p:sp>
      <p:sp>
        <p:nvSpPr>
          <p:cNvPr id="4" name="Rectangle 3"/>
          <p:cNvSpPr/>
          <p:nvPr/>
        </p:nvSpPr>
        <p:spPr>
          <a:xfrm>
            <a:off x="833390" y="1443006"/>
            <a:ext cx="6786610" cy="1200329"/>
          </a:xfrm>
          <a:prstGeom prst="rect">
            <a:avLst/>
          </a:prstGeom>
        </p:spPr>
        <p:style>
          <a:lnRef idx="1">
            <a:schemeClr val="accent6"/>
          </a:lnRef>
          <a:fillRef idx="2">
            <a:schemeClr val="accent6"/>
          </a:fillRef>
          <a:effectRef idx="1">
            <a:schemeClr val="accent6"/>
          </a:effectRef>
          <a:fontRef idx="minor">
            <a:schemeClr val="dk1"/>
          </a:fontRef>
        </p:style>
        <p:txBody>
          <a:bodyPr rtlCol="1" anchor="t">
            <a:spAutoFit/>
          </a:bodyPr>
          <a:lstStyle/>
          <a:p>
            <a:pPr algn="l" rtl="0"/>
            <a:r>
              <a:rPr lang="en-US" dirty="0">
                <a:solidFill>
                  <a:srgbClr val="00B050"/>
                </a:solidFill>
                <a:latin typeface="Consolas"/>
              </a:rPr>
              <a:t>// </a:t>
            </a:r>
            <a:r>
              <a:rPr lang="en-US" dirty="0" err="1">
                <a:solidFill>
                  <a:srgbClr val="00B050"/>
                </a:solidFill>
                <a:latin typeface="Consolas"/>
              </a:rPr>
              <a:t>coll</a:t>
            </a:r>
            <a:r>
              <a:rPr lang="en-US" dirty="0">
                <a:solidFill>
                  <a:srgbClr val="00B050"/>
                </a:solidFill>
                <a:latin typeface="Consolas"/>
              </a:rPr>
              <a:t> implements </a:t>
            </a:r>
            <a:r>
              <a:rPr lang="en-US" dirty="0" err="1">
                <a:solidFill>
                  <a:srgbClr val="00B050"/>
                </a:solidFill>
                <a:latin typeface="Consolas"/>
              </a:rPr>
              <a:t>IEnumerable</a:t>
            </a:r>
            <a:r>
              <a:rPr lang="en-US" dirty="0">
                <a:solidFill>
                  <a:srgbClr val="00B050"/>
                </a:solidFill>
                <a:latin typeface="Consolas"/>
              </a:rPr>
              <a:t>&lt;string&gt;</a:t>
            </a:r>
          </a:p>
          <a:p>
            <a:pPr algn="l" rtl="0"/>
            <a:r>
              <a:rPr lang="en-US" dirty="0">
                <a:solidFill>
                  <a:srgbClr val="00B050"/>
                </a:solidFill>
                <a:latin typeface="Consolas"/>
              </a:rPr>
              <a:t>// or has a </a:t>
            </a:r>
            <a:r>
              <a:rPr lang="en-US" dirty="0" err="1">
                <a:solidFill>
                  <a:srgbClr val="00B050"/>
                </a:solidFill>
                <a:latin typeface="Consolas"/>
              </a:rPr>
              <a:t>GetEnumerator</a:t>
            </a:r>
            <a:r>
              <a:rPr lang="en-US" dirty="0">
                <a:solidFill>
                  <a:srgbClr val="00B050"/>
                </a:solidFill>
                <a:latin typeface="Consolas"/>
              </a:rPr>
              <a:t>() method</a:t>
            </a:r>
          </a:p>
          <a:p>
            <a:pPr algn="l" rtl="0"/>
            <a:r>
              <a:rPr lang="en-US" dirty="0" err="1">
                <a:solidFill>
                  <a:srgbClr val="0000FF"/>
                </a:solidFill>
                <a:latin typeface="Consolas"/>
              </a:rPr>
              <a:t>foreach</a:t>
            </a:r>
            <a:r>
              <a:rPr lang="en-US" dirty="0">
                <a:solidFill>
                  <a:srgbClr val="000000"/>
                </a:solidFill>
                <a:latin typeface="Consolas"/>
              </a:rPr>
              <a:t>(</a:t>
            </a:r>
            <a:r>
              <a:rPr lang="en-US" dirty="0">
                <a:solidFill>
                  <a:srgbClr val="0000FF"/>
                </a:solidFill>
                <a:latin typeface="Consolas"/>
              </a:rPr>
              <a:t>string</a:t>
            </a:r>
            <a:r>
              <a:rPr lang="en-US" dirty="0">
                <a:solidFill>
                  <a:srgbClr val="000000"/>
                </a:solidFill>
                <a:latin typeface="Consolas"/>
              </a:rPr>
              <a:t> </a:t>
            </a:r>
            <a:r>
              <a:rPr lang="en-US" dirty="0">
                <a:solidFill>
                  <a:srgbClr val="020002"/>
                </a:solidFill>
                <a:latin typeface="Consolas"/>
              </a:rPr>
              <a:t>x</a:t>
            </a:r>
            <a:r>
              <a:rPr lang="en-US" dirty="0">
                <a:solidFill>
                  <a:srgbClr val="000000"/>
                </a:solidFill>
                <a:latin typeface="Consolas"/>
              </a:rPr>
              <a:t> </a:t>
            </a:r>
            <a:r>
              <a:rPr lang="en-US" dirty="0">
                <a:solidFill>
                  <a:srgbClr val="0000FF"/>
                </a:solidFill>
                <a:latin typeface="Consolas"/>
              </a:rPr>
              <a:t>in</a:t>
            </a:r>
            <a:r>
              <a:rPr lang="en-US" dirty="0">
                <a:solidFill>
                  <a:srgbClr val="000000"/>
                </a:solidFill>
                <a:latin typeface="Consolas"/>
              </a:rPr>
              <a:t> </a:t>
            </a:r>
            <a:r>
              <a:rPr lang="en-US" dirty="0" err="1">
                <a:solidFill>
                  <a:srgbClr val="020002"/>
                </a:solidFill>
                <a:latin typeface="Consolas"/>
              </a:rPr>
              <a:t>coll</a:t>
            </a:r>
            <a:r>
              <a:rPr lang="en-US" dirty="0">
                <a:solidFill>
                  <a:srgbClr val="000000"/>
                </a:solidFill>
                <a:latin typeface="Consolas"/>
              </a:rPr>
              <a:t>)</a:t>
            </a:r>
          </a:p>
          <a:p>
            <a:pPr algn="l" rtl="0"/>
            <a:r>
              <a:rPr lang="en-US" dirty="0">
                <a:solidFill>
                  <a:srgbClr val="000000"/>
                </a:solidFill>
                <a:latin typeface="Consolas"/>
              </a:rPr>
              <a:t>   </a:t>
            </a:r>
            <a:r>
              <a:rPr lang="en-US" dirty="0" err="1">
                <a:solidFill>
                  <a:srgbClr val="020002"/>
                </a:solidFill>
                <a:latin typeface="Consolas"/>
              </a:rPr>
              <a:t>DoSomethingWithItem</a:t>
            </a:r>
            <a:r>
              <a:rPr lang="en-US" dirty="0">
                <a:solidFill>
                  <a:srgbClr val="000000"/>
                </a:solidFill>
                <a:latin typeface="Consolas"/>
              </a:rPr>
              <a:t>(</a:t>
            </a:r>
            <a:r>
              <a:rPr lang="en-US" dirty="0">
                <a:solidFill>
                  <a:srgbClr val="020002"/>
                </a:solidFill>
                <a:latin typeface="Consolas"/>
              </a:rPr>
              <a:t>x</a:t>
            </a:r>
            <a:r>
              <a:rPr lang="en-US" dirty="0">
                <a:solidFill>
                  <a:srgbClr val="000000"/>
                </a:solidFill>
                <a:latin typeface="Consolas"/>
              </a:rPr>
              <a:t>);</a:t>
            </a:r>
          </a:p>
        </p:txBody>
      </p:sp>
      <p:sp>
        <p:nvSpPr>
          <p:cNvPr id="5" name="Rectangle 4"/>
          <p:cNvSpPr/>
          <p:nvPr/>
        </p:nvSpPr>
        <p:spPr>
          <a:xfrm>
            <a:off x="833390" y="3940076"/>
            <a:ext cx="6786610" cy="2308324"/>
          </a:xfrm>
          <a:prstGeom prst="rect">
            <a:avLst/>
          </a:prstGeom>
        </p:spPr>
        <p:style>
          <a:lnRef idx="1">
            <a:schemeClr val="accent6"/>
          </a:lnRef>
          <a:fillRef idx="2">
            <a:schemeClr val="accent6"/>
          </a:fillRef>
          <a:effectRef idx="1">
            <a:schemeClr val="accent6"/>
          </a:effectRef>
          <a:fontRef idx="minor">
            <a:schemeClr val="dk1"/>
          </a:fontRef>
        </p:style>
        <p:txBody>
          <a:bodyPr rtlCol="1" anchor="t">
            <a:spAutoFit/>
          </a:bodyPr>
          <a:lstStyle/>
          <a:p>
            <a:pPr algn="l" rtl="0"/>
            <a:r>
              <a:rPr lang="en-US" b="1" dirty="0" err="1">
                <a:solidFill>
                  <a:srgbClr val="800000"/>
                </a:solidFill>
                <a:latin typeface="Consolas"/>
              </a:rPr>
              <a:t>IEnumerator</a:t>
            </a:r>
            <a:r>
              <a:rPr lang="en-US" dirty="0">
                <a:solidFill>
                  <a:srgbClr val="000000"/>
                </a:solidFill>
                <a:latin typeface="Consolas"/>
              </a:rPr>
              <a:t>&lt;</a:t>
            </a:r>
            <a:r>
              <a:rPr lang="en-US" dirty="0">
                <a:solidFill>
                  <a:srgbClr val="0000FF"/>
                </a:solidFill>
                <a:latin typeface="Consolas"/>
              </a:rPr>
              <a:t>string</a:t>
            </a:r>
            <a:r>
              <a:rPr lang="en-US" dirty="0">
                <a:solidFill>
                  <a:srgbClr val="000000"/>
                </a:solidFill>
                <a:latin typeface="Consolas"/>
              </a:rPr>
              <a:t>&gt; </a:t>
            </a:r>
            <a:r>
              <a:rPr lang="en-US" dirty="0">
                <a:solidFill>
                  <a:srgbClr val="020002"/>
                </a:solidFill>
                <a:latin typeface="Consolas"/>
              </a:rPr>
              <a:t>en</a:t>
            </a:r>
            <a:r>
              <a:rPr lang="en-US" dirty="0">
                <a:solidFill>
                  <a:srgbClr val="000000"/>
                </a:solidFill>
                <a:latin typeface="Consolas"/>
              </a:rPr>
              <a:t> = </a:t>
            </a:r>
            <a:r>
              <a:rPr lang="en-US" dirty="0" err="1">
                <a:solidFill>
                  <a:srgbClr val="020002"/>
                </a:solidFill>
                <a:latin typeface="Consolas"/>
              </a:rPr>
              <a:t>coll</a:t>
            </a:r>
            <a:r>
              <a:rPr lang="en-US" dirty="0" err="1">
                <a:solidFill>
                  <a:srgbClr val="000000"/>
                </a:solidFill>
                <a:latin typeface="Consolas"/>
              </a:rPr>
              <a:t>.</a:t>
            </a:r>
            <a:r>
              <a:rPr lang="en-US" dirty="0" err="1">
                <a:solidFill>
                  <a:srgbClr val="020002"/>
                </a:solidFill>
                <a:latin typeface="Consolas"/>
              </a:rPr>
              <a:t>GetEnumerator</a:t>
            </a:r>
            <a:r>
              <a:rPr lang="en-US" dirty="0">
                <a:solidFill>
                  <a:srgbClr val="000000"/>
                </a:solidFill>
                <a:latin typeface="Consolas"/>
              </a:rPr>
              <a:t>();</a:t>
            </a:r>
          </a:p>
          <a:p>
            <a:pPr algn="l" rtl="0"/>
            <a:r>
              <a:rPr lang="en-US" dirty="0">
                <a:solidFill>
                  <a:srgbClr val="0000FF"/>
                </a:solidFill>
                <a:latin typeface="Consolas"/>
              </a:rPr>
              <a:t>while</a:t>
            </a:r>
            <a:r>
              <a:rPr lang="en-US" dirty="0">
                <a:solidFill>
                  <a:srgbClr val="000000"/>
                </a:solidFill>
                <a:latin typeface="Consolas"/>
              </a:rPr>
              <a:t>(</a:t>
            </a:r>
            <a:r>
              <a:rPr lang="en-US" dirty="0" err="1">
                <a:solidFill>
                  <a:srgbClr val="020002"/>
                </a:solidFill>
                <a:latin typeface="Consolas"/>
              </a:rPr>
              <a:t>en</a:t>
            </a:r>
            <a:r>
              <a:rPr lang="en-US" dirty="0" err="1">
                <a:solidFill>
                  <a:srgbClr val="000000"/>
                </a:solidFill>
                <a:latin typeface="Consolas"/>
              </a:rPr>
              <a:t>.</a:t>
            </a:r>
            <a:r>
              <a:rPr lang="en-US" dirty="0" err="1">
                <a:solidFill>
                  <a:srgbClr val="020002"/>
                </a:solidFill>
                <a:latin typeface="Consolas"/>
              </a:rPr>
              <a:t>MoveNext</a:t>
            </a:r>
            <a:r>
              <a:rPr lang="en-US" dirty="0">
                <a:solidFill>
                  <a:srgbClr val="000000"/>
                </a:solidFill>
                <a:latin typeface="Consolas"/>
              </a:rPr>
              <a:t>()) {</a:t>
            </a:r>
          </a:p>
          <a:p>
            <a:pPr algn="l" rtl="0"/>
            <a:r>
              <a:rPr lang="en-US" dirty="0">
                <a:solidFill>
                  <a:srgbClr val="000000"/>
                </a:solidFill>
                <a:latin typeface="Consolas"/>
              </a:rPr>
              <a:t>   </a:t>
            </a:r>
            <a:r>
              <a:rPr lang="en-US" dirty="0" err="1">
                <a:solidFill>
                  <a:srgbClr val="020002"/>
                </a:solidFill>
                <a:latin typeface="Consolas"/>
              </a:rPr>
              <a:t>DoSomethingWithItem</a:t>
            </a:r>
            <a:r>
              <a:rPr lang="en-US" dirty="0">
                <a:solidFill>
                  <a:srgbClr val="000000"/>
                </a:solidFill>
                <a:latin typeface="Consolas"/>
              </a:rPr>
              <a:t>(</a:t>
            </a:r>
            <a:r>
              <a:rPr lang="en-US" dirty="0" err="1">
                <a:solidFill>
                  <a:srgbClr val="020002"/>
                </a:solidFill>
                <a:latin typeface="Consolas"/>
              </a:rPr>
              <a:t>en</a:t>
            </a:r>
            <a:r>
              <a:rPr lang="en-US" dirty="0" err="1">
                <a:solidFill>
                  <a:srgbClr val="000000"/>
                </a:solidFill>
                <a:latin typeface="Consolas"/>
              </a:rPr>
              <a:t>.</a:t>
            </a:r>
            <a:r>
              <a:rPr lang="en-US" dirty="0" err="1">
                <a:solidFill>
                  <a:srgbClr val="020002"/>
                </a:solidFill>
                <a:latin typeface="Consolas"/>
              </a:rPr>
              <a:t>Current</a:t>
            </a:r>
            <a:r>
              <a:rPr lang="en-US" dirty="0">
                <a:solidFill>
                  <a:srgbClr val="000000"/>
                </a:solidFill>
                <a:latin typeface="Consolas"/>
              </a:rPr>
              <a:t>);</a:t>
            </a:r>
          </a:p>
          <a:p>
            <a:pPr algn="l" rtl="0"/>
            <a:r>
              <a:rPr lang="en-US" dirty="0">
                <a:solidFill>
                  <a:srgbClr val="000000"/>
                </a:solidFill>
                <a:latin typeface="Consolas"/>
              </a:rPr>
              <a:t>}</a:t>
            </a:r>
          </a:p>
          <a:p>
            <a:pPr algn="l" rtl="0"/>
            <a:endParaRPr lang="en-US" dirty="0">
              <a:solidFill>
                <a:srgbClr val="000000"/>
              </a:solidFill>
              <a:latin typeface="Consolas"/>
            </a:endParaRPr>
          </a:p>
          <a:p>
            <a:pPr algn="l" rtl="0"/>
            <a:r>
              <a:rPr lang="en-US" b="1" dirty="0" err="1">
                <a:solidFill>
                  <a:srgbClr val="800000"/>
                </a:solidFill>
                <a:latin typeface="Consolas"/>
              </a:rPr>
              <a:t>IDisposable</a:t>
            </a:r>
            <a:r>
              <a:rPr lang="en-US" dirty="0">
                <a:solidFill>
                  <a:srgbClr val="000000"/>
                </a:solidFill>
                <a:latin typeface="Consolas"/>
              </a:rPr>
              <a:t> </a:t>
            </a:r>
            <a:r>
              <a:rPr lang="en-US" dirty="0" err="1">
                <a:solidFill>
                  <a:srgbClr val="020002"/>
                </a:solidFill>
                <a:latin typeface="Consolas"/>
              </a:rPr>
              <a:t>disp</a:t>
            </a:r>
            <a:r>
              <a:rPr lang="en-US" dirty="0">
                <a:solidFill>
                  <a:srgbClr val="000000"/>
                </a:solidFill>
                <a:latin typeface="Consolas"/>
              </a:rPr>
              <a:t> = </a:t>
            </a:r>
            <a:r>
              <a:rPr lang="en-US" dirty="0">
                <a:solidFill>
                  <a:srgbClr val="020002"/>
                </a:solidFill>
                <a:latin typeface="Consolas"/>
              </a:rPr>
              <a:t>en </a:t>
            </a:r>
            <a:r>
              <a:rPr lang="en-US" dirty="0">
                <a:solidFill>
                  <a:srgbClr val="0000FF"/>
                </a:solidFill>
                <a:latin typeface="Consolas"/>
              </a:rPr>
              <a:t>as</a:t>
            </a:r>
            <a:r>
              <a:rPr lang="en-US" dirty="0">
                <a:solidFill>
                  <a:srgbClr val="000000"/>
                </a:solidFill>
                <a:latin typeface="Consolas"/>
              </a:rPr>
              <a:t> </a:t>
            </a:r>
            <a:r>
              <a:rPr lang="en-US" b="1" dirty="0" err="1">
                <a:solidFill>
                  <a:srgbClr val="800000"/>
                </a:solidFill>
                <a:latin typeface="Consolas"/>
              </a:rPr>
              <a:t>IDisposable</a:t>
            </a:r>
            <a:r>
              <a:rPr lang="en-US" dirty="0">
                <a:solidFill>
                  <a:srgbClr val="000000"/>
                </a:solidFill>
                <a:latin typeface="Consolas"/>
              </a:rPr>
              <a:t>;</a:t>
            </a:r>
          </a:p>
          <a:p>
            <a:pPr algn="l" rtl="0"/>
            <a:r>
              <a:rPr lang="en-US" dirty="0">
                <a:solidFill>
                  <a:srgbClr val="0000FF"/>
                </a:solidFill>
                <a:latin typeface="Consolas"/>
              </a:rPr>
              <a:t>if</a:t>
            </a:r>
            <a:r>
              <a:rPr lang="en-US" dirty="0">
                <a:solidFill>
                  <a:srgbClr val="000000"/>
                </a:solidFill>
                <a:latin typeface="Consolas"/>
              </a:rPr>
              <a:t>(</a:t>
            </a:r>
            <a:r>
              <a:rPr lang="en-US" dirty="0" err="1">
                <a:solidFill>
                  <a:srgbClr val="020002"/>
                </a:solidFill>
                <a:latin typeface="Consolas"/>
              </a:rPr>
              <a:t>disp</a:t>
            </a:r>
            <a:r>
              <a:rPr lang="en-US" dirty="0">
                <a:solidFill>
                  <a:srgbClr val="020002"/>
                </a:solidFill>
                <a:latin typeface="Consolas"/>
              </a:rPr>
              <a:t> </a:t>
            </a:r>
            <a:r>
              <a:rPr lang="en-US" dirty="0">
                <a:solidFill>
                  <a:srgbClr val="000000"/>
                </a:solidFill>
                <a:latin typeface="Consolas"/>
              </a:rPr>
              <a:t>!= </a:t>
            </a:r>
            <a:r>
              <a:rPr lang="en-US" dirty="0">
                <a:solidFill>
                  <a:srgbClr val="0000FF"/>
                </a:solidFill>
                <a:latin typeface="Consolas"/>
              </a:rPr>
              <a:t>null</a:t>
            </a:r>
            <a:r>
              <a:rPr lang="en-US" dirty="0">
                <a:solidFill>
                  <a:srgbClr val="000000"/>
                </a:solidFill>
                <a:latin typeface="Consolas"/>
              </a:rPr>
              <a:t>)</a:t>
            </a:r>
          </a:p>
          <a:p>
            <a:pPr algn="l" rtl="0"/>
            <a:r>
              <a:rPr lang="en-US" dirty="0">
                <a:solidFill>
                  <a:srgbClr val="000000"/>
                </a:solidFill>
                <a:latin typeface="Consolas"/>
              </a:rPr>
              <a:t>   </a:t>
            </a:r>
            <a:r>
              <a:rPr lang="en-US" dirty="0" err="1">
                <a:solidFill>
                  <a:srgbClr val="020002"/>
                </a:solidFill>
                <a:latin typeface="Consolas"/>
              </a:rPr>
              <a:t>disp</a:t>
            </a:r>
            <a:r>
              <a:rPr lang="en-US" dirty="0" err="1">
                <a:solidFill>
                  <a:srgbClr val="000000"/>
                </a:solidFill>
                <a:latin typeface="Consolas"/>
              </a:rPr>
              <a:t>.</a:t>
            </a:r>
            <a:r>
              <a:rPr lang="en-US" dirty="0" err="1">
                <a:solidFill>
                  <a:srgbClr val="020002"/>
                </a:solidFill>
                <a:latin typeface="Consolas"/>
              </a:rPr>
              <a:t>Dispose</a:t>
            </a:r>
            <a:r>
              <a:rPr lang="en-US" dirty="0">
                <a:solidFill>
                  <a:srgbClr val="000000"/>
                </a:solidFill>
                <a:latin typeface="Consolas"/>
              </a:rPr>
              <a:t>();</a:t>
            </a:r>
          </a:p>
        </p:txBody>
      </p:sp>
      <p:sp>
        <p:nvSpPr>
          <p:cNvPr id="6" name="Up-Down Arrow 5"/>
          <p:cNvSpPr/>
          <p:nvPr/>
        </p:nvSpPr>
        <p:spPr bwMode="auto">
          <a:xfrm>
            <a:off x="3733800" y="2643335"/>
            <a:ext cx="831644" cy="1282550"/>
          </a:xfrm>
          <a:prstGeom prst="upDownArrow">
            <a:avLst>
              <a:gd name="adj1" fmla="val 50000"/>
              <a:gd name="adj2" fmla="val 37200"/>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2409159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Iterators</a:t>
            </a:r>
            <a:endParaRPr lang="en-US" dirty="0"/>
          </a:p>
        </p:txBody>
      </p:sp>
      <p:sp>
        <p:nvSpPr>
          <p:cNvPr id="3" name="Content Placeholder 2"/>
          <p:cNvSpPr>
            <a:spLocks noGrp="1"/>
          </p:cNvSpPr>
          <p:nvPr>
            <p:ph idx="1"/>
          </p:nvPr>
        </p:nvSpPr>
        <p:spPr/>
        <p:txBody>
          <a:bodyPr>
            <a:normAutofit/>
          </a:bodyPr>
          <a:lstStyle/>
          <a:p>
            <a:r>
              <a:rPr lang="en-US" dirty="0"/>
              <a:t>Method returning </a:t>
            </a:r>
            <a:r>
              <a:rPr lang="en-US" sz="3600" b="1" dirty="0" err="1">
                <a:solidFill>
                  <a:srgbClr val="FF0000"/>
                </a:solidFill>
                <a:latin typeface="Consolas" pitchFamily="49" charset="0"/>
              </a:rPr>
              <a:t>IEnumerable</a:t>
            </a:r>
            <a:r>
              <a:rPr lang="en-US" sz="3600" b="1" dirty="0">
                <a:solidFill>
                  <a:srgbClr val="FF0000"/>
                </a:solidFill>
                <a:latin typeface="Consolas" pitchFamily="49" charset="0"/>
              </a:rPr>
              <a:t>&lt;T</a:t>
            </a:r>
            <a:r>
              <a:rPr lang="en-US" b="1" dirty="0">
                <a:solidFill>
                  <a:srgbClr val="FF0000"/>
                </a:solidFill>
                <a:latin typeface="Consolas" pitchFamily="49" charset="0"/>
              </a:rPr>
              <a:t>&gt;</a:t>
            </a:r>
            <a:r>
              <a:rPr lang="en-US" dirty="0">
                <a:solidFill>
                  <a:srgbClr val="FF0000"/>
                </a:solidFill>
                <a:latin typeface="Consolas" pitchFamily="49" charset="0"/>
              </a:rPr>
              <a:t> </a:t>
            </a:r>
            <a:r>
              <a:rPr lang="en-US" dirty="0"/>
              <a:t>or </a:t>
            </a:r>
            <a:r>
              <a:rPr lang="en-US" b="1" dirty="0" err="1">
                <a:solidFill>
                  <a:srgbClr val="FF0000"/>
                </a:solidFill>
                <a:latin typeface="Consolas" pitchFamily="49" charset="0"/>
              </a:rPr>
              <a:t>IEnumerator</a:t>
            </a:r>
            <a:r>
              <a:rPr lang="en-US" b="1" dirty="0">
                <a:solidFill>
                  <a:srgbClr val="FF0000"/>
                </a:solidFill>
                <a:latin typeface="Consolas" pitchFamily="49" charset="0"/>
              </a:rPr>
              <a:t>&lt;T&gt;</a:t>
            </a:r>
          </a:p>
          <a:p>
            <a:r>
              <a:rPr lang="en-US" dirty="0"/>
              <a:t>Use </a:t>
            </a:r>
            <a:r>
              <a:rPr lang="en-US" b="1" dirty="0">
                <a:solidFill>
                  <a:srgbClr val="0070C0"/>
                </a:solidFill>
                <a:latin typeface="Consolas" pitchFamily="49" charset="0"/>
              </a:rPr>
              <a:t>yield</a:t>
            </a:r>
            <a:r>
              <a:rPr lang="en-US" sz="3600" dirty="0">
                <a:solidFill>
                  <a:srgbClr val="FFFF00"/>
                </a:solidFill>
                <a:latin typeface="Consolas" pitchFamily="49" charset="0"/>
              </a:rPr>
              <a:t> </a:t>
            </a:r>
            <a:r>
              <a:rPr lang="en-US" b="1" dirty="0">
                <a:solidFill>
                  <a:srgbClr val="0070C0"/>
                </a:solidFill>
                <a:latin typeface="Consolas" pitchFamily="49" charset="0"/>
              </a:rPr>
              <a:t>return</a:t>
            </a:r>
            <a:r>
              <a:rPr lang="en-US" sz="3600" dirty="0">
                <a:solidFill>
                  <a:srgbClr val="FFFF00"/>
                </a:solidFill>
                <a:latin typeface="Consolas" pitchFamily="49" charset="0"/>
              </a:rPr>
              <a:t> </a:t>
            </a:r>
            <a:r>
              <a:rPr lang="en-US" dirty="0"/>
              <a:t>to return and suspend execution</a:t>
            </a:r>
          </a:p>
          <a:p>
            <a:r>
              <a:rPr lang="en-US" dirty="0"/>
              <a:t>Use </a:t>
            </a:r>
            <a:r>
              <a:rPr lang="en-US" b="1" dirty="0">
                <a:solidFill>
                  <a:srgbClr val="0070C0"/>
                </a:solidFill>
                <a:latin typeface="Consolas" pitchFamily="49" charset="0"/>
              </a:rPr>
              <a:t>yield</a:t>
            </a:r>
            <a:r>
              <a:rPr lang="en-US" dirty="0">
                <a:solidFill>
                  <a:srgbClr val="FFFF00"/>
                </a:solidFill>
                <a:latin typeface="Consolas" pitchFamily="49" charset="0"/>
              </a:rPr>
              <a:t> </a:t>
            </a:r>
            <a:r>
              <a:rPr lang="en-US" b="1" dirty="0">
                <a:solidFill>
                  <a:srgbClr val="0070C0"/>
                </a:solidFill>
                <a:latin typeface="Consolas" pitchFamily="49" charset="0"/>
              </a:rPr>
              <a:t>break</a:t>
            </a:r>
            <a:r>
              <a:rPr lang="en-US" dirty="0">
                <a:solidFill>
                  <a:srgbClr val="FFFF00"/>
                </a:solidFill>
                <a:latin typeface="Consolas" pitchFamily="49" charset="0"/>
              </a:rPr>
              <a:t> </a:t>
            </a:r>
            <a:r>
              <a:rPr lang="en-US" dirty="0"/>
              <a:t>to terminate iteration</a:t>
            </a:r>
          </a:p>
          <a:p>
            <a:r>
              <a:rPr lang="en-US" dirty="0"/>
              <a:t>Can be invoked without the usual </a:t>
            </a:r>
            <a:r>
              <a:rPr lang="en-US" b="1" dirty="0" err="1">
                <a:solidFill>
                  <a:srgbClr val="0070C0"/>
                </a:solidFill>
                <a:latin typeface="Consolas" pitchFamily="49" charset="0"/>
              </a:rPr>
              <a:t>foreach</a:t>
            </a:r>
            <a:endParaRPr lang="en-US" b="1" dirty="0">
              <a:solidFill>
                <a:srgbClr val="0070C0"/>
              </a:solidFill>
              <a:latin typeface="Consolas" pitchFamily="49" charset="0"/>
            </a:endParaRPr>
          </a:p>
          <a:p>
            <a:r>
              <a:rPr lang="en-US" dirty="0"/>
              <a:t>Implemented internally by using a state machine</a:t>
            </a:r>
          </a:p>
        </p:txBody>
      </p:sp>
      <p:sp>
        <p:nvSpPr>
          <p:cNvPr id="4" name="Footer Placeholder 3"/>
          <p:cNvSpPr>
            <a:spLocks noGrp="1"/>
          </p:cNvSpPr>
          <p:nvPr>
            <p:ph type="ftr" sz="quarter" idx="11"/>
          </p:nvPr>
        </p:nvSpPr>
        <p:spPr/>
        <p:txBody>
          <a:bodyPr/>
          <a:lstStyle/>
          <a:p>
            <a:r>
              <a:rPr lang="en-US"/>
              <a:t>(C)2011 by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124</a:t>
            </a:fld>
            <a:endParaRPr lang="he-IL"/>
          </a:p>
        </p:txBody>
      </p:sp>
    </p:spTree>
    <p:extLst>
      <p:ext uri="{BB962C8B-B14F-4D97-AF65-F5344CB8AC3E}">
        <p14:creationId xmlns:p14="http://schemas.microsoft.com/office/powerpoint/2010/main" val="17387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Example</a:t>
            </a:r>
          </a:p>
        </p:txBody>
      </p:sp>
      <p:sp>
        <p:nvSpPr>
          <p:cNvPr id="3" name="Content Placeholder 2"/>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a:t>(C)2011 by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125</a:t>
            </a:fld>
            <a:endParaRPr lang="he-IL"/>
          </a:p>
        </p:txBody>
      </p:sp>
      <p:sp>
        <p:nvSpPr>
          <p:cNvPr id="6" name="Rectangle 5"/>
          <p:cNvSpPr>
            <a:spLocks noChangeArrowheads="1"/>
          </p:cNvSpPr>
          <p:nvPr/>
        </p:nvSpPr>
        <p:spPr bwMode="auto">
          <a:xfrm>
            <a:off x="642910" y="2071678"/>
            <a:ext cx="7358114" cy="3139321"/>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solidFill>
                  <a:srgbClr val="0000FF"/>
                </a:solidFill>
                <a:latin typeface="Consolas"/>
              </a:rPr>
              <a:t>static</a:t>
            </a:r>
            <a:r>
              <a:rPr lang="en-US" dirty="0">
                <a:solidFill>
                  <a:srgbClr val="000000"/>
                </a:solidFill>
                <a:latin typeface="Consolas"/>
              </a:rPr>
              <a:t> </a:t>
            </a:r>
            <a:r>
              <a:rPr lang="en-US" b="1" dirty="0" err="1">
                <a:solidFill>
                  <a:srgbClr val="800000"/>
                </a:solidFill>
                <a:latin typeface="Consolas"/>
              </a:rPr>
              <a:t>IEnumerable</a:t>
            </a:r>
            <a:r>
              <a:rPr lang="en-US" dirty="0">
                <a:solidFill>
                  <a:srgbClr val="000000"/>
                </a:solidFill>
                <a:latin typeface="Consolas"/>
              </a:rPr>
              <a:t>&lt;</a:t>
            </a:r>
            <a:r>
              <a:rPr lang="en-US" dirty="0" err="1">
                <a:solidFill>
                  <a:srgbClr val="0000FF"/>
                </a:solidFill>
                <a:latin typeface="Consolas"/>
              </a:rPr>
              <a:t>int</a:t>
            </a:r>
            <a:r>
              <a:rPr lang="en-US" dirty="0">
                <a:solidFill>
                  <a:srgbClr val="000000"/>
                </a:solidFill>
                <a:latin typeface="Consolas"/>
              </a:rPr>
              <a:t>&gt; </a:t>
            </a:r>
            <a:r>
              <a:rPr lang="en-US" dirty="0">
                <a:solidFill>
                  <a:srgbClr val="030003"/>
                </a:solidFill>
                <a:latin typeface="Consolas"/>
              </a:rPr>
              <a:t>Fibonacci</a:t>
            </a:r>
            <a:r>
              <a:rPr lang="en-US" dirty="0">
                <a:solidFill>
                  <a:srgbClr val="000000"/>
                </a:solidFill>
                <a:latin typeface="Consolas"/>
              </a:rPr>
              <a:t>(</a:t>
            </a:r>
            <a:r>
              <a:rPr lang="en-US" dirty="0" err="1">
                <a:solidFill>
                  <a:srgbClr val="0000FF"/>
                </a:solidFill>
                <a:latin typeface="Consolas"/>
              </a:rPr>
              <a:t>int</a:t>
            </a:r>
            <a:r>
              <a:rPr lang="en-US" dirty="0">
                <a:solidFill>
                  <a:srgbClr val="000000"/>
                </a:solidFill>
                <a:latin typeface="Consolas"/>
              </a:rPr>
              <a:t> </a:t>
            </a:r>
            <a:r>
              <a:rPr lang="en-US" dirty="0">
                <a:solidFill>
                  <a:srgbClr val="030003"/>
                </a:solidFill>
                <a:latin typeface="Consolas"/>
              </a:rPr>
              <a:t>count</a:t>
            </a:r>
            <a:r>
              <a:rPr lang="en-US" dirty="0">
                <a:solidFill>
                  <a:srgbClr val="000000"/>
                </a:solidFill>
                <a:latin typeface="Consolas"/>
              </a:rPr>
              <a:t>) {</a:t>
            </a:r>
          </a:p>
          <a:p>
            <a:r>
              <a:rPr lang="en-US" dirty="0">
                <a:solidFill>
                  <a:srgbClr val="000000"/>
                </a:solidFill>
                <a:latin typeface="Consolas"/>
              </a:rPr>
              <a:t>    </a:t>
            </a:r>
            <a:r>
              <a:rPr lang="en-US" dirty="0">
                <a:solidFill>
                  <a:srgbClr val="0000FF"/>
                </a:solidFill>
                <a:latin typeface="Consolas"/>
              </a:rPr>
              <a:t>yield</a:t>
            </a:r>
            <a:r>
              <a:rPr lang="en-US" dirty="0">
                <a:solidFill>
                  <a:srgbClr val="000000"/>
                </a:solidFill>
                <a:latin typeface="Consolas"/>
              </a:rPr>
              <a:t> </a:t>
            </a:r>
            <a:r>
              <a:rPr lang="en-US" dirty="0">
                <a:solidFill>
                  <a:srgbClr val="0000FF"/>
                </a:solidFill>
                <a:latin typeface="Consolas"/>
              </a:rPr>
              <a:t>return</a:t>
            </a:r>
            <a:r>
              <a:rPr lang="en-US" dirty="0">
                <a:solidFill>
                  <a:srgbClr val="000000"/>
                </a:solidFill>
                <a:latin typeface="Consolas"/>
              </a:rPr>
              <a:t> 1;</a:t>
            </a:r>
          </a:p>
          <a:p>
            <a:r>
              <a:rPr lang="en-US" dirty="0">
                <a:solidFill>
                  <a:srgbClr val="000000"/>
                </a:solidFill>
                <a:latin typeface="Consolas"/>
              </a:rPr>
              <a:t>    </a:t>
            </a:r>
            <a:r>
              <a:rPr lang="en-US" dirty="0">
                <a:solidFill>
                  <a:srgbClr val="0000FF"/>
                </a:solidFill>
                <a:latin typeface="Consolas"/>
              </a:rPr>
              <a:t>yield</a:t>
            </a:r>
            <a:r>
              <a:rPr lang="en-US" dirty="0">
                <a:solidFill>
                  <a:srgbClr val="000000"/>
                </a:solidFill>
                <a:latin typeface="Consolas"/>
              </a:rPr>
              <a:t> </a:t>
            </a:r>
            <a:r>
              <a:rPr lang="en-US" dirty="0">
                <a:solidFill>
                  <a:srgbClr val="0000FF"/>
                </a:solidFill>
                <a:latin typeface="Consolas"/>
              </a:rPr>
              <a:t>return</a:t>
            </a:r>
            <a:r>
              <a:rPr lang="en-US" dirty="0">
                <a:solidFill>
                  <a:srgbClr val="000000"/>
                </a:solidFill>
                <a:latin typeface="Consolas"/>
              </a:rPr>
              <a:t> 1;</a:t>
            </a:r>
          </a:p>
          <a:p>
            <a:r>
              <a:rPr lang="en-US" dirty="0">
                <a:solidFill>
                  <a:srgbClr val="000000"/>
                </a:solidFill>
                <a:latin typeface="Consolas"/>
              </a:rPr>
              <a:t>    </a:t>
            </a:r>
            <a:r>
              <a:rPr lang="en-US" dirty="0" err="1">
                <a:solidFill>
                  <a:srgbClr val="0000FF"/>
                </a:solidFill>
                <a:latin typeface="Consolas"/>
              </a:rPr>
              <a:t>int</a:t>
            </a:r>
            <a:r>
              <a:rPr lang="en-US" dirty="0">
                <a:solidFill>
                  <a:srgbClr val="000000"/>
                </a:solidFill>
                <a:latin typeface="Consolas"/>
              </a:rPr>
              <a:t> </a:t>
            </a:r>
            <a:r>
              <a:rPr lang="en-US" dirty="0">
                <a:solidFill>
                  <a:srgbClr val="030003"/>
                </a:solidFill>
                <a:latin typeface="Consolas"/>
              </a:rPr>
              <a:t>a</a:t>
            </a:r>
            <a:r>
              <a:rPr lang="en-US" dirty="0">
                <a:solidFill>
                  <a:srgbClr val="000000"/>
                </a:solidFill>
                <a:latin typeface="Consolas"/>
              </a:rPr>
              <a:t> = 1, </a:t>
            </a:r>
            <a:r>
              <a:rPr lang="en-US" dirty="0">
                <a:solidFill>
                  <a:srgbClr val="030003"/>
                </a:solidFill>
                <a:latin typeface="Consolas"/>
              </a:rPr>
              <a:t>b</a:t>
            </a:r>
            <a:r>
              <a:rPr lang="en-US" dirty="0">
                <a:solidFill>
                  <a:srgbClr val="000000"/>
                </a:solidFill>
                <a:latin typeface="Consolas"/>
              </a:rPr>
              <a:t> = 1;</a:t>
            </a:r>
          </a:p>
          <a:p>
            <a:r>
              <a:rPr lang="en-US" dirty="0">
                <a:solidFill>
                  <a:srgbClr val="000000"/>
                </a:solidFill>
                <a:latin typeface="Consolas"/>
              </a:rPr>
              <a:t> </a:t>
            </a:r>
          </a:p>
          <a:p>
            <a:r>
              <a:rPr lang="en-US" dirty="0">
                <a:solidFill>
                  <a:srgbClr val="000000"/>
                </a:solidFill>
                <a:latin typeface="Consolas"/>
              </a:rPr>
              <a:t>    </a:t>
            </a:r>
            <a:r>
              <a:rPr lang="en-US" dirty="0">
                <a:solidFill>
                  <a:srgbClr val="0000FF"/>
                </a:solidFill>
                <a:latin typeface="Consolas"/>
              </a:rPr>
              <a:t>for</a:t>
            </a:r>
            <a:r>
              <a:rPr lang="en-US" dirty="0">
                <a:solidFill>
                  <a:srgbClr val="000000"/>
                </a:solidFill>
                <a:latin typeface="Consolas"/>
              </a:rPr>
              <a:t>(</a:t>
            </a:r>
            <a:r>
              <a:rPr lang="en-US" dirty="0" err="1">
                <a:solidFill>
                  <a:srgbClr val="0000FF"/>
                </a:solidFill>
                <a:latin typeface="Consolas"/>
              </a:rPr>
              <a:t>int</a:t>
            </a:r>
            <a:r>
              <a:rPr lang="en-US" dirty="0">
                <a:solidFill>
                  <a:srgbClr val="000000"/>
                </a:solidFill>
                <a:latin typeface="Consolas"/>
              </a:rPr>
              <a:t> </a:t>
            </a:r>
            <a:r>
              <a:rPr lang="en-US" dirty="0">
                <a:solidFill>
                  <a:srgbClr val="030003"/>
                </a:solidFill>
                <a:latin typeface="Consolas"/>
              </a:rPr>
              <a:t>n</a:t>
            </a:r>
            <a:r>
              <a:rPr lang="en-US" dirty="0">
                <a:solidFill>
                  <a:srgbClr val="000000"/>
                </a:solidFill>
                <a:latin typeface="Consolas"/>
              </a:rPr>
              <a:t> = 0; </a:t>
            </a:r>
            <a:r>
              <a:rPr lang="en-US" dirty="0">
                <a:solidFill>
                  <a:srgbClr val="030003"/>
                </a:solidFill>
                <a:latin typeface="Consolas"/>
              </a:rPr>
              <a:t>n</a:t>
            </a:r>
            <a:r>
              <a:rPr lang="en-US" dirty="0">
                <a:solidFill>
                  <a:srgbClr val="000000"/>
                </a:solidFill>
                <a:latin typeface="Consolas"/>
              </a:rPr>
              <a:t> &lt; </a:t>
            </a:r>
            <a:r>
              <a:rPr lang="en-US" dirty="0">
                <a:solidFill>
                  <a:srgbClr val="030003"/>
                </a:solidFill>
                <a:latin typeface="Consolas"/>
              </a:rPr>
              <a:t>count</a:t>
            </a:r>
            <a:r>
              <a:rPr lang="en-US" dirty="0">
                <a:solidFill>
                  <a:srgbClr val="000000"/>
                </a:solidFill>
                <a:latin typeface="Consolas"/>
              </a:rPr>
              <a:t> - 2; </a:t>
            </a:r>
            <a:r>
              <a:rPr lang="en-US" dirty="0">
                <a:solidFill>
                  <a:srgbClr val="030003"/>
                </a:solidFill>
                <a:latin typeface="Consolas"/>
              </a:rPr>
              <a:t>n</a:t>
            </a:r>
            <a:r>
              <a:rPr lang="en-US" dirty="0">
                <a:solidFill>
                  <a:srgbClr val="000000"/>
                </a:solidFill>
                <a:latin typeface="Consolas"/>
              </a:rPr>
              <a:t>++) {</a:t>
            </a:r>
          </a:p>
          <a:p>
            <a:r>
              <a:rPr lang="en-US" dirty="0">
                <a:solidFill>
                  <a:srgbClr val="000000"/>
                </a:solidFill>
                <a:latin typeface="Consolas"/>
              </a:rPr>
              <a:t>        </a:t>
            </a:r>
            <a:r>
              <a:rPr lang="en-US" dirty="0" err="1">
                <a:solidFill>
                  <a:srgbClr val="0000FF"/>
                </a:solidFill>
                <a:latin typeface="Consolas"/>
              </a:rPr>
              <a:t>int</a:t>
            </a:r>
            <a:r>
              <a:rPr lang="en-US" dirty="0">
                <a:solidFill>
                  <a:srgbClr val="000000"/>
                </a:solidFill>
                <a:latin typeface="Consolas"/>
              </a:rPr>
              <a:t> </a:t>
            </a:r>
            <a:r>
              <a:rPr lang="en-US" dirty="0">
                <a:solidFill>
                  <a:srgbClr val="030003"/>
                </a:solidFill>
                <a:latin typeface="Consolas"/>
              </a:rPr>
              <a:t>c</a:t>
            </a:r>
            <a:r>
              <a:rPr lang="en-US" dirty="0">
                <a:solidFill>
                  <a:srgbClr val="000000"/>
                </a:solidFill>
                <a:latin typeface="Consolas"/>
              </a:rPr>
              <a:t> = </a:t>
            </a:r>
            <a:r>
              <a:rPr lang="en-US" dirty="0">
                <a:solidFill>
                  <a:srgbClr val="030003"/>
                </a:solidFill>
                <a:latin typeface="Consolas"/>
              </a:rPr>
              <a:t>a</a:t>
            </a:r>
            <a:r>
              <a:rPr lang="en-US" dirty="0">
                <a:solidFill>
                  <a:srgbClr val="000000"/>
                </a:solidFill>
                <a:latin typeface="Consolas"/>
              </a:rPr>
              <a:t> + </a:t>
            </a:r>
            <a:r>
              <a:rPr lang="en-US" dirty="0">
                <a:solidFill>
                  <a:srgbClr val="030003"/>
                </a:solidFill>
                <a:latin typeface="Consolas"/>
              </a:rPr>
              <a:t>b</a:t>
            </a:r>
            <a:r>
              <a:rPr lang="en-US" dirty="0">
                <a:solidFill>
                  <a:srgbClr val="000000"/>
                </a:solidFill>
                <a:latin typeface="Consolas"/>
              </a:rPr>
              <a:t>;</a:t>
            </a:r>
          </a:p>
          <a:p>
            <a:r>
              <a:rPr lang="en-US" dirty="0">
                <a:solidFill>
                  <a:srgbClr val="000000"/>
                </a:solidFill>
                <a:latin typeface="Consolas"/>
              </a:rPr>
              <a:t>        </a:t>
            </a:r>
            <a:r>
              <a:rPr lang="en-US" dirty="0">
                <a:solidFill>
                  <a:srgbClr val="0000FF"/>
                </a:solidFill>
                <a:latin typeface="Consolas"/>
              </a:rPr>
              <a:t>yield</a:t>
            </a:r>
            <a:r>
              <a:rPr lang="en-US" dirty="0">
                <a:solidFill>
                  <a:srgbClr val="000000"/>
                </a:solidFill>
                <a:latin typeface="Consolas"/>
              </a:rPr>
              <a:t> </a:t>
            </a:r>
            <a:r>
              <a:rPr lang="en-US" dirty="0">
                <a:solidFill>
                  <a:srgbClr val="0000FF"/>
                </a:solidFill>
                <a:latin typeface="Consolas"/>
              </a:rPr>
              <a:t>return</a:t>
            </a:r>
            <a:r>
              <a:rPr lang="en-US" dirty="0">
                <a:solidFill>
                  <a:srgbClr val="000000"/>
                </a:solidFill>
                <a:latin typeface="Consolas"/>
              </a:rPr>
              <a:t> </a:t>
            </a:r>
            <a:r>
              <a:rPr lang="en-US" dirty="0">
                <a:solidFill>
                  <a:srgbClr val="030003"/>
                </a:solidFill>
                <a:latin typeface="Consolas"/>
              </a:rPr>
              <a:t>c</a:t>
            </a:r>
            <a:r>
              <a:rPr lang="en-US" dirty="0">
                <a:solidFill>
                  <a:srgbClr val="000000"/>
                </a:solidFill>
                <a:latin typeface="Consolas"/>
              </a:rPr>
              <a:t>;</a:t>
            </a:r>
          </a:p>
          <a:p>
            <a:r>
              <a:rPr lang="en-US" dirty="0">
                <a:solidFill>
                  <a:srgbClr val="000000"/>
                </a:solidFill>
                <a:latin typeface="Consolas"/>
              </a:rPr>
              <a:t>        </a:t>
            </a:r>
            <a:r>
              <a:rPr lang="en-US" dirty="0">
                <a:solidFill>
                  <a:srgbClr val="030003"/>
                </a:solidFill>
                <a:latin typeface="Consolas"/>
              </a:rPr>
              <a:t>a</a:t>
            </a:r>
            <a:r>
              <a:rPr lang="en-US" dirty="0">
                <a:solidFill>
                  <a:srgbClr val="000000"/>
                </a:solidFill>
                <a:latin typeface="Consolas"/>
              </a:rPr>
              <a:t> = </a:t>
            </a:r>
            <a:r>
              <a:rPr lang="en-US" dirty="0">
                <a:solidFill>
                  <a:srgbClr val="030003"/>
                </a:solidFill>
                <a:latin typeface="Consolas"/>
              </a:rPr>
              <a:t>b</a:t>
            </a:r>
            <a:r>
              <a:rPr lang="en-US" dirty="0">
                <a:solidFill>
                  <a:srgbClr val="000000"/>
                </a:solidFill>
                <a:latin typeface="Consolas"/>
              </a:rPr>
              <a:t>; </a:t>
            </a:r>
            <a:r>
              <a:rPr lang="en-US" dirty="0">
                <a:solidFill>
                  <a:srgbClr val="030003"/>
                </a:solidFill>
                <a:latin typeface="Consolas"/>
              </a:rPr>
              <a:t>b</a:t>
            </a:r>
            <a:r>
              <a:rPr lang="en-US" dirty="0">
                <a:solidFill>
                  <a:srgbClr val="000000"/>
                </a:solidFill>
                <a:latin typeface="Consolas"/>
              </a:rPr>
              <a:t> = </a:t>
            </a:r>
            <a:r>
              <a:rPr lang="en-US" dirty="0">
                <a:solidFill>
                  <a:srgbClr val="030003"/>
                </a:solidFill>
                <a:latin typeface="Consolas"/>
              </a:rPr>
              <a:t>c</a:t>
            </a:r>
            <a:r>
              <a:rPr lang="en-US" dirty="0">
                <a:solidFill>
                  <a:srgbClr val="000000"/>
                </a:solidFill>
                <a:latin typeface="Consolas"/>
              </a:rPr>
              <a:t>;</a:t>
            </a:r>
          </a:p>
          <a:p>
            <a:r>
              <a:rPr lang="en-US" dirty="0">
                <a:solidFill>
                  <a:srgbClr val="000000"/>
                </a:solidFill>
                <a:latin typeface="Consolas"/>
              </a:rPr>
              <a:t>    }</a:t>
            </a:r>
          </a:p>
          <a:p>
            <a:r>
              <a:rPr lang="en-US" dirty="0">
                <a:solidFill>
                  <a:srgbClr val="000000"/>
                </a:solidFill>
                <a:latin typeface="Consolas"/>
              </a:rPr>
              <a:t>}</a:t>
            </a:r>
          </a:p>
        </p:txBody>
      </p:sp>
    </p:spTree>
    <p:extLst>
      <p:ext uri="{BB962C8B-B14F-4D97-AF65-F5344CB8AC3E}">
        <p14:creationId xmlns:p14="http://schemas.microsoft.com/office/powerpoint/2010/main" val="33548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Trees</a:t>
            </a:r>
          </a:p>
        </p:txBody>
      </p:sp>
      <p:sp>
        <p:nvSpPr>
          <p:cNvPr id="3" name="Content Placeholder 2"/>
          <p:cNvSpPr>
            <a:spLocks noGrp="1"/>
          </p:cNvSpPr>
          <p:nvPr>
            <p:ph idx="1"/>
          </p:nvPr>
        </p:nvSpPr>
        <p:spPr>
          <a:xfrm>
            <a:off x="214282" y="1142984"/>
            <a:ext cx="8715436" cy="857256"/>
          </a:xfrm>
        </p:spPr>
        <p:txBody>
          <a:bodyPr/>
          <a:lstStyle/>
          <a:p>
            <a:r>
              <a:rPr lang="en-US" dirty="0"/>
              <a:t>Expressions as objects</a:t>
            </a:r>
          </a:p>
        </p:txBody>
      </p:sp>
      <p:sp>
        <p:nvSpPr>
          <p:cNvPr id="4" name="Footer Placeholder 3"/>
          <p:cNvSpPr>
            <a:spLocks noGrp="1"/>
          </p:cNvSpPr>
          <p:nvPr>
            <p:ph type="ftr" sz="quarter" idx="11"/>
          </p:nvPr>
        </p:nvSpPr>
        <p:spPr/>
        <p:txBody>
          <a:bodyPr/>
          <a:lstStyle/>
          <a:p>
            <a:r>
              <a:rPr lang="en-US"/>
              <a:t>(C)2011 Pavel Yosifovich</a:t>
            </a:r>
            <a:endParaRPr lang="he-IL" dirty="0"/>
          </a:p>
        </p:txBody>
      </p:sp>
      <p:sp>
        <p:nvSpPr>
          <p:cNvPr id="6" name="Slide Number Placeholder 5"/>
          <p:cNvSpPr>
            <a:spLocks noGrp="1"/>
          </p:cNvSpPr>
          <p:nvPr>
            <p:ph type="sldNum" sz="quarter" idx="12"/>
          </p:nvPr>
        </p:nvSpPr>
        <p:spPr/>
        <p:txBody>
          <a:bodyPr/>
          <a:lstStyle/>
          <a:p>
            <a:fld id="{8D5EC362-8DE0-4138-8AD2-9C18772BB671}" type="slidenum">
              <a:rPr lang="he-IL" smtClean="0"/>
              <a:pPr/>
              <a:t>126</a:t>
            </a:fld>
            <a:endParaRPr lang="he-IL"/>
          </a:p>
        </p:txBody>
      </p:sp>
      <p:sp>
        <p:nvSpPr>
          <p:cNvPr id="5" name="Rectangle 4"/>
          <p:cNvSpPr/>
          <p:nvPr/>
        </p:nvSpPr>
        <p:spPr>
          <a:xfrm>
            <a:off x="3357554" y="2143116"/>
            <a:ext cx="2714644" cy="428628"/>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err="1"/>
              <a:t>LambdaExpression</a:t>
            </a:r>
            <a:endParaRPr lang="en-US" dirty="0"/>
          </a:p>
        </p:txBody>
      </p:sp>
      <p:sp>
        <p:nvSpPr>
          <p:cNvPr id="7" name="Rectangle 6"/>
          <p:cNvSpPr/>
          <p:nvPr/>
        </p:nvSpPr>
        <p:spPr>
          <a:xfrm>
            <a:off x="3571868" y="3071810"/>
            <a:ext cx="2286016" cy="35719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1600" dirty="0" err="1"/>
              <a:t>BinaryExpression</a:t>
            </a:r>
            <a:r>
              <a:rPr lang="en-US" sz="1600" dirty="0"/>
              <a:t> (Add)</a:t>
            </a:r>
          </a:p>
        </p:txBody>
      </p:sp>
      <p:sp>
        <p:nvSpPr>
          <p:cNvPr id="8" name="Rectangle 7"/>
          <p:cNvSpPr/>
          <p:nvPr/>
        </p:nvSpPr>
        <p:spPr>
          <a:xfrm>
            <a:off x="1714480" y="3929066"/>
            <a:ext cx="2928958" cy="428628"/>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1600" dirty="0" err="1"/>
              <a:t>BinaryExpression</a:t>
            </a:r>
            <a:r>
              <a:rPr lang="en-US" sz="1600" dirty="0"/>
              <a:t> (Multiply)</a:t>
            </a:r>
          </a:p>
        </p:txBody>
      </p:sp>
      <p:sp>
        <p:nvSpPr>
          <p:cNvPr id="9" name="Rectangle 8"/>
          <p:cNvSpPr/>
          <p:nvPr/>
        </p:nvSpPr>
        <p:spPr>
          <a:xfrm>
            <a:off x="428596" y="4857760"/>
            <a:ext cx="2357454" cy="428628"/>
          </a:xfrm>
          <a:prstGeom prst="rect">
            <a:avLst/>
          </a:prstGeom>
          <a:solidFill>
            <a:srgbClr val="DAA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1600" dirty="0" err="1">
                <a:solidFill>
                  <a:schemeClr val="tx1"/>
                </a:solidFill>
              </a:rPr>
              <a:t>UnaryExpression</a:t>
            </a:r>
            <a:r>
              <a:rPr lang="en-US" sz="1600" dirty="0">
                <a:solidFill>
                  <a:schemeClr val="tx1"/>
                </a:solidFill>
              </a:rPr>
              <a:t> (Negate)</a:t>
            </a:r>
          </a:p>
        </p:txBody>
      </p:sp>
      <p:cxnSp>
        <p:nvCxnSpPr>
          <p:cNvPr id="12" name="Straight Arrow Connector 11"/>
          <p:cNvCxnSpPr>
            <a:stCxn id="7" idx="2"/>
            <a:endCxn id="8" idx="0"/>
          </p:cNvCxnSpPr>
          <p:nvPr/>
        </p:nvCxnSpPr>
        <p:spPr>
          <a:xfrm rot="5400000">
            <a:off x="3696885" y="2911075"/>
            <a:ext cx="500066" cy="1535917"/>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7" idx="0"/>
          </p:cNvCxnSpPr>
          <p:nvPr/>
        </p:nvCxnSpPr>
        <p:spPr>
          <a:xfrm rot="5400000">
            <a:off x="4464843" y="2821777"/>
            <a:ext cx="500066" cy="1588"/>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428992" y="4857760"/>
            <a:ext cx="2357454" cy="428628"/>
          </a:xfrm>
          <a:prstGeom prst="rect">
            <a:avLst/>
          </a:prstGeom>
          <a:solidFill>
            <a:srgbClr val="3E26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1600" dirty="0" err="1"/>
              <a:t>ParameterExpression</a:t>
            </a:r>
            <a:r>
              <a:rPr lang="en-US" sz="1600" dirty="0"/>
              <a:t> (b)</a:t>
            </a:r>
          </a:p>
        </p:txBody>
      </p:sp>
      <p:sp>
        <p:nvSpPr>
          <p:cNvPr id="27" name="TextBox 26"/>
          <p:cNvSpPr txBox="1"/>
          <p:nvPr/>
        </p:nvSpPr>
        <p:spPr>
          <a:xfrm>
            <a:off x="4714876" y="2643182"/>
            <a:ext cx="651139" cy="338554"/>
          </a:xfrm>
          <a:prstGeom prst="rect">
            <a:avLst/>
          </a:prstGeom>
          <a:noFill/>
        </p:spPr>
        <p:txBody>
          <a:bodyPr wrap="none" rtlCol="0">
            <a:spAutoFit/>
          </a:bodyPr>
          <a:lstStyle/>
          <a:p>
            <a:r>
              <a:rPr lang="en-US" sz="1600" dirty="0"/>
              <a:t>Body</a:t>
            </a:r>
          </a:p>
        </p:txBody>
      </p:sp>
      <p:sp>
        <p:nvSpPr>
          <p:cNvPr id="28" name="TextBox 27"/>
          <p:cNvSpPr txBox="1"/>
          <p:nvPr/>
        </p:nvSpPr>
        <p:spPr>
          <a:xfrm>
            <a:off x="6060978" y="3429000"/>
            <a:ext cx="662361" cy="338554"/>
          </a:xfrm>
          <a:prstGeom prst="rect">
            <a:avLst/>
          </a:prstGeom>
          <a:noFill/>
        </p:spPr>
        <p:txBody>
          <a:bodyPr wrap="none" rtlCol="0">
            <a:spAutoFit/>
          </a:bodyPr>
          <a:lstStyle/>
          <a:p>
            <a:r>
              <a:rPr lang="en-US" sz="1600" dirty="0"/>
              <a:t>Right</a:t>
            </a:r>
          </a:p>
        </p:txBody>
      </p:sp>
      <p:sp>
        <p:nvSpPr>
          <p:cNvPr id="29" name="TextBox 28"/>
          <p:cNvSpPr txBox="1"/>
          <p:nvPr/>
        </p:nvSpPr>
        <p:spPr>
          <a:xfrm>
            <a:off x="3044159" y="3500438"/>
            <a:ext cx="527709" cy="338554"/>
          </a:xfrm>
          <a:prstGeom prst="rect">
            <a:avLst/>
          </a:prstGeom>
          <a:noFill/>
        </p:spPr>
        <p:txBody>
          <a:bodyPr wrap="none" rtlCol="0">
            <a:spAutoFit/>
          </a:bodyPr>
          <a:lstStyle/>
          <a:p>
            <a:r>
              <a:rPr lang="en-US" sz="1600" dirty="0"/>
              <a:t>Left</a:t>
            </a:r>
          </a:p>
        </p:txBody>
      </p:sp>
      <p:sp>
        <p:nvSpPr>
          <p:cNvPr id="32" name="Rectangle 31"/>
          <p:cNvSpPr/>
          <p:nvPr/>
        </p:nvSpPr>
        <p:spPr>
          <a:xfrm>
            <a:off x="357158" y="5715016"/>
            <a:ext cx="2500330" cy="428628"/>
          </a:xfrm>
          <a:prstGeom prst="rect">
            <a:avLst/>
          </a:prstGeom>
          <a:solidFill>
            <a:srgbClr val="3E26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1600" dirty="0" err="1"/>
              <a:t>ParameterExpression</a:t>
            </a:r>
            <a:r>
              <a:rPr lang="en-US" sz="1600" dirty="0"/>
              <a:t> (a)</a:t>
            </a:r>
          </a:p>
        </p:txBody>
      </p:sp>
      <p:sp>
        <p:nvSpPr>
          <p:cNvPr id="33" name="TextBox 32"/>
          <p:cNvSpPr txBox="1"/>
          <p:nvPr/>
        </p:nvSpPr>
        <p:spPr>
          <a:xfrm>
            <a:off x="1608198" y="5357826"/>
            <a:ext cx="982961" cy="338554"/>
          </a:xfrm>
          <a:prstGeom prst="rect">
            <a:avLst/>
          </a:prstGeom>
          <a:noFill/>
        </p:spPr>
        <p:txBody>
          <a:bodyPr wrap="none" rtlCol="0">
            <a:spAutoFit/>
          </a:bodyPr>
          <a:lstStyle/>
          <a:p>
            <a:r>
              <a:rPr lang="en-US" sz="1600" dirty="0"/>
              <a:t>Operand</a:t>
            </a:r>
          </a:p>
        </p:txBody>
      </p:sp>
      <p:cxnSp>
        <p:nvCxnSpPr>
          <p:cNvPr id="34" name="Straight Arrow Connector 33"/>
          <p:cNvCxnSpPr>
            <a:stCxn id="8" idx="2"/>
            <a:endCxn id="9" idx="0"/>
          </p:cNvCxnSpPr>
          <p:nvPr/>
        </p:nvCxnSpPr>
        <p:spPr>
          <a:xfrm rot="5400000">
            <a:off x="2143108" y="3821909"/>
            <a:ext cx="500066" cy="1571636"/>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2"/>
            <a:endCxn id="26" idx="0"/>
          </p:cNvCxnSpPr>
          <p:nvPr/>
        </p:nvCxnSpPr>
        <p:spPr>
          <a:xfrm rot="16200000" flipH="1">
            <a:off x="3643306" y="3893347"/>
            <a:ext cx="500066" cy="142876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2"/>
            <a:endCxn id="32" idx="0"/>
          </p:cNvCxnSpPr>
          <p:nvPr/>
        </p:nvCxnSpPr>
        <p:spPr>
          <a:xfrm rot="5400000">
            <a:off x="1393009" y="5500702"/>
            <a:ext cx="428628" cy="1588"/>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072198" y="3929066"/>
            <a:ext cx="2357454" cy="428628"/>
          </a:xfrm>
          <a:prstGeom prst="rect">
            <a:avLst/>
          </a:prstGeom>
          <a:solidFill>
            <a:srgbClr val="3E26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1600" dirty="0" err="1"/>
              <a:t>ParameterExpression</a:t>
            </a:r>
            <a:r>
              <a:rPr lang="en-US" sz="1600" dirty="0"/>
              <a:t> (c)</a:t>
            </a:r>
          </a:p>
        </p:txBody>
      </p:sp>
      <p:cxnSp>
        <p:nvCxnSpPr>
          <p:cNvPr id="51" name="Straight Arrow Connector 50"/>
          <p:cNvCxnSpPr>
            <a:stCxn id="7" idx="2"/>
            <a:endCxn id="49" idx="0"/>
          </p:cNvCxnSpPr>
          <p:nvPr/>
        </p:nvCxnSpPr>
        <p:spPr>
          <a:xfrm rot="16200000" flipH="1">
            <a:off x="5732867" y="2411008"/>
            <a:ext cx="500066" cy="2536049"/>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215074" y="2143116"/>
            <a:ext cx="1451038" cy="369332"/>
          </a:xfrm>
          <a:prstGeom prst="rect">
            <a:avLst/>
          </a:prstGeom>
          <a:noFill/>
        </p:spPr>
        <p:txBody>
          <a:bodyPr wrap="none" rtlCol="0">
            <a:spAutoFit/>
          </a:bodyPr>
          <a:lstStyle/>
          <a:p>
            <a:pPr algn="l" rtl="0"/>
            <a:r>
              <a:rPr lang="en-US" b="1" dirty="0">
                <a:latin typeface="Consolas" pitchFamily="49" charset="0"/>
              </a:rPr>
              <a:t>-a * b + c</a:t>
            </a:r>
          </a:p>
        </p:txBody>
      </p:sp>
      <p:sp>
        <p:nvSpPr>
          <p:cNvPr id="58" name="TextBox 57"/>
          <p:cNvSpPr txBox="1"/>
          <p:nvPr/>
        </p:nvSpPr>
        <p:spPr>
          <a:xfrm>
            <a:off x="1686837" y="4357694"/>
            <a:ext cx="527709" cy="338554"/>
          </a:xfrm>
          <a:prstGeom prst="rect">
            <a:avLst/>
          </a:prstGeom>
          <a:noFill/>
        </p:spPr>
        <p:txBody>
          <a:bodyPr wrap="none" rtlCol="0">
            <a:spAutoFit/>
          </a:bodyPr>
          <a:lstStyle/>
          <a:p>
            <a:r>
              <a:rPr lang="en-US" sz="1600" dirty="0"/>
              <a:t>Left</a:t>
            </a:r>
          </a:p>
        </p:txBody>
      </p:sp>
      <p:sp>
        <p:nvSpPr>
          <p:cNvPr id="59" name="TextBox 58"/>
          <p:cNvSpPr txBox="1"/>
          <p:nvPr/>
        </p:nvSpPr>
        <p:spPr>
          <a:xfrm>
            <a:off x="4071934" y="4357694"/>
            <a:ext cx="662361" cy="338554"/>
          </a:xfrm>
          <a:prstGeom prst="rect">
            <a:avLst/>
          </a:prstGeom>
          <a:noFill/>
        </p:spPr>
        <p:txBody>
          <a:bodyPr wrap="none" rtlCol="0">
            <a:spAutoFit/>
          </a:bodyPr>
          <a:lstStyle/>
          <a:p>
            <a:r>
              <a:rPr lang="en-US" sz="1600" dirty="0"/>
              <a:t>Right</a:t>
            </a:r>
          </a:p>
        </p:txBody>
      </p:sp>
    </p:spTree>
    <p:extLst>
      <p:ext uri="{BB962C8B-B14F-4D97-AF65-F5344CB8AC3E}">
        <p14:creationId xmlns:p14="http://schemas.microsoft.com/office/powerpoint/2010/main" val="3091525847"/>
      </p:ext>
    </p:extLst>
  </p:cSld>
  <p:clrMapOvr>
    <a:masterClrMapping/>
  </p:clrMapOvr>
  <p:transition>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Implicitly Typed Local Variables</a:t>
            </a:r>
          </a:p>
        </p:txBody>
      </p:sp>
      <p:sp>
        <p:nvSpPr>
          <p:cNvPr id="8" name="Content Placeholder 7"/>
          <p:cNvSpPr>
            <a:spLocks noGrp="1"/>
          </p:cNvSpPr>
          <p:nvPr>
            <p:ph idx="1"/>
          </p:nvPr>
        </p:nvSpPr>
        <p:spPr/>
        <p:txBody>
          <a:bodyPr/>
          <a:lstStyle/>
          <a:p>
            <a:r>
              <a:rPr lang="en-US" dirty="0"/>
              <a:t>Using the </a:t>
            </a:r>
            <a:r>
              <a:rPr lang="en-US" b="1" dirty="0" err="1">
                <a:solidFill>
                  <a:srgbClr val="0070C0"/>
                </a:solidFill>
                <a:latin typeface="Consolas" pitchFamily="49" charset="0"/>
              </a:rPr>
              <a:t>var</a:t>
            </a:r>
            <a:r>
              <a:rPr lang="en-US" dirty="0"/>
              <a:t> keyword</a:t>
            </a:r>
          </a:p>
        </p:txBody>
      </p:sp>
      <p:sp>
        <p:nvSpPr>
          <p:cNvPr id="10" name="Footer Placeholder 9"/>
          <p:cNvSpPr>
            <a:spLocks noGrp="1"/>
          </p:cNvSpPr>
          <p:nvPr>
            <p:ph type="ftr" sz="quarter" idx="11"/>
          </p:nvPr>
        </p:nvSpPr>
        <p:spPr/>
        <p:txBody>
          <a:bodyPr/>
          <a:lstStyle/>
          <a:p>
            <a:r>
              <a:rPr lang="en-US"/>
              <a:t>(C)2011 by Pavel Yosifovich</a:t>
            </a:r>
            <a:endParaRPr lang="he-IL" dirty="0"/>
          </a:p>
        </p:txBody>
      </p:sp>
      <p:sp>
        <p:nvSpPr>
          <p:cNvPr id="9" name="Slide Number Placeholder 8"/>
          <p:cNvSpPr>
            <a:spLocks noGrp="1"/>
          </p:cNvSpPr>
          <p:nvPr>
            <p:ph type="sldNum" sz="quarter" idx="12"/>
          </p:nvPr>
        </p:nvSpPr>
        <p:spPr/>
        <p:txBody>
          <a:bodyPr/>
          <a:lstStyle/>
          <a:p>
            <a:fld id="{8D5EC362-8DE0-4138-8AD2-9C18772BB671}" type="slidenum">
              <a:rPr lang="he-IL" smtClean="0"/>
              <a:pPr/>
              <a:t>127</a:t>
            </a:fld>
            <a:endParaRPr lang="he-IL"/>
          </a:p>
        </p:txBody>
      </p:sp>
      <p:sp>
        <p:nvSpPr>
          <p:cNvPr id="6" name="Rectangle 5"/>
          <p:cNvSpPr/>
          <p:nvPr/>
        </p:nvSpPr>
        <p:spPr bwMode="auto">
          <a:xfrm>
            <a:off x="357158" y="2000240"/>
            <a:ext cx="7858180" cy="1323439"/>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dirty="0">
                <a:solidFill>
                  <a:srgbClr val="008000"/>
                </a:solidFill>
                <a:latin typeface="Consolas"/>
              </a:rPr>
              <a:t>// C# 2.0</a:t>
            </a:r>
            <a:endParaRPr lang="en-US" sz="1600" dirty="0">
              <a:solidFill>
                <a:srgbClr val="000000"/>
              </a:solidFill>
              <a:latin typeface="Consolas"/>
            </a:endParaRPr>
          </a:p>
          <a:p>
            <a:r>
              <a:rPr lang="en-US" sz="1600" dirty="0" err="1">
                <a:solidFill>
                  <a:srgbClr val="0000FF"/>
                </a:solidFill>
                <a:latin typeface="Consolas"/>
              </a:rPr>
              <a:t>int</a:t>
            </a:r>
            <a:r>
              <a:rPr lang="en-US" sz="1600" dirty="0">
                <a:solidFill>
                  <a:srgbClr val="000000"/>
                </a:solidFill>
                <a:latin typeface="Consolas"/>
              </a:rPr>
              <a:t> </a:t>
            </a:r>
            <a:r>
              <a:rPr lang="en-US" sz="1600" dirty="0">
                <a:solidFill>
                  <a:srgbClr val="030003"/>
                </a:solidFill>
                <a:latin typeface="Consolas"/>
              </a:rPr>
              <a:t>x</a:t>
            </a:r>
            <a:r>
              <a:rPr lang="en-US" sz="1600" dirty="0">
                <a:solidFill>
                  <a:srgbClr val="000000"/>
                </a:solidFill>
                <a:latin typeface="Consolas"/>
              </a:rPr>
              <a:t> = 5;</a:t>
            </a:r>
          </a:p>
          <a:p>
            <a:r>
              <a:rPr lang="en-US" sz="1600" dirty="0">
                <a:solidFill>
                  <a:srgbClr val="0000FF"/>
                </a:solidFill>
                <a:latin typeface="Consolas"/>
              </a:rPr>
              <a:t>string</a:t>
            </a:r>
            <a:r>
              <a:rPr lang="en-US" sz="1600" dirty="0">
                <a:solidFill>
                  <a:srgbClr val="000000"/>
                </a:solidFill>
                <a:latin typeface="Consolas"/>
              </a:rPr>
              <a:t> </a:t>
            </a:r>
            <a:r>
              <a:rPr lang="en-US" sz="1600" dirty="0">
                <a:solidFill>
                  <a:srgbClr val="030003"/>
                </a:solidFill>
                <a:latin typeface="Consolas"/>
              </a:rPr>
              <a:t>name</a:t>
            </a:r>
            <a:r>
              <a:rPr lang="en-US" sz="1600" dirty="0">
                <a:solidFill>
                  <a:srgbClr val="000000"/>
                </a:solidFill>
                <a:latin typeface="Consolas"/>
              </a:rPr>
              <a:t> = </a:t>
            </a:r>
            <a:r>
              <a:rPr lang="en-US" sz="1600" dirty="0">
                <a:solidFill>
                  <a:srgbClr val="A31515"/>
                </a:solidFill>
                <a:latin typeface="Consolas"/>
              </a:rPr>
              <a:t>"Bart Simpson"</a:t>
            </a:r>
            <a:r>
              <a:rPr lang="en-US" sz="1600" dirty="0">
                <a:solidFill>
                  <a:srgbClr val="000000"/>
                </a:solidFill>
                <a:latin typeface="Consolas"/>
              </a:rPr>
              <a:t>;</a:t>
            </a:r>
          </a:p>
          <a:p>
            <a:r>
              <a:rPr lang="en-US" sz="1600" b="1" dirty="0">
                <a:solidFill>
                  <a:srgbClr val="0000FF"/>
                </a:solidFill>
                <a:latin typeface="Consolas"/>
              </a:rPr>
              <a:t>Dictionary</a:t>
            </a:r>
            <a:r>
              <a:rPr lang="en-US" sz="1600" dirty="0">
                <a:solidFill>
                  <a:srgbClr val="000000"/>
                </a:solidFill>
                <a:latin typeface="Consolas"/>
              </a:rPr>
              <a:t>&lt;</a:t>
            </a:r>
            <a:r>
              <a:rPr lang="en-US" sz="1600" dirty="0">
                <a:solidFill>
                  <a:srgbClr val="0000FF"/>
                </a:solidFill>
                <a:latin typeface="Consolas"/>
              </a:rPr>
              <a:t>string</a:t>
            </a:r>
            <a:r>
              <a:rPr lang="en-US" sz="1600" dirty="0">
                <a:solidFill>
                  <a:srgbClr val="000000"/>
                </a:solidFill>
                <a:latin typeface="Consolas"/>
              </a:rPr>
              <a:t>, </a:t>
            </a:r>
            <a:r>
              <a:rPr lang="en-US" sz="1600" dirty="0">
                <a:solidFill>
                  <a:srgbClr val="0000FF"/>
                </a:solidFill>
                <a:latin typeface="Consolas"/>
              </a:rPr>
              <a:t>object</a:t>
            </a:r>
            <a:r>
              <a:rPr lang="en-US" sz="1600" dirty="0">
                <a:solidFill>
                  <a:srgbClr val="000000"/>
                </a:solidFill>
                <a:latin typeface="Consolas"/>
              </a:rPr>
              <a:t>&gt; </a:t>
            </a:r>
            <a:r>
              <a:rPr lang="en-US" sz="1600" dirty="0">
                <a:solidFill>
                  <a:srgbClr val="030003"/>
                </a:solidFill>
                <a:latin typeface="Consolas"/>
              </a:rPr>
              <a:t>data</a:t>
            </a:r>
            <a:r>
              <a:rPr lang="en-US" sz="1600" dirty="0">
                <a:solidFill>
                  <a:srgbClr val="000000"/>
                </a:solidFill>
                <a:latin typeface="Consolas"/>
              </a:rPr>
              <a:t> = </a:t>
            </a:r>
            <a:r>
              <a:rPr lang="en-US" sz="1600" dirty="0">
                <a:solidFill>
                  <a:srgbClr val="0000FF"/>
                </a:solidFill>
                <a:latin typeface="Consolas"/>
              </a:rPr>
              <a:t>new</a:t>
            </a:r>
            <a:r>
              <a:rPr lang="en-US" sz="1600" dirty="0">
                <a:solidFill>
                  <a:srgbClr val="000000"/>
                </a:solidFill>
                <a:latin typeface="Consolas"/>
              </a:rPr>
              <a:t> </a:t>
            </a:r>
            <a:r>
              <a:rPr lang="en-US" sz="1600" b="1" dirty="0">
                <a:solidFill>
                  <a:srgbClr val="0000FF"/>
                </a:solidFill>
                <a:latin typeface="Consolas"/>
              </a:rPr>
              <a:t>Dictionary</a:t>
            </a:r>
            <a:r>
              <a:rPr lang="en-US" sz="1600" dirty="0">
                <a:solidFill>
                  <a:srgbClr val="000000"/>
                </a:solidFill>
                <a:latin typeface="Consolas"/>
              </a:rPr>
              <a:t>&lt;</a:t>
            </a:r>
            <a:r>
              <a:rPr lang="en-US" sz="1600" dirty="0">
                <a:solidFill>
                  <a:srgbClr val="0000FF"/>
                </a:solidFill>
                <a:latin typeface="Consolas"/>
              </a:rPr>
              <a:t>string</a:t>
            </a:r>
            <a:r>
              <a:rPr lang="en-US" sz="1600" dirty="0">
                <a:solidFill>
                  <a:srgbClr val="000000"/>
                </a:solidFill>
                <a:latin typeface="Consolas"/>
              </a:rPr>
              <a:t>, </a:t>
            </a:r>
            <a:r>
              <a:rPr lang="en-US" sz="1600" dirty="0">
                <a:solidFill>
                  <a:srgbClr val="0000FF"/>
                </a:solidFill>
                <a:latin typeface="Consolas"/>
              </a:rPr>
              <a:t>object</a:t>
            </a:r>
            <a:r>
              <a:rPr lang="en-US" sz="1600" dirty="0">
                <a:solidFill>
                  <a:srgbClr val="000000"/>
                </a:solidFill>
                <a:latin typeface="Consolas"/>
              </a:rPr>
              <a:t>&gt;();</a:t>
            </a:r>
          </a:p>
          <a:p>
            <a:r>
              <a:rPr lang="en-US" sz="1600" dirty="0" err="1">
                <a:solidFill>
                  <a:srgbClr val="0000FF"/>
                </a:solidFill>
                <a:latin typeface="Consolas"/>
              </a:rPr>
              <a:t>int</a:t>
            </a:r>
            <a:r>
              <a:rPr lang="en-US" sz="1600" dirty="0">
                <a:solidFill>
                  <a:srgbClr val="000000"/>
                </a:solidFill>
                <a:latin typeface="Consolas"/>
              </a:rPr>
              <a:t> </a:t>
            </a:r>
            <a:r>
              <a:rPr lang="en-US" sz="1600" dirty="0">
                <a:solidFill>
                  <a:srgbClr val="030003"/>
                </a:solidFill>
                <a:latin typeface="Consolas"/>
              </a:rPr>
              <a:t>size</a:t>
            </a:r>
            <a:r>
              <a:rPr lang="en-US" sz="1600" dirty="0">
                <a:solidFill>
                  <a:srgbClr val="000000"/>
                </a:solidFill>
                <a:latin typeface="Consolas"/>
              </a:rPr>
              <a:t> = </a:t>
            </a:r>
            <a:r>
              <a:rPr lang="en-US" sz="1600" dirty="0" err="1">
                <a:solidFill>
                  <a:srgbClr val="030003"/>
                </a:solidFill>
                <a:latin typeface="Consolas"/>
              </a:rPr>
              <a:t>name</a:t>
            </a:r>
            <a:r>
              <a:rPr lang="en-US" sz="1600" dirty="0" err="1">
                <a:solidFill>
                  <a:srgbClr val="000000"/>
                </a:solidFill>
                <a:latin typeface="Consolas"/>
              </a:rPr>
              <a:t>.</a:t>
            </a:r>
            <a:r>
              <a:rPr lang="en-US" sz="1600" dirty="0" err="1">
                <a:solidFill>
                  <a:srgbClr val="030003"/>
                </a:solidFill>
                <a:latin typeface="Consolas"/>
              </a:rPr>
              <a:t>Length</a:t>
            </a:r>
            <a:r>
              <a:rPr lang="en-US" sz="1600" dirty="0">
                <a:solidFill>
                  <a:srgbClr val="000000"/>
                </a:solidFill>
                <a:latin typeface="Consolas"/>
              </a:rPr>
              <a:t>;</a:t>
            </a:r>
          </a:p>
        </p:txBody>
      </p:sp>
      <p:sp>
        <p:nvSpPr>
          <p:cNvPr id="7" name="Rectangle 6"/>
          <p:cNvSpPr/>
          <p:nvPr/>
        </p:nvSpPr>
        <p:spPr bwMode="auto">
          <a:xfrm>
            <a:off x="371475" y="4029074"/>
            <a:ext cx="7843863" cy="2062103"/>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dirty="0">
                <a:solidFill>
                  <a:srgbClr val="008000"/>
                </a:solidFill>
                <a:latin typeface="Consolas"/>
              </a:rPr>
              <a:t>// C# 3.0</a:t>
            </a:r>
            <a:endParaRPr lang="en-US" sz="1600" dirty="0">
              <a:solidFill>
                <a:srgbClr val="000000"/>
              </a:solidFill>
              <a:latin typeface="Consolas"/>
            </a:endParaRPr>
          </a:p>
          <a:p>
            <a:r>
              <a:rPr lang="en-US" sz="1600" dirty="0" err="1">
                <a:solidFill>
                  <a:srgbClr val="0000FF"/>
                </a:solidFill>
                <a:latin typeface="Consolas"/>
              </a:rPr>
              <a:t>var</a:t>
            </a:r>
            <a:r>
              <a:rPr lang="en-US" sz="1600" dirty="0">
                <a:solidFill>
                  <a:srgbClr val="000000"/>
                </a:solidFill>
                <a:latin typeface="Consolas"/>
              </a:rPr>
              <a:t> </a:t>
            </a:r>
            <a:r>
              <a:rPr lang="en-US" sz="1600" dirty="0">
                <a:solidFill>
                  <a:srgbClr val="030003"/>
                </a:solidFill>
                <a:latin typeface="Consolas"/>
              </a:rPr>
              <a:t>x</a:t>
            </a:r>
            <a:r>
              <a:rPr lang="en-US" sz="1600" dirty="0">
                <a:solidFill>
                  <a:srgbClr val="000000"/>
                </a:solidFill>
                <a:latin typeface="Consolas"/>
              </a:rPr>
              <a:t> = 5;</a:t>
            </a:r>
          </a:p>
          <a:p>
            <a:r>
              <a:rPr lang="en-US" sz="1600" dirty="0" err="1">
                <a:solidFill>
                  <a:srgbClr val="0000FF"/>
                </a:solidFill>
                <a:latin typeface="Consolas"/>
              </a:rPr>
              <a:t>var</a:t>
            </a:r>
            <a:r>
              <a:rPr lang="en-US" sz="1600" dirty="0">
                <a:solidFill>
                  <a:srgbClr val="000000"/>
                </a:solidFill>
                <a:latin typeface="Consolas"/>
              </a:rPr>
              <a:t> </a:t>
            </a:r>
            <a:r>
              <a:rPr lang="en-US" sz="1600" dirty="0">
                <a:solidFill>
                  <a:srgbClr val="030003"/>
                </a:solidFill>
                <a:latin typeface="Consolas"/>
              </a:rPr>
              <a:t>name</a:t>
            </a:r>
            <a:r>
              <a:rPr lang="en-US" sz="1600" dirty="0">
                <a:solidFill>
                  <a:srgbClr val="000000"/>
                </a:solidFill>
                <a:latin typeface="Consolas"/>
              </a:rPr>
              <a:t> = </a:t>
            </a:r>
            <a:r>
              <a:rPr lang="en-US" sz="1600" dirty="0">
                <a:solidFill>
                  <a:srgbClr val="A31515"/>
                </a:solidFill>
                <a:latin typeface="Consolas"/>
              </a:rPr>
              <a:t>"Bart Simpson"</a:t>
            </a:r>
            <a:r>
              <a:rPr lang="en-US" sz="1600" dirty="0">
                <a:solidFill>
                  <a:srgbClr val="000000"/>
                </a:solidFill>
                <a:latin typeface="Consolas"/>
              </a:rPr>
              <a:t>;</a:t>
            </a:r>
          </a:p>
          <a:p>
            <a:r>
              <a:rPr lang="en-US" sz="1600" dirty="0" err="1">
                <a:solidFill>
                  <a:srgbClr val="0000FF"/>
                </a:solidFill>
                <a:latin typeface="Consolas"/>
              </a:rPr>
              <a:t>var</a:t>
            </a:r>
            <a:r>
              <a:rPr lang="en-US" sz="1600" dirty="0">
                <a:solidFill>
                  <a:srgbClr val="000000"/>
                </a:solidFill>
                <a:latin typeface="Consolas"/>
              </a:rPr>
              <a:t> </a:t>
            </a:r>
            <a:r>
              <a:rPr lang="en-US" sz="1600" dirty="0">
                <a:solidFill>
                  <a:srgbClr val="030003"/>
                </a:solidFill>
                <a:latin typeface="Consolas"/>
              </a:rPr>
              <a:t>data</a:t>
            </a:r>
            <a:r>
              <a:rPr lang="en-US" sz="1600" dirty="0">
                <a:solidFill>
                  <a:srgbClr val="000000"/>
                </a:solidFill>
                <a:latin typeface="Consolas"/>
              </a:rPr>
              <a:t> = </a:t>
            </a:r>
            <a:r>
              <a:rPr lang="en-US" sz="1600" dirty="0">
                <a:solidFill>
                  <a:srgbClr val="0000FF"/>
                </a:solidFill>
                <a:latin typeface="Consolas"/>
              </a:rPr>
              <a:t>new</a:t>
            </a:r>
            <a:r>
              <a:rPr lang="en-US" sz="1600" dirty="0">
                <a:solidFill>
                  <a:srgbClr val="000000"/>
                </a:solidFill>
                <a:latin typeface="Consolas"/>
              </a:rPr>
              <a:t> </a:t>
            </a:r>
            <a:r>
              <a:rPr lang="en-US" sz="1600" b="1" dirty="0">
                <a:solidFill>
                  <a:srgbClr val="0000FF"/>
                </a:solidFill>
                <a:latin typeface="Consolas"/>
              </a:rPr>
              <a:t>Dictionary</a:t>
            </a:r>
            <a:r>
              <a:rPr lang="en-US" sz="1600" dirty="0">
                <a:solidFill>
                  <a:srgbClr val="000000"/>
                </a:solidFill>
                <a:latin typeface="Consolas"/>
              </a:rPr>
              <a:t>&lt;</a:t>
            </a:r>
            <a:r>
              <a:rPr lang="en-US" sz="1600" dirty="0">
                <a:solidFill>
                  <a:srgbClr val="0000FF"/>
                </a:solidFill>
                <a:latin typeface="Consolas"/>
              </a:rPr>
              <a:t>string</a:t>
            </a:r>
            <a:r>
              <a:rPr lang="en-US" sz="1600" dirty="0">
                <a:solidFill>
                  <a:srgbClr val="000000"/>
                </a:solidFill>
                <a:latin typeface="Consolas"/>
              </a:rPr>
              <a:t>, </a:t>
            </a:r>
            <a:r>
              <a:rPr lang="en-US" sz="1600" dirty="0">
                <a:solidFill>
                  <a:srgbClr val="0000FF"/>
                </a:solidFill>
                <a:latin typeface="Consolas"/>
              </a:rPr>
              <a:t>object</a:t>
            </a:r>
            <a:r>
              <a:rPr lang="en-US" sz="1600" dirty="0">
                <a:solidFill>
                  <a:srgbClr val="000000"/>
                </a:solidFill>
                <a:latin typeface="Consolas"/>
              </a:rPr>
              <a:t>&gt;();</a:t>
            </a:r>
          </a:p>
          <a:p>
            <a:r>
              <a:rPr lang="en-US" sz="1600" dirty="0" err="1">
                <a:solidFill>
                  <a:srgbClr val="0000FF"/>
                </a:solidFill>
                <a:latin typeface="Consolas"/>
              </a:rPr>
              <a:t>var</a:t>
            </a:r>
            <a:r>
              <a:rPr lang="en-US" sz="1600" dirty="0">
                <a:solidFill>
                  <a:srgbClr val="000000"/>
                </a:solidFill>
                <a:latin typeface="Consolas"/>
              </a:rPr>
              <a:t> </a:t>
            </a:r>
            <a:r>
              <a:rPr lang="en-US" sz="1600" dirty="0">
                <a:solidFill>
                  <a:srgbClr val="030003"/>
                </a:solidFill>
                <a:latin typeface="Consolas"/>
              </a:rPr>
              <a:t>size</a:t>
            </a:r>
            <a:r>
              <a:rPr lang="en-US" sz="1600" dirty="0">
                <a:solidFill>
                  <a:srgbClr val="000000"/>
                </a:solidFill>
                <a:latin typeface="Consolas"/>
              </a:rPr>
              <a:t> = </a:t>
            </a:r>
            <a:r>
              <a:rPr lang="en-US" sz="1600" dirty="0" err="1">
                <a:solidFill>
                  <a:srgbClr val="030003"/>
                </a:solidFill>
                <a:latin typeface="Consolas"/>
              </a:rPr>
              <a:t>name</a:t>
            </a:r>
            <a:r>
              <a:rPr lang="en-US" sz="1600" dirty="0" err="1">
                <a:solidFill>
                  <a:srgbClr val="000000"/>
                </a:solidFill>
                <a:latin typeface="Consolas"/>
              </a:rPr>
              <a:t>.</a:t>
            </a:r>
            <a:r>
              <a:rPr lang="en-US" sz="1600" dirty="0" err="1">
                <a:solidFill>
                  <a:srgbClr val="030003"/>
                </a:solidFill>
                <a:latin typeface="Consolas"/>
              </a:rPr>
              <a:t>Length</a:t>
            </a:r>
            <a:r>
              <a:rPr lang="en-US" sz="1600" dirty="0">
                <a:solidFill>
                  <a:srgbClr val="000000"/>
                </a:solidFill>
                <a:latin typeface="Consolas"/>
              </a:rPr>
              <a:t>;</a:t>
            </a:r>
          </a:p>
          <a:p>
            <a:r>
              <a:rPr lang="en-US" sz="1600" dirty="0">
                <a:solidFill>
                  <a:srgbClr val="000000"/>
                </a:solidFill>
                <a:latin typeface="Consolas"/>
              </a:rPr>
              <a:t> </a:t>
            </a:r>
          </a:p>
          <a:p>
            <a:r>
              <a:rPr lang="en-US" sz="1600" dirty="0" err="1">
                <a:solidFill>
                  <a:srgbClr val="0000FF"/>
                </a:solidFill>
                <a:latin typeface="Consolas"/>
              </a:rPr>
              <a:t>var</a:t>
            </a:r>
            <a:r>
              <a:rPr lang="en-US" sz="1600" dirty="0">
                <a:solidFill>
                  <a:srgbClr val="000000"/>
                </a:solidFill>
                <a:latin typeface="Consolas"/>
              </a:rPr>
              <a:t> </a:t>
            </a:r>
            <a:r>
              <a:rPr lang="en-US" sz="1600" dirty="0">
                <a:solidFill>
                  <a:srgbClr val="030003"/>
                </a:solidFill>
                <a:latin typeface="Consolas"/>
              </a:rPr>
              <a:t>y</a:t>
            </a:r>
            <a:r>
              <a:rPr lang="en-US" sz="1600" dirty="0">
                <a:solidFill>
                  <a:srgbClr val="000000"/>
                </a:solidFill>
                <a:latin typeface="Consolas"/>
              </a:rPr>
              <a:t> = </a:t>
            </a:r>
            <a:r>
              <a:rPr lang="en-US" sz="1600" dirty="0">
                <a:solidFill>
                  <a:srgbClr val="030003"/>
                </a:solidFill>
                <a:latin typeface="Consolas"/>
              </a:rPr>
              <a:t>x</a:t>
            </a:r>
            <a:r>
              <a:rPr lang="en-US" sz="1600" dirty="0">
                <a:solidFill>
                  <a:srgbClr val="000000"/>
                </a:solidFill>
                <a:latin typeface="Consolas"/>
              </a:rPr>
              <a:t>;</a:t>
            </a:r>
          </a:p>
          <a:p>
            <a:r>
              <a:rPr lang="en-US" sz="1600" dirty="0" err="1">
                <a:solidFill>
                  <a:srgbClr val="0000FF"/>
                </a:solidFill>
                <a:latin typeface="Consolas"/>
              </a:rPr>
              <a:t>var</a:t>
            </a:r>
            <a:r>
              <a:rPr lang="en-US" sz="1600" dirty="0">
                <a:solidFill>
                  <a:srgbClr val="000000"/>
                </a:solidFill>
                <a:latin typeface="Consolas"/>
              </a:rPr>
              <a:t> </a:t>
            </a:r>
            <a:r>
              <a:rPr lang="en-US" sz="1600" dirty="0">
                <a:solidFill>
                  <a:srgbClr val="030003"/>
                </a:solidFill>
                <a:latin typeface="Consolas"/>
              </a:rPr>
              <a:t>keys</a:t>
            </a:r>
            <a:r>
              <a:rPr lang="en-US" sz="1600" dirty="0">
                <a:solidFill>
                  <a:srgbClr val="000000"/>
                </a:solidFill>
                <a:latin typeface="Consolas"/>
              </a:rPr>
              <a:t> = </a:t>
            </a:r>
            <a:r>
              <a:rPr lang="en-US" sz="1600" dirty="0" err="1">
                <a:solidFill>
                  <a:srgbClr val="030003"/>
                </a:solidFill>
                <a:latin typeface="Consolas"/>
              </a:rPr>
              <a:t>data</a:t>
            </a:r>
            <a:r>
              <a:rPr lang="en-US" sz="1600" dirty="0" err="1">
                <a:solidFill>
                  <a:srgbClr val="000000"/>
                </a:solidFill>
                <a:latin typeface="Consolas"/>
              </a:rPr>
              <a:t>.</a:t>
            </a:r>
            <a:r>
              <a:rPr lang="en-US" sz="1600" dirty="0" err="1">
                <a:solidFill>
                  <a:srgbClr val="030003"/>
                </a:solidFill>
                <a:latin typeface="Consolas"/>
              </a:rPr>
              <a:t>Keys</a:t>
            </a:r>
            <a:r>
              <a:rPr lang="en-US" sz="1600" dirty="0">
                <a:solidFill>
                  <a:srgbClr val="000000"/>
                </a:solidFill>
                <a:latin typeface="Consolas"/>
              </a:rPr>
              <a:t>;   </a:t>
            </a:r>
            <a:r>
              <a:rPr lang="en-US" sz="1600" dirty="0">
                <a:solidFill>
                  <a:srgbClr val="008000"/>
                </a:solidFill>
                <a:latin typeface="Consolas"/>
              </a:rPr>
              <a:t>// Dictionary&lt;string, object&gt;.</a:t>
            </a:r>
            <a:r>
              <a:rPr lang="en-US" sz="1600" dirty="0" err="1">
                <a:solidFill>
                  <a:srgbClr val="008000"/>
                </a:solidFill>
                <a:latin typeface="Consolas"/>
              </a:rPr>
              <a:t>KeyCollection</a:t>
            </a:r>
            <a:endParaRPr lang="en-US" sz="1600" dirty="0">
              <a:solidFill>
                <a:srgbClr val="000000"/>
              </a:solidFill>
              <a:latin typeface="Consolas"/>
            </a:endParaRPr>
          </a:p>
        </p:txBody>
      </p:sp>
    </p:spTree>
    <p:extLst>
      <p:ext uri="{BB962C8B-B14F-4D97-AF65-F5344CB8AC3E}">
        <p14:creationId xmlns:p14="http://schemas.microsoft.com/office/powerpoint/2010/main" val="40520993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Properties</a:t>
            </a:r>
          </a:p>
        </p:txBody>
      </p:sp>
      <p:sp>
        <p:nvSpPr>
          <p:cNvPr id="3" name="Content Placeholder 2"/>
          <p:cNvSpPr>
            <a:spLocks noGrp="1"/>
          </p:cNvSpPr>
          <p:nvPr>
            <p:ph idx="1"/>
          </p:nvPr>
        </p:nvSpPr>
        <p:spPr/>
        <p:txBody>
          <a:bodyPr/>
          <a:lstStyle/>
          <a:p>
            <a:endParaRPr lang="en-US"/>
          </a:p>
        </p:txBody>
      </p:sp>
      <p:sp>
        <p:nvSpPr>
          <p:cNvPr id="7" name="Footer Placeholder 6"/>
          <p:cNvSpPr>
            <a:spLocks noGrp="1"/>
          </p:cNvSpPr>
          <p:nvPr>
            <p:ph type="ftr" sz="quarter" idx="11"/>
          </p:nvPr>
        </p:nvSpPr>
        <p:spPr/>
        <p:txBody>
          <a:bodyPr/>
          <a:lstStyle/>
          <a:p>
            <a:r>
              <a:rPr lang="en-US"/>
              <a:t>(C)2011 by Pavel Yosifovich</a:t>
            </a:r>
            <a:endParaRPr lang="he-IL" dirty="0"/>
          </a:p>
        </p:txBody>
      </p:sp>
      <p:sp>
        <p:nvSpPr>
          <p:cNvPr id="6" name="Slide Number Placeholder 5"/>
          <p:cNvSpPr>
            <a:spLocks noGrp="1"/>
          </p:cNvSpPr>
          <p:nvPr>
            <p:ph type="sldNum" sz="quarter" idx="12"/>
          </p:nvPr>
        </p:nvSpPr>
        <p:spPr/>
        <p:txBody>
          <a:bodyPr/>
          <a:lstStyle/>
          <a:p>
            <a:fld id="{8D5EC362-8DE0-4138-8AD2-9C18772BB671}" type="slidenum">
              <a:rPr lang="he-IL" smtClean="0"/>
              <a:pPr/>
              <a:t>128</a:t>
            </a:fld>
            <a:endParaRPr lang="he-IL"/>
          </a:p>
        </p:txBody>
      </p:sp>
      <p:sp>
        <p:nvSpPr>
          <p:cNvPr id="4" name="Rectangle 3"/>
          <p:cNvSpPr/>
          <p:nvPr/>
        </p:nvSpPr>
        <p:spPr bwMode="auto">
          <a:xfrm>
            <a:off x="428596" y="1190685"/>
            <a:ext cx="5000660" cy="4524315"/>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dirty="0">
                <a:solidFill>
                  <a:srgbClr val="008000"/>
                </a:solidFill>
                <a:latin typeface="Consolas"/>
              </a:rPr>
              <a:t>// C# 2.0</a:t>
            </a:r>
            <a:endParaRPr lang="en-US" sz="1600" dirty="0">
              <a:solidFill>
                <a:srgbClr val="000000"/>
              </a:solidFill>
              <a:latin typeface="Consolas"/>
            </a:endParaRPr>
          </a:p>
          <a:p>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class</a:t>
            </a:r>
            <a:r>
              <a:rPr lang="en-US" sz="1600" dirty="0">
                <a:solidFill>
                  <a:srgbClr val="000000"/>
                </a:solidFill>
                <a:latin typeface="Consolas"/>
              </a:rPr>
              <a:t> </a:t>
            </a:r>
            <a:r>
              <a:rPr lang="en-US" sz="1600" b="1" dirty="0">
                <a:solidFill>
                  <a:srgbClr val="0000FF"/>
                </a:solidFill>
                <a:latin typeface="Consolas"/>
              </a:rPr>
              <a:t>Person</a:t>
            </a:r>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private</a:t>
            </a:r>
            <a:r>
              <a:rPr lang="en-US" sz="1600" dirty="0">
                <a:solidFill>
                  <a:srgbClr val="000000"/>
                </a:solidFill>
                <a:latin typeface="Consolas"/>
              </a:rPr>
              <a:t> </a:t>
            </a:r>
            <a:r>
              <a:rPr lang="en-US" sz="1600" dirty="0">
                <a:solidFill>
                  <a:srgbClr val="0000FF"/>
                </a:solidFill>
                <a:latin typeface="Consolas"/>
              </a:rPr>
              <a:t>string</a:t>
            </a:r>
            <a:r>
              <a:rPr lang="en-US" sz="1600" dirty="0">
                <a:solidFill>
                  <a:srgbClr val="000000"/>
                </a:solidFill>
                <a:latin typeface="Consolas"/>
              </a:rPr>
              <a:t> </a:t>
            </a:r>
            <a:r>
              <a:rPr lang="en-US" sz="1600" dirty="0">
                <a:solidFill>
                  <a:srgbClr val="030003"/>
                </a:solidFill>
                <a:latin typeface="Consolas"/>
              </a:rPr>
              <a:t>_</a:t>
            </a:r>
            <a:r>
              <a:rPr lang="en-US" sz="1600" dirty="0" err="1">
                <a:solidFill>
                  <a:srgbClr val="030003"/>
                </a:solidFill>
                <a:latin typeface="Consolas"/>
              </a:rPr>
              <a:t>firstName</a:t>
            </a:r>
            <a:r>
              <a:rPr lang="en-US" sz="1600" dirty="0">
                <a:solidFill>
                  <a:srgbClr val="000000"/>
                </a:solidFill>
                <a:latin typeface="Consolas"/>
              </a:rPr>
              <a:t>, </a:t>
            </a:r>
            <a:r>
              <a:rPr lang="en-US" sz="1600" dirty="0">
                <a:solidFill>
                  <a:srgbClr val="030003"/>
                </a:solidFill>
                <a:latin typeface="Consolas"/>
              </a:rPr>
              <a:t>_</a:t>
            </a:r>
            <a:r>
              <a:rPr lang="en-US" sz="1600" dirty="0" err="1">
                <a:solidFill>
                  <a:srgbClr val="030003"/>
                </a:solidFill>
                <a:latin typeface="Consolas"/>
              </a:rPr>
              <a:t>lastName</a:t>
            </a:r>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private</a:t>
            </a:r>
            <a:r>
              <a:rPr lang="en-US" sz="1600" dirty="0">
                <a:solidFill>
                  <a:srgbClr val="000000"/>
                </a:solidFill>
                <a:latin typeface="Consolas"/>
              </a:rPr>
              <a:t> </a:t>
            </a:r>
            <a:r>
              <a:rPr lang="en-US" sz="1600" dirty="0" err="1">
                <a:solidFill>
                  <a:srgbClr val="0000FF"/>
                </a:solidFill>
                <a:latin typeface="Consolas"/>
              </a:rPr>
              <a:t>int</a:t>
            </a:r>
            <a:r>
              <a:rPr lang="en-US" sz="1600" dirty="0">
                <a:solidFill>
                  <a:srgbClr val="000000"/>
                </a:solidFill>
                <a:latin typeface="Consolas"/>
              </a:rPr>
              <a:t> </a:t>
            </a:r>
            <a:r>
              <a:rPr lang="en-US" sz="1600" dirty="0">
                <a:solidFill>
                  <a:srgbClr val="030003"/>
                </a:solidFill>
                <a:latin typeface="Consolas"/>
              </a:rPr>
              <a:t>_age</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string</a:t>
            </a:r>
            <a:r>
              <a:rPr lang="en-US" sz="1600" dirty="0">
                <a:solidFill>
                  <a:srgbClr val="000000"/>
                </a:solidFill>
                <a:latin typeface="Consolas"/>
              </a:rPr>
              <a:t> </a:t>
            </a:r>
            <a:r>
              <a:rPr lang="en-US" sz="1600" dirty="0" err="1">
                <a:solidFill>
                  <a:srgbClr val="030003"/>
                </a:solidFill>
                <a:latin typeface="Consolas"/>
              </a:rPr>
              <a:t>FirstName</a:t>
            </a:r>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get</a:t>
            </a:r>
            <a:r>
              <a:rPr lang="en-US" sz="1600" dirty="0">
                <a:solidFill>
                  <a:srgbClr val="000000"/>
                </a:solidFill>
                <a:latin typeface="Consolas"/>
              </a:rPr>
              <a:t> { </a:t>
            </a:r>
            <a:r>
              <a:rPr lang="en-US" sz="1600" dirty="0">
                <a:solidFill>
                  <a:srgbClr val="0000FF"/>
                </a:solidFill>
                <a:latin typeface="Consolas"/>
              </a:rPr>
              <a:t>return</a:t>
            </a:r>
            <a:r>
              <a:rPr lang="en-US" sz="1600" dirty="0">
                <a:solidFill>
                  <a:srgbClr val="000000"/>
                </a:solidFill>
                <a:latin typeface="Consolas"/>
              </a:rPr>
              <a:t> </a:t>
            </a:r>
            <a:r>
              <a:rPr lang="en-US" sz="1600" dirty="0">
                <a:solidFill>
                  <a:srgbClr val="030003"/>
                </a:solidFill>
                <a:latin typeface="Consolas"/>
              </a:rPr>
              <a:t>_</a:t>
            </a:r>
            <a:r>
              <a:rPr lang="en-US" sz="1600" dirty="0" err="1">
                <a:solidFill>
                  <a:srgbClr val="030003"/>
                </a:solidFill>
                <a:latin typeface="Consolas"/>
              </a:rPr>
              <a:t>firstName</a:t>
            </a:r>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set</a:t>
            </a:r>
            <a:r>
              <a:rPr lang="en-US" sz="1600" dirty="0">
                <a:solidFill>
                  <a:srgbClr val="000000"/>
                </a:solidFill>
                <a:latin typeface="Consolas"/>
              </a:rPr>
              <a:t> { </a:t>
            </a:r>
            <a:r>
              <a:rPr lang="en-US" sz="1600" dirty="0">
                <a:solidFill>
                  <a:srgbClr val="030003"/>
                </a:solidFill>
                <a:latin typeface="Consolas"/>
              </a:rPr>
              <a:t>_</a:t>
            </a:r>
            <a:r>
              <a:rPr lang="en-US" sz="1600" dirty="0" err="1">
                <a:solidFill>
                  <a:srgbClr val="030003"/>
                </a:solidFill>
                <a:latin typeface="Consolas"/>
              </a:rPr>
              <a:t>firstName</a:t>
            </a:r>
            <a:r>
              <a:rPr lang="en-US" sz="1600" dirty="0">
                <a:solidFill>
                  <a:srgbClr val="000000"/>
                </a:solidFill>
                <a:latin typeface="Consolas"/>
              </a:rPr>
              <a:t> = </a:t>
            </a:r>
            <a:r>
              <a:rPr lang="en-US" sz="1600" dirty="0">
                <a:solidFill>
                  <a:srgbClr val="0000FF"/>
                </a:solidFill>
                <a:latin typeface="Consolas"/>
              </a:rPr>
              <a:t>value</a:t>
            </a:r>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string</a:t>
            </a:r>
            <a:r>
              <a:rPr lang="en-US" sz="1600" dirty="0">
                <a:solidFill>
                  <a:srgbClr val="000000"/>
                </a:solidFill>
                <a:latin typeface="Consolas"/>
              </a:rPr>
              <a:t> </a:t>
            </a:r>
            <a:r>
              <a:rPr lang="en-US" sz="1600" dirty="0" err="1">
                <a:solidFill>
                  <a:srgbClr val="030003"/>
                </a:solidFill>
                <a:latin typeface="Consolas"/>
              </a:rPr>
              <a:t>LastName</a:t>
            </a:r>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get</a:t>
            </a:r>
            <a:r>
              <a:rPr lang="en-US" sz="1600" dirty="0">
                <a:solidFill>
                  <a:srgbClr val="000000"/>
                </a:solidFill>
                <a:latin typeface="Consolas"/>
              </a:rPr>
              <a:t> { </a:t>
            </a:r>
            <a:r>
              <a:rPr lang="en-US" sz="1600" dirty="0">
                <a:solidFill>
                  <a:srgbClr val="0000FF"/>
                </a:solidFill>
                <a:latin typeface="Consolas"/>
              </a:rPr>
              <a:t>return</a:t>
            </a:r>
            <a:r>
              <a:rPr lang="en-US" sz="1600" dirty="0">
                <a:solidFill>
                  <a:srgbClr val="000000"/>
                </a:solidFill>
                <a:latin typeface="Consolas"/>
              </a:rPr>
              <a:t> </a:t>
            </a:r>
            <a:r>
              <a:rPr lang="en-US" sz="1600" dirty="0">
                <a:solidFill>
                  <a:srgbClr val="030003"/>
                </a:solidFill>
                <a:latin typeface="Consolas"/>
              </a:rPr>
              <a:t>_</a:t>
            </a:r>
            <a:r>
              <a:rPr lang="en-US" sz="1600" dirty="0" err="1">
                <a:solidFill>
                  <a:srgbClr val="030003"/>
                </a:solidFill>
                <a:latin typeface="Consolas"/>
              </a:rPr>
              <a:t>lastName</a:t>
            </a:r>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set</a:t>
            </a:r>
            <a:r>
              <a:rPr lang="en-US" sz="1600" dirty="0">
                <a:solidFill>
                  <a:srgbClr val="000000"/>
                </a:solidFill>
                <a:latin typeface="Consolas"/>
              </a:rPr>
              <a:t> { </a:t>
            </a:r>
            <a:r>
              <a:rPr lang="en-US" sz="1600" dirty="0">
                <a:solidFill>
                  <a:srgbClr val="030003"/>
                </a:solidFill>
                <a:latin typeface="Consolas"/>
              </a:rPr>
              <a:t>_</a:t>
            </a:r>
            <a:r>
              <a:rPr lang="en-US" sz="1600" dirty="0" err="1">
                <a:solidFill>
                  <a:srgbClr val="030003"/>
                </a:solidFill>
                <a:latin typeface="Consolas"/>
              </a:rPr>
              <a:t>lastName</a:t>
            </a:r>
            <a:r>
              <a:rPr lang="en-US" sz="1600" dirty="0">
                <a:solidFill>
                  <a:srgbClr val="000000"/>
                </a:solidFill>
                <a:latin typeface="Consolas"/>
              </a:rPr>
              <a:t> = </a:t>
            </a:r>
            <a:r>
              <a:rPr lang="en-US" sz="1600" dirty="0">
                <a:solidFill>
                  <a:srgbClr val="0000FF"/>
                </a:solidFill>
                <a:latin typeface="Consolas"/>
              </a:rPr>
              <a:t>value</a:t>
            </a:r>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err="1">
                <a:solidFill>
                  <a:srgbClr val="0000FF"/>
                </a:solidFill>
                <a:latin typeface="Consolas"/>
              </a:rPr>
              <a:t>int</a:t>
            </a:r>
            <a:r>
              <a:rPr lang="en-US" sz="1600" dirty="0">
                <a:solidFill>
                  <a:srgbClr val="000000"/>
                </a:solidFill>
                <a:latin typeface="Consolas"/>
              </a:rPr>
              <a:t> </a:t>
            </a:r>
            <a:r>
              <a:rPr lang="en-US" sz="1600" dirty="0">
                <a:solidFill>
                  <a:srgbClr val="030003"/>
                </a:solidFill>
                <a:latin typeface="Consolas"/>
              </a:rPr>
              <a:t>Age</a:t>
            </a:r>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get</a:t>
            </a:r>
            <a:r>
              <a:rPr lang="en-US" sz="1600" dirty="0">
                <a:solidFill>
                  <a:srgbClr val="000000"/>
                </a:solidFill>
                <a:latin typeface="Consolas"/>
              </a:rPr>
              <a:t> { </a:t>
            </a:r>
            <a:r>
              <a:rPr lang="en-US" sz="1600" dirty="0">
                <a:solidFill>
                  <a:srgbClr val="0000FF"/>
                </a:solidFill>
                <a:latin typeface="Consolas"/>
              </a:rPr>
              <a:t>return</a:t>
            </a:r>
            <a:r>
              <a:rPr lang="en-US" sz="1600" dirty="0">
                <a:solidFill>
                  <a:srgbClr val="000000"/>
                </a:solidFill>
                <a:latin typeface="Consolas"/>
              </a:rPr>
              <a:t> </a:t>
            </a:r>
            <a:r>
              <a:rPr lang="en-US" sz="1600" dirty="0">
                <a:solidFill>
                  <a:srgbClr val="030003"/>
                </a:solidFill>
                <a:latin typeface="Consolas"/>
              </a:rPr>
              <a:t>_age</a:t>
            </a:r>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set</a:t>
            </a:r>
            <a:r>
              <a:rPr lang="en-US" sz="1600" dirty="0">
                <a:solidFill>
                  <a:srgbClr val="000000"/>
                </a:solidFill>
                <a:latin typeface="Consolas"/>
              </a:rPr>
              <a:t> { </a:t>
            </a:r>
            <a:r>
              <a:rPr lang="en-US" sz="1600" dirty="0">
                <a:solidFill>
                  <a:srgbClr val="030003"/>
                </a:solidFill>
                <a:latin typeface="Consolas"/>
              </a:rPr>
              <a:t>_age</a:t>
            </a:r>
            <a:r>
              <a:rPr lang="en-US" sz="1600" dirty="0">
                <a:solidFill>
                  <a:srgbClr val="000000"/>
                </a:solidFill>
                <a:latin typeface="Consolas"/>
              </a:rPr>
              <a:t> = </a:t>
            </a:r>
            <a:r>
              <a:rPr lang="en-US" sz="1600" dirty="0">
                <a:solidFill>
                  <a:srgbClr val="0000FF"/>
                </a:solidFill>
                <a:latin typeface="Consolas"/>
              </a:rPr>
              <a:t>value</a:t>
            </a:r>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bwMode="auto">
          <a:xfrm>
            <a:off x="3686175" y="4724400"/>
            <a:ext cx="5067300" cy="156966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dirty="0">
                <a:solidFill>
                  <a:srgbClr val="008000"/>
                </a:solidFill>
                <a:latin typeface="Consolas"/>
              </a:rPr>
              <a:t>// C# 3.0</a:t>
            </a:r>
            <a:endParaRPr lang="en-US" sz="1600" dirty="0">
              <a:solidFill>
                <a:srgbClr val="000000"/>
              </a:solidFill>
              <a:latin typeface="Consolas"/>
            </a:endParaRPr>
          </a:p>
          <a:p>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class</a:t>
            </a:r>
            <a:r>
              <a:rPr lang="en-US" sz="1600" dirty="0">
                <a:solidFill>
                  <a:srgbClr val="000000"/>
                </a:solidFill>
                <a:latin typeface="Consolas"/>
              </a:rPr>
              <a:t> </a:t>
            </a:r>
            <a:r>
              <a:rPr lang="en-US" sz="1600" b="1" dirty="0">
                <a:solidFill>
                  <a:srgbClr val="0000FF"/>
                </a:solidFill>
                <a:latin typeface="Consolas"/>
              </a:rPr>
              <a:t>Person</a:t>
            </a:r>
            <a:r>
              <a:rPr lang="en-US" sz="1600" dirty="0">
                <a:solidFill>
                  <a:srgbClr val="000000"/>
                </a:solidFill>
                <a:latin typeface="Consolas"/>
              </a:rPr>
              <a:t> {   </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string</a:t>
            </a:r>
            <a:r>
              <a:rPr lang="en-US" sz="1600" dirty="0">
                <a:solidFill>
                  <a:srgbClr val="000000"/>
                </a:solidFill>
                <a:latin typeface="Consolas"/>
              </a:rPr>
              <a:t> </a:t>
            </a:r>
            <a:r>
              <a:rPr lang="en-US" sz="1600" dirty="0" err="1">
                <a:solidFill>
                  <a:srgbClr val="030003"/>
                </a:solidFill>
                <a:latin typeface="Consolas"/>
              </a:rPr>
              <a:t>FirstName</a:t>
            </a:r>
            <a:r>
              <a:rPr lang="en-US" sz="1600" dirty="0">
                <a:solidFill>
                  <a:srgbClr val="000000"/>
                </a:solidFill>
                <a:latin typeface="Consolas"/>
              </a:rPr>
              <a:t> { </a:t>
            </a:r>
            <a:r>
              <a:rPr lang="en-US" sz="1600" dirty="0">
                <a:solidFill>
                  <a:srgbClr val="0000FF"/>
                </a:solidFill>
                <a:latin typeface="Consolas"/>
              </a:rPr>
              <a:t>get</a:t>
            </a:r>
            <a:r>
              <a:rPr lang="en-US" sz="1600" dirty="0">
                <a:solidFill>
                  <a:srgbClr val="000000"/>
                </a:solidFill>
                <a:latin typeface="Consolas"/>
              </a:rPr>
              <a:t>; </a:t>
            </a:r>
            <a:r>
              <a:rPr lang="en-US" sz="1600" dirty="0">
                <a:solidFill>
                  <a:srgbClr val="0000FF"/>
                </a:solidFill>
                <a:latin typeface="Consolas"/>
              </a:rPr>
              <a:t>set</a:t>
            </a:r>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string</a:t>
            </a:r>
            <a:r>
              <a:rPr lang="en-US" sz="1600" dirty="0">
                <a:solidFill>
                  <a:srgbClr val="000000"/>
                </a:solidFill>
                <a:latin typeface="Consolas"/>
              </a:rPr>
              <a:t> </a:t>
            </a:r>
            <a:r>
              <a:rPr lang="en-US" sz="1600" dirty="0" err="1">
                <a:solidFill>
                  <a:srgbClr val="030003"/>
                </a:solidFill>
                <a:latin typeface="Consolas"/>
              </a:rPr>
              <a:t>LastName</a:t>
            </a:r>
            <a:r>
              <a:rPr lang="en-US" sz="1600" dirty="0">
                <a:solidFill>
                  <a:srgbClr val="000000"/>
                </a:solidFill>
                <a:latin typeface="Consolas"/>
              </a:rPr>
              <a:t> { </a:t>
            </a:r>
            <a:r>
              <a:rPr lang="en-US" sz="1600" dirty="0">
                <a:solidFill>
                  <a:srgbClr val="0000FF"/>
                </a:solidFill>
                <a:latin typeface="Consolas"/>
              </a:rPr>
              <a:t>get</a:t>
            </a:r>
            <a:r>
              <a:rPr lang="en-US" sz="1600" dirty="0">
                <a:solidFill>
                  <a:srgbClr val="000000"/>
                </a:solidFill>
                <a:latin typeface="Consolas"/>
              </a:rPr>
              <a:t>; </a:t>
            </a:r>
            <a:r>
              <a:rPr lang="en-US" sz="1600" dirty="0">
                <a:solidFill>
                  <a:srgbClr val="0000FF"/>
                </a:solidFill>
                <a:latin typeface="Consolas"/>
              </a:rPr>
              <a:t>set</a:t>
            </a:r>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err="1">
                <a:solidFill>
                  <a:srgbClr val="0000FF"/>
                </a:solidFill>
                <a:latin typeface="Consolas"/>
              </a:rPr>
              <a:t>int</a:t>
            </a:r>
            <a:r>
              <a:rPr lang="en-US" sz="1600" dirty="0">
                <a:solidFill>
                  <a:srgbClr val="000000"/>
                </a:solidFill>
                <a:latin typeface="Consolas"/>
              </a:rPr>
              <a:t> </a:t>
            </a:r>
            <a:r>
              <a:rPr lang="en-US" sz="1600" dirty="0">
                <a:solidFill>
                  <a:srgbClr val="030003"/>
                </a:solidFill>
                <a:latin typeface="Consolas"/>
              </a:rPr>
              <a:t>Age</a:t>
            </a:r>
            <a:r>
              <a:rPr lang="en-US" sz="1600" dirty="0">
                <a:solidFill>
                  <a:srgbClr val="000000"/>
                </a:solidFill>
                <a:latin typeface="Consolas"/>
              </a:rPr>
              <a:t> { </a:t>
            </a:r>
            <a:r>
              <a:rPr lang="en-US" sz="1600" dirty="0">
                <a:solidFill>
                  <a:srgbClr val="0000FF"/>
                </a:solidFill>
                <a:latin typeface="Consolas"/>
              </a:rPr>
              <a:t>get</a:t>
            </a:r>
            <a:r>
              <a:rPr lang="en-US" sz="1600" dirty="0">
                <a:solidFill>
                  <a:srgbClr val="000000"/>
                </a:solidFill>
                <a:latin typeface="Consolas"/>
              </a:rPr>
              <a:t>; </a:t>
            </a:r>
            <a:r>
              <a:rPr lang="en-US" sz="1600" dirty="0">
                <a:solidFill>
                  <a:srgbClr val="0000FF"/>
                </a:solidFill>
                <a:latin typeface="Consolas"/>
              </a:rPr>
              <a:t>set</a:t>
            </a:r>
            <a:r>
              <a:rPr lang="en-US" sz="1600" dirty="0">
                <a:solidFill>
                  <a:srgbClr val="000000"/>
                </a:solidFill>
                <a:latin typeface="Consolas"/>
              </a:rPr>
              <a:t>; }</a:t>
            </a:r>
          </a:p>
          <a:p>
            <a:r>
              <a:rPr lang="en-US" sz="1600" dirty="0">
                <a:solidFill>
                  <a:srgbClr val="000000"/>
                </a:solidFill>
                <a:latin typeface="Consolas"/>
              </a:rPr>
              <a:t>}</a:t>
            </a:r>
          </a:p>
        </p:txBody>
      </p:sp>
    </p:spTree>
    <p:extLst>
      <p:ext uri="{BB962C8B-B14F-4D97-AF65-F5344CB8AC3E}">
        <p14:creationId xmlns:p14="http://schemas.microsoft.com/office/powerpoint/2010/main" val="75707815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r>
              <a:rPr lang="en-US" dirty="0" err="1"/>
              <a:t>Initializers</a:t>
            </a:r>
            <a:endParaRPr lang="en-US" dirty="0"/>
          </a:p>
        </p:txBody>
      </p:sp>
      <p:sp>
        <p:nvSpPr>
          <p:cNvPr id="3" name="Content Placeholder 2"/>
          <p:cNvSpPr>
            <a:spLocks noGrp="1"/>
          </p:cNvSpPr>
          <p:nvPr>
            <p:ph idx="1"/>
          </p:nvPr>
        </p:nvSpPr>
        <p:spPr/>
        <p:txBody>
          <a:bodyPr/>
          <a:lstStyle/>
          <a:p>
            <a:r>
              <a:rPr lang="en-US" dirty="0"/>
              <a:t>Allows single statement initialization</a:t>
            </a:r>
          </a:p>
        </p:txBody>
      </p:sp>
      <p:sp>
        <p:nvSpPr>
          <p:cNvPr id="7" name="Footer Placeholder 6"/>
          <p:cNvSpPr>
            <a:spLocks noGrp="1"/>
          </p:cNvSpPr>
          <p:nvPr>
            <p:ph type="ftr" sz="quarter" idx="11"/>
          </p:nvPr>
        </p:nvSpPr>
        <p:spPr/>
        <p:txBody>
          <a:bodyPr/>
          <a:lstStyle/>
          <a:p>
            <a:r>
              <a:rPr lang="en-US"/>
              <a:t>(C)2011 by Pavel Yosifovich</a:t>
            </a:r>
            <a:endParaRPr lang="he-IL" dirty="0"/>
          </a:p>
        </p:txBody>
      </p:sp>
      <p:sp>
        <p:nvSpPr>
          <p:cNvPr id="6" name="Slide Number Placeholder 5"/>
          <p:cNvSpPr>
            <a:spLocks noGrp="1"/>
          </p:cNvSpPr>
          <p:nvPr>
            <p:ph type="sldNum" sz="quarter" idx="12"/>
          </p:nvPr>
        </p:nvSpPr>
        <p:spPr/>
        <p:txBody>
          <a:bodyPr/>
          <a:lstStyle/>
          <a:p>
            <a:fld id="{8D5EC362-8DE0-4138-8AD2-9C18772BB671}" type="slidenum">
              <a:rPr lang="he-IL" smtClean="0"/>
              <a:pPr/>
              <a:t>129</a:t>
            </a:fld>
            <a:endParaRPr lang="he-IL"/>
          </a:p>
        </p:txBody>
      </p:sp>
      <p:sp>
        <p:nvSpPr>
          <p:cNvPr id="4" name="Rectangle 3"/>
          <p:cNvSpPr/>
          <p:nvPr/>
        </p:nvSpPr>
        <p:spPr bwMode="auto">
          <a:xfrm>
            <a:off x="438150" y="2000240"/>
            <a:ext cx="7386661" cy="156966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dirty="0">
                <a:solidFill>
                  <a:srgbClr val="008000"/>
                </a:solidFill>
                <a:latin typeface="Consolas"/>
              </a:rPr>
              <a:t>// C# 2.0</a:t>
            </a:r>
            <a:endParaRPr lang="en-US" sz="1600" dirty="0">
              <a:solidFill>
                <a:srgbClr val="000000"/>
              </a:solidFill>
              <a:latin typeface="Consolas"/>
            </a:endParaRPr>
          </a:p>
          <a:p>
            <a:r>
              <a:rPr lang="en-US" sz="1600" dirty="0">
                <a:solidFill>
                  <a:srgbClr val="000000"/>
                </a:solidFill>
                <a:latin typeface="Consolas"/>
              </a:rPr>
              <a:t> </a:t>
            </a:r>
          </a:p>
          <a:p>
            <a:r>
              <a:rPr lang="en-US" sz="1600" b="1" dirty="0">
                <a:solidFill>
                  <a:srgbClr val="0000FF"/>
                </a:solidFill>
                <a:latin typeface="Consolas"/>
              </a:rPr>
              <a:t>Person</a:t>
            </a:r>
            <a:r>
              <a:rPr lang="en-US" sz="1600" dirty="0">
                <a:solidFill>
                  <a:srgbClr val="000000"/>
                </a:solidFill>
                <a:latin typeface="Consolas"/>
              </a:rPr>
              <a:t> </a:t>
            </a:r>
            <a:r>
              <a:rPr lang="en-US" sz="1600" dirty="0">
                <a:solidFill>
                  <a:srgbClr val="030003"/>
                </a:solidFill>
                <a:latin typeface="Consolas"/>
              </a:rPr>
              <a:t>p</a:t>
            </a:r>
            <a:r>
              <a:rPr lang="en-US" sz="1600" dirty="0">
                <a:solidFill>
                  <a:srgbClr val="000000"/>
                </a:solidFill>
                <a:latin typeface="Consolas"/>
              </a:rPr>
              <a:t> = </a:t>
            </a:r>
            <a:r>
              <a:rPr lang="en-US" sz="1600" dirty="0">
                <a:solidFill>
                  <a:srgbClr val="0000FF"/>
                </a:solidFill>
                <a:latin typeface="Consolas"/>
              </a:rPr>
              <a:t>new</a:t>
            </a:r>
            <a:r>
              <a:rPr lang="en-US" sz="1600" dirty="0">
                <a:solidFill>
                  <a:srgbClr val="000000"/>
                </a:solidFill>
                <a:latin typeface="Consolas"/>
              </a:rPr>
              <a:t> </a:t>
            </a:r>
            <a:r>
              <a:rPr lang="en-US" sz="1600" b="1" dirty="0">
                <a:solidFill>
                  <a:srgbClr val="0000FF"/>
                </a:solidFill>
                <a:latin typeface="Consolas"/>
              </a:rPr>
              <a:t>Person</a:t>
            </a:r>
            <a:r>
              <a:rPr lang="en-US" sz="1600" dirty="0">
                <a:solidFill>
                  <a:srgbClr val="000000"/>
                </a:solidFill>
                <a:latin typeface="Consolas"/>
              </a:rPr>
              <a:t>();</a:t>
            </a:r>
          </a:p>
          <a:p>
            <a:r>
              <a:rPr lang="en-US" sz="1600" dirty="0" err="1">
                <a:solidFill>
                  <a:srgbClr val="030003"/>
                </a:solidFill>
                <a:latin typeface="Consolas"/>
              </a:rPr>
              <a:t>p</a:t>
            </a:r>
            <a:r>
              <a:rPr lang="en-US" sz="1600" dirty="0" err="1">
                <a:solidFill>
                  <a:srgbClr val="000000"/>
                </a:solidFill>
                <a:latin typeface="Consolas"/>
              </a:rPr>
              <a:t>.</a:t>
            </a:r>
            <a:r>
              <a:rPr lang="en-US" sz="1600" dirty="0" err="1">
                <a:solidFill>
                  <a:srgbClr val="030003"/>
                </a:solidFill>
                <a:latin typeface="Consolas"/>
              </a:rPr>
              <a:t>FirstName</a:t>
            </a:r>
            <a:r>
              <a:rPr lang="en-US" sz="1600" dirty="0">
                <a:solidFill>
                  <a:srgbClr val="000000"/>
                </a:solidFill>
                <a:latin typeface="Consolas"/>
              </a:rPr>
              <a:t> = </a:t>
            </a:r>
            <a:r>
              <a:rPr lang="en-US" sz="1600" dirty="0">
                <a:solidFill>
                  <a:srgbClr val="A31515"/>
                </a:solidFill>
                <a:latin typeface="Consolas"/>
              </a:rPr>
              <a:t>"Bart"</a:t>
            </a:r>
            <a:r>
              <a:rPr lang="en-US" sz="1600" dirty="0">
                <a:solidFill>
                  <a:srgbClr val="000000"/>
                </a:solidFill>
                <a:latin typeface="Consolas"/>
              </a:rPr>
              <a:t>;</a:t>
            </a:r>
          </a:p>
          <a:p>
            <a:r>
              <a:rPr lang="en-US" sz="1600" dirty="0" err="1">
                <a:solidFill>
                  <a:srgbClr val="030003"/>
                </a:solidFill>
                <a:latin typeface="Consolas"/>
              </a:rPr>
              <a:t>p</a:t>
            </a:r>
            <a:r>
              <a:rPr lang="en-US" sz="1600" dirty="0" err="1">
                <a:solidFill>
                  <a:srgbClr val="000000"/>
                </a:solidFill>
                <a:latin typeface="Consolas"/>
              </a:rPr>
              <a:t>.</a:t>
            </a:r>
            <a:r>
              <a:rPr lang="en-US" sz="1600" dirty="0" err="1">
                <a:solidFill>
                  <a:srgbClr val="030003"/>
                </a:solidFill>
                <a:latin typeface="Consolas"/>
              </a:rPr>
              <a:t>LastName</a:t>
            </a:r>
            <a:r>
              <a:rPr lang="en-US" sz="1600" dirty="0">
                <a:solidFill>
                  <a:srgbClr val="000000"/>
                </a:solidFill>
                <a:latin typeface="Consolas"/>
              </a:rPr>
              <a:t> = </a:t>
            </a:r>
            <a:r>
              <a:rPr lang="en-US" sz="1600" dirty="0">
                <a:solidFill>
                  <a:srgbClr val="A31515"/>
                </a:solidFill>
                <a:latin typeface="Consolas"/>
              </a:rPr>
              <a:t>"Simpson"</a:t>
            </a:r>
            <a:r>
              <a:rPr lang="en-US" sz="1600" dirty="0">
                <a:solidFill>
                  <a:srgbClr val="000000"/>
                </a:solidFill>
                <a:latin typeface="Consolas"/>
              </a:rPr>
              <a:t>;</a:t>
            </a:r>
          </a:p>
          <a:p>
            <a:r>
              <a:rPr lang="en-US" sz="1600" dirty="0" err="1">
                <a:solidFill>
                  <a:srgbClr val="030003"/>
                </a:solidFill>
                <a:latin typeface="Consolas"/>
              </a:rPr>
              <a:t>p</a:t>
            </a:r>
            <a:r>
              <a:rPr lang="en-US" sz="1600" dirty="0" err="1">
                <a:solidFill>
                  <a:srgbClr val="000000"/>
                </a:solidFill>
                <a:latin typeface="Consolas"/>
              </a:rPr>
              <a:t>.</a:t>
            </a:r>
            <a:r>
              <a:rPr lang="en-US" sz="1600" dirty="0" err="1">
                <a:solidFill>
                  <a:srgbClr val="030003"/>
                </a:solidFill>
                <a:latin typeface="Consolas"/>
              </a:rPr>
              <a:t>Age</a:t>
            </a:r>
            <a:r>
              <a:rPr lang="en-US" sz="1600" dirty="0">
                <a:solidFill>
                  <a:srgbClr val="000000"/>
                </a:solidFill>
                <a:latin typeface="Consolas"/>
              </a:rPr>
              <a:t> = 12;</a:t>
            </a:r>
          </a:p>
        </p:txBody>
      </p:sp>
      <p:sp>
        <p:nvSpPr>
          <p:cNvPr id="5" name="Rectangle 4"/>
          <p:cNvSpPr/>
          <p:nvPr/>
        </p:nvSpPr>
        <p:spPr bwMode="auto">
          <a:xfrm>
            <a:off x="438150" y="4019549"/>
            <a:ext cx="7386661" cy="1323439"/>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dirty="0">
                <a:solidFill>
                  <a:srgbClr val="008000"/>
                </a:solidFill>
                <a:latin typeface="Consolas"/>
              </a:rPr>
              <a:t>// C# 3.0</a:t>
            </a:r>
            <a:endParaRPr lang="en-US" sz="1600" dirty="0">
              <a:solidFill>
                <a:srgbClr val="000000"/>
              </a:solidFill>
              <a:latin typeface="Consolas"/>
            </a:endParaRPr>
          </a:p>
          <a:p>
            <a:r>
              <a:rPr lang="en-US" sz="1600" dirty="0">
                <a:solidFill>
                  <a:srgbClr val="000000"/>
                </a:solidFill>
                <a:latin typeface="Consolas"/>
              </a:rPr>
              <a:t> </a:t>
            </a:r>
          </a:p>
          <a:p>
            <a:r>
              <a:rPr lang="en-US" sz="1600" b="1" dirty="0">
                <a:solidFill>
                  <a:srgbClr val="0000FF"/>
                </a:solidFill>
                <a:latin typeface="Consolas"/>
              </a:rPr>
              <a:t>Person</a:t>
            </a:r>
            <a:r>
              <a:rPr lang="en-US" sz="1600" dirty="0">
                <a:solidFill>
                  <a:srgbClr val="000000"/>
                </a:solidFill>
                <a:latin typeface="Consolas"/>
              </a:rPr>
              <a:t> </a:t>
            </a:r>
            <a:r>
              <a:rPr lang="en-US" sz="1600" dirty="0">
                <a:solidFill>
                  <a:srgbClr val="030003"/>
                </a:solidFill>
                <a:latin typeface="Consolas"/>
              </a:rPr>
              <a:t>p</a:t>
            </a:r>
            <a:r>
              <a:rPr lang="en-US" sz="1600" dirty="0">
                <a:solidFill>
                  <a:srgbClr val="000000"/>
                </a:solidFill>
                <a:latin typeface="Consolas"/>
              </a:rPr>
              <a:t> = </a:t>
            </a:r>
            <a:r>
              <a:rPr lang="en-US" sz="1600" dirty="0">
                <a:solidFill>
                  <a:srgbClr val="0000FF"/>
                </a:solidFill>
                <a:latin typeface="Consolas"/>
              </a:rPr>
              <a:t>new</a:t>
            </a:r>
            <a:r>
              <a:rPr lang="en-US" sz="1600" dirty="0">
                <a:solidFill>
                  <a:srgbClr val="000000"/>
                </a:solidFill>
                <a:latin typeface="Consolas"/>
              </a:rPr>
              <a:t> </a:t>
            </a:r>
            <a:r>
              <a:rPr lang="en-US" sz="1600" b="1" dirty="0">
                <a:solidFill>
                  <a:srgbClr val="0000FF"/>
                </a:solidFill>
                <a:latin typeface="Consolas"/>
              </a:rPr>
              <a:t>Person</a:t>
            </a:r>
            <a:r>
              <a:rPr lang="en-US" sz="1600" dirty="0">
                <a:solidFill>
                  <a:srgbClr val="000000"/>
                </a:solidFill>
                <a:latin typeface="Consolas"/>
              </a:rPr>
              <a:t>() { </a:t>
            </a:r>
          </a:p>
          <a:p>
            <a:r>
              <a:rPr lang="en-US" sz="1600" dirty="0">
                <a:solidFill>
                  <a:srgbClr val="000000"/>
                </a:solidFill>
                <a:latin typeface="Consolas"/>
              </a:rPr>
              <a:t>   </a:t>
            </a:r>
            <a:r>
              <a:rPr lang="en-US" sz="1600" dirty="0" err="1">
                <a:solidFill>
                  <a:srgbClr val="030003"/>
                </a:solidFill>
                <a:latin typeface="Consolas"/>
              </a:rPr>
              <a:t>FirstName</a:t>
            </a:r>
            <a:r>
              <a:rPr lang="en-US" sz="1600" dirty="0">
                <a:solidFill>
                  <a:srgbClr val="000000"/>
                </a:solidFill>
                <a:latin typeface="Consolas"/>
              </a:rPr>
              <a:t> = </a:t>
            </a:r>
            <a:r>
              <a:rPr lang="en-US" sz="1600" dirty="0">
                <a:solidFill>
                  <a:srgbClr val="A31515"/>
                </a:solidFill>
                <a:latin typeface="Consolas"/>
              </a:rPr>
              <a:t>"Bart"</a:t>
            </a:r>
            <a:r>
              <a:rPr lang="en-US" sz="1600" dirty="0">
                <a:solidFill>
                  <a:srgbClr val="000000"/>
                </a:solidFill>
                <a:latin typeface="Consolas"/>
              </a:rPr>
              <a:t>, </a:t>
            </a:r>
            <a:r>
              <a:rPr lang="en-US" sz="1600" dirty="0" err="1">
                <a:solidFill>
                  <a:srgbClr val="030003"/>
                </a:solidFill>
                <a:latin typeface="Consolas"/>
              </a:rPr>
              <a:t>LastName</a:t>
            </a:r>
            <a:r>
              <a:rPr lang="en-US" sz="1600" dirty="0">
                <a:solidFill>
                  <a:srgbClr val="000000"/>
                </a:solidFill>
                <a:latin typeface="Consolas"/>
              </a:rPr>
              <a:t> = </a:t>
            </a:r>
            <a:r>
              <a:rPr lang="en-US" sz="1600" dirty="0">
                <a:solidFill>
                  <a:srgbClr val="A31515"/>
                </a:solidFill>
                <a:latin typeface="Consolas"/>
              </a:rPr>
              <a:t>"Simpson"</a:t>
            </a:r>
            <a:r>
              <a:rPr lang="en-US" sz="1600" dirty="0">
                <a:solidFill>
                  <a:srgbClr val="000000"/>
                </a:solidFill>
                <a:latin typeface="Consolas"/>
              </a:rPr>
              <a:t>, </a:t>
            </a:r>
            <a:r>
              <a:rPr lang="en-US" sz="1600" dirty="0">
                <a:solidFill>
                  <a:srgbClr val="030003"/>
                </a:solidFill>
                <a:latin typeface="Consolas"/>
              </a:rPr>
              <a:t>Age</a:t>
            </a:r>
            <a:r>
              <a:rPr lang="en-US" sz="1600" dirty="0">
                <a:solidFill>
                  <a:srgbClr val="000000"/>
                </a:solidFill>
                <a:latin typeface="Consolas"/>
              </a:rPr>
              <a:t> = 12 </a:t>
            </a:r>
          </a:p>
          <a:p>
            <a:r>
              <a:rPr lang="en-US" sz="1600" dirty="0">
                <a:solidFill>
                  <a:srgbClr val="000000"/>
                </a:solidFill>
                <a:latin typeface="Consolas"/>
              </a:rPr>
              <a:t>};</a:t>
            </a:r>
          </a:p>
        </p:txBody>
      </p:sp>
    </p:spTree>
    <p:extLst>
      <p:ext uri="{BB962C8B-B14F-4D97-AF65-F5344CB8AC3E}">
        <p14:creationId xmlns:p14="http://schemas.microsoft.com/office/powerpoint/2010/main" val="4282211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dirty="0"/>
              <a:t>More Type Information</a:t>
            </a:r>
          </a:p>
        </p:txBody>
      </p:sp>
      <p:sp>
        <p:nvSpPr>
          <p:cNvPr id="305155" name="Rectangle 3"/>
          <p:cNvSpPr>
            <a:spLocks noGrp="1" noChangeArrowheads="1"/>
          </p:cNvSpPr>
          <p:nvPr>
            <p:ph idx="1"/>
          </p:nvPr>
        </p:nvSpPr>
        <p:spPr/>
        <p:txBody>
          <a:bodyPr>
            <a:normAutofit/>
          </a:bodyPr>
          <a:lstStyle/>
          <a:p>
            <a:pPr marL="342900" indent="-342900"/>
            <a:r>
              <a:rPr lang="en-US" sz="3200" dirty="0" err="1"/>
              <a:t>Struct</a:t>
            </a:r>
            <a:r>
              <a:rPr lang="en-US" sz="3200" dirty="0"/>
              <a:t>, Interface or Class?</a:t>
            </a:r>
          </a:p>
          <a:p>
            <a:pPr marL="742950" lvl="1" indent="-285750"/>
            <a:r>
              <a:rPr lang="en-US" sz="2800" b="1" dirty="0" err="1">
                <a:solidFill>
                  <a:srgbClr val="C00000"/>
                </a:solidFill>
                <a:latin typeface="Consolas" pitchFamily="49" charset="0"/>
              </a:rPr>
              <a:t>IsValueType</a:t>
            </a:r>
            <a:r>
              <a:rPr lang="en-US" sz="2800" dirty="0"/>
              <a:t>, </a:t>
            </a:r>
            <a:r>
              <a:rPr lang="en-US" sz="2800" b="1" dirty="0" err="1">
                <a:solidFill>
                  <a:srgbClr val="C00000"/>
                </a:solidFill>
                <a:latin typeface="Consolas" pitchFamily="49" charset="0"/>
              </a:rPr>
              <a:t>IsInterface</a:t>
            </a:r>
            <a:r>
              <a:rPr lang="en-US" sz="2800" dirty="0"/>
              <a:t>, </a:t>
            </a:r>
            <a:r>
              <a:rPr lang="en-US" sz="2800" b="1" dirty="0" err="1">
                <a:solidFill>
                  <a:srgbClr val="C00000"/>
                </a:solidFill>
                <a:latin typeface="Consolas" pitchFamily="49" charset="0"/>
              </a:rPr>
              <a:t>IsClass</a:t>
            </a:r>
            <a:endParaRPr lang="en-US" sz="2800" b="1" dirty="0">
              <a:solidFill>
                <a:srgbClr val="C00000"/>
              </a:solidFill>
              <a:latin typeface="Consolas" pitchFamily="49" charset="0"/>
            </a:endParaRPr>
          </a:p>
          <a:p>
            <a:pPr marL="342900" indent="-342900"/>
            <a:r>
              <a:rPr lang="en-US" sz="3200" dirty="0"/>
              <a:t>Public, Internal or Sealed ?</a:t>
            </a:r>
          </a:p>
          <a:p>
            <a:pPr lvl="1"/>
            <a:r>
              <a:rPr lang="en-US" sz="2800" b="1" dirty="0" err="1">
                <a:solidFill>
                  <a:srgbClr val="C00000"/>
                </a:solidFill>
                <a:latin typeface="Consolas" pitchFamily="49" charset="0"/>
              </a:rPr>
              <a:t>IsPublic</a:t>
            </a:r>
            <a:r>
              <a:rPr lang="en-US" sz="2800" dirty="0"/>
              <a:t>, </a:t>
            </a:r>
            <a:r>
              <a:rPr lang="en-US" sz="2800" b="1" dirty="0" err="1">
                <a:solidFill>
                  <a:srgbClr val="C00000"/>
                </a:solidFill>
                <a:latin typeface="Consolas" pitchFamily="49" charset="0"/>
              </a:rPr>
              <a:t>IsNotPublic</a:t>
            </a:r>
            <a:r>
              <a:rPr lang="en-US" sz="2400" dirty="0"/>
              <a:t>, </a:t>
            </a:r>
            <a:r>
              <a:rPr lang="en-US" sz="2800" b="1" dirty="0" err="1">
                <a:solidFill>
                  <a:srgbClr val="C00000"/>
                </a:solidFill>
                <a:latin typeface="Consolas" pitchFamily="49" charset="0"/>
              </a:rPr>
              <a:t>IsSealed</a:t>
            </a:r>
            <a:endParaRPr lang="en-US" sz="2800" b="1" dirty="0">
              <a:solidFill>
                <a:srgbClr val="C00000"/>
              </a:solidFill>
              <a:latin typeface="Consolas" pitchFamily="49" charset="0"/>
            </a:endParaRPr>
          </a:p>
          <a:p>
            <a:pPr marL="342900" indent="-342900"/>
            <a:r>
              <a:rPr lang="en-US" sz="3200" dirty="0"/>
              <a:t>Abstract or Implementation?</a:t>
            </a:r>
          </a:p>
          <a:p>
            <a:pPr marL="742950" lvl="1" indent="-285750"/>
            <a:r>
              <a:rPr lang="en-US" sz="2800" b="1" dirty="0" err="1">
                <a:solidFill>
                  <a:srgbClr val="C00000"/>
                </a:solidFill>
                <a:latin typeface="Consolas" pitchFamily="49" charset="0"/>
              </a:rPr>
              <a:t>IsAbstract</a:t>
            </a:r>
            <a:endParaRPr lang="en-US" sz="2800" b="1" dirty="0">
              <a:solidFill>
                <a:srgbClr val="C00000"/>
              </a:solidFill>
              <a:latin typeface="Consolas" pitchFamily="49" charset="0"/>
            </a:endParaRPr>
          </a:p>
          <a:p>
            <a:pPr marL="342900" indent="-342900"/>
            <a:r>
              <a:rPr lang="en-US" sz="3200" dirty="0"/>
              <a:t>Covers all possible properties of a type</a:t>
            </a:r>
          </a:p>
          <a:p>
            <a:pPr marL="342900" indent="-342900"/>
            <a:r>
              <a:rPr lang="en-US" sz="3200" dirty="0"/>
              <a:t>Very intuitive API</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13</a:t>
            </a:fld>
            <a:endParaRPr lang="he-IL"/>
          </a:p>
        </p:txBody>
      </p:sp>
    </p:spTree>
  </p:cSld>
  <p:clrMapOvr>
    <a:masterClrMapping/>
  </p:clrMapOvr>
  <p:transition>
    <p:fad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a:t>
            </a:r>
            <a:r>
              <a:rPr lang="en-US" dirty="0" err="1"/>
              <a:t>Initializers</a:t>
            </a:r>
            <a:endParaRPr lang="en-US" dirty="0"/>
          </a:p>
        </p:txBody>
      </p:sp>
      <p:sp>
        <p:nvSpPr>
          <p:cNvPr id="3" name="Content Placeholder 2"/>
          <p:cNvSpPr>
            <a:spLocks noGrp="1"/>
          </p:cNvSpPr>
          <p:nvPr>
            <p:ph idx="1"/>
          </p:nvPr>
        </p:nvSpPr>
        <p:spPr/>
        <p:txBody>
          <a:bodyPr/>
          <a:lstStyle/>
          <a:p>
            <a:r>
              <a:rPr lang="en-US" dirty="0"/>
              <a:t>Makes collections initialize just like arrays</a:t>
            </a:r>
          </a:p>
          <a:p>
            <a:r>
              <a:rPr lang="en-US" dirty="0"/>
              <a:t>Works for any </a:t>
            </a:r>
            <a:r>
              <a:rPr lang="en-US" b="1" dirty="0" err="1">
                <a:latin typeface="Consolas" pitchFamily="49" charset="0"/>
                <a:cs typeface="Consolas" pitchFamily="49" charset="0"/>
              </a:rPr>
              <a:t>ICollection</a:t>
            </a:r>
            <a:r>
              <a:rPr lang="en-US" b="1" dirty="0">
                <a:latin typeface="Consolas" pitchFamily="49" charset="0"/>
                <a:cs typeface="Consolas" pitchFamily="49" charset="0"/>
              </a:rPr>
              <a:t>&lt;&gt;</a:t>
            </a:r>
            <a:r>
              <a:rPr lang="en-US" dirty="0"/>
              <a:t> or </a:t>
            </a:r>
            <a:r>
              <a:rPr lang="en-US" b="1" dirty="0" err="1">
                <a:latin typeface="Consolas" pitchFamily="49" charset="0"/>
                <a:cs typeface="Consolas" pitchFamily="49" charset="0"/>
              </a:rPr>
              <a:t>IDictionary</a:t>
            </a:r>
            <a:r>
              <a:rPr lang="en-US" b="1" dirty="0">
                <a:latin typeface="Consolas" pitchFamily="49" charset="0"/>
                <a:cs typeface="Consolas" pitchFamily="49" charset="0"/>
              </a:rPr>
              <a:t>&lt;&gt; </a:t>
            </a:r>
            <a:r>
              <a:rPr lang="en-US" dirty="0"/>
              <a:t>implementation</a:t>
            </a:r>
          </a:p>
        </p:txBody>
      </p:sp>
      <p:sp>
        <p:nvSpPr>
          <p:cNvPr id="7" name="Footer Placeholder 6"/>
          <p:cNvSpPr>
            <a:spLocks noGrp="1"/>
          </p:cNvSpPr>
          <p:nvPr>
            <p:ph type="ftr" sz="quarter" idx="11"/>
          </p:nvPr>
        </p:nvSpPr>
        <p:spPr/>
        <p:txBody>
          <a:bodyPr/>
          <a:lstStyle/>
          <a:p>
            <a:r>
              <a:rPr lang="en-US"/>
              <a:t>(C)2011 by Pavel Yosifovich</a:t>
            </a:r>
            <a:endParaRPr lang="he-IL" dirty="0"/>
          </a:p>
        </p:txBody>
      </p:sp>
      <p:sp>
        <p:nvSpPr>
          <p:cNvPr id="6" name="Slide Number Placeholder 5"/>
          <p:cNvSpPr>
            <a:spLocks noGrp="1"/>
          </p:cNvSpPr>
          <p:nvPr>
            <p:ph type="sldNum" sz="quarter" idx="12"/>
          </p:nvPr>
        </p:nvSpPr>
        <p:spPr/>
        <p:txBody>
          <a:bodyPr/>
          <a:lstStyle/>
          <a:p>
            <a:fld id="{8D5EC362-8DE0-4138-8AD2-9C18772BB671}" type="slidenum">
              <a:rPr lang="he-IL" smtClean="0"/>
              <a:pPr/>
              <a:t>130</a:t>
            </a:fld>
            <a:endParaRPr lang="he-IL"/>
          </a:p>
        </p:txBody>
      </p:sp>
      <p:sp>
        <p:nvSpPr>
          <p:cNvPr id="4" name="Rectangle 3"/>
          <p:cNvSpPr/>
          <p:nvPr/>
        </p:nvSpPr>
        <p:spPr bwMode="auto">
          <a:xfrm>
            <a:off x="409574" y="3034605"/>
            <a:ext cx="8362951" cy="1384995"/>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a:solidFill>
                  <a:srgbClr val="008000"/>
                </a:solidFill>
                <a:latin typeface="Consolas"/>
              </a:rPr>
              <a:t>// C# 3.0</a:t>
            </a:r>
            <a:endParaRPr lang="en-US" sz="1400" dirty="0">
              <a:solidFill>
                <a:srgbClr val="000000"/>
              </a:solidFill>
              <a:latin typeface="Consolas"/>
            </a:endParaRPr>
          </a:p>
          <a:p>
            <a:r>
              <a:rPr lang="en-US" sz="1400" dirty="0">
                <a:solidFill>
                  <a:srgbClr val="000000"/>
                </a:solidFill>
                <a:latin typeface="Consolas"/>
              </a:rPr>
              <a:t> </a:t>
            </a:r>
          </a:p>
          <a:p>
            <a:r>
              <a:rPr lang="en-US" sz="1400" b="1" dirty="0">
                <a:solidFill>
                  <a:srgbClr val="0000FF"/>
                </a:solidFill>
                <a:latin typeface="Consolas"/>
              </a:rPr>
              <a:t>List</a:t>
            </a:r>
            <a:r>
              <a:rPr lang="en-US" sz="1400" dirty="0">
                <a:solidFill>
                  <a:srgbClr val="000000"/>
                </a:solidFill>
                <a:latin typeface="Consolas"/>
              </a:rPr>
              <a:t>&lt;</a:t>
            </a:r>
            <a:r>
              <a:rPr lang="en-US" sz="1400" b="1" dirty="0">
                <a:solidFill>
                  <a:srgbClr val="0000FF"/>
                </a:solidFill>
                <a:latin typeface="Consolas"/>
              </a:rPr>
              <a:t>Person</a:t>
            </a:r>
            <a:r>
              <a:rPr lang="en-US" sz="1400" dirty="0">
                <a:solidFill>
                  <a:srgbClr val="000000"/>
                </a:solidFill>
                <a:latin typeface="Consolas"/>
              </a:rPr>
              <a:t>&gt; </a:t>
            </a:r>
            <a:r>
              <a:rPr lang="en-US" sz="1400" dirty="0">
                <a:solidFill>
                  <a:srgbClr val="030003"/>
                </a:solidFill>
                <a:latin typeface="Consolas"/>
              </a:rPr>
              <a:t>people</a:t>
            </a:r>
            <a:r>
              <a:rPr lang="en-US" sz="1400" dirty="0">
                <a:solidFill>
                  <a:srgbClr val="000000"/>
                </a:solidFill>
                <a:latin typeface="Consolas"/>
              </a:rPr>
              <a:t> = </a:t>
            </a:r>
            <a:r>
              <a:rPr lang="en-US" sz="1400" dirty="0">
                <a:solidFill>
                  <a:srgbClr val="0000FF"/>
                </a:solidFill>
                <a:latin typeface="Consolas"/>
              </a:rPr>
              <a:t>new</a:t>
            </a:r>
            <a:r>
              <a:rPr lang="en-US" sz="1400" dirty="0">
                <a:solidFill>
                  <a:srgbClr val="000000"/>
                </a:solidFill>
                <a:latin typeface="Consolas"/>
              </a:rPr>
              <a:t> </a:t>
            </a:r>
            <a:r>
              <a:rPr lang="en-US" sz="1400" b="1" dirty="0">
                <a:solidFill>
                  <a:srgbClr val="0000FF"/>
                </a:solidFill>
                <a:latin typeface="Consolas"/>
              </a:rPr>
              <a:t>List</a:t>
            </a:r>
            <a:r>
              <a:rPr lang="en-US" sz="1400" dirty="0">
                <a:solidFill>
                  <a:srgbClr val="000000"/>
                </a:solidFill>
                <a:latin typeface="Consolas"/>
              </a:rPr>
              <a:t>&lt;</a:t>
            </a:r>
            <a:r>
              <a:rPr lang="en-US" sz="1400" b="1" dirty="0">
                <a:solidFill>
                  <a:srgbClr val="0000FF"/>
                </a:solidFill>
                <a:latin typeface="Consolas"/>
              </a:rPr>
              <a:t>Person</a:t>
            </a:r>
            <a:r>
              <a:rPr lang="en-US" sz="1400" dirty="0">
                <a:solidFill>
                  <a:srgbClr val="000000"/>
                </a:solidFill>
                <a:latin typeface="Consolas"/>
              </a:rPr>
              <a:t>&gt;();</a:t>
            </a:r>
          </a:p>
          <a:p>
            <a:r>
              <a:rPr lang="en-US" sz="1400" dirty="0" err="1">
                <a:solidFill>
                  <a:srgbClr val="030003"/>
                </a:solidFill>
                <a:latin typeface="Consolas"/>
              </a:rPr>
              <a:t>people</a:t>
            </a:r>
            <a:r>
              <a:rPr lang="en-US" sz="1400" dirty="0" err="1">
                <a:solidFill>
                  <a:srgbClr val="000000"/>
                </a:solidFill>
                <a:latin typeface="Consolas"/>
              </a:rPr>
              <a:t>.</a:t>
            </a:r>
            <a:r>
              <a:rPr lang="en-US" sz="1400" dirty="0" err="1">
                <a:solidFill>
                  <a:srgbClr val="030003"/>
                </a:solidFill>
                <a:latin typeface="Consolas"/>
              </a:rPr>
              <a:t>Add</a:t>
            </a:r>
            <a:r>
              <a:rPr lang="en-US" sz="1400" dirty="0">
                <a:solidFill>
                  <a:srgbClr val="000000"/>
                </a:solidFill>
                <a:latin typeface="Consolas"/>
              </a:rPr>
              <a:t>(</a:t>
            </a:r>
            <a:r>
              <a:rPr lang="en-US" sz="1400" dirty="0">
                <a:solidFill>
                  <a:srgbClr val="0000FF"/>
                </a:solidFill>
                <a:latin typeface="Consolas"/>
              </a:rPr>
              <a:t>new</a:t>
            </a:r>
            <a:r>
              <a:rPr lang="en-US" sz="1400" dirty="0">
                <a:solidFill>
                  <a:srgbClr val="000000"/>
                </a:solidFill>
                <a:latin typeface="Consolas"/>
              </a:rPr>
              <a:t> </a:t>
            </a:r>
            <a:r>
              <a:rPr lang="en-US" sz="1400" b="1" dirty="0">
                <a:solidFill>
                  <a:srgbClr val="0000FF"/>
                </a:solidFill>
                <a:latin typeface="Consolas"/>
              </a:rPr>
              <a:t>Person</a:t>
            </a:r>
            <a:r>
              <a:rPr lang="en-US" sz="1400" dirty="0">
                <a:solidFill>
                  <a:srgbClr val="000000"/>
                </a:solidFill>
                <a:latin typeface="Consolas"/>
              </a:rPr>
              <a:t>() { </a:t>
            </a:r>
            <a:r>
              <a:rPr lang="en-US" sz="1400" dirty="0" err="1">
                <a:solidFill>
                  <a:srgbClr val="030003"/>
                </a:solidFill>
                <a:latin typeface="Consolas"/>
              </a:rPr>
              <a:t>FirstName</a:t>
            </a:r>
            <a:r>
              <a:rPr lang="en-US" sz="1400" dirty="0">
                <a:solidFill>
                  <a:srgbClr val="000000"/>
                </a:solidFill>
                <a:latin typeface="Consolas"/>
              </a:rPr>
              <a:t> = </a:t>
            </a:r>
            <a:r>
              <a:rPr lang="en-US" sz="1400" dirty="0">
                <a:solidFill>
                  <a:srgbClr val="A31515"/>
                </a:solidFill>
                <a:latin typeface="Consolas"/>
              </a:rPr>
              <a:t>"Bart"</a:t>
            </a:r>
            <a:r>
              <a:rPr lang="en-US" sz="1400" dirty="0">
                <a:solidFill>
                  <a:srgbClr val="000000"/>
                </a:solidFill>
                <a:latin typeface="Consolas"/>
              </a:rPr>
              <a:t>, </a:t>
            </a:r>
            <a:r>
              <a:rPr lang="en-US" sz="1400" dirty="0" err="1">
                <a:solidFill>
                  <a:srgbClr val="030003"/>
                </a:solidFill>
                <a:latin typeface="Consolas"/>
              </a:rPr>
              <a:t>LastName</a:t>
            </a:r>
            <a:r>
              <a:rPr lang="en-US" sz="1400" dirty="0">
                <a:solidFill>
                  <a:srgbClr val="000000"/>
                </a:solidFill>
                <a:latin typeface="Consolas"/>
              </a:rPr>
              <a:t> = </a:t>
            </a:r>
            <a:r>
              <a:rPr lang="en-US" sz="1400" dirty="0">
                <a:solidFill>
                  <a:srgbClr val="A31515"/>
                </a:solidFill>
                <a:latin typeface="Consolas"/>
              </a:rPr>
              <a:t>"Simpson"</a:t>
            </a:r>
            <a:r>
              <a:rPr lang="en-US" sz="1400" dirty="0">
                <a:solidFill>
                  <a:srgbClr val="000000"/>
                </a:solidFill>
                <a:latin typeface="Consolas"/>
              </a:rPr>
              <a:t>, </a:t>
            </a:r>
            <a:r>
              <a:rPr lang="en-US" sz="1400" dirty="0">
                <a:solidFill>
                  <a:srgbClr val="030003"/>
                </a:solidFill>
                <a:latin typeface="Consolas"/>
              </a:rPr>
              <a:t>Age</a:t>
            </a:r>
            <a:r>
              <a:rPr lang="en-US" sz="1400" dirty="0">
                <a:solidFill>
                  <a:srgbClr val="000000"/>
                </a:solidFill>
                <a:latin typeface="Consolas"/>
              </a:rPr>
              <a:t> = 12 });</a:t>
            </a:r>
          </a:p>
          <a:p>
            <a:r>
              <a:rPr lang="en-US" sz="1400" dirty="0" err="1">
                <a:solidFill>
                  <a:srgbClr val="030003"/>
                </a:solidFill>
                <a:latin typeface="Consolas"/>
              </a:rPr>
              <a:t>people</a:t>
            </a:r>
            <a:r>
              <a:rPr lang="en-US" sz="1400" dirty="0" err="1">
                <a:solidFill>
                  <a:srgbClr val="000000"/>
                </a:solidFill>
                <a:latin typeface="Consolas"/>
              </a:rPr>
              <a:t>.</a:t>
            </a:r>
            <a:r>
              <a:rPr lang="en-US" sz="1400" dirty="0" err="1">
                <a:solidFill>
                  <a:srgbClr val="030003"/>
                </a:solidFill>
                <a:latin typeface="Consolas"/>
              </a:rPr>
              <a:t>Add</a:t>
            </a:r>
            <a:r>
              <a:rPr lang="en-US" sz="1400" dirty="0">
                <a:solidFill>
                  <a:srgbClr val="000000"/>
                </a:solidFill>
                <a:latin typeface="Consolas"/>
              </a:rPr>
              <a:t>(</a:t>
            </a:r>
            <a:r>
              <a:rPr lang="en-US" sz="1400" dirty="0">
                <a:solidFill>
                  <a:srgbClr val="0000FF"/>
                </a:solidFill>
                <a:latin typeface="Consolas"/>
              </a:rPr>
              <a:t>new</a:t>
            </a:r>
            <a:r>
              <a:rPr lang="en-US" sz="1400" dirty="0">
                <a:solidFill>
                  <a:srgbClr val="000000"/>
                </a:solidFill>
                <a:latin typeface="Consolas"/>
              </a:rPr>
              <a:t> </a:t>
            </a:r>
            <a:r>
              <a:rPr lang="en-US" sz="1400" b="1" dirty="0">
                <a:solidFill>
                  <a:srgbClr val="0000FF"/>
                </a:solidFill>
                <a:latin typeface="Consolas"/>
              </a:rPr>
              <a:t>Person</a:t>
            </a:r>
            <a:r>
              <a:rPr lang="en-US" sz="1400" dirty="0">
                <a:solidFill>
                  <a:srgbClr val="000000"/>
                </a:solidFill>
                <a:latin typeface="Consolas"/>
              </a:rPr>
              <a:t>() { </a:t>
            </a:r>
            <a:r>
              <a:rPr lang="en-US" sz="1400" dirty="0" err="1">
                <a:solidFill>
                  <a:srgbClr val="030003"/>
                </a:solidFill>
                <a:latin typeface="Consolas"/>
              </a:rPr>
              <a:t>FirstName</a:t>
            </a:r>
            <a:r>
              <a:rPr lang="en-US" sz="1400" dirty="0">
                <a:solidFill>
                  <a:srgbClr val="000000"/>
                </a:solidFill>
                <a:latin typeface="Consolas"/>
              </a:rPr>
              <a:t> = </a:t>
            </a:r>
            <a:r>
              <a:rPr lang="en-US" sz="1400" dirty="0">
                <a:solidFill>
                  <a:srgbClr val="A31515"/>
                </a:solidFill>
                <a:latin typeface="Consolas"/>
              </a:rPr>
              <a:t>"Clark"</a:t>
            </a:r>
            <a:r>
              <a:rPr lang="en-US" sz="1400" dirty="0">
                <a:solidFill>
                  <a:srgbClr val="000000"/>
                </a:solidFill>
                <a:latin typeface="Consolas"/>
              </a:rPr>
              <a:t>, </a:t>
            </a:r>
            <a:r>
              <a:rPr lang="en-US" sz="1400" dirty="0" err="1">
                <a:solidFill>
                  <a:srgbClr val="030003"/>
                </a:solidFill>
                <a:latin typeface="Consolas"/>
              </a:rPr>
              <a:t>LastName</a:t>
            </a:r>
            <a:r>
              <a:rPr lang="en-US" sz="1400" dirty="0">
                <a:solidFill>
                  <a:srgbClr val="000000"/>
                </a:solidFill>
                <a:latin typeface="Consolas"/>
              </a:rPr>
              <a:t> = </a:t>
            </a:r>
            <a:r>
              <a:rPr lang="en-US" sz="1400" dirty="0">
                <a:solidFill>
                  <a:srgbClr val="A31515"/>
                </a:solidFill>
                <a:latin typeface="Consolas"/>
              </a:rPr>
              <a:t>"Kent"</a:t>
            </a:r>
            <a:r>
              <a:rPr lang="en-US" sz="1400" dirty="0">
                <a:solidFill>
                  <a:srgbClr val="000000"/>
                </a:solidFill>
                <a:latin typeface="Consolas"/>
              </a:rPr>
              <a:t>, </a:t>
            </a:r>
            <a:r>
              <a:rPr lang="en-US" sz="1400" dirty="0">
                <a:solidFill>
                  <a:srgbClr val="030003"/>
                </a:solidFill>
                <a:latin typeface="Consolas"/>
              </a:rPr>
              <a:t>Age</a:t>
            </a:r>
            <a:r>
              <a:rPr lang="en-US" sz="1400" dirty="0">
                <a:solidFill>
                  <a:srgbClr val="000000"/>
                </a:solidFill>
                <a:latin typeface="Consolas"/>
              </a:rPr>
              <a:t> = 35 });</a:t>
            </a:r>
          </a:p>
          <a:p>
            <a:r>
              <a:rPr lang="en-US" sz="1400" dirty="0" err="1">
                <a:solidFill>
                  <a:srgbClr val="030003"/>
                </a:solidFill>
                <a:latin typeface="Consolas"/>
              </a:rPr>
              <a:t>people</a:t>
            </a:r>
            <a:r>
              <a:rPr lang="en-US" sz="1400" dirty="0" err="1">
                <a:solidFill>
                  <a:srgbClr val="000000"/>
                </a:solidFill>
                <a:latin typeface="Consolas"/>
              </a:rPr>
              <a:t>.</a:t>
            </a:r>
            <a:r>
              <a:rPr lang="en-US" sz="1400" dirty="0" err="1">
                <a:solidFill>
                  <a:srgbClr val="030003"/>
                </a:solidFill>
                <a:latin typeface="Consolas"/>
              </a:rPr>
              <a:t>Add</a:t>
            </a:r>
            <a:r>
              <a:rPr lang="en-US" sz="1400" dirty="0">
                <a:solidFill>
                  <a:srgbClr val="000000"/>
                </a:solidFill>
                <a:latin typeface="Consolas"/>
              </a:rPr>
              <a:t>(</a:t>
            </a:r>
            <a:r>
              <a:rPr lang="en-US" sz="1400" dirty="0">
                <a:solidFill>
                  <a:srgbClr val="0000FF"/>
                </a:solidFill>
                <a:latin typeface="Consolas"/>
              </a:rPr>
              <a:t>new</a:t>
            </a:r>
            <a:r>
              <a:rPr lang="en-US" sz="1400" dirty="0">
                <a:solidFill>
                  <a:srgbClr val="000000"/>
                </a:solidFill>
                <a:latin typeface="Consolas"/>
              </a:rPr>
              <a:t> </a:t>
            </a:r>
            <a:r>
              <a:rPr lang="en-US" sz="1400" b="1" dirty="0">
                <a:solidFill>
                  <a:srgbClr val="0000FF"/>
                </a:solidFill>
                <a:latin typeface="Consolas"/>
              </a:rPr>
              <a:t>Person</a:t>
            </a:r>
            <a:r>
              <a:rPr lang="en-US" sz="1400" dirty="0">
                <a:solidFill>
                  <a:srgbClr val="000000"/>
                </a:solidFill>
                <a:latin typeface="Consolas"/>
              </a:rPr>
              <a:t>() { </a:t>
            </a:r>
            <a:r>
              <a:rPr lang="en-US" sz="1400" dirty="0" err="1">
                <a:solidFill>
                  <a:srgbClr val="030003"/>
                </a:solidFill>
                <a:latin typeface="Consolas"/>
              </a:rPr>
              <a:t>FirstName</a:t>
            </a:r>
            <a:r>
              <a:rPr lang="en-US" sz="1400" dirty="0">
                <a:solidFill>
                  <a:srgbClr val="000000"/>
                </a:solidFill>
                <a:latin typeface="Consolas"/>
              </a:rPr>
              <a:t> = </a:t>
            </a:r>
            <a:r>
              <a:rPr lang="en-US" sz="1400" dirty="0">
                <a:solidFill>
                  <a:srgbClr val="A31515"/>
                </a:solidFill>
                <a:latin typeface="Consolas"/>
              </a:rPr>
              <a:t>"Peter"</a:t>
            </a:r>
            <a:r>
              <a:rPr lang="en-US" sz="1400" dirty="0">
                <a:solidFill>
                  <a:srgbClr val="000000"/>
                </a:solidFill>
                <a:latin typeface="Consolas"/>
              </a:rPr>
              <a:t>, </a:t>
            </a:r>
            <a:r>
              <a:rPr lang="en-US" sz="1400" dirty="0" err="1">
                <a:solidFill>
                  <a:srgbClr val="030003"/>
                </a:solidFill>
                <a:latin typeface="Consolas"/>
              </a:rPr>
              <a:t>LastName</a:t>
            </a:r>
            <a:r>
              <a:rPr lang="en-US" sz="1400" dirty="0">
                <a:solidFill>
                  <a:srgbClr val="000000"/>
                </a:solidFill>
                <a:latin typeface="Consolas"/>
              </a:rPr>
              <a:t> = </a:t>
            </a:r>
            <a:r>
              <a:rPr lang="en-US" sz="1400" dirty="0">
                <a:solidFill>
                  <a:srgbClr val="A31515"/>
                </a:solidFill>
                <a:latin typeface="Consolas"/>
              </a:rPr>
              <a:t>"Parker"</a:t>
            </a:r>
            <a:r>
              <a:rPr lang="en-US" sz="1400" dirty="0">
                <a:solidFill>
                  <a:srgbClr val="000000"/>
                </a:solidFill>
                <a:latin typeface="Consolas"/>
              </a:rPr>
              <a:t>, </a:t>
            </a:r>
            <a:r>
              <a:rPr lang="en-US" sz="1400" dirty="0">
                <a:solidFill>
                  <a:srgbClr val="030003"/>
                </a:solidFill>
                <a:latin typeface="Consolas"/>
              </a:rPr>
              <a:t>Age</a:t>
            </a:r>
            <a:r>
              <a:rPr lang="en-US" sz="1400" dirty="0">
                <a:solidFill>
                  <a:srgbClr val="000000"/>
                </a:solidFill>
                <a:latin typeface="Consolas"/>
              </a:rPr>
              <a:t> = 30 });</a:t>
            </a:r>
          </a:p>
        </p:txBody>
      </p:sp>
      <p:sp>
        <p:nvSpPr>
          <p:cNvPr id="5" name="Rectangle 4"/>
          <p:cNvSpPr/>
          <p:nvPr/>
        </p:nvSpPr>
        <p:spPr bwMode="auto">
          <a:xfrm>
            <a:off x="409574" y="4571762"/>
            <a:ext cx="8362951" cy="1600438"/>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a:solidFill>
                  <a:srgbClr val="008000"/>
                </a:solidFill>
                <a:latin typeface="Consolas"/>
              </a:rPr>
              <a:t>// C# 3.0</a:t>
            </a:r>
            <a:endParaRPr lang="en-US" sz="1400" dirty="0">
              <a:solidFill>
                <a:srgbClr val="000000"/>
              </a:solidFill>
              <a:latin typeface="Consolas"/>
            </a:endParaRPr>
          </a:p>
          <a:p>
            <a:r>
              <a:rPr lang="en-US" sz="1400" dirty="0">
                <a:solidFill>
                  <a:srgbClr val="000000"/>
                </a:solidFill>
                <a:latin typeface="Consolas"/>
              </a:rPr>
              <a:t> </a:t>
            </a:r>
          </a:p>
          <a:p>
            <a:r>
              <a:rPr lang="en-US" sz="1400" dirty="0" err="1">
                <a:solidFill>
                  <a:srgbClr val="0000FF"/>
                </a:solidFill>
                <a:latin typeface="Consolas"/>
              </a:rPr>
              <a:t>var</a:t>
            </a:r>
            <a:r>
              <a:rPr lang="en-US" sz="1400" dirty="0">
                <a:solidFill>
                  <a:srgbClr val="000000"/>
                </a:solidFill>
                <a:latin typeface="Consolas"/>
              </a:rPr>
              <a:t> </a:t>
            </a:r>
            <a:r>
              <a:rPr lang="en-US" sz="1400" dirty="0">
                <a:solidFill>
                  <a:srgbClr val="030003"/>
                </a:solidFill>
                <a:latin typeface="Consolas"/>
              </a:rPr>
              <a:t>people</a:t>
            </a:r>
            <a:r>
              <a:rPr lang="en-US" sz="1400" dirty="0">
                <a:solidFill>
                  <a:srgbClr val="000000"/>
                </a:solidFill>
                <a:latin typeface="Consolas"/>
              </a:rPr>
              <a:t> = </a:t>
            </a:r>
            <a:r>
              <a:rPr lang="en-US" sz="1400" dirty="0">
                <a:solidFill>
                  <a:srgbClr val="0000FF"/>
                </a:solidFill>
                <a:latin typeface="Consolas"/>
              </a:rPr>
              <a:t>new</a:t>
            </a:r>
            <a:r>
              <a:rPr lang="en-US" sz="1400" dirty="0">
                <a:solidFill>
                  <a:srgbClr val="000000"/>
                </a:solidFill>
                <a:latin typeface="Consolas"/>
              </a:rPr>
              <a:t> </a:t>
            </a:r>
            <a:r>
              <a:rPr lang="en-US" sz="1400" b="1" dirty="0">
                <a:solidFill>
                  <a:srgbClr val="0000FF"/>
                </a:solidFill>
                <a:latin typeface="Consolas"/>
              </a:rPr>
              <a:t>List</a:t>
            </a:r>
            <a:r>
              <a:rPr lang="en-US" sz="1400" dirty="0">
                <a:solidFill>
                  <a:srgbClr val="000000"/>
                </a:solidFill>
                <a:latin typeface="Consolas"/>
              </a:rPr>
              <a:t>&lt;</a:t>
            </a:r>
            <a:r>
              <a:rPr lang="en-US" sz="1400" b="1" dirty="0">
                <a:solidFill>
                  <a:srgbClr val="0000FF"/>
                </a:solidFill>
                <a:latin typeface="Consolas"/>
              </a:rPr>
              <a:t>Person</a:t>
            </a:r>
            <a:r>
              <a:rPr lang="en-US" sz="1400" dirty="0">
                <a:solidFill>
                  <a:srgbClr val="000000"/>
                </a:solidFill>
                <a:latin typeface="Consolas"/>
              </a:rPr>
              <a:t>&gt;() {</a:t>
            </a:r>
          </a:p>
          <a:p>
            <a:r>
              <a:rPr lang="en-US" sz="1400" dirty="0">
                <a:solidFill>
                  <a:srgbClr val="000000"/>
                </a:solidFill>
                <a:latin typeface="Consolas"/>
              </a:rPr>
              <a:t>   </a:t>
            </a:r>
            <a:r>
              <a:rPr lang="en-US" sz="1400" dirty="0">
                <a:solidFill>
                  <a:srgbClr val="0000FF"/>
                </a:solidFill>
                <a:latin typeface="Consolas"/>
              </a:rPr>
              <a:t>new</a:t>
            </a:r>
            <a:r>
              <a:rPr lang="en-US" sz="1400" dirty="0">
                <a:solidFill>
                  <a:srgbClr val="000000"/>
                </a:solidFill>
                <a:latin typeface="Consolas"/>
              </a:rPr>
              <a:t> </a:t>
            </a:r>
            <a:r>
              <a:rPr lang="en-US" sz="1400" b="1" dirty="0">
                <a:solidFill>
                  <a:srgbClr val="0000FF"/>
                </a:solidFill>
                <a:latin typeface="Consolas"/>
              </a:rPr>
              <a:t>Person</a:t>
            </a:r>
            <a:r>
              <a:rPr lang="en-US" sz="1400" dirty="0">
                <a:solidFill>
                  <a:srgbClr val="000000"/>
                </a:solidFill>
                <a:latin typeface="Consolas"/>
              </a:rPr>
              <a:t>() { </a:t>
            </a:r>
            <a:r>
              <a:rPr lang="en-US" sz="1400" dirty="0" err="1">
                <a:solidFill>
                  <a:srgbClr val="030003"/>
                </a:solidFill>
                <a:latin typeface="Consolas"/>
              </a:rPr>
              <a:t>FirstName</a:t>
            </a:r>
            <a:r>
              <a:rPr lang="en-US" sz="1400" dirty="0">
                <a:solidFill>
                  <a:srgbClr val="000000"/>
                </a:solidFill>
                <a:latin typeface="Consolas"/>
              </a:rPr>
              <a:t> = </a:t>
            </a:r>
            <a:r>
              <a:rPr lang="en-US" sz="1400" dirty="0">
                <a:solidFill>
                  <a:srgbClr val="A31515"/>
                </a:solidFill>
                <a:latin typeface="Consolas"/>
              </a:rPr>
              <a:t>"Bart"</a:t>
            </a:r>
            <a:r>
              <a:rPr lang="en-US" sz="1400" dirty="0">
                <a:solidFill>
                  <a:srgbClr val="000000"/>
                </a:solidFill>
                <a:latin typeface="Consolas"/>
              </a:rPr>
              <a:t>, </a:t>
            </a:r>
            <a:r>
              <a:rPr lang="en-US" sz="1400" dirty="0" err="1">
                <a:solidFill>
                  <a:srgbClr val="030003"/>
                </a:solidFill>
                <a:latin typeface="Consolas"/>
              </a:rPr>
              <a:t>LastName</a:t>
            </a:r>
            <a:r>
              <a:rPr lang="en-US" sz="1400" dirty="0">
                <a:solidFill>
                  <a:srgbClr val="000000"/>
                </a:solidFill>
                <a:latin typeface="Consolas"/>
              </a:rPr>
              <a:t> = </a:t>
            </a:r>
            <a:r>
              <a:rPr lang="en-US" sz="1400" dirty="0">
                <a:solidFill>
                  <a:srgbClr val="A31515"/>
                </a:solidFill>
                <a:latin typeface="Consolas"/>
              </a:rPr>
              <a:t>"Simpson"</a:t>
            </a:r>
            <a:r>
              <a:rPr lang="en-US" sz="1400" dirty="0">
                <a:solidFill>
                  <a:srgbClr val="000000"/>
                </a:solidFill>
                <a:latin typeface="Consolas"/>
              </a:rPr>
              <a:t>, </a:t>
            </a:r>
            <a:r>
              <a:rPr lang="en-US" sz="1400" dirty="0">
                <a:solidFill>
                  <a:srgbClr val="030003"/>
                </a:solidFill>
                <a:latin typeface="Consolas"/>
              </a:rPr>
              <a:t>Age</a:t>
            </a:r>
            <a:r>
              <a:rPr lang="en-US" sz="1400" dirty="0">
                <a:solidFill>
                  <a:srgbClr val="000000"/>
                </a:solidFill>
                <a:latin typeface="Consolas"/>
              </a:rPr>
              <a:t> = 12 },</a:t>
            </a:r>
          </a:p>
          <a:p>
            <a:r>
              <a:rPr lang="en-US" sz="1400" dirty="0">
                <a:solidFill>
                  <a:srgbClr val="000000"/>
                </a:solidFill>
                <a:latin typeface="Consolas"/>
              </a:rPr>
              <a:t>   </a:t>
            </a:r>
            <a:r>
              <a:rPr lang="en-US" sz="1400" dirty="0">
                <a:solidFill>
                  <a:srgbClr val="0000FF"/>
                </a:solidFill>
                <a:latin typeface="Consolas"/>
              </a:rPr>
              <a:t>new</a:t>
            </a:r>
            <a:r>
              <a:rPr lang="en-US" sz="1400" dirty="0">
                <a:solidFill>
                  <a:srgbClr val="000000"/>
                </a:solidFill>
                <a:latin typeface="Consolas"/>
              </a:rPr>
              <a:t> </a:t>
            </a:r>
            <a:r>
              <a:rPr lang="en-US" sz="1400" b="1" dirty="0">
                <a:solidFill>
                  <a:srgbClr val="0000FF"/>
                </a:solidFill>
                <a:latin typeface="Consolas"/>
              </a:rPr>
              <a:t>Person</a:t>
            </a:r>
            <a:r>
              <a:rPr lang="en-US" sz="1400" dirty="0">
                <a:solidFill>
                  <a:srgbClr val="000000"/>
                </a:solidFill>
                <a:latin typeface="Consolas"/>
              </a:rPr>
              <a:t>() { </a:t>
            </a:r>
            <a:r>
              <a:rPr lang="en-US" sz="1400" dirty="0" err="1">
                <a:solidFill>
                  <a:srgbClr val="030003"/>
                </a:solidFill>
                <a:latin typeface="Consolas"/>
              </a:rPr>
              <a:t>FirstName</a:t>
            </a:r>
            <a:r>
              <a:rPr lang="en-US" sz="1400" dirty="0">
                <a:solidFill>
                  <a:srgbClr val="000000"/>
                </a:solidFill>
                <a:latin typeface="Consolas"/>
              </a:rPr>
              <a:t> = </a:t>
            </a:r>
            <a:r>
              <a:rPr lang="en-US" sz="1400" dirty="0">
                <a:solidFill>
                  <a:srgbClr val="A31515"/>
                </a:solidFill>
                <a:latin typeface="Consolas"/>
              </a:rPr>
              <a:t>"Clark"</a:t>
            </a:r>
            <a:r>
              <a:rPr lang="en-US" sz="1400" dirty="0">
                <a:solidFill>
                  <a:srgbClr val="000000"/>
                </a:solidFill>
                <a:latin typeface="Consolas"/>
              </a:rPr>
              <a:t>, </a:t>
            </a:r>
            <a:r>
              <a:rPr lang="en-US" sz="1400" dirty="0" err="1">
                <a:solidFill>
                  <a:srgbClr val="030003"/>
                </a:solidFill>
                <a:latin typeface="Consolas"/>
              </a:rPr>
              <a:t>LastName</a:t>
            </a:r>
            <a:r>
              <a:rPr lang="en-US" sz="1400" dirty="0">
                <a:solidFill>
                  <a:srgbClr val="000000"/>
                </a:solidFill>
                <a:latin typeface="Consolas"/>
              </a:rPr>
              <a:t> = </a:t>
            </a:r>
            <a:r>
              <a:rPr lang="en-US" sz="1400" dirty="0">
                <a:solidFill>
                  <a:srgbClr val="A31515"/>
                </a:solidFill>
                <a:latin typeface="Consolas"/>
              </a:rPr>
              <a:t>"Kent"</a:t>
            </a:r>
            <a:r>
              <a:rPr lang="en-US" sz="1400" dirty="0">
                <a:solidFill>
                  <a:srgbClr val="000000"/>
                </a:solidFill>
                <a:latin typeface="Consolas"/>
              </a:rPr>
              <a:t>, </a:t>
            </a:r>
            <a:r>
              <a:rPr lang="en-US" sz="1400" dirty="0">
                <a:solidFill>
                  <a:srgbClr val="030003"/>
                </a:solidFill>
                <a:latin typeface="Consolas"/>
              </a:rPr>
              <a:t>Age</a:t>
            </a:r>
            <a:r>
              <a:rPr lang="en-US" sz="1400" dirty="0">
                <a:solidFill>
                  <a:srgbClr val="000000"/>
                </a:solidFill>
                <a:latin typeface="Consolas"/>
              </a:rPr>
              <a:t> = 35 },</a:t>
            </a:r>
          </a:p>
          <a:p>
            <a:r>
              <a:rPr lang="en-US" sz="1400" dirty="0">
                <a:solidFill>
                  <a:srgbClr val="000000"/>
                </a:solidFill>
                <a:latin typeface="Consolas"/>
              </a:rPr>
              <a:t>   </a:t>
            </a:r>
            <a:r>
              <a:rPr lang="en-US" sz="1400" dirty="0">
                <a:solidFill>
                  <a:srgbClr val="0000FF"/>
                </a:solidFill>
                <a:latin typeface="Consolas"/>
              </a:rPr>
              <a:t>new</a:t>
            </a:r>
            <a:r>
              <a:rPr lang="en-US" sz="1400" dirty="0">
                <a:solidFill>
                  <a:srgbClr val="000000"/>
                </a:solidFill>
                <a:latin typeface="Consolas"/>
              </a:rPr>
              <a:t> </a:t>
            </a:r>
            <a:r>
              <a:rPr lang="en-US" sz="1400" b="1" dirty="0">
                <a:solidFill>
                  <a:srgbClr val="0000FF"/>
                </a:solidFill>
                <a:latin typeface="Consolas"/>
              </a:rPr>
              <a:t>Person</a:t>
            </a:r>
            <a:r>
              <a:rPr lang="en-US" sz="1400" dirty="0">
                <a:solidFill>
                  <a:srgbClr val="000000"/>
                </a:solidFill>
                <a:latin typeface="Consolas"/>
              </a:rPr>
              <a:t>() { </a:t>
            </a:r>
            <a:r>
              <a:rPr lang="en-US" sz="1400" dirty="0" err="1">
                <a:solidFill>
                  <a:srgbClr val="030003"/>
                </a:solidFill>
                <a:latin typeface="Consolas"/>
              </a:rPr>
              <a:t>FirstName</a:t>
            </a:r>
            <a:r>
              <a:rPr lang="en-US" sz="1400" dirty="0">
                <a:solidFill>
                  <a:srgbClr val="000000"/>
                </a:solidFill>
                <a:latin typeface="Consolas"/>
              </a:rPr>
              <a:t> = </a:t>
            </a:r>
            <a:r>
              <a:rPr lang="en-US" sz="1400" dirty="0">
                <a:solidFill>
                  <a:srgbClr val="A31515"/>
                </a:solidFill>
                <a:latin typeface="Consolas"/>
              </a:rPr>
              <a:t>"Peter"</a:t>
            </a:r>
            <a:r>
              <a:rPr lang="en-US" sz="1400" dirty="0">
                <a:solidFill>
                  <a:srgbClr val="000000"/>
                </a:solidFill>
                <a:latin typeface="Consolas"/>
              </a:rPr>
              <a:t>, </a:t>
            </a:r>
            <a:r>
              <a:rPr lang="en-US" sz="1400" dirty="0" err="1">
                <a:solidFill>
                  <a:srgbClr val="030003"/>
                </a:solidFill>
                <a:latin typeface="Consolas"/>
              </a:rPr>
              <a:t>LastName</a:t>
            </a:r>
            <a:r>
              <a:rPr lang="en-US" sz="1400" dirty="0">
                <a:solidFill>
                  <a:srgbClr val="000000"/>
                </a:solidFill>
                <a:latin typeface="Consolas"/>
              </a:rPr>
              <a:t> = </a:t>
            </a:r>
            <a:r>
              <a:rPr lang="en-US" sz="1400" dirty="0">
                <a:solidFill>
                  <a:srgbClr val="A31515"/>
                </a:solidFill>
                <a:latin typeface="Consolas"/>
              </a:rPr>
              <a:t>"Parker"</a:t>
            </a:r>
            <a:r>
              <a:rPr lang="en-US" sz="1400" dirty="0">
                <a:solidFill>
                  <a:srgbClr val="000000"/>
                </a:solidFill>
                <a:latin typeface="Consolas"/>
              </a:rPr>
              <a:t>, </a:t>
            </a:r>
            <a:r>
              <a:rPr lang="en-US" sz="1400" dirty="0">
                <a:solidFill>
                  <a:srgbClr val="030003"/>
                </a:solidFill>
                <a:latin typeface="Consolas"/>
              </a:rPr>
              <a:t>Age</a:t>
            </a:r>
            <a:r>
              <a:rPr lang="en-US" sz="1400" dirty="0">
                <a:solidFill>
                  <a:srgbClr val="000000"/>
                </a:solidFill>
                <a:latin typeface="Consolas"/>
              </a:rPr>
              <a:t> = 30 }</a:t>
            </a:r>
          </a:p>
          <a:p>
            <a:r>
              <a:rPr lang="en-US" sz="1400" dirty="0">
                <a:solidFill>
                  <a:srgbClr val="000000"/>
                </a:solidFill>
                <a:latin typeface="Consolas"/>
              </a:rPr>
              <a:t>};</a:t>
            </a:r>
          </a:p>
        </p:txBody>
      </p:sp>
    </p:spTree>
    <p:extLst>
      <p:ext uri="{BB962C8B-B14F-4D97-AF65-F5344CB8AC3E}">
        <p14:creationId xmlns:p14="http://schemas.microsoft.com/office/powerpoint/2010/main" val="426134626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Types</a:t>
            </a:r>
          </a:p>
        </p:txBody>
      </p:sp>
      <p:sp>
        <p:nvSpPr>
          <p:cNvPr id="3" name="Content Placeholder 2"/>
          <p:cNvSpPr>
            <a:spLocks noGrp="1"/>
          </p:cNvSpPr>
          <p:nvPr>
            <p:ph idx="1"/>
          </p:nvPr>
        </p:nvSpPr>
        <p:spPr/>
        <p:txBody>
          <a:bodyPr/>
          <a:lstStyle/>
          <a:p>
            <a:r>
              <a:rPr lang="en-US" dirty="0"/>
              <a:t>The compiler generates an immutable generic type behind the scenes</a:t>
            </a:r>
          </a:p>
        </p:txBody>
      </p:sp>
      <p:sp>
        <p:nvSpPr>
          <p:cNvPr id="6" name="Footer Placeholder 5"/>
          <p:cNvSpPr>
            <a:spLocks noGrp="1"/>
          </p:cNvSpPr>
          <p:nvPr>
            <p:ph type="ftr" sz="quarter" idx="11"/>
          </p:nvPr>
        </p:nvSpPr>
        <p:spPr/>
        <p:txBody>
          <a:bodyPr/>
          <a:lstStyle/>
          <a:p>
            <a:r>
              <a:rPr lang="en-US"/>
              <a:t>(C)2011 by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131</a:t>
            </a:fld>
            <a:endParaRPr lang="he-IL"/>
          </a:p>
        </p:txBody>
      </p:sp>
      <p:sp>
        <p:nvSpPr>
          <p:cNvPr id="4" name="Rectangle 3"/>
          <p:cNvSpPr/>
          <p:nvPr/>
        </p:nvSpPr>
        <p:spPr bwMode="auto">
          <a:xfrm>
            <a:off x="457200" y="3048000"/>
            <a:ext cx="8377267" cy="2554545"/>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dirty="0" err="1">
                <a:solidFill>
                  <a:srgbClr val="0000FF"/>
                </a:solidFill>
                <a:latin typeface="Consolas"/>
              </a:rPr>
              <a:t>var</a:t>
            </a:r>
            <a:r>
              <a:rPr lang="en-US" sz="1600" dirty="0">
                <a:solidFill>
                  <a:srgbClr val="000000"/>
                </a:solidFill>
                <a:latin typeface="Consolas"/>
              </a:rPr>
              <a:t> </a:t>
            </a:r>
            <a:r>
              <a:rPr lang="en-US" sz="1600" dirty="0">
                <a:solidFill>
                  <a:srgbClr val="030003"/>
                </a:solidFill>
                <a:latin typeface="Consolas"/>
              </a:rPr>
              <a:t>people</a:t>
            </a:r>
            <a:r>
              <a:rPr lang="en-US" sz="1600" dirty="0">
                <a:solidFill>
                  <a:srgbClr val="000000"/>
                </a:solidFill>
                <a:latin typeface="Consolas"/>
              </a:rPr>
              <a:t> = </a:t>
            </a:r>
            <a:r>
              <a:rPr lang="en-US" sz="1600" dirty="0">
                <a:solidFill>
                  <a:srgbClr val="0000FF"/>
                </a:solidFill>
                <a:latin typeface="Consolas"/>
              </a:rPr>
              <a:t>new</a:t>
            </a:r>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new</a:t>
            </a:r>
            <a:r>
              <a:rPr lang="en-US" sz="1600" dirty="0">
                <a:solidFill>
                  <a:srgbClr val="000000"/>
                </a:solidFill>
                <a:latin typeface="Consolas"/>
              </a:rPr>
              <a:t> { </a:t>
            </a:r>
            <a:r>
              <a:rPr lang="en-US" sz="1600" dirty="0" err="1">
                <a:solidFill>
                  <a:srgbClr val="030003"/>
                </a:solidFill>
                <a:latin typeface="Consolas"/>
              </a:rPr>
              <a:t>FirstName</a:t>
            </a:r>
            <a:r>
              <a:rPr lang="en-US" sz="1600" dirty="0">
                <a:solidFill>
                  <a:srgbClr val="000000"/>
                </a:solidFill>
                <a:latin typeface="Consolas"/>
              </a:rPr>
              <a:t> = </a:t>
            </a:r>
            <a:r>
              <a:rPr lang="en-US" sz="1600" dirty="0">
                <a:solidFill>
                  <a:srgbClr val="A31515"/>
                </a:solidFill>
                <a:latin typeface="Consolas"/>
              </a:rPr>
              <a:t>"Clark"</a:t>
            </a:r>
            <a:r>
              <a:rPr lang="en-US" sz="1600" dirty="0">
                <a:solidFill>
                  <a:srgbClr val="000000"/>
                </a:solidFill>
                <a:latin typeface="Consolas"/>
              </a:rPr>
              <a:t>, </a:t>
            </a:r>
            <a:r>
              <a:rPr lang="en-US" sz="1600" dirty="0" err="1">
                <a:solidFill>
                  <a:srgbClr val="030003"/>
                </a:solidFill>
                <a:latin typeface="Consolas"/>
              </a:rPr>
              <a:t>LastName</a:t>
            </a:r>
            <a:r>
              <a:rPr lang="en-US" sz="1600" dirty="0">
                <a:solidFill>
                  <a:srgbClr val="000000"/>
                </a:solidFill>
                <a:latin typeface="Consolas"/>
              </a:rPr>
              <a:t> = </a:t>
            </a:r>
            <a:r>
              <a:rPr lang="en-US" sz="1600" dirty="0">
                <a:solidFill>
                  <a:srgbClr val="A31515"/>
                </a:solidFill>
                <a:latin typeface="Consolas"/>
              </a:rPr>
              <a:t>"Kent"</a:t>
            </a:r>
            <a:r>
              <a:rPr lang="en-US" sz="1600" dirty="0">
                <a:solidFill>
                  <a:srgbClr val="000000"/>
                </a:solidFill>
                <a:latin typeface="Consolas"/>
              </a:rPr>
              <a:t>, </a:t>
            </a:r>
            <a:r>
              <a:rPr lang="en-US" sz="1600" dirty="0">
                <a:solidFill>
                  <a:srgbClr val="030003"/>
                </a:solidFill>
                <a:latin typeface="Consolas"/>
              </a:rPr>
              <a:t>Age</a:t>
            </a:r>
            <a:r>
              <a:rPr lang="en-US" sz="1600" dirty="0">
                <a:solidFill>
                  <a:srgbClr val="000000"/>
                </a:solidFill>
                <a:latin typeface="Consolas"/>
              </a:rPr>
              <a:t> = 36 },</a:t>
            </a:r>
          </a:p>
          <a:p>
            <a:r>
              <a:rPr lang="en-US" sz="1600" dirty="0">
                <a:solidFill>
                  <a:srgbClr val="000000"/>
                </a:solidFill>
                <a:latin typeface="Consolas"/>
              </a:rPr>
              <a:t>   </a:t>
            </a:r>
            <a:r>
              <a:rPr lang="en-US" sz="1600" dirty="0">
                <a:solidFill>
                  <a:srgbClr val="0000FF"/>
                </a:solidFill>
                <a:latin typeface="Consolas"/>
              </a:rPr>
              <a:t>new</a:t>
            </a:r>
            <a:r>
              <a:rPr lang="en-US" sz="1600" dirty="0">
                <a:solidFill>
                  <a:srgbClr val="000000"/>
                </a:solidFill>
                <a:latin typeface="Consolas"/>
              </a:rPr>
              <a:t> { </a:t>
            </a:r>
            <a:r>
              <a:rPr lang="en-US" sz="1600" dirty="0" err="1">
                <a:solidFill>
                  <a:srgbClr val="030003"/>
                </a:solidFill>
                <a:latin typeface="Consolas"/>
              </a:rPr>
              <a:t>FirstName</a:t>
            </a:r>
            <a:r>
              <a:rPr lang="en-US" sz="1600" dirty="0">
                <a:solidFill>
                  <a:srgbClr val="000000"/>
                </a:solidFill>
                <a:latin typeface="Consolas"/>
              </a:rPr>
              <a:t> = </a:t>
            </a:r>
            <a:r>
              <a:rPr lang="en-US" sz="1600" dirty="0">
                <a:solidFill>
                  <a:srgbClr val="A31515"/>
                </a:solidFill>
                <a:latin typeface="Consolas"/>
              </a:rPr>
              <a:t>"Peter"</a:t>
            </a:r>
            <a:r>
              <a:rPr lang="en-US" sz="1600" dirty="0">
                <a:solidFill>
                  <a:srgbClr val="000000"/>
                </a:solidFill>
                <a:latin typeface="Consolas"/>
              </a:rPr>
              <a:t>, </a:t>
            </a:r>
            <a:r>
              <a:rPr lang="en-US" sz="1600" dirty="0" err="1">
                <a:solidFill>
                  <a:srgbClr val="030003"/>
                </a:solidFill>
                <a:latin typeface="Consolas"/>
              </a:rPr>
              <a:t>LastName</a:t>
            </a:r>
            <a:r>
              <a:rPr lang="en-US" sz="1600" dirty="0">
                <a:solidFill>
                  <a:srgbClr val="000000"/>
                </a:solidFill>
                <a:latin typeface="Consolas"/>
              </a:rPr>
              <a:t> = </a:t>
            </a:r>
            <a:r>
              <a:rPr lang="en-US" sz="1600" dirty="0">
                <a:solidFill>
                  <a:srgbClr val="A31515"/>
                </a:solidFill>
                <a:latin typeface="Consolas"/>
              </a:rPr>
              <a:t>"parker"</a:t>
            </a:r>
            <a:r>
              <a:rPr lang="en-US" sz="1600" dirty="0">
                <a:solidFill>
                  <a:srgbClr val="000000"/>
                </a:solidFill>
                <a:latin typeface="Consolas"/>
              </a:rPr>
              <a:t>, </a:t>
            </a:r>
            <a:r>
              <a:rPr lang="en-US" sz="1600" dirty="0">
                <a:solidFill>
                  <a:srgbClr val="030003"/>
                </a:solidFill>
                <a:latin typeface="Consolas"/>
              </a:rPr>
              <a:t>Age</a:t>
            </a:r>
            <a:r>
              <a:rPr lang="en-US" sz="1600" dirty="0">
                <a:solidFill>
                  <a:srgbClr val="000000"/>
                </a:solidFill>
                <a:latin typeface="Consolas"/>
              </a:rPr>
              <a:t> = 26 },</a:t>
            </a:r>
          </a:p>
          <a:p>
            <a:r>
              <a:rPr lang="en-US" sz="1600" dirty="0">
                <a:solidFill>
                  <a:srgbClr val="000000"/>
                </a:solidFill>
                <a:latin typeface="Consolas"/>
              </a:rPr>
              <a:t>   </a:t>
            </a:r>
            <a:r>
              <a:rPr lang="en-US" sz="1600" dirty="0">
                <a:solidFill>
                  <a:srgbClr val="0000FF"/>
                </a:solidFill>
                <a:latin typeface="Consolas"/>
              </a:rPr>
              <a:t>new</a:t>
            </a:r>
            <a:r>
              <a:rPr lang="en-US" sz="1600" dirty="0">
                <a:solidFill>
                  <a:srgbClr val="000000"/>
                </a:solidFill>
                <a:latin typeface="Consolas"/>
              </a:rPr>
              <a:t> { </a:t>
            </a:r>
            <a:r>
              <a:rPr lang="en-US" sz="1600" dirty="0" err="1">
                <a:solidFill>
                  <a:srgbClr val="030003"/>
                </a:solidFill>
                <a:latin typeface="Consolas"/>
              </a:rPr>
              <a:t>FirstName</a:t>
            </a:r>
            <a:r>
              <a:rPr lang="en-US" sz="1600" dirty="0">
                <a:solidFill>
                  <a:srgbClr val="000000"/>
                </a:solidFill>
                <a:latin typeface="Consolas"/>
              </a:rPr>
              <a:t> = </a:t>
            </a:r>
            <a:r>
              <a:rPr lang="en-US" sz="1600" dirty="0">
                <a:solidFill>
                  <a:srgbClr val="A31515"/>
                </a:solidFill>
                <a:latin typeface="Consolas"/>
              </a:rPr>
              <a:t>"Bart"</a:t>
            </a:r>
            <a:r>
              <a:rPr lang="en-US" sz="1600" dirty="0">
                <a:solidFill>
                  <a:srgbClr val="000000"/>
                </a:solidFill>
                <a:latin typeface="Consolas"/>
              </a:rPr>
              <a:t>, </a:t>
            </a:r>
            <a:r>
              <a:rPr lang="en-US" sz="1600" dirty="0" err="1">
                <a:solidFill>
                  <a:srgbClr val="030003"/>
                </a:solidFill>
                <a:latin typeface="Consolas"/>
              </a:rPr>
              <a:t>LastName</a:t>
            </a:r>
            <a:r>
              <a:rPr lang="en-US" sz="1600" dirty="0">
                <a:solidFill>
                  <a:srgbClr val="000000"/>
                </a:solidFill>
                <a:latin typeface="Consolas"/>
              </a:rPr>
              <a:t> = </a:t>
            </a:r>
            <a:r>
              <a:rPr lang="en-US" sz="1600" dirty="0">
                <a:solidFill>
                  <a:srgbClr val="A31515"/>
                </a:solidFill>
                <a:latin typeface="Consolas"/>
              </a:rPr>
              <a:t>"Simpson"</a:t>
            </a:r>
            <a:r>
              <a:rPr lang="en-US" sz="1600" dirty="0">
                <a:solidFill>
                  <a:srgbClr val="000000"/>
                </a:solidFill>
                <a:latin typeface="Consolas"/>
              </a:rPr>
              <a:t>, </a:t>
            </a:r>
            <a:r>
              <a:rPr lang="en-US" sz="1600" dirty="0">
                <a:solidFill>
                  <a:srgbClr val="030003"/>
                </a:solidFill>
                <a:latin typeface="Consolas"/>
              </a:rPr>
              <a:t>Age</a:t>
            </a:r>
            <a:r>
              <a:rPr lang="en-US" sz="1600" dirty="0">
                <a:solidFill>
                  <a:srgbClr val="000000"/>
                </a:solidFill>
                <a:latin typeface="Consolas"/>
              </a:rPr>
              <a:t> = 11 }</a:t>
            </a:r>
          </a:p>
          <a:p>
            <a:r>
              <a:rPr lang="en-US" sz="1600" dirty="0">
                <a:solidFill>
                  <a:srgbClr val="000000"/>
                </a:solidFill>
                <a:latin typeface="Consolas"/>
              </a:rPr>
              <a:t>};</a:t>
            </a:r>
          </a:p>
          <a:p>
            <a:r>
              <a:rPr lang="en-US" sz="1600" dirty="0">
                <a:solidFill>
                  <a:srgbClr val="000000"/>
                </a:solidFill>
                <a:latin typeface="Consolas"/>
              </a:rPr>
              <a:t> </a:t>
            </a:r>
          </a:p>
          <a:p>
            <a:r>
              <a:rPr lang="en-US" sz="1600" dirty="0" err="1">
                <a:solidFill>
                  <a:srgbClr val="0000FF"/>
                </a:solidFill>
                <a:latin typeface="Consolas"/>
              </a:rPr>
              <a:t>foreach</a:t>
            </a:r>
            <a:r>
              <a:rPr lang="en-US" sz="1600" dirty="0">
                <a:solidFill>
                  <a:srgbClr val="000000"/>
                </a:solidFill>
                <a:latin typeface="Consolas"/>
              </a:rPr>
              <a:t> (</a:t>
            </a:r>
            <a:r>
              <a:rPr lang="en-US" sz="1600" dirty="0" err="1">
                <a:solidFill>
                  <a:srgbClr val="0000FF"/>
                </a:solidFill>
                <a:latin typeface="Consolas"/>
              </a:rPr>
              <a:t>var</a:t>
            </a:r>
            <a:r>
              <a:rPr lang="en-US" sz="1600" dirty="0">
                <a:solidFill>
                  <a:srgbClr val="000000"/>
                </a:solidFill>
                <a:latin typeface="Consolas"/>
              </a:rPr>
              <a:t> </a:t>
            </a:r>
            <a:r>
              <a:rPr lang="en-US" sz="1600" dirty="0" err="1">
                <a:solidFill>
                  <a:srgbClr val="030003"/>
                </a:solidFill>
                <a:latin typeface="Consolas"/>
              </a:rPr>
              <a:t>i</a:t>
            </a:r>
            <a:r>
              <a:rPr lang="en-US" sz="1600" dirty="0">
                <a:solidFill>
                  <a:srgbClr val="000000"/>
                </a:solidFill>
                <a:latin typeface="Consolas"/>
              </a:rPr>
              <a:t> </a:t>
            </a:r>
            <a:r>
              <a:rPr lang="en-US" sz="1600" dirty="0">
                <a:solidFill>
                  <a:srgbClr val="0000FF"/>
                </a:solidFill>
                <a:latin typeface="Consolas"/>
              </a:rPr>
              <a:t>in</a:t>
            </a:r>
            <a:r>
              <a:rPr lang="en-US" sz="1600" dirty="0">
                <a:solidFill>
                  <a:srgbClr val="000000"/>
                </a:solidFill>
                <a:latin typeface="Consolas"/>
              </a:rPr>
              <a:t> </a:t>
            </a:r>
            <a:r>
              <a:rPr lang="en-US" sz="1600" dirty="0">
                <a:solidFill>
                  <a:srgbClr val="030003"/>
                </a:solidFill>
                <a:latin typeface="Consolas"/>
              </a:rPr>
              <a:t>people</a:t>
            </a:r>
            <a:r>
              <a:rPr lang="en-US" sz="1600" dirty="0">
                <a:solidFill>
                  <a:srgbClr val="000000"/>
                </a:solidFill>
                <a:latin typeface="Consolas"/>
              </a:rPr>
              <a:t>)</a:t>
            </a:r>
          </a:p>
          <a:p>
            <a:r>
              <a:rPr lang="en-US" sz="1600" dirty="0">
                <a:solidFill>
                  <a:srgbClr val="000000"/>
                </a:solidFill>
                <a:latin typeface="Consolas"/>
              </a:rPr>
              <a:t>   </a:t>
            </a:r>
            <a:r>
              <a:rPr lang="en-US" sz="1600" b="1" dirty="0" err="1">
                <a:solidFill>
                  <a:srgbClr val="0000FF"/>
                </a:solidFill>
                <a:latin typeface="Consolas"/>
              </a:rPr>
              <a:t>Console</a:t>
            </a:r>
            <a:r>
              <a:rPr lang="en-US" sz="1600" dirty="0" err="1">
                <a:solidFill>
                  <a:srgbClr val="000000"/>
                </a:solidFill>
                <a:latin typeface="Consolas"/>
              </a:rPr>
              <a:t>.</a:t>
            </a:r>
            <a:r>
              <a:rPr lang="en-US" sz="1600" dirty="0" err="1">
                <a:solidFill>
                  <a:srgbClr val="030003"/>
                </a:solidFill>
                <a:latin typeface="Consolas"/>
              </a:rPr>
              <a:t>WriteLine</a:t>
            </a:r>
            <a:r>
              <a:rPr lang="en-US" sz="1600" dirty="0">
                <a:solidFill>
                  <a:srgbClr val="000000"/>
                </a:solidFill>
                <a:latin typeface="Consolas"/>
              </a:rPr>
              <a:t>(</a:t>
            </a:r>
            <a:r>
              <a:rPr lang="en-US" sz="1600" dirty="0">
                <a:solidFill>
                  <a:srgbClr val="A31515"/>
                </a:solidFill>
                <a:latin typeface="Consolas"/>
              </a:rPr>
              <a:t>"{0} {1} ({2})"</a:t>
            </a:r>
            <a:r>
              <a:rPr lang="en-US" sz="1600" dirty="0">
                <a:solidFill>
                  <a:srgbClr val="000000"/>
                </a:solidFill>
                <a:latin typeface="Consolas"/>
              </a:rPr>
              <a:t>, </a:t>
            </a:r>
            <a:r>
              <a:rPr lang="en-US" sz="1600" dirty="0" err="1">
                <a:solidFill>
                  <a:srgbClr val="030003"/>
                </a:solidFill>
                <a:latin typeface="Consolas"/>
              </a:rPr>
              <a:t>i</a:t>
            </a:r>
            <a:r>
              <a:rPr lang="en-US" sz="1600" dirty="0" err="1">
                <a:solidFill>
                  <a:srgbClr val="000000"/>
                </a:solidFill>
                <a:latin typeface="Consolas"/>
              </a:rPr>
              <a:t>.</a:t>
            </a:r>
            <a:r>
              <a:rPr lang="en-US" sz="1600" dirty="0" err="1">
                <a:solidFill>
                  <a:srgbClr val="030003"/>
                </a:solidFill>
                <a:latin typeface="Consolas"/>
              </a:rPr>
              <a:t>FirstName</a:t>
            </a:r>
            <a:r>
              <a:rPr lang="en-US" sz="1600" dirty="0">
                <a:solidFill>
                  <a:srgbClr val="000000"/>
                </a:solidFill>
                <a:latin typeface="Consolas"/>
              </a:rPr>
              <a:t>, </a:t>
            </a:r>
            <a:r>
              <a:rPr lang="en-US" sz="1600" dirty="0" err="1">
                <a:solidFill>
                  <a:srgbClr val="030003"/>
                </a:solidFill>
                <a:latin typeface="Consolas"/>
              </a:rPr>
              <a:t>i</a:t>
            </a:r>
            <a:r>
              <a:rPr lang="en-US" sz="1600" dirty="0" err="1">
                <a:solidFill>
                  <a:srgbClr val="000000"/>
                </a:solidFill>
                <a:latin typeface="Consolas"/>
              </a:rPr>
              <a:t>.</a:t>
            </a:r>
            <a:r>
              <a:rPr lang="en-US" sz="1600" dirty="0" err="1">
                <a:solidFill>
                  <a:srgbClr val="030003"/>
                </a:solidFill>
                <a:latin typeface="Consolas"/>
              </a:rPr>
              <a:t>LastName</a:t>
            </a:r>
            <a:r>
              <a:rPr lang="en-US" sz="1600" dirty="0">
                <a:solidFill>
                  <a:srgbClr val="000000"/>
                </a:solidFill>
                <a:latin typeface="Consolas"/>
              </a:rPr>
              <a:t>, </a:t>
            </a:r>
            <a:r>
              <a:rPr lang="en-US" sz="1600" dirty="0" err="1">
                <a:solidFill>
                  <a:srgbClr val="030003"/>
                </a:solidFill>
                <a:latin typeface="Consolas"/>
              </a:rPr>
              <a:t>i</a:t>
            </a:r>
            <a:r>
              <a:rPr lang="en-US" sz="1600" dirty="0" err="1">
                <a:solidFill>
                  <a:srgbClr val="000000"/>
                </a:solidFill>
                <a:latin typeface="Consolas"/>
              </a:rPr>
              <a:t>.</a:t>
            </a:r>
            <a:r>
              <a:rPr lang="en-US" sz="1600" dirty="0" err="1">
                <a:solidFill>
                  <a:srgbClr val="030003"/>
                </a:solidFill>
                <a:latin typeface="Consolas"/>
              </a:rPr>
              <a:t>Age</a:t>
            </a:r>
            <a:r>
              <a:rPr lang="en-US" sz="1600" dirty="0">
                <a:solidFill>
                  <a:srgbClr val="000000"/>
                </a:solidFill>
                <a:latin typeface="Consolas"/>
              </a:rPr>
              <a:t>);</a:t>
            </a:r>
          </a:p>
          <a:p>
            <a:r>
              <a:rPr lang="en-US" sz="1600" dirty="0">
                <a:solidFill>
                  <a:srgbClr val="000000"/>
                </a:solidFill>
                <a:latin typeface="Consolas"/>
              </a:rPr>
              <a:t> </a:t>
            </a:r>
          </a:p>
          <a:p>
            <a:r>
              <a:rPr lang="en-US" sz="1600" b="1" dirty="0" err="1">
                <a:solidFill>
                  <a:srgbClr val="0000FF"/>
                </a:solidFill>
                <a:latin typeface="Consolas"/>
              </a:rPr>
              <a:t>Console</a:t>
            </a:r>
            <a:r>
              <a:rPr lang="en-US" sz="1600" dirty="0" err="1">
                <a:solidFill>
                  <a:srgbClr val="000000"/>
                </a:solidFill>
                <a:latin typeface="Consolas"/>
              </a:rPr>
              <a:t>.</a:t>
            </a:r>
            <a:r>
              <a:rPr lang="en-US" sz="1600" dirty="0" err="1">
                <a:solidFill>
                  <a:srgbClr val="030003"/>
                </a:solidFill>
                <a:latin typeface="Consolas"/>
              </a:rPr>
              <a:t>WriteLine</a:t>
            </a:r>
            <a:r>
              <a:rPr lang="en-US" sz="1600" dirty="0">
                <a:solidFill>
                  <a:srgbClr val="000000"/>
                </a:solidFill>
                <a:latin typeface="Consolas"/>
              </a:rPr>
              <a:t>(</a:t>
            </a:r>
            <a:r>
              <a:rPr lang="en-US" sz="1600" dirty="0">
                <a:solidFill>
                  <a:srgbClr val="030003"/>
                </a:solidFill>
                <a:latin typeface="Consolas"/>
              </a:rPr>
              <a:t>people</a:t>
            </a:r>
            <a:r>
              <a:rPr lang="en-US" sz="1600" dirty="0">
                <a:solidFill>
                  <a:srgbClr val="000000"/>
                </a:solidFill>
                <a:latin typeface="Consolas"/>
              </a:rPr>
              <a:t>[0].</a:t>
            </a:r>
            <a:r>
              <a:rPr lang="en-US" sz="1600" dirty="0" err="1">
                <a:solidFill>
                  <a:srgbClr val="030003"/>
                </a:solidFill>
                <a:latin typeface="Consolas"/>
              </a:rPr>
              <a:t>GetType</a:t>
            </a:r>
            <a:r>
              <a:rPr lang="en-US" sz="1600" dirty="0">
                <a:solidFill>
                  <a:srgbClr val="000000"/>
                </a:solidFill>
                <a:latin typeface="Consolas"/>
              </a:rPr>
              <a:t>().</a:t>
            </a:r>
            <a:r>
              <a:rPr lang="en-US" sz="1600" dirty="0" err="1">
                <a:solidFill>
                  <a:srgbClr val="030003"/>
                </a:solidFill>
                <a:latin typeface="Consolas"/>
              </a:rPr>
              <a:t>FullName</a:t>
            </a:r>
            <a:r>
              <a:rPr lang="en-US" sz="1600" dirty="0">
                <a:solidFill>
                  <a:srgbClr val="000000"/>
                </a:solidFill>
                <a:latin typeface="Consolas"/>
              </a:rPr>
              <a:t>);   </a:t>
            </a:r>
            <a:r>
              <a:rPr lang="en-US" sz="1600" dirty="0">
                <a:solidFill>
                  <a:srgbClr val="008000"/>
                </a:solidFill>
                <a:latin typeface="Consolas"/>
              </a:rPr>
              <a:t>// ???</a:t>
            </a:r>
            <a:endParaRPr lang="en-US" sz="1600" dirty="0">
              <a:solidFill>
                <a:srgbClr val="000000"/>
              </a:solidFill>
              <a:latin typeface="Consolas"/>
            </a:endParaRPr>
          </a:p>
        </p:txBody>
      </p:sp>
    </p:spTree>
    <p:extLst>
      <p:ext uri="{BB962C8B-B14F-4D97-AF65-F5344CB8AC3E}">
        <p14:creationId xmlns:p14="http://schemas.microsoft.com/office/powerpoint/2010/main" val="13948509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 Methods</a:t>
            </a:r>
          </a:p>
        </p:txBody>
      </p:sp>
      <p:sp>
        <p:nvSpPr>
          <p:cNvPr id="3" name="Content Placeholder 2"/>
          <p:cNvSpPr>
            <a:spLocks noGrp="1"/>
          </p:cNvSpPr>
          <p:nvPr>
            <p:ph idx="1"/>
          </p:nvPr>
        </p:nvSpPr>
        <p:spPr/>
        <p:txBody>
          <a:bodyPr/>
          <a:lstStyle/>
          <a:p>
            <a:r>
              <a:rPr lang="en-US" dirty="0"/>
              <a:t>Extend a type without inheritance</a:t>
            </a:r>
          </a:p>
        </p:txBody>
      </p:sp>
      <p:sp>
        <p:nvSpPr>
          <p:cNvPr id="7" name="Footer Placeholder 6"/>
          <p:cNvSpPr>
            <a:spLocks noGrp="1"/>
          </p:cNvSpPr>
          <p:nvPr>
            <p:ph type="ftr" sz="quarter" idx="11"/>
          </p:nvPr>
        </p:nvSpPr>
        <p:spPr/>
        <p:txBody>
          <a:bodyPr/>
          <a:lstStyle/>
          <a:p>
            <a:r>
              <a:rPr lang="en-US"/>
              <a:t>(C)2011 by Pavel Yosifovich</a:t>
            </a:r>
            <a:endParaRPr lang="he-IL" dirty="0"/>
          </a:p>
        </p:txBody>
      </p:sp>
      <p:sp>
        <p:nvSpPr>
          <p:cNvPr id="6" name="Slide Number Placeholder 5"/>
          <p:cNvSpPr>
            <a:spLocks noGrp="1"/>
          </p:cNvSpPr>
          <p:nvPr>
            <p:ph type="sldNum" sz="quarter" idx="12"/>
          </p:nvPr>
        </p:nvSpPr>
        <p:spPr/>
        <p:txBody>
          <a:bodyPr/>
          <a:lstStyle/>
          <a:p>
            <a:fld id="{8D5EC362-8DE0-4138-8AD2-9C18772BB671}" type="slidenum">
              <a:rPr lang="he-IL" smtClean="0"/>
              <a:pPr/>
              <a:t>132</a:t>
            </a:fld>
            <a:endParaRPr lang="he-IL"/>
          </a:p>
        </p:txBody>
      </p:sp>
      <p:sp>
        <p:nvSpPr>
          <p:cNvPr id="4" name="Rectangle 3"/>
          <p:cNvSpPr/>
          <p:nvPr/>
        </p:nvSpPr>
        <p:spPr bwMode="auto">
          <a:xfrm>
            <a:off x="603005" y="2043613"/>
            <a:ext cx="7698888" cy="2462213"/>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a:solidFill>
                  <a:srgbClr val="0000FF"/>
                </a:solidFill>
                <a:latin typeface="Consolas"/>
              </a:rPr>
              <a:t>public</a:t>
            </a:r>
            <a:r>
              <a:rPr lang="en-US" sz="1400" dirty="0">
                <a:solidFill>
                  <a:srgbClr val="000000"/>
                </a:solidFill>
                <a:latin typeface="Consolas"/>
              </a:rPr>
              <a:t> </a:t>
            </a:r>
            <a:r>
              <a:rPr lang="en-US" sz="1400" dirty="0">
                <a:solidFill>
                  <a:srgbClr val="0000FF"/>
                </a:solidFill>
                <a:latin typeface="Consolas"/>
              </a:rPr>
              <a:t>static</a:t>
            </a:r>
            <a:r>
              <a:rPr lang="en-US" sz="1400" dirty="0">
                <a:solidFill>
                  <a:srgbClr val="000000"/>
                </a:solidFill>
                <a:latin typeface="Consolas"/>
              </a:rPr>
              <a:t> </a:t>
            </a:r>
            <a:r>
              <a:rPr lang="en-US" sz="1400" dirty="0">
                <a:solidFill>
                  <a:srgbClr val="0000FF"/>
                </a:solidFill>
                <a:latin typeface="Consolas"/>
              </a:rPr>
              <a:t>class</a:t>
            </a:r>
            <a:r>
              <a:rPr lang="en-US" sz="1400" dirty="0">
                <a:solidFill>
                  <a:srgbClr val="000000"/>
                </a:solidFill>
                <a:latin typeface="Consolas"/>
              </a:rPr>
              <a:t> </a:t>
            </a:r>
            <a:r>
              <a:rPr lang="en-US" sz="1400" b="1" dirty="0" err="1">
                <a:solidFill>
                  <a:srgbClr val="0000FF"/>
                </a:solidFill>
                <a:latin typeface="Consolas"/>
              </a:rPr>
              <a:t>MyExtensions</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public</a:t>
            </a:r>
            <a:r>
              <a:rPr lang="en-US" sz="1400" dirty="0">
                <a:solidFill>
                  <a:srgbClr val="000000"/>
                </a:solidFill>
                <a:latin typeface="Consolas"/>
              </a:rPr>
              <a:t> </a:t>
            </a:r>
            <a:r>
              <a:rPr lang="en-US" sz="1400" dirty="0">
                <a:solidFill>
                  <a:srgbClr val="0000FF"/>
                </a:solidFill>
                <a:latin typeface="Consolas"/>
              </a:rPr>
              <a:t>static</a:t>
            </a:r>
            <a:r>
              <a:rPr lang="en-US" sz="1400" dirty="0">
                <a:solidFill>
                  <a:srgbClr val="000000"/>
                </a:solidFill>
                <a:latin typeface="Consolas"/>
              </a:rPr>
              <a:t> </a:t>
            </a:r>
            <a:r>
              <a:rPr lang="en-US" sz="1400" dirty="0">
                <a:solidFill>
                  <a:srgbClr val="0000FF"/>
                </a:solidFill>
                <a:latin typeface="Consolas"/>
              </a:rPr>
              <a:t>string</a:t>
            </a:r>
            <a:r>
              <a:rPr lang="en-US" sz="1400" dirty="0">
                <a:solidFill>
                  <a:srgbClr val="000000"/>
                </a:solidFill>
                <a:latin typeface="Consolas"/>
              </a:rPr>
              <a:t> </a:t>
            </a:r>
            <a:r>
              <a:rPr lang="en-US" sz="1400" dirty="0" err="1">
                <a:solidFill>
                  <a:srgbClr val="030003"/>
                </a:solidFill>
                <a:latin typeface="Consolas"/>
              </a:rPr>
              <a:t>UpperLower</a:t>
            </a:r>
            <a:r>
              <a:rPr lang="en-US" sz="1400" dirty="0">
                <a:solidFill>
                  <a:srgbClr val="000000"/>
                </a:solidFill>
                <a:latin typeface="Consolas"/>
              </a:rPr>
              <a:t>(</a:t>
            </a:r>
            <a:r>
              <a:rPr lang="en-US" sz="1400" dirty="0">
                <a:solidFill>
                  <a:srgbClr val="0000FF"/>
                </a:solidFill>
                <a:latin typeface="Consolas"/>
              </a:rPr>
              <a:t>this</a:t>
            </a:r>
            <a:r>
              <a:rPr lang="en-US" sz="1400" dirty="0">
                <a:solidFill>
                  <a:srgbClr val="000000"/>
                </a:solidFill>
                <a:latin typeface="Consolas"/>
              </a:rPr>
              <a:t> </a:t>
            </a:r>
            <a:r>
              <a:rPr lang="en-US" sz="1400" dirty="0">
                <a:solidFill>
                  <a:srgbClr val="0000FF"/>
                </a:solidFill>
                <a:latin typeface="Consolas"/>
              </a:rPr>
              <a:t>string</a:t>
            </a:r>
            <a:r>
              <a:rPr lang="en-US" sz="1400" dirty="0">
                <a:solidFill>
                  <a:srgbClr val="000000"/>
                </a:solidFill>
                <a:latin typeface="Consolas"/>
              </a:rPr>
              <a:t> </a:t>
            </a:r>
            <a:r>
              <a:rPr lang="en-US" sz="1400" dirty="0" err="1">
                <a:solidFill>
                  <a:srgbClr val="030003"/>
                </a:solidFill>
                <a:latin typeface="Consolas"/>
              </a:rPr>
              <a:t>str</a:t>
            </a:r>
            <a:r>
              <a:rPr lang="en-US" sz="1400" dirty="0">
                <a:solidFill>
                  <a:srgbClr val="000000"/>
                </a:solidFill>
                <a:latin typeface="Consolas"/>
              </a:rPr>
              <a:t>, </a:t>
            </a:r>
            <a:r>
              <a:rPr lang="en-US" sz="1400" dirty="0" err="1">
                <a:solidFill>
                  <a:srgbClr val="0000FF"/>
                </a:solidFill>
                <a:latin typeface="Consolas"/>
              </a:rPr>
              <a:t>bool</a:t>
            </a:r>
            <a:r>
              <a:rPr lang="en-US" sz="1400" dirty="0">
                <a:solidFill>
                  <a:srgbClr val="000000"/>
                </a:solidFill>
                <a:latin typeface="Consolas"/>
              </a:rPr>
              <a:t> </a:t>
            </a:r>
            <a:r>
              <a:rPr lang="en-US" sz="1400" dirty="0" err="1">
                <a:solidFill>
                  <a:srgbClr val="030003"/>
                </a:solidFill>
                <a:latin typeface="Consolas"/>
              </a:rPr>
              <a:t>upperFirst</a:t>
            </a:r>
            <a:r>
              <a:rPr lang="en-US" sz="1400" dirty="0">
                <a:solidFill>
                  <a:srgbClr val="000000"/>
                </a:solidFill>
                <a:latin typeface="Consolas"/>
              </a:rPr>
              <a:t>) {</a:t>
            </a:r>
          </a:p>
          <a:p>
            <a:r>
              <a:rPr lang="en-US" sz="1400" dirty="0">
                <a:solidFill>
                  <a:srgbClr val="000000"/>
                </a:solidFill>
                <a:latin typeface="Consolas"/>
              </a:rPr>
              <a:t>      </a:t>
            </a:r>
            <a:r>
              <a:rPr lang="en-US" sz="1400" b="1" dirty="0" err="1">
                <a:solidFill>
                  <a:srgbClr val="0000FF"/>
                </a:solidFill>
                <a:latin typeface="Consolas"/>
              </a:rPr>
              <a:t>StringBuilder</a:t>
            </a:r>
            <a:r>
              <a:rPr lang="en-US" sz="1400" dirty="0">
                <a:solidFill>
                  <a:srgbClr val="000000"/>
                </a:solidFill>
                <a:latin typeface="Consolas"/>
              </a:rPr>
              <a:t> </a:t>
            </a:r>
            <a:r>
              <a:rPr lang="en-US" sz="1400" dirty="0" err="1">
                <a:solidFill>
                  <a:srgbClr val="030003"/>
                </a:solidFill>
                <a:latin typeface="Consolas"/>
              </a:rPr>
              <a:t>newString</a:t>
            </a:r>
            <a:r>
              <a:rPr lang="en-US" sz="1400" dirty="0">
                <a:solidFill>
                  <a:srgbClr val="000000"/>
                </a:solidFill>
                <a:latin typeface="Consolas"/>
              </a:rPr>
              <a:t> = </a:t>
            </a:r>
            <a:r>
              <a:rPr lang="en-US" sz="1400" dirty="0">
                <a:solidFill>
                  <a:srgbClr val="0000FF"/>
                </a:solidFill>
                <a:latin typeface="Consolas"/>
              </a:rPr>
              <a:t>new</a:t>
            </a:r>
            <a:r>
              <a:rPr lang="en-US" sz="1400" dirty="0">
                <a:solidFill>
                  <a:srgbClr val="000000"/>
                </a:solidFill>
                <a:latin typeface="Consolas"/>
              </a:rPr>
              <a:t> </a:t>
            </a:r>
            <a:r>
              <a:rPr lang="en-US" sz="1400" b="1" dirty="0" err="1">
                <a:solidFill>
                  <a:srgbClr val="0000FF"/>
                </a:solidFill>
                <a:latin typeface="Consolas"/>
              </a:rPr>
              <a:t>StringBuilder</a:t>
            </a:r>
            <a:r>
              <a:rPr lang="en-US" sz="1400" dirty="0">
                <a:solidFill>
                  <a:srgbClr val="000000"/>
                </a:solidFill>
                <a:latin typeface="Consolas"/>
              </a:rPr>
              <a:t>(</a:t>
            </a:r>
            <a:r>
              <a:rPr lang="en-US" sz="1400" dirty="0" err="1">
                <a:solidFill>
                  <a:srgbClr val="030003"/>
                </a:solidFill>
                <a:latin typeface="Consolas"/>
              </a:rPr>
              <a:t>str</a:t>
            </a:r>
            <a:r>
              <a:rPr lang="en-US" sz="1400" dirty="0" err="1">
                <a:solidFill>
                  <a:srgbClr val="000000"/>
                </a:solidFill>
                <a:latin typeface="Consolas"/>
              </a:rPr>
              <a:t>.</a:t>
            </a:r>
            <a:r>
              <a:rPr lang="en-US" sz="1400" dirty="0" err="1">
                <a:solidFill>
                  <a:srgbClr val="030003"/>
                </a:solidFill>
                <a:latin typeface="Consolas"/>
              </a:rPr>
              <a:t>Length</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00FF"/>
                </a:solidFill>
                <a:latin typeface="Consolas"/>
              </a:rPr>
              <a:t>for</a:t>
            </a:r>
            <a:r>
              <a:rPr lang="en-US" sz="1400" dirty="0">
                <a:solidFill>
                  <a:srgbClr val="000000"/>
                </a:solidFill>
                <a:latin typeface="Consolas"/>
              </a:rPr>
              <a:t>(</a:t>
            </a:r>
            <a:r>
              <a:rPr lang="en-US" sz="1400" dirty="0" err="1">
                <a:solidFill>
                  <a:srgbClr val="0000FF"/>
                </a:solidFill>
                <a:latin typeface="Consolas"/>
              </a:rPr>
              <a:t>int</a:t>
            </a:r>
            <a:r>
              <a:rPr lang="en-US" sz="1400" dirty="0">
                <a:solidFill>
                  <a:srgbClr val="000000"/>
                </a:solidFill>
                <a:latin typeface="Consolas"/>
              </a:rPr>
              <a:t> </a:t>
            </a:r>
            <a:r>
              <a:rPr lang="en-US" sz="1400" dirty="0" err="1">
                <a:solidFill>
                  <a:srgbClr val="030003"/>
                </a:solidFill>
                <a:latin typeface="Consolas"/>
              </a:rPr>
              <a:t>i</a:t>
            </a:r>
            <a:r>
              <a:rPr lang="en-US" sz="1400" dirty="0">
                <a:solidFill>
                  <a:srgbClr val="000000"/>
                </a:solidFill>
                <a:latin typeface="Consolas"/>
              </a:rPr>
              <a:t> = 0; </a:t>
            </a:r>
            <a:r>
              <a:rPr lang="en-US" sz="1400" dirty="0" err="1">
                <a:solidFill>
                  <a:srgbClr val="030003"/>
                </a:solidFill>
                <a:latin typeface="Consolas"/>
              </a:rPr>
              <a:t>i</a:t>
            </a:r>
            <a:r>
              <a:rPr lang="en-US" sz="1400" dirty="0">
                <a:solidFill>
                  <a:srgbClr val="000000"/>
                </a:solidFill>
                <a:latin typeface="Consolas"/>
              </a:rPr>
              <a:t> &lt; </a:t>
            </a:r>
            <a:r>
              <a:rPr lang="en-US" sz="1400" dirty="0" err="1">
                <a:solidFill>
                  <a:srgbClr val="030003"/>
                </a:solidFill>
                <a:latin typeface="Consolas"/>
              </a:rPr>
              <a:t>str</a:t>
            </a:r>
            <a:r>
              <a:rPr lang="en-US" sz="1400" dirty="0" err="1">
                <a:solidFill>
                  <a:srgbClr val="000000"/>
                </a:solidFill>
                <a:latin typeface="Consolas"/>
              </a:rPr>
              <a:t>.</a:t>
            </a:r>
            <a:r>
              <a:rPr lang="en-US" sz="1400" dirty="0" err="1">
                <a:solidFill>
                  <a:srgbClr val="030003"/>
                </a:solidFill>
                <a:latin typeface="Consolas"/>
              </a:rPr>
              <a:t>Length</a:t>
            </a:r>
            <a:r>
              <a:rPr lang="en-US" sz="1400" dirty="0">
                <a:solidFill>
                  <a:srgbClr val="000000"/>
                </a:solidFill>
                <a:latin typeface="Consolas"/>
              </a:rPr>
              <a:t>; </a:t>
            </a:r>
            <a:r>
              <a:rPr lang="en-US" sz="1400" dirty="0" err="1">
                <a:solidFill>
                  <a:srgbClr val="030003"/>
                </a:solidFill>
                <a:latin typeface="Consolas"/>
              </a:rPr>
              <a:t>i</a:t>
            </a:r>
            <a:r>
              <a:rPr lang="en-US" sz="1400" dirty="0">
                <a:solidFill>
                  <a:srgbClr val="000000"/>
                </a:solidFill>
                <a:latin typeface="Consolas"/>
              </a:rPr>
              <a:t>++) {</a:t>
            </a:r>
          </a:p>
          <a:p>
            <a:r>
              <a:rPr lang="en-US" sz="1400" dirty="0">
                <a:solidFill>
                  <a:srgbClr val="000000"/>
                </a:solidFill>
                <a:latin typeface="Consolas"/>
              </a:rPr>
              <a:t>         </a:t>
            </a:r>
            <a:r>
              <a:rPr lang="en-US" sz="1400" dirty="0" err="1">
                <a:solidFill>
                  <a:srgbClr val="030003"/>
                </a:solidFill>
                <a:latin typeface="Consolas"/>
              </a:rPr>
              <a:t>newString</a:t>
            </a:r>
            <a:r>
              <a:rPr lang="en-US" sz="1400" dirty="0" err="1">
                <a:solidFill>
                  <a:srgbClr val="000000"/>
                </a:solidFill>
                <a:latin typeface="Consolas"/>
              </a:rPr>
              <a:t>.</a:t>
            </a:r>
            <a:r>
              <a:rPr lang="en-US" sz="1400" dirty="0" err="1">
                <a:solidFill>
                  <a:srgbClr val="030003"/>
                </a:solidFill>
                <a:latin typeface="Consolas"/>
              </a:rPr>
              <a:t>Append</a:t>
            </a:r>
            <a:r>
              <a:rPr lang="en-US" sz="1400" dirty="0">
                <a:solidFill>
                  <a:srgbClr val="000000"/>
                </a:solidFill>
                <a:latin typeface="Consolas"/>
              </a:rPr>
              <a:t>(</a:t>
            </a:r>
            <a:r>
              <a:rPr lang="en-US" sz="1400" dirty="0" err="1">
                <a:solidFill>
                  <a:srgbClr val="030003"/>
                </a:solidFill>
                <a:latin typeface="Consolas"/>
              </a:rPr>
              <a:t>upperFirst</a:t>
            </a:r>
            <a:r>
              <a:rPr lang="en-US" sz="1400" dirty="0">
                <a:solidFill>
                  <a:srgbClr val="000000"/>
                </a:solidFill>
                <a:latin typeface="Consolas"/>
              </a:rPr>
              <a:t> ? </a:t>
            </a:r>
            <a:r>
              <a:rPr lang="en-US" sz="1400" dirty="0" err="1">
                <a:solidFill>
                  <a:srgbClr val="0000FF"/>
                </a:solidFill>
                <a:latin typeface="Consolas"/>
              </a:rPr>
              <a:t>char</a:t>
            </a:r>
            <a:r>
              <a:rPr lang="en-US" sz="1400" dirty="0" err="1">
                <a:solidFill>
                  <a:srgbClr val="000000"/>
                </a:solidFill>
                <a:latin typeface="Consolas"/>
              </a:rPr>
              <a:t>.</a:t>
            </a:r>
            <a:r>
              <a:rPr lang="en-US" sz="1400" dirty="0" err="1">
                <a:solidFill>
                  <a:srgbClr val="030003"/>
                </a:solidFill>
                <a:latin typeface="Consolas"/>
              </a:rPr>
              <a:t>ToUpper</a:t>
            </a:r>
            <a:r>
              <a:rPr lang="en-US" sz="1400" dirty="0">
                <a:solidFill>
                  <a:srgbClr val="000000"/>
                </a:solidFill>
                <a:latin typeface="Consolas"/>
              </a:rPr>
              <a:t>(</a:t>
            </a:r>
            <a:r>
              <a:rPr lang="en-US" sz="1400" dirty="0" err="1">
                <a:solidFill>
                  <a:srgbClr val="030003"/>
                </a:solidFill>
                <a:latin typeface="Consolas"/>
              </a:rPr>
              <a:t>str</a:t>
            </a:r>
            <a:r>
              <a:rPr lang="en-US" sz="1400" dirty="0">
                <a:solidFill>
                  <a:srgbClr val="000000"/>
                </a:solidFill>
                <a:latin typeface="Consolas"/>
              </a:rPr>
              <a:t>[</a:t>
            </a:r>
            <a:r>
              <a:rPr lang="en-US" sz="1400" dirty="0" err="1">
                <a:solidFill>
                  <a:srgbClr val="030003"/>
                </a:solidFill>
                <a:latin typeface="Consolas"/>
              </a:rPr>
              <a:t>i</a:t>
            </a:r>
            <a:r>
              <a:rPr lang="en-US" sz="1400" dirty="0">
                <a:solidFill>
                  <a:srgbClr val="000000"/>
                </a:solidFill>
                <a:latin typeface="Consolas"/>
              </a:rPr>
              <a:t>]) :</a:t>
            </a:r>
          </a:p>
          <a:p>
            <a:r>
              <a:rPr lang="en-US" sz="1400" dirty="0">
                <a:solidFill>
                  <a:srgbClr val="000000"/>
                </a:solidFill>
                <a:latin typeface="Consolas"/>
              </a:rPr>
              <a:t>        </a:t>
            </a:r>
            <a:r>
              <a:rPr lang="en-US" sz="1400" dirty="0" err="1">
                <a:solidFill>
                  <a:srgbClr val="0000FF"/>
                </a:solidFill>
                <a:latin typeface="Consolas"/>
              </a:rPr>
              <a:t>char</a:t>
            </a:r>
            <a:r>
              <a:rPr lang="en-US" sz="1400" dirty="0" err="1">
                <a:solidFill>
                  <a:srgbClr val="000000"/>
                </a:solidFill>
                <a:latin typeface="Consolas"/>
              </a:rPr>
              <a:t>.</a:t>
            </a:r>
            <a:r>
              <a:rPr lang="en-US" sz="1400" dirty="0" err="1">
                <a:solidFill>
                  <a:srgbClr val="030003"/>
                </a:solidFill>
                <a:latin typeface="Consolas"/>
              </a:rPr>
              <a:t>ToLower</a:t>
            </a:r>
            <a:r>
              <a:rPr lang="en-US" sz="1400" dirty="0">
                <a:solidFill>
                  <a:srgbClr val="000000"/>
                </a:solidFill>
                <a:latin typeface="Consolas"/>
              </a:rPr>
              <a:t>(</a:t>
            </a:r>
            <a:r>
              <a:rPr lang="en-US" sz="1400" dirty="0" err="1">
                <a:solidFill>
                  <a:srgbClr val="030003"/>
                </a:solidFill>
                <a:latin typeface="Consolas"/>
              </a:rPr>
              <a:t>str</a:t>
            </a:r>
            <a:r>
              <a:rPr lang="en-US" sz="1400" dirty="0">
                <a:solidFill>
                  <a:srgbClr val="000000"/>
                </a:solidFill>
                <a:latin typeface="Consolas"/>
              </a:rPr>
              <a:t>[</a:t>
            </a:r>
            <a:r>
              <a:rPr lang="en-US" sz="1400" dirty="0" err="1">
                <a:solidFill>
                  <a:srgbClr val="030003"/>
                </a:solidFill>
                <a:latin typeface="Consolas"/>
              </a:rPr>
              <a:t>i</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30003"/>
                </a:solidFill>
                <a:latin typeface="Consolas"/>
              </a:rPr>
              <a:t>upperFirst</a:t>
            </a:r>
            <a:r>
              <a:rPr lang="en-US" sz="1400" dirty="0">
                <a:solidFill>
                  <a:srgbClr val="000000"/>
                </a:solidFill>
                <a:latin typeface="Consolas"/>
              </a:rPr>
              <a:t> = !</a:t>
            </a:r>
            <a:r>
              <a:rPr lang="en-US" sz="1400" dirty="0" err="1">
                <a:solidFill>
                  <a:srgbClr val="030003"/>
                </a:solidFill>
                <a:latin typeface="Consolas"/>
              </a:rPr>
              <a:t>upperFirst</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return</a:t>
            </a:r>
            <a:r>
              <a:rPr lang="en-US" sz="1400" dirty="0">
                <a:solidFill>
                  <a:srgbClr val="000000"/>
                </a:solidFill>
                <a:latin typeface="Consolas"/>
              </a:rPr>
              <a:t> </a:t>
            </a:r>
            <a:r>
              <a:rPr lang="en-US" sz="1400" dirty="0" err="1">
                <a:solidFill>
                  <a:srgbClr val="030003"/>
                </a:solidFill>
                <a:latin typeface="Consolas"/>
              </a:rPr>
              <a:t>newString</a:t>
            </a:r>
            <a:r>
              <a:rPr lang="en-US" sz="1400" dirty="0" err="1">
                <a:solidFill>
                  <a:srgbClr val="000000"/>
                </a:solidFill>
                <a:latin typeface="Consolas"/>
              </a:rPr>
              <a:t>.</a:t>
            </a:r>
            <a:r>
              <a:rPr lang="en-US" sz="1400" dirty="0" err="1">
                <a:solidFill>
                  <a:srgbClr val="030003"/>
                </a:solidFill>
                <a:latin typeface="Consolas"/>
              </a:rPr>
              <a:t>ToString</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a:t>
            </a:r>
          </a:p>
        </p:txBody>
      </p:sp>
      <p:sp>
        <p:nvSpPr>
          <p:cNvPr id="5" name="Rectangle 4"/>
          <p:cNvSpPr/>
          <p:nvPr/>
        </p:nvSpPr>
        <p:spPr bwMode="auto">
          <a:xfrm>
            <a:off x="606912" y="4900136"/>
            <a:ext cx="7698888" cy="738664"/>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a:solidFill>
                  <a:srgbClr val="0000FF"/>
                </a:solidFill>
                <a:latin typeface="Consolas"/>
              </a:rPr>
              <a:t>string</a:t>
            </a:r>
            <a:r>
              <a:rPr lang="en-US" sz="1400" dirty="0">
                <a:solidFill>
                  <a:srgbClr val="000000"/>
                </a:solidFill>
                <a:latin typeface="Consolas"/>
              </a:rPr>
              <a:t> </a:t>
            </a:r>
            <a:r>
              <a:rPr lang="en-US" sz="1400" dirty="0">
                <a:solidFill>
                  <a:srgbClr val="030003"/>
                </a:solidFill>
                <a:latin typeface="Consolas"/>
              </a:rPr>
              <a:t>input</a:t>
            </a:r>
            <a:r>
              <a:rPr lang="en-US" sz="1400" dirty="0">
                <a:solidFill>
                  <a:srgbClr val="000000"/>
                </a:solidFill>
                <a:latin typeface="Consolas"/>
              </a:rPr>
              <a:t> = </a:t>
            </a:r>
            <a:r>
              <a:rPr lang="en-US" sz="1400" b="1" dirty="0" err="1">
                <a:solidFill>
                  <a:srgbClr val="0000FF"/>
                </a:solidFill>
                <a:latin typeface="Consolas"/>
              </a:rPr>
              <a:t>Console</a:t>
            </a:r>
            <a:r>
              <a:rPr lang="en-US" sz="1400" dirty="0" err="1">
                <a:solidFill>
                  <a:srgbClr val="000000"/>
                </a:solidFill>
                <a:latin typeface="Consolas"/>
              </a:rPr>
              <a:t>.</a:t>
            </a:r>
            <a:r>
              <a:rPr lang="en-US" sz="1400" dirty="0" err="1">
                <a:solidFill>
                  <a:srgbClr val="030003"/>
                </a:solidFill>
                <a:latin typeface="Consolas"/>
              </a:rPr>
              <a:t>ReadLine</a:t>
            </a:r>
            <a:r>
              <a:rPr lang="en-US" sz="1400" dirty="0">
                <a:solidFill>
                  <a:srgbClr val="000000"/>
                </a:solidFill>
                <a:latin typeface="Consolas"/>
              </a:rPr>
              <a:t>();</a:t>
            </a:r>
          </a:p>
          <a:p>
            <a:r>
              <a:rPr lang="en-US" sz="1400" b="1" dirty="0" err="1">
                <a:solidFill>
                  <a:srgbClr val="0000FF"/>
                </a:solidFill>
                <a:latin typeface="Consolas"/>
              </a:rPr>
              <a:t>Console</a:t>
            </a:r>
            <a:r>
              <a:rPr lang="en-US" sz="1400" dirty="0" err="1">
                <a:solidFill>
                  <a:srgbClr val="000000"/>
                </a:solidFill>
                <a:latin typeface="Consolas"/>
              </a:rPr>
              <a:t>.</a:t>
            </a:r>
            <a:r>
              <a:rPr lang="en-US" sz="1400" dirty="0" err="1">
                <a:solidFill>
                  <a:srgbClr val="030003"/>
                </a:solidFill>
                <a:latin typeface="Consolas"/>
              </a:rPr>
              <a:t>WriteLine</a:t>
            </a:r>
            <a:r>
              <a:rPr lang="en-US" sz="1400" dirty="0">
                <a:solidFill>
                  <a:srgbClr val="000000"/>
                </a:solidFill>
                <a:latin typeface="Consolas"/>
              </a:rPr>
              <a:t>(</a:t>
            </a:r>
            <a:r>
              <a:rPr lang="en-US" sz="1400" dirty="0">
                <a:solidFill>
                  <a:srgbClr val="A31515"/>
                </a:solidFill>
                <a:latin typeface="Consolas"/>
              </a:rPr>
              <a:t>"calling extension method for {0}: {1}"</a:t>
            </a:r>
            <a:r>
              <a:rPr lang="en-US" sz="1400" dirty="0">
                <a:solidFill>
                  <a:srgbClr val="000000"/>
                </a:solidFill>
                <a:latin typeface="Consolas"/>
              </a:rPr>
              <a:t>, </a:t>
            </a:r>
            <a:r>
              <a:rPr lang="en-US" sz="1400" dirty="0">
                <a:solidFill>
                  <a:srgbClr val="030003"/>
                </a:solidFill>
                <a:latin typeface="Consolas"/>
              </a:rPr>
              <a:t>input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30003"/>
                </a:solidFill>
                <a:latin typeface="Consolas"/>
              </a:rPr>
              <a:t>input</a:t>
            </a:r>
            <a:r>
              <a:rPr lang="en-US" sz="1400" dirty="0" err="1">
                <a:solidFill>
                  <a:srgbClr val="000000"/>
                </a:solidFill>
                <a:latin typeface="Consolas"/>
              </a:rPr>
              <a:t>.</a:t>
            </a:r>
            <a:r>
              <a:rPr lang="en-US" sz="1400" dirty="0" err="1">
                <a:solidFill>
                  <a:srgbClr val="030003"/>
                </a:solidFill>
                <a:latin typeface="Consolas"/>
              </a:rPr>
              <a:t>UpperLower</a:t>
            </a:r>
            <a:r>
              <a:rPr lang="en-US" sz="1400" dirty="0">
                <a:solidFill>
                  <a:srgbClr val="000000"/>
                </a:solidFill>
                <a:latin typeface="Consolas"/>
              </a:rPr>
              <a:t>(</a:t>
            </a:r>
            <a:r>
              <a:rPr lang="en-US" sz="1400" dirty="0">
                <a:solidFill>
                  <a:srgbClr val="0000FF"/>
                </a:solidFill>
                <a:latin typeface="Consolas"/>
              </a:rPr>
              <a:t>true</a:t>
            </a:r>
            <a:r>
              <a:rPr lang="en-US" sz="1400" dirty="0">
                <a:solidFill>
                  <a:srgbClr val="000000"/>
                </a:solidFill>
                <a:latin typeface="Consolas"/>
              </a:rPr>
              <a:t>));</a:t>
            </a:r>
          </a:p>
        </p:txBody>
      </p:sp>
    </p:spTree>
    <p:extLst>
      <p:ext uri="{BB962C8B-B14F-4D97-AF65-F5344CB8AC3E}">
        <p14:creationId xmlns:p14="http://schemas.microsoft.com/office/powerpoint/2010/main" val="85311028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 Methods Details</a:t>
            </a:r>
          </a:p>
        </p:txBody>
      </p:sp>
      <p:sp>
        <p:nvSpPr>
          <p:cNvPr id="3" name="Content Placeholder 2"/>
          <p:cNvSpPr>
            <a:spLocks noGrp="1"/>
          </p:cNvSpPr>
          <p:nvPr>
            <p:ph idx="1"/>
          </p:nvPr>
        </p:nvSpPr>
        <p:spPr/>
        <p:txBody>
          <a:bodyPr/>
          <a:lstStyle/>
          <a:p>
            <a:r>
              <a:rPr lang="en-US" dirty="0"/>
              <a:t>To build an extension method</a:t>
            </a:r>
          </a:p>
          <a:p>
            <a:pPr lvl="1"/>
            <a:r>
              <a:rPr lang="en-US" dirty="0"/>
              <a:t>Create a static class</a:t>
            </a:r>
          </a:p>
          <a:p>
            <a:pPr lvl="1"/>
            <a:r>
              <a:rPr lang="en-US" dirty="0"/>
              <a:t>The extension method is static with the </a:t>
            </a:r>
            <a:r>
              <a:rPr lang="en-US" b="1" dirty="0">
                <a:solidFill>
                  <a:srgbClr val="0070C0"/>
                </a:solidFill>
                <a:latin typeface="Consolas" pitchFamily="49" charset="0"/>
                <a:cs typeface="Consolas" pitchFamily="49" charset="0"/>
              </a:rPr>
              <a:t>this</a:t>
            </a:r>
            <a:r>
              <a:rPr lang="en-US" dirty="0"/>
              <a:t> modifier on the first argument</a:t>
            </a:r>
          </a:p>
          <a:p>
            <a:pPr lvl="2"/>
            <a:r>
              <a:rPr lang="en-US" dirty="0"/>
              <a:t>The type being extended</a:t>
            </a:r>
          </a:p>
          <a:p>
            <a:r>
              <a:rPr lang="en-US" dirty="0"/>
              <a:t>To use an extension method</a:t>
            </a:r>
          </a:p>
          <a:p>
            <a:pPr lvl="1"/>
            <a:r>
              <a:rPr lang="en-US" dirty="0"/>
              <a:t>Import (</a:t>
            </a:r>
            <a:r>
              <a:rPr lang="en-US" b="1" dirty="0">
                <a:solidFill>
                  <a:srgbClr val="0070C0"/>
                </a:solidFill>
                <a:latin typeface="Consolas" pitchFamily="49" charset="0"/>
                <a:cs typeface="Consolas" pitchFamily="49" charset="0"/>
              </a:rPr>
              <a:t>using</a:t>
            </a:r>
            <a:r>
              <a:rPr lang="en-US" dirty="0"/>
              <a:t>) the namespace where the static class is defined</a:t>
            </a:r>
          </a:p>
          <a:p>
            <a:pPr lvl="2"/>
            <a:r>
              <a:rPr lang="en-US" dirty="0"/>
              <a:t>The class name itself is unimportant</a:t>
            </a:r>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C31F0FB5-F7B5-41A6-8D0B-28B5EB7E555F}" type="slidenum">
              <a:rPr lang="en-US" smtClean="0"/>
              <a:pPr/>
              <a:t>133</a:t>
            </a:fld>
            <a:endParaRPr lang="en-US"/>
          </a:p>
        </p:txBody>
      </p:sp>
    </p:spTree>
    <p:extLst>
      <p:ext uri="{BB962C8B-B14F-4D97-AF65-F5344CB8AC3E}">
        <p14:creationId xmlns:p14="http://schemas.microsoft.com/office/powerpoint/2010/main" val="29439945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a:t>Problem</a:t>
            </a:r>
          </a:p>
        </p:txBody>
      </p:sp>
      <p:sp>
        <p:nvSpPr>
          <p:cNvPr id="3" name="Footer Placeholder 2"/>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134</a:t>
            </a:fld>
            <a:endParaRPr lang="he-IL"/>
          </a:p>
        </p:txBody>
      </p:sp>
      <p:pic>
        <p:nvPicPr>
          <p:cNvPr id="4" name="Picture 2" descr="C:\Documents and Settings\User\Desktop\leftdata.png"/>
          <p:cNvPicPr>
            <a:picLocks noChangeAspect="1" noChangeArrowheads="1"/>
          </p:cNvPicPr>
          <p:nvPr/>
        </p:nvPicPr>
        <p:blipFill>
          <a:blip r:embed="rId2" cstate="print"/>
          <a:srcRect/>
          <a:stretch>
            <a:fillRect/>
          </a:stretch>
        </p:blipFill>
        <p:spPr bwMode="auto">
          <a:xfrm>
            <a:off x="357188" y="1571625"/>
            <a:ext cx="8345487" cy="4535488"/>
          </a:xfrm>
          <a:prstGeom prst="rect">
            <a:avLst/>
          </a:prstGeom>
          <a:noFill/>
          <a:ln w="9525">
            <a:noFill/>
            <a:miter lim="800000"/>
            <a:headEnd/>
            <a:tailEnd/>
          </a:ln>
        </p:spPr>
      </p:pic>
      <p:pic>
        <p:nvPicPr>
          <p:cNvPr id="2050" name="Picture 2" descr="C:\Documents and Settings\User\Desktop\YingYang circle.png"/>
          <p:cNvPicPr>
            <a:picLocks noChangeAspect="1" noChangeArrowheads="1"/>
          </p:cNvPicPr>
          <p:nvPr/>
        </p:nvPicPr>
        <p:blipFill>
          <a:blip r:embed="rId3" cstate="print"/>
          <a:srcRect/>
          <a:stretch>
            <a:fillRect/>
          </a:stretch>
        </p:blipFill>
        <p:spPr bwMode="auto">
          <a:xfrm>
            <a:off x="1142977" y="1357298"/>
            <a:ext cx="7072362" cy="5657890"/>
          </a:xfrm>
          <a:prstGeom prst="rect">
            <a:avLst/>
          </a:prstGeom>
          <a:noFill/>
          <a:effectLst>
            <a:innerShdw blurRad="63500" dist="50800" dir="2700000">
              <a:prstClr val="black">
                <a:alpha val="50000"/>
              </a:prstClr>
            </a:innerShdw>
          </a:effectLst>
          <a:scene3d>
            <a:camera prst="perspectiveRelaxedModerately"/>
            <a:lightRig rig="threePt" dir="t"/>
          </a:scene3d>
        </p:spPr>
      </p:pic>
      <p:sp>
        <p:nvSpPr>
          <p:cNvPr id="6" name="Rounded Rectangular Callout 5"/>
          <p:cNvSpPr/>
          <p:nvPr/>
        </p:nvSpPr>
        <p:spPr>
          <a:xfrm>
            <a:off x="4800600" y="1295400"/>
            <a:ext cx="3810000" cy="1524000"/>
          </a:xfrm>
          <a:prstGeom prst="wedgeRoundRectCallou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anchor="ctr"/>
          <a:lstStyle/>
          <a:p>
            <a:pPr algn="ctr" rtl="1">
              <a:defRPr/>
            </a:pPr>
            <a:r>
              <a:rPr lang="en-US" dirty="0"/>
              <a:t>Strongly typed, </a:t>
            </a:r>
            <a:r>
              <a:rPr lang="en-US" dirty="0" err="1"/>
              <a:t>Intellisense</a:t>
            </a:r>
            <a:r>
              <a:rPr lang="en-US" dirty="0"/>
              <a:t>, Compilers, Debuggers </a:t>
            </a:r>
          </a:p>
          <a:p>
            <a:pPr algn="ctr" rtl="1">
              <a:defRPr/>
            </a:pPr>
            <a:r>
              <a:rPr lang="en-US" b="1" dirty="0"/>
              <a:t>(Imperative)</a:t>
            </a:r>
          </a:p>
        </p:txBody>
      </p:sp>
      <p:sp>
        <p:nvSpPr>
          <p:cNvPr id="7" name="Rounded Rectangular Callout 6"/>
          <p:cNvSpPr/>
          <p:nvPr/>
        </p:nvSpPr>
        <p:spPr>
          <a:xfrm>
            <a:off x="533400" y="1295400"/>
            <a:ext cx="3810000" cy="1524000"/>
          </a:xfrm>
          <a:prstGeom prst="wedgeRoundRectCallout">
            <a:avLst>
              <a:gd name="adj1" fmla="val 19967"/>
              <a:gd name="adj2" fmla="val 64500"/>
              <a:gd name="adj3" fmla="val 16667"/>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anchor="ctr"/>
          <a:lstStyle/>
          <a:p>
            <a:pPr algn="ctr" rtl="1">
              <a:defRPr/>
            </a:pPr>
            <a:r>
              <a:rPr lang="en-US" dirty="0"/>
              <a:t>Projection, Join, Grouping, Queries</a:t>
            </a:r>
          </a:p>
          <a:p>
            <a:pPr algn="ctr" rtl="1">
              <a:defRPr/>
            </a:pPr>
            <a:r>
              <a:rPr lang="en-US" b="1" dirty="0"/>
              <a:t>(Declarative)</a:t>
            </a:r>
          </a:p>
        </p:txBody>
      </p:sp>
      <p:sp>
        <p:nvSpPr>
          <p:cNvPr id="8" name="Rounded Rectangle 7"/>
          <p:cNvSpPr/>
          <p:nvPr/>
        </p:nvSpPr>
        <p:spPr>
          <a:xfrm>
            <a:off x="2690813" y="1000125"/>
            <a:ext cx="3810000" cy="1500188"/>
          </a:xfrm>
          <a:prstGeom prst="round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anchor="ctr"/>
          <a:lstStyle/>
          <a:p>
            <a:pPr algn="ctr" rtl="1">
              <a:defRPr/>
            </a:pPr>
            <a:r>
              <a:rPr lang="en-US" sz="2400" dirty="0"/>
              <a:t>Data as Objects</a:t>
            </a:r>
          </a:p>
          <a:p>
            <a:pPr algn="ctr" rtl="1">
              <a:defRPr/>
            </a:pPr>
            <a:r>
              <a:rPr lang="en-US" sz="2400" dirty="0"/>
              <a:t>Objects as Data </a:t>
            </a:r>
            <a:endParaRPr lang="en-US" sz="2400" b="1" dirty="0"/>
          </a:p>
        </p:txBody>
      </p:sp>
    </p:spTree>
    <p:extLst>
      <p:ext uri="{BB962C8B-B14F-4D97-AF65-F5344CB8AC3E}">
        <p14:creationId xmlns:p14="http://schemas.microsoft.com/office/powerpoint/2010/main" val="132703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mph" presetSubtype="0" fill="hold" nodeType="clickEffect">
                                  <p:stCondLst>
                                    <p:cond delay="0"/>
                                  </p:stCondLst>
                                  <p:childTnLst>
                                    <p:animRot by="43200000">
                                      <p:cBhvr>
                                        <p:cTn id="23" dur="2000" fill="hold"/>
                                        <p:tgtEl>
                                          <p:spTgt spid="4"/>
                                        </p:tgtEl>
                                        <p:attrNameLst>
                                          <p:attrName>r</p:attrName>
                                        </p:attrNameLst>
                                      </p:cBhvr>
                                    </p:animRot>
                                  </p:childTnLst>
                                </p:cTn>
                              </p:par>
                              <p:par>
                                <p:cTn id="24" presetID="55" presetClass="exit" presetSubtype="0" fill="hold" nodeType="withEffect">
                                  <p:stCondLst>
                                    <p:cond delay="0"/>
                                  </p:stCondLst>
                                  <p:childTnLst>
                                    <p:anim calcmode="lin" valueType="num">
                                      <p:cBhvr>
                                        <p:cTn id="25" dur="1000"/>
                                        <p:tgtEl>
                                          <p:spTgt spid="4"/>
                                        </p:tgtEl>
                                        <p:attrNameLst>
                                          <p:attrName>ppt_w</p:attrName>
                                        </p:attrNameLst>
                                      </p:cBhvr>
                                      <p:tavLst>
                                        <p:tav tm="0">
                                          <p:val>
                                            <p:strVal val="ppt_w"/>
                                          </p:val>
                                        </p:tav>
                                        <p:tav tm="100000">
                                          <p:val>
                                            <p:strVal val="ppt_w*0.70"/>
                                          </p:val>
                                        </p:tav>
                                      </p:tavLst>
                                    </p:anim>
                                    <p:anim calcmode="lin" valueType="num">
                                      <p:cBhvr>
                                        <p:cTn id="26" dur="1000"/>
                                        <p:tgtEl>
                                          <p:spTgt spid="4"/>
                                        </p:tgtEl>
                                        <p:attrNameLst>
                                          <p:attrName>ppt_h</p:attrName>
                                        </p:attrNameLst>
                                      </p:cBhvr>
                                      <p:tavLst>
                                        <p:tav tm="0">
                                          <p:val>
                                            <p:strVal val="ppt_h"/>
                                          </p:val>
                                        </p:tav>
                                        <p:tav tm="100000">
                                          <p:val>
                                            <p:strVal val="ppt_h"/>
                                          </p:val>
                                        </p:tav>
                                      </p:tavLst>
                                    </p:anim>
                                    <p:animEffect transition="out" filter="fade">
                                      <p:cBhvr>
                                        <p:cTn id="27" dur="1000"/>
                                        <p:tgtEl>
                                          <p:spTgt spid="4"/>
                                        </p:tgtEl>
                                      </p:cBhvr>
                                    </p:animEffect>
                                    <p:set>
                                      <p:cBhvr>
                                        <p:cTn id="28" dur="1" fill="hold">
                                          <p:stCondLst>
                                            <p:cond delay="999"/>
                                          </p:stCondLst>
                                        </p:cTn>
                                        <p:tgtEl>
                                          <p:spTgt spid="4"/>
                                        </p:tgtEl>
                                        <p:attrNameLst>
                                          <p:attrName>style.visibility</p:attrName>
                                        </p:attrNameLst>
                                      </p:cBhvr>
                                      <p:to>
                                        <p:strVal val="hidden"/>
                                      </p:to>
                                    </p:set>
                                  </p:childTnLst>
                                </p:cTn>
                              </p:par>
                              <p:par>
                                <p:cTn id="29" presetID="31" presetClass="entr" presetSubtype="0" fill="hold" nodeType="withEffect">
                                  <p:stCondLst>
                                    <p:cond delay="0"/>
                                  </p:stCondLst>
                                  <p:iterate type="lt">
                                    <p:tmPct val="5000"/>
                                  </p:iterate>
                                  <p:childTnLst>
                                    <p:set>
                                      <p:cBhvr>
                                        <p:cTn id="30" dur="1" fill="hold">
                                          <p:stCondLst>
                                            <p:cond delay="0"/>
                                          </p:stCondLst>
                                        </p:cTn>
                                        <p:tgtEl>
                                          <p:spTgt spid="2050"/>
                                        </p:tgtEl>
                                        <p:attrNameLst>
                                          <p:attrName>style.visibility</p:attrName>
                                        </p:attrNameLst>
                                      </p:cBhvr>
                                      <p:to>
                                        <p:strVal val="visible"/>
                                      </p:to>
                                    </p:set>
                                    <p:anim calcmode="lin" valueType="num">
                                      <p:cBhvr>
                                        <p:cTn id="31" dur="1000" fill="hold"/>
                                        <p:tgtEl>
                                          <p:spTgt spid="2050"/>
                                        </p:tgtEl>
                                        <p:attrNameLst>
                                          <p:attrName>ppt_w</p:attrName>
                                        </p:attrNameLst>
                                      </p:cBhvr>
                                      <p:tavLst>
                                        <p:tav tm="0">
                                          <p:val>
                                            <p:fltVal val="0"/>
                                          </p:val>
                                        </p:tav>
                                        <p:tav tm="100000">
                                          <p:val>
                                            <p:strVal val="#ppt_w"/>
                                          </p:val>
                                        </p:tav>
                                      </p:tavLst>
                                    </p:anim>
                                    <p:anim calcmode="lin" valueType="num">
                                      <p:cBhvr>
                                        <p:cTn id="32" dur="1000" fill="hold"/>
                                        <p:tgtEl>
                                          <p:spTgt spid="2050"/>
                                        </p:tgtEl>
                                        <p:attrNameLst>
                                          <p:attrName>ppt_h</p:attrName>
                                        </p:attrNameLst>
                                      </p:cBhvr>
                                      <p:tavLst>
                                        <p:tav tm="0">
                                          <p:val>
                                            <p:fltVal val="0"/>
                                          </p:val>
                                        </p:tav>
                                        <p:tav tm="100000">
                                          <p:val>
                                            <p:strVal val="#ppt_h"/>
                                          </p:val>
                                        </p:tav>
                                      </p:tavLst>
                                    </p:anim>
                                    <p:anim calcmode="lin" valueType="num">
                                      <p:cBhvr>
                                        <p:cTn id="33" dur="1000" fill="hold"/>
                                        <p:tgtEl>
                                          <p:spTgt spid="2050"/>
                                        </p:tgtEl>
                                        <p:attrNameLst>
                                          <p:attrName>style.rotation</p:attrName>
                                        </p:attrNameLst>
                                      </p:cBhvr>
                                      <p:tavLst>
                                        <p:tav tm="0">
                                          <p:val>
                                            <p:fltVal val="90"/>
                                          </p:val>
                                        </p:tav>
                                        <p:tav tm="100000">
                                          <p:val>
                                            <p:fltVal val="0"/>
                                          </p:val>
                                        </p:tav>
                                      </p:tavLst>
                                    </p:anim>
                                    <p:animEffect transition="in" filter="fade">
                                      <p:cBhvr>
                                        <p:cTn id="34" dur="1000"/>
                                        <p:tgtEl>
                                          <p:spTgt spid="2050"/>
                                        </p:tgtEl>
                                      </p:cBhvr>
                                    </p:animEffect>
                                  </p:childTnLst>
                                </p:cTn>
                              </p:par>
                              <p:par>
                                <p:cTn id="35" presetID="0" presetClass="path" presetSubtype="0" accel="50000" decel="50000" fill="hold" grpId="1" nodeType="withEffect">
                                  <p:stCondLst>
                                    <p:cond delay="0"/>
                                  </p:stCondLst>
                                  <p:childTnLst>
                                    <p:animMotion origin="layout" path="M 3.33333E-6 -1.81124E-6 L 0.24114 -0.0414 " pathEditMode="relative" rAng="0" ptsTypes="AA">
                                      <p:cBhvr>
                                        <p:cTn id="36" dur="2000" fill="hold"/>
                                        <p:tgtEl>
                                          <p:spTgt spid="7"/>
                                        </p:tgtEl>
                                        <p:attrNameLst>
                                          <p:attrName>ppt_x</p:attrName>
                                          <p:attrName>ppt_y</p:attrName>
                                        </p:attrNameLst>
                                      </p:cBhvr>
                                      <p:rCtr x="12000" y="-2100"/>
                                    </p:animMotion>
                                  </p:childTnLst>
                                </p:cTn>
                              </p:par>
                              <p:par>
                                <p:cTn id="37" presetID="10" presetClass="exit" presetSubtype="0" fill="hold" grpId="2" nodeType="withEffect">
                                  <p:stCondLst>
                                    <p:cond delay="0"/>
                                  </p:stCondLst>
                                  <p:childTnLst>
                                    <p:animEffect transition="out" filter="fade">
                                      <p:cBhvr>
                                        <p:cTn id="38" dur="2000"/>
                                        <p:tgtEl>
                                          <p:spTgt spid="7"/>
                                        </p:tgtEl>
                                      </p:cBhvr>
                                    </p:animEffect>
                                    <p:set>
                                      <p:cBhvr>
                                        <p:cTn id="39" dur="1" fill="hold">
                                          <p:stCondLst>
                                            <p:cond delay="1999"/>
                                          </p:stCondLst>
                                        </p:cTn>
                                        <p:tgtEl>
                                          <p:spTgt spid="7"/>
                                        </p:tgtEl>
                                        <p:attrNameLst>
                                          <p:attrName>style.visibility</p:attrName>
                                        </p:attrNameLst>
                                      </p:cBhvr>
                                      <p:to>
                                        <p:strVal val="hidden"/>
                                      </p:to>
                                    </p:set>
                                  </p:childTnLst>
                                </p:cTn>
                              </p:par>
                              <p:par>
                                <p:cTn id="40" presetID="0" presetClass="path" presetSubtype="0" accel="50000" decel="50000" fill="hold" grpId="1" nodeType="withEffect">
                                  <p:stCondLst>
                                    <p:cond delay="0"/>
                                  </p:stCondLst>
                                  <p:childTnLst>
                                    <p:animMotion origin="layout" path="M 0 0 L -0.22847 -0.04186 " pathEditMode="relative" ptsTypes="AA">
                                      <p:cBhvr>
                                        <p:cTn id="41" dur="2000" fill="hold"/>
                                        <p:tgtEl>
                                          <p:spTgt spid="6"/>
                                        </p:tgtEl>
                                        <p:attrNameLst>
                                          <p:attrName>ppt_x</p:attrName>
                                          <p:attrName>ppt_y</p:attrName>
                                        </p:attrNameLst>
                                      </p:cBhvr>
                                    </p:animMotion>
                                  </p:childTnLst>
                                </p:cTn>
                              </p:par>
                              <p:par>
                                <p:cTn id="42" presetID="10" presetClass="exit" presetSubtype="0" fill="hold" grpId="2" nodeType="withEffect">
                                  <p:stCondLst>
                                    <p:cond delay="0"/>
                                  </p:stCondLst>
                                  <p:childTnLst>
                                    <p:animEffect transition="out" filter="fade">
                                      <p:cBhvr>
                                        <p:cTn id="43" dur="2000"/>
                                        <p:tgtEl>
                                          <p:spTgt spid="6"/>
                                        </p:tgtEl>
                                      </p:cBhvr>
                                    </p:animEffect>
                                    <p:set>
                                      <p:cBhvr>
                                        <p:cTn id="44" dur="1" fill="hold">
                                          <p:stCondLst>
                                            <p:cond delay="1999"/>
                                          </p:stCondLst>
                                        </p:cTn>
                                        <p:tgtEl>
                                          <p:spTgt spid="6"/>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7" grpId="2" animBg="1"/>
      <p:bldP spid="8"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LINQ?</a:t>
            </a:r>
          </a:p>
        </p:txBody>
      </p:sp>
      <p:sp>
        <p:nvSpPr>
          <p:cNvPr id="3" name="Content Placeholder 2"/>
          <p:cNvSpPr>
            <a:spLocks noGrp="1"/>
          </p:cNvSpPr>
          <p:nvPr>
            <p:ph idx="1"/>
          </p:nvPr>
        </p:nvSpPr>
        <p:spPr/>
        <p:txBody>
          <a:bodyPr>
            <a:normAutofit/>
          </a:bodyPr>
          <a:lstStyle/>
          <a:p>
            <a:r>
              <a:rPr lang="en-US" dirty="0"/>
              <a:t>Unified programming model for any data type/source</a:t>
            </a:r>
          </a:p>
          <a:p>
            <a:pPr lvl="1"/>
            <a:r>
              <a:rPr lang="en-US" dirty="0"/>
              <a:t>Collections</a:t>
            </a:r>
          </a:p>
          <a:p>
            <a:pPr lvl="1"/>
            <a:r>
              <a:rPr lang="en-US" dirty="0"/>
              <a:t>Database Relational Data</a:t>
            </a:r>
          </a:p>
          <a:p>
            <a:pPr lvl="1"/>
            <a:r>
              <a:rPr lang="en-US" dirty="0"/>
              <a:t>XML Files</a:t>
            </a:r>
          </a:p>
          <a:p>
            <a:pPr lvl="1"/>
            <a:r>
              <a:rPr lang="en-US" dirty="0"/>
              <a:t>Extendable for anything else</a:t>
            </a:r>
          </a:p>
          <a:p>
            <a:r>
              <a:rPr lang="en-US" dirty="0"/>
              <a:t>Introduce more declarative syntax</a:t>
            </a:r>
          </a:p>
          <a:p>
            <a:r>
              <a:rPr lang="en-US" dirty="0"/>
              <a:t>Data is equivalent to Objects</a:t>
            </a:r>
          </a:p>
          <a:p>
            <a:endParaRPr lang="en-US" dirty="0"/>
          </a:p>
        </p:txBody>
      </p:sp>
      <p:sp>
        <p:nvSpPr>
          <p:cNvPr id="8" name="Footer Placeholder 7"/>
          <p:cNvSpPr>
            <a:spLocks noGrp="1"/>
          </p:cNvSpPr>
          <p:nvPr>
            <p:ph type="ftr" sz="quarter" idx="11"/>
          </p:nvPr>
        </p:nvSpPr>
        <p:spPr/>
        <p:txBody>
          <a:bodyPr/>
          <a:lstStyle/>
          <a:p>
            <a:r>
              <a:rPr lang="en-US"/>
              <a:t>(C)2011 Pavel Yosifovich</a:t>
            </a:r>
          </a:p>
        </p:txBody>
      </p:sp>
      <p:sp>
        <p:nvSpPr>
          <p:cNvPr id="7" name="Slide Number Placeholder 6"/>
          <p:cNvSpPr>
            <a:spLocks noGrp="1"/>
          </p:cNvSpPr>
          <p:nvPr>
            <p:ph type="sldNum" sz="quarter" idx="12"/>
          </p:nvPr>
        </p:nvSpPr>
        <p:spPr/>
        <p:txBody>
          <a:bodyPr/>
          <a:lstStyle/>
          <a:p>
            <a:fld id="{1C93385D-5304-46CC-906E-776749998D82}" type="slidenum">
              <a:rPr lang="en-US" smtClean="0"/>
              <a:pPr/>
              <a:t>135</a:t>
            </a:fld>
            <a:endParaRPr lang="en-US"/>
          </a:p>
        </p:txBody>
      </p:sp>
    </p:spTree>
    <p:extLst>
      <p:ext uri="{BB962C8B-B14F-4D97-AF65-F5344CB8AC3E}">
        <p14:creationId xmlns:p14="http://schemas.microsoft.com/office/powerpoint/2010/main" val="545897981"/>
      </p:ext>
    </p:extLst>
  </p:cSld>
  <p:clrMapOvr>
    <a:masterClrMapping/>
  </p:clrMapOvr>
  <p:transition>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7"/>
          <p:cNvGrpSpPr>
            <a:grpSpLocks/>
          </p:cNvGrpSpPr>
          <p:nvPr/>
        </p:nvGrpSpPr>
        <p:grpSpPr bwMode="auto">
          <a:xfrm>
            <a:off x="304800" y="2357430"/>
            <a:ext cx="8534400" cy="2443170"/>
            <a:chOff x="304800" y="2209800"/>
            <a:chExt cx="8534400" cy="2590800"/>
          </a:xfrm>
        </p:grpSpPr>
        <p:sp>
          <p:nvSpPr>
            <p:cNvPr id="468995" name="AutoShape 3"/>
            <p:cNvSpPr>
              <a:spLocks noChangeArrowheads="1"/>
            </p:cNvSpPr>
            <p:nvPr/>
          </p:nvSpPr>
          <p:spPr bwMode="auto">
            <a:xfrm>
              <a:off x="304800" y="2209800"/>
              <a:ext cx="8534400" cy="2590800"/>
            </a:xfrm>
            <a:prstGeom prst="roundRect">
              <a:avLst>
                <a:gd name="adj" fmla="val 9375"/>
              </a:avLst>
            </a:prstGeom>
            <a:solidFill>
              <a:srgbClr val="00B050"/>
            </a:solidFill>
            <a:ln w="19050">
              <a:no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endParaRPr lang="en-US"/>
            </a:p>
          </p:txBody>
        </p:sp>
        <p:sp>
          <p:nvSpPr>
            <p:cNvPr id="469012" name="Text Box 20"/>
            <p:cNvSpPr txBox="1">
              <a:spLocks noChangeArrowheads="1"/>
            </p:cNvSpPr>
            <p:nvPr/>
          </p:nvSpPr>
          <p:spPr bwMode="auto">
            <a:xfrm>
              <a:off x="357158" y="2285555"/>
              <a:ext cx="8001000" cy="620110"/>
            </a:xfrm>
            <a:prstGeom prst="rect">
              <a:avLst/>
            </a:prstGeom>
            <a:noFill/>
            <a:ln w="12700" algn="ctr">
              <a:noFill/>
              <a:miter lim="800000"/>
              <a:headEnd/>
              <a:tailEnd/>
            </a:ln>
            <a:effectLst/>
          </p:spPr>
          <p:txBody>
            <a:bodyPr wrap="square" lIns="182880" tIns="137160" rIns="182880" bIns="137160">
              <a:spAutoFit/>
            </a:bodyPr>
            <a:lstStyle/>
            <a:p>
              <a:pPr algn="ctr" rtl="0">
                <a:defRPr/>
              </a:pPr>
              <a:r>
                <a:rPr lang="en-US" sz="2000" dirty="0">
                  <a:ln w="18415" cmpd="sng">
                    <a:solidFill>
                      <a:srgbClr val="FFFFFF"/>
                    </a:solidFill>
                    <a:prstDash val="solid"/>
                  </a:ln>
                  <a:solidFill>
                    <a:srgbClr val="FFFFFF"/>
                  </a:solidFill>
                  <a:effectLst>
                    <a:outerShdw blurRad="38100" dist="38100" dir="2700000" algn="tl">
                      <a:srgbClr val="000000">
                        <a:alpha val="43137"/>
                      </a:srgbClr>
                    </a:outerShdw>
                  </a:effectLst>
                </a:rPr>
                <a:t>LINQ Enabled Data Sources</a:t>
              </a:r>
            </a:p>
          </p:txBody>
        </p:sp>
      </p:grpSp>
      <p:grpSp>
        <p:nvGrpSpPr>
          <p:cNvPr id="3" name="Group 66"/>
          <p:cNvGrpSpPr>
            <a:grpSpLocks/>
          </p:cNvGrpSpPr>
          <p:nvPr/>
        </p:nvGrpSpPr>
        <p:grpSpPr bwMode="auto">
          <a:xfrm>
            <a:off x="2133600" y="2819400"/>
            <a:ext cx="5029200" cy="1905000"/>
            <a:chOff x="2133600" y="2819399"/>
            <a:chExt cx="5029200" cy="1905001"/>
          </a:xfrm>
        </p:grpSpPr>
        <p:sp>
          <p:nvSpPr>
            <p:cNvPr id="28" name="Rounded Rectangle 27"/>
            <p:cNvSpPr>
              <a:spLocks noChangeArrowheads="1"/>
            </p:cNvSpPr>
            <p:nvPr/>
          </p:nvSpPr>
          <p:spPr bwMode="auto">
            <a:xfrm>
              <a:off x="2133600" y="2893311"/>
              <a:ext cx="5029200" cy="1831089"/>
            </a:xfrm>
            <a:prstGeom prst="roundRect">
              <a:avLst>
                <a:gd name="adj" fmla="val 9375"/>
              </a:avLst>
            </a:prstGeom>
            <a:solidFill>
              <a:schemeClr val="accent3"/>
            </a:solidFill>
            <a:ln w="19050">
              <a:no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endParaRPr lang="en-US"/>
            </a:p>
          </p:txBody>
        </p:sp>
        <p:sp>
          <p:nvSpPr>
            <p:cNvPr id="29" name="TextBox 28"/>
            <p:cNvSpPr txBox="1">
              <a:spLocks noChangeArrowheads="1"/>
            </p:cNvSpPr>
            <p:nvPr/>
          </p:nvSpPr>
          <p:spPr bwMode="auto">
            <a:xfrm>
              <a:off x="2133600" y="2819399"/>
              <a:ext cx="5029200" cy="584200"/>
            </a:xfrm>
            <a:prstGeom prst="rect">
              <a:avLst/>
            </a:prstGeom>
            <a:noFill/>
            <a:ln w="12700" cap="flat" cmpd="sng" algn="ctr">
              <a:noFill/>
              <a:prstDash val="solid"/>
              <a:miter lim="800000"/>
              <a:headEnd type="none" w="med" len="med"/>
              <a:tailEnd type="none" w="med" len="med"/>
            </a:ln>
            <a:effectLst/>
          </p:spPr>
          <p:txBody>
            <a:bodyPr lIns="182880" tIns="137160" rIns="182880" bIns="137160">
              <a:spAutoFit/>
            </a:bodyPr>
            <a:lstStyle/>
            <a:p>
              <a:pPr algn="r" rtl="1">
                <a:defRPr/>
              </a:pPr>
              <a:r>
                <a:rPr lang="en-US" sz="2000" dirty="0">
                  <a:effectLst>
                    <a:outerShdw blurRad="38100" dist="38100" dir="2700000" algn="tl">
                      <a:srgbClr val="000000"/>
                    </a:outerShdw>
                  </a:effectLst>
                </a:rPr>
                <a:t>LINQ enabled ADO.NET</a:t>
              </a:r>
              <a:endParaRPr lang="en-US" sz="1600" dirty="0">
                <a:latin typeface="Arial" charset="0"/>
              </a:endParaRPr>
            </a:p>
          </p:txBody>
        </p:sp>
      </p:grpSp>
      <p:sp>
        <p:nvSpPr>
          <p:cNvPr id="468994" name="Rectangle 2"/>
          <p:cNvSpPr>
            <a:spLocks noGrp="1" noChangeArrowheads="1"/>
          </p:cNvSpPr>
          <p:nvPr>
            <p:ph type="title"/>
          </p:nvPr>
        </p:nvSpPr>
        <p:spPr/>
        <p:txBody>
          <a:bodyPr>
            <a:normAutofit/>
          </a:bodyPr>
          <a:lstStyle/>
          <a:p>
            <a:pPr>
              <a:defRPr/>
            </a:pPr>
            <a:r>
              <a:rPr lang="en-US" dirty="0"/>
              <a:t>LINQ Architecture</a:t>
            </a:r>
            <a:endParaRPr/>
          </a:p>
        </p:txBody>
      </p:sp>
      <p:sp>
        <p:nvSpPr>
          <p:cNvPr id="31" name="Footer Placeholder 30"/>
          <p:cNvSpPr>
            <a:spLocks noGrp="1"/>
          </p:cNvSpPr>
          <p:nvPr>
            <p:ph type="ftr" sz="quarter" idx="11"/>
          </p:nvPr>
        </p:nvSpPr>
        <p:spPr/>
        <p:txBody>
          <a:bodyPr/>
          <a:lstStyle/>
          <a:p>
            <a:r>
              <a:rPr lang="en-US"/>
              <a:t>(C)2011 Pavel Yosifovich</a:t>
            </a:r>
          </a:p>
        </p:txBody>
      </p:sp>
      <p:sp>
        <p:nvSpPr>
          <p:cNvPr id="30" name="Slide Number Placeholder 29"/>
          <p:cNvSpPr>
            <a:spLocks noGrp="1"/>
          </p:cNvSpPr>
          <p:nvPr>
            <p:ph type="sldNum" sz="quarter" idx="12"/>
          </p:nvPr>
        </p:nvSpPr>
        <p:spPr/>
        <p:txBody>
          <a:bodyPr/>
          <a:lstStyle/>
          <a:p>
            <a:fld id="{6A6CFBEA-FFC1-461E-925C-BC4D0FF0328D}" type="slidenum">
              <a:rPr lang="en-US" smtClean="0"/>
              <a:pPr/>
              <a:t>136</a:t>
            </a:fld>
            <a:endParaRPr lang="en-US"/>
          </a:p>
        </p:txBody>
      </p:sp>
      <p:sp>
        <p:nvSpPr>
          <p:cNvPr id="468996" name="AutoShape 4"/>
          <p:cNvSpPr>
            <a:spLocks noChangeArrowheads="1"/>
          </p:cNvSpPr>
          <p:nvPr/>
        </p:nvSpPr>
        <p:spPr bwMode="auto">
          <a:xfrm>
            <a:off x="2362200" y="3352800"/>
            <a:ext cx="1524000" cy="1143000"/>
          </a:xfrm>
          <a:prstGeom prst="roundRect">
            <a:avLst>
              <a:gd name="adj" fmla="val 16667"/>
            </a:avLst>
          </a:prstGeom>
          <a:solidFill>
            <a:schemeClr val="accent2"/>
          </a:solidFill>
          <a:ln w="19050">
            <a:no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r>
              <a:rPr lang="en-US" dirty="0"/>
              <a:t>LINQ </a:t>
            </a:r>
          </a:p>
          <a:p>
            <a:pPr algn="ctr" defTabSz="914363" fontAlgn="auto">
              <a:spcBef>
                <a:spcPts val="0"/>
              </a:spcBef>
              <a:spcAft>
                <a:spcPts val="0"/>
              </a:spcAft>
              <a:defRPr/>
            </a:pPr>
            <a:r>
              <a:rPr lang="en-US" dirty="0"/>
              <a:t>to </a:t>
            </a:r>
          </a:p>
          <a:p>
            <a:pPr algn="ctr" defTabSz="914363" fontAlgn="auto">
              <a:spcBef>
                <a:spcPts val="0"/>
              </a:spcBef>
              <a:spcAft>
                <a:spcPts val="0"/>
              </a:spcAft>
              <a:defRPr/>
            </a:pPr>
            <a:r>
              <a:rPr lang="en-US" dirty="0"/>
              <a:t>Entities</a:t>
            </a:r>
          </a:p>
        </p:txBody>
      </p:sp>
      <p:sp>
        <p:nvSpPr>
          <p:cNvPr id="469004" name="AutoShape 12"/>
          <p:cNvSpPr>
            <a:spLocks noChangeArrowheads="1"/>
          </p:cNvSpPr>
          <p:nvPr/>
        </p:nvSpPr>
        <p:spPr bwMode="auto">
          <a:xfrm>
            <a:off x="3962400" y="3352800"/>
            <a:ext cx="1447800" cy="1143000"/>
          </a:xfrm>
          <a:prstGeom prst="roundRect">
            <a:avLst>
              <a:gd name="adj" fmla="val 16667"/>
            </a:avLst>
          </a:prstGeom>
          <a:solidFill>
            <a:schemeClr val="accent2"/>
          </a:solidFill>
          <a:ln w="19050">
            <a:no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endParaRPr lang="en-US" dirty="0"/>
          </a:p>
          <a:p>
            <a:pPr algn="ctr" defTabSz="914363" fontAlgn="auto">
              <a:spcBef>
                <a:spcPts val="0"/>
              </a:spcBef>
              <a:spcAft>
                <a:spcPts val="0"/>
              </a:spcAft>
              <a:defRPr/>
            </a:pPr>
            <a:r>
              <a:rPr lang="en-US" dirty="0"/>
              <a:t>LINQ </a:t>
            </a:r>
          </a:p>
          <a:p>
            <a:pPr algn="ctr" defTabSz="914363" fontAlgn="auto">
              <a:spcBef>
                <a:spcPts val="0"/>
              </a:spcBef>
              <a:spcAft>
                <a:spcPts val="0"/>
              </a:spcAft>
              <a:defRPr/>
            </a:pPr>
            <a:r>
              <a:rPr lang="en-US" dirty="0"/>
              <a:t>To</a:t>
            </a:r>
          </a:p>
          <a:p>
            <a:pPr algn="ctr" defTabSz="914363" fontAlgn="auto">
              <a:spcBef>
                <a:spcPts val="0"/>
              </a:spcBef>
              <a:spcAft>
                <a:spcPts val="0"/>
              </a:spcAft>
              <a:defRPr/>
            </a:pPr>
            <a:r>
              <a:rPr lang="en-US" dirty="0"/>
              <a:t>SQL</a:t>
            </a:r>
          </a:p>
          <a:p>
            <a:pPr algn="ctr" defTabSz="914363" fontAlgn="auto">
              <a:spcBef>
                <a:spcPts val="0"/>
              </a:spcBef>
              <a:spcAft>
                <a:spcPts val="0"/>
              </a:spcAft>
              <a:defRPr/>
            </a:pPr>
            <a:endParaRPr lang="en-US" dirty="0"/>
          </a:p>
        </p:txBody>
      </p:sp>
      <p:sp>
        <p:nvSpPr>
          <p:cNvPr id="469008" name="AutoShape 16"/>
          <p:cNvSpPr>
            <a:spLocks noChangeArrowheads="1"/>
          </p:cNvSpPr>
          <p:nvPr/>
        </p:nvSpPr>
        <p:spPr bwMode="auto">
          <a:xfrm>
            <a:off x="7315200" y="3352800"/>
            <a:ext cx="1371600" cy="1143000"/>
          </a:xfrm>
          <a:prstGeom prst="roundRect">
            <a:avLst>
              <a:gd name="adj" fmla="val 16667"/>
            </a:avLst>
          </a:prstGeom>
          <a:solidFill>
            <a:schemeClr val="accent2"/>
          </a:solidFill>
          <a:ln w="19050">
            <a:no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r>
              <a:rPr lang="en-US" dirty="0"/>
              <a:t>LINQ</a:t>
            </a:r>
          </a:p>
          <a:p>
            <a:pPr algn="ctr" defTabSz="914363" fontAlgn="auto">
              <a:spcBef>
                <a:spcPts val="0"/>
              </a:spcBef>
              <a:spcAft>
                <a:spcPts val="0"/>
              </a:spcAft>
              <a:defRPr/>
            </a:pPr>
            <a:r>
              <a:rPr lang="en-US" dirty="0"/>
              <a:t> to</a:t>
            </a:r>
          </a:p>
          <a:p>
            <a:pPr algn="ctr" defTabSz="914363" fontAlgn="auto">
              <a:spcBef>
                <a:spcPts val="0"/>
              </a:spcBef>
              <a:spcAft>
                <a:spcPts val="0"/>
              </a:spcAft>
              <a:defRPr/>
            </a:pPr>
            <a:r>
              <a:rPr lang="en-US" dirty="0"/>
              <a:t>XML</a:t>
            </a:r>
          </a:p>
        </p:txBody>
      </p:sp>
      <p:sp>
        <p:nvSpPr>
          <p:cNvPr id="469013" name="AutoShape 21"/>
          <p:cNvSpPr>
            <a:spLocks noChangeArrowheads="1"/>
          </p:cNvSpPr>
          <p:nvPr/>
        </p:nvSpPr>
        <p:spPr bwMode="auto">
          <a:xfrm>
            <a:off x="914400" y="1214422"/>
            <a:ext cx="2209800" cy="762000"/>
          </a:xfrm>
          <a:prstGeom prst="roundRect">
            <a:avLst>
              <a:gd name="adj" fmla="val 16667"/>
            </a:avLst>
          </a:prstGeom>
          <a:solidFill>
            <a:srgbClr val="FFC000"/>
          </a:solidFill>
          <a:ln w="19050">
            <a:no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r>
              <a:rPr lang="en-US" dirty="0">
                <a:solidFill>
                  <a:schemeClr val="bg2"/>
                </a:solidFill>
              </a:rPr>
              <a:t>C# 3.0</a:t>
            </a:r>
          </a:p>
        </p:txBody>
      </p:sp>
      <p:sp>
        <p:nvSpPr>
          <p:cNvPr id="469014" name="AutoShape 22"/>
          <p:cNvSpPr>
            <a:spLocks noChangeArrowheads="1"/>
          </p:cNvSpPr>
          <p:nvPr/>
        </p:nvSpPr>
        <p:spPr bwMode="auto">
          <a:xfrm>
            <a:off x="3429000" y="1214422"/>
            <a:ext cx="2209800" cy="762000"/>
          </a:xfrm>
          <a:prstGeom prst="roundRect">
            <a:avLst>
              <a:gd name="adj" fmla="val 16667"/>
            </a:avLst>
          </a:prstGeom>
          <a:solidFill>
            <a:srgbClr val="FFC000"/>
          </a:solidFill>
          <a:ln w="19050">
            <a:no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r>
              <a:rPr lang="en-US">
                <a:solidFill>
                  <a:schemeClr val="bg2"/>
                </a:solidFill>
              </a:rPr>
              <a:t>VB 9.0</a:t>
            </a:r>
          </a:p>
        </p:txBody>
      </p:sp>
      <p:sp>
        <p:nvSpPr>
          <p:cNvPr id="469015" name="AutoShape 23"/>
          <p:cNvSpPr>
            <a:spLocks noChangeArrowheads="1"/>
          </p:cNvSpPr>
          <p:nvPr/>
        </p:nvSpPr>
        <p:spPr bwMode="auto">
          <a:xfrm>
            <a:off x="5943600" y="1214422"/>
            <a:ext cx="2209800" cy="762000"/>
          </a:xfrm>
          <a:prstGeom prst="roundRect">
            <a:avLst>
              <a:gd name="adj" fmla="val 16667"/>
            </a:avLst>
          </a:prstGeom>
          <a:solidFill>
            <a:srgbClr val="FFC000"/>
          </a:solidFill>
          <a:ln w="19050">
            <a:no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r>
              <a:rPr lang="en-US" dirty="0">
                <a:solidFill>
                  <a:schemeClr val="bg2"/>
                </a:solidFill>
              </a:rPr>
              <a:t>Others…</a:t>
            </a:r>
          </a:p>
        </p:txBody>
      </p:sp>
      <p:sp>
        <p:nvSpPr>
          <p:cNvPr id="24" name="AutoShape 12"/>
          <p:cNvSpPr>
            <a:spLocks noChangeArrowheads="1"/>
          </p:cNvSpPr>
          <p:nvPr/>
        </p:nvSpPr>
        <p:spPr bwMode="auto">
          <a:xfrm>
            <a:off x="5486400" y="3352800"/>
            <a:ext cx="1447800" cy="1143000"/>
          </a:xfrm>
          <a:prstGeom prst="roundRect">
            <a:avLst>
              <a:gd name="adj" fmla="val 16667"/>
            </a:avLst>
          </a:prstGeom>
          <a:solidFill>
            <a:schemeClr val="accent2"/>
          </a:solidFill>
          <a:ln w="19050">
            <a:no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endParaRPr lang="en-US" dirty="0"/>
          </a:p>
          <a:p>
            <a:pPr algn="ctr" defTabSz="914363" fontAlgn="auto">
              <a:spcBef>
                <a:spcPts val="0"/>
              </a:spcBef>
              <a:spcAft>
                <a:spcPts val="0"/>
              </a:spcAft>
              <a:defRPr/>
            </a:pPr>
            <a:r>
              <a:rPr lang="en-US" dirty="0"/>
              <a:t>LINQ </a:t>
            </a:r>
          </a:p>
          <a:p>
            <a:pPr algn="ctr" defTabSz="914363" fontAlgn="auto">
              <a:spcBef>
                <a:spcPts val="0"/>
              </a:spcBef>
              <a:spcAft>
                <a:spcPts val="0"/>
              </a:spcAft>
              <a:defRPr/>
            </a:pPr>
            <a:r>
              <a:rPr lang="en-US" dirty="0"/>
              <a:t>To</a:t>
            </a:r>
          </a:p>
          <a:p>
            <a:pPr algn="ctr" defTabSz="914363" fontAlgn="auto">
              <a:spcBef>
                <a:spcPts val="0"/>
              </a:spcBef>
              <a:spcAft>
                <a:spcPts val="0"/>
              </a:spcAft>
              <a:defRPr/>
            </a:pPr>
            <a:r>
              <a:rPr lang="en-US" dirty="0"/>
              <a:t>Dataset</a:t>
            </a:r>
          </a:p>
          <a:p>
            <a:pPr algn="ctr" defTabSz="914363" fontAlgn="auto">
              <a:spcBef>
                <a:spcPts val="0"/>
              </a:spcBef>
              <a:spcAft>
                <a:spcPts val="0"/>
              </a:spcAft>
              <a:defRPr/>
            </a:pPr>
            <a:endParaRPr lang="en-US" dirty="0"/>
          </a:p>
        </p:txBody>
      </p:sp>
      <p:sp>
        <p:nvSpPr>
          <p:cNvPr id="25" name="AutoShape 12"/>
          <p:cNvSpPr>
            <a:spLocks noChangeArrowheads="1"/>
          </p:cNvSpPr>
          <p:nvPr/>
        </p:nvSpPr>
        <p:spPr bwMode="auto">
          <a:xfrm>
            <a:off x="457200" y="3352800"/>
            <a:ext cx="1447800" cy="1143000"/>
          </a:xfrm>
          <a:prstGeom prst="roundRect">
            <a:avLst>
              <a:gd name="adj" fmla="val 16667"/>
            </a:avLst>
          </a:prstGeom>
          <a:solidFill>
            <a:schemeClr val="accent2"/>
          </a:solidFill>
          <a:ln w="19050">
            <a:no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endParaRPr lang="en-US" dirty="0"/>
          </a:p>
          <a:p>
            <a:pPr algn="ctr" defTabSz="914363" fontAlgn="auto">
              <a:spcBef>
                <a:spcPts val="0"/>
              </a:spcBef>
              <a:spcAft>
                <a:spcPts val="0"/>
              </a:spcAft>
              <a:defRPr/>
            </a:pPr>
            <a:r>
              <a:rPr lang="en-US" dirty="0"/>
              <a:t>LINQ </a:t>
            </a:r>
          </a:p>
          <a:p>
            <a:pPr algn="ctr" defTabSz="914363" fontAlgn="auto">
              <a:spcBef>
                <a:spcPts val="0"/>
              </a:spcBef>
              <a:spcAft>
                <a:spcPts val="0"/>
              </a:spcAft>
              <a:defRPr/>
            </a:pPr>
            <a:r>
              <a:rPr lang="en-US" dirty="0"/>
              <a:t>To</a:t>
            </a:r>
          </a:p>
          <a:p>
            <a:pPr algn="ctr" defTabSz="914363" fontAlgn="auto">
              <a:spcBef>
                <a:spcPts val="0"/>
              </a:spcBef>
              <a:spcAft>
                <a:spcPts val="0"/>
              </a:spcAft>
              <a:defRPr/>
            </a:pPr>
            <a:r>
              <a:rPr lang="en-US" dirty="0"/>
              <a:t>Objects</a:t>
            </a:r>
          </a:p>
          <a:p>
            <a:pPr algn="ctr" defTabSz="914363" fontAlgn="auto">
              <a:spcBef>
                <a:spcPts val="0"/>
              </a:spcBef>
              <a:spcAft>
                <a:spcPts val="0"/>
              </a:spcAft>
              <a:defRPr/>
            </a:pPr>
            <a:endParaRPr lang="en-US" dirty="0"/>
          </a:p>
        </p:txBody>
      </p:sp>
      <p:grpSp>
        <p:nvGrpSpPr>
          <p:cNvPr id="4" name="Group 65"/>
          <p:cNvGrpSpPr>
            <a:grpSpLocks/>
          </p:cNvGrpSpPr>
          <p:nvPr/>
        </p:nvGrpSpPr>
        <p:grpSpPr bwMode="auto">
          <a:xfrm>
            <a:off x="7286625" y="4857750"/>
            <a:ext cx="1143000" cy="1285894"/>
            <a:chOff x="7286644" y="4857759"/>
            <a:chExt cx="1143008" cy="1727784"/>
          </a:xfrm>
        </p:grpSpPr>
        <p:sp>
          <p:nvSpPr>
            <p:cNvPr id="14356" name="Text Box 19"/>
            <p:cNvSpPr txBox="1">
              <a:spLocks noChangeArrowheads="1"/>
            </p:cNvSpPr>
            <p:nvPr/>
          </p:nvSpPr>
          <p:spPr bwMode="auto">
            <a:xfrm>
              <a:off x="7286644" y="6000768"/>
              <a:ext cx="1143000" cy="584775"/>
            </a:xfrm>
            <a:prstGeom prst="rect">
              <a:avLst/>
            </a:prstGeom>
            <a:noFill/>
            <a:ln w="12700" algn="ctr">
              <a:noFill/>
              <a:miter lim="800000"/>
              <a:headEnd/>
              <a:tailEnd/>
            </a:ln>
          </p:spPr>
          <p:txBody>
            <a:bodyPr lIns="182880" tIns="137160" rIns="182880" bIns="137160">
              <a:spAutoFit/>
            </a:bodyPr>
            <a:lstStyle/>
            <a:p>
              <a:pPr rtl="1"/>
              <a:r>
                <a:rPr lang="en-US" sz="2000" dirty="0"/>
                <a:t>XML</a:t>
              </a:r>
            </a:p>
          </p:txBody>
        </p:sp>
        <p:pic>
          <p:nvPicPr>
            <p:cNvPr id="14357" name="Picture 11" descr="D:\Pennie's documents\Images for TechEd06\Hardware_Imagery\Document.png"/>
            <p:cNvPicPr>
              <a:picLocks noChangeAspect="1" noChangeArrowheads="1"/>
            </p:cNvPicPr>
            <p:nvPr/>
          </p:nvPicPr>
          <p:blipFill>
            <a:blip r:embed="rId3" cstate="print"/>
            <a:srcRect/>
            <a:stretch>
              <a:fillRect/>
            </a:stretch>
          </p:blipFill>
          <p:spPr bwMode="auto">
            <a:xfrm>
              <a:off x="7643834" y="4857759"/>
              <a:ext cx="785818" cy="1426727"/>
            </a:xfrm>
            <a:prstGeom prst="rect">
              <a:avLst/>
            </a:prstGeom>
            <a:noFill/>
            <a:ln w="9525">
              <a:noFill/>
              <a:miter lim="800000"/>
              <a:headEnd/>
              <a:tailEnd/>
            </a:ln>
          </p:spPr>
        </p:pic>
      </p:grpSp>
      <p:grpSp>
        <p:nvGrpSpPr>
          <p:cNvPr id="5" name="Group 63"/>
          <p:cNvGrpSpPr>
            <a:grpSpLocks/>
          </p:cNvGrpSpPr>
          <p:nvPr/>
        </p:nvGrpSpPr>
        <p:grpSpPr bwMode="auto">
          <a:xfrm>
            <a:off x="500063" y="4857750"/>
            <a:ext cx="2633662" cy="1339079"/>
            <a:chOff x="500034" y="4857760"/>
            <a:chExt cx="2633698" cy="1799221"/>
          </a:xfrm>
        </p:grpSpPr>
        <p:pic>
          <p:nvPicPr>
            <p:cNvPr id="14354" name="Picture 6" descr="D:\Pennie's documents\Images for TechEd06\Hardware_Imagery\Database 4 blue.png"/>
            <p:cNvPicPr>
              <a:picLocks noChangeAspect="1" noChangeArrowheads="1"/>
            </p:cNvPicPr>
            <p:nvPr/>
          </p:nvPicPr>
          <p:blipFill>
            <a:blip r:embed="rId4" cstate="print"/>
            <a:srcRect/>
            <a:stretch>
              <a:fillRect/>
            </a:stretch>
          </p:blipFill>
          <p:spPr bwMode="auto">
            <a:xfrm>
              <a:off x="500034" y="4857760"/>
              <a:ext cx="1961238" cy="1596305"/>
            </a:xfrm>
            <a:prstGeom prst="rect">
              <a:avLst/>
            </a:prstGeom>
            <a:noFill/>
            <a:ln w="9525">
              <a:noFill/>
              <a:miter lim="800000"/>
              <a:headEnd/>
              <a:tailEnd/>
            </a:ln>
          </p:spPr>
        </p:pic>
        <p:sp>
          <p:nvSpPr>
            <p:cNvPr id="14355" name="Text Box 11"/>
            <p:cNvSpPr txBox="1">
              <a:spLocks noChangeArrowheads="1"/>
            </p:cNvSpPr>
            <p:nvPr/>
          </p:nvSpPr>
          <p:spPr bwMode="auto">
            <a:xfrm>
              <a:off x="1785918" y="6072206"/>
              <a:ext cx="1347814" cy="584775"/>
            </a:xfrm>
            <a:prstGeom prst="rect">
              <a:avLst/>
            </a:prstGeom>
            <a:noFill/>
            <a:ln w="12700" algn="ctr">
              <a:noFill/>
              <a:miter lim="800000"/>
              <a:headEnd/>
              <a:tailEnd/>
            </a:ln>
          </p:spPr>
          <p:txBody>
            <a:bodyPr lIns="182880" tIns="137160" rIns="182880" bIns="137160">
              <a:spAutoFit/>
            </a:bodyPr>
            <a:lstStyle/>
            <a:p>
              <a:pPr rtl="1"/>
              <a:r>
                <a:rPr lang="en-US" sz="2000"/>
                <a:t>Objects</a:t>
              </a:r>
            </a:p>
          </p:txBody>
        </p:sp>
      </p:grpSp>
      <p:grpSp>
        <p:nvGrpSpPr>
          <p:cNvPr id="6" name="Group 64"/>
          <p:cNvGrpSpPr>
            <a:grpSpLocks/>
          </p:cNvGrpSpPr>
          <p:nvPr/>
        </p:nvGrpSpPr>
        <p:grpSpPr bwMode="auto">
          <a:xfrm>
            <a:off x="3724275" y="4929188"/>
            <a:ext cx="2633663" cy="1285894"/>
            <a:chOff x="3724268" y="4929199"/>
            <a:chExt cx="2633682" cy="1727782"/>
          </a:xfrm>
        </p:grpSpPr>
        <p:pic>
          <p:nvPicPr>
            <p:cNvPr id="14352" name="Picture 8" descr="D:\Pennie's documents\Images for TechEd06\Hardware_Imagery\database green.png"/>
            <p:cNvPicPr>
              <a:picLocks noChangeAspect="1" noChangeArrowheads="1"/>
            </p:cNvPicPr>
            <p:nvPr/>
          </p:nvPicPr>
          <p:blipFill>
            <a:blip r:embed="rId5" cstate="print"/>
            <a:srcRect/>
            <a:stretch>
              <a:fillRect/>
            </a:stretch>
          </p:blipFill>
          <p:spPr bwMode="auto">
            <a:xfrm>
              <a:off x="4286248" y="4929199"/>
              <a:ext cx="1000132" cy="1197763"/>
            </a:xfrm>
            <a:prstGeom prst="rect">
              <a:avLst/>
            </a:prstGeom>
            <a:noFill/>
            <a:ln w="9525">
              <a:noFill/>
              <a:miter lim="800000"/>
              <a:headEnd/>
              <a:tailEnd/>
            </a:ln>
          </p:spPr>
        </p:pic>
        <p:sp>
          <p:nvSpPr>
            <p:cNvPr id="14353" name="Text Box 11"/>
            <p:cNvSpPr txBox="1">
              <a:spLocks noChangeArrowheads="1"/>
            </p:cNvSpPr>
            <p:nvPr/>
          </p:nvSpPr>
          <p:spPr bwMode="auto">
            <a:xfrm>
              <a:off x="3724268" y="6072206"/>
              <a:ext cx="2633682" cy="584775"/>
            </a:xfrm>
            <a:prstGeom prst="rect">
              <a:avLst/>
            </a:prstGeom>
            <a:noFill/>
            <a:ln w="12700" algn="ctr">
              <a:noFill/>
              <a:miter lim="800000"/>
              <a:headEnd/>
              <a:tailEnd/>
            </a:ln>
          </p:spPr>
          <p:txBody>
            <a:bodyPr lIns="182880" tIns="137160" rIns="182880" bIns="137160">
              <a:spAutoFit/>
            </a:bodyPr>
            <a:lstStyle/>
            <a:p>
              <a:pPr rtl="1"/>
              <a:r>
                <a:rPr lang="en-US" sz="2000" dirty="0"/>
                <a:t>Relational Data</a:t>
              </a:r>
            </a:p>
          </p:txBody>
        </p:sp>
      </p:grpSp>
      <p:grpSp>
        <p:nvGrpSpPr>
          <p:cNvPr id="7" name="Group 52"/>
          <p:cNvGrpSpPr>
            <a:grpSpLocks/>
          </p:cNvGrpSpPr>
          <p:nvPr/>
        </p:nvGrpSpPr>
        <p:grpSpPr bwMode="auto">
          <a:xfrm>
            <a:off x="384175" y="2000240"/>
            <a:ext cx="8302625" cy="500066"/>
            <a:chOff x="384818" y="1821675"/>
            <a:chExt cx="8301982" cy="609600"/>
          </a:xfrm>
        </p:grpSpPr>
        <p:pic>
          <p:nvPicPr>
            <p:cNvPr id="35" name="Rectangle 16402"/>
            <p:cNvPicPr>
              <a:picLocks noChangeAspect="1" noChangeArrowheads="1"/>
            </p:cNvPicPr>
            <p:nvPr/>
          </p:nvPicPr>
          <p:blipFill>
            <a:blip r:embed="rId6" cstate="print"/>
            <a:srcRect/>
            <a:stretch>
              <a:fillRect/>
            </a:stretch>
          </p:blipFill>
          <p:spPr bwMode="auto">
            <a:xfrm>
              <a:off x="384818" y="1821675"/>
              <a:ext cx="8301982" cy="609600"/>
            </a:xfrm>
            <a:prstGeom prst="rect">
              <a:avLst/>
            </a:prstGeom>
            <a:noFill/>
            <a:ln w="9525">
              <a:noFill/>
              <a:miter lim="800000"/>
              <a:headEnd/>
              <a:tailEnd/>
            </a:ln>
          </p:spPr>
        </p:pic>
        <p:sp>
          <p:nvSpPr>
            <p:cNvPr id="36" name="TextBox 16403"/>
            <p:cNvSpPr txBox="1">
              <a:spLocks noChangeArrowheads="1"/>
            </p:cNvSpPr>
            <p:nvPr/>
          </p:nvSpPr>
          <p:spPr bwMode="auto">
            <a:xfrm>
              <a:off x="533400" y="1927158"/>
              <a:ext cx="8028518" cy="461665"/>
            </a:xfrm>
            <a:prstGeom prst="rect">
              <a:avLst/>
            </a:prstGeom>
            <a:noFill/>
            <a:ln w="9525">
              <a:noFill/>
              <a:miter lim="800000"/>
              <a:headEnd/>
              <a:tailEnd/>
            </a:ln>
          </p:spPr>
          <p:txBody>
            <a:bodyPr>
              <a:spAutoFit/>
            </a:bodyPr>
            <a:lstStyle/>
            <a:p>
              <a:pPr algn="ctr" eaLnBrk="0" hangingPunct="0"/>
              <a:r>
                <a:rPr lang="en-US" sz="2000" b="1">
                  <a:latin typeface="Calibri" pitchFamily="34" charset="0"/>
                </a:rPr>
                <a:t>.NET Language-Integrated Query (LINQ)</a:t>
              </a:r>
            </a:p>
          </p:txBody>
        </p:sp>
      </p:grpSp>
    </p:spTree>
    <p:extLst>
      <p:ext uri="{BB962C8B-B14F-4D97-AF65-F5344CB8AC3E}">
        <p14:creationId xmlns:p14="http://schemas.microsoft.com/office/powerpoint/2010/main" val="799976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20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468996"/>
                                        </p:tgtEl>
                                        <p:attrNameLst>
                                          <p:attrName>style.visibility</p:attrName>
                                        </p:attrNameLst>
                                      </p:cBhvr>
                                      <p:to>
                                        <p:strVal val="visible"/>
                                      </p:to>
                                    </p:set>
                                    <p:animEffect transition="in" filter="fade">
                                      <p:cBhvr>
                                        <p:cTn id="31" dur="500"/>
                                        <p:tgtEl>
                                          <p:spTgt spid="468996"/>
                                        </p:tgtEl>
                                      </p:cBhvr>
                                    </p:animEffect>
                                  </p:childTnLst>
                                </p:cTn>
                              </p:par>
                              <p:par>
                                <p:cTn id="32" presetID="10" presetClass="entr" presetSubtype="0" fill="hold" nodeType="withEffect">
                                  <p:stCondLst>
                                    <p:cond delay="0"/>
                                  </p:stCondLst>
                                  <p:childTnLst>
                                    <p:set>
                                      <p:cBhvr>
                                        <p:cTn id="33" dur="1" fill="hold">
                                          <p:stCondLst>
                                            <p:cond delay="0"/>
                                          </p:stCondLst>
                                        </p:cTn>
                                        <p:tgtEl>
                                          <p:spTgt spid="469004"/>
                                        </p:tgtEl>
                                        <p:attrNameLst>
                                          <p:attrName>style.visibility</p:attrName>
                                        </p:attrNameLst>
                                      </p:cBhvr>
                                      <p:to>
                                        <p:strVal val="visible"/>
                                      </p:to>
                                    </p:set>
                                    <p:animEffect transition="in" filter="fade">
                                      <p:cBhvr>
                                        <p:cTn id="34" dur="500"/>
                                        <p:tgtEl>
                                          <p:spTgt spid="469004"/>
                                        </p:tgtEl>
                                      </p:cBhvr>
                                    </p:animEffect>
                                  </p:childTnLst>
                                </p:cTn>
                              </p:par>
                              <p:par>
                                <p:cTn id="35" presetID="10"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469008"/>
                                        </p:tgtEl>
                                        <p:attrNameLst>
                                          <p:attrName>style.visibility</p:attrName>
                                        </p:attrNameLst>
                                      </p:cBhvr>
                                      <p:to>
                                        <p:strVal val="visible"/>
                                      </p:to>
                                    </p:set>
                                    <p:animEffect transition="in" filter="fade">
                                      <p:cBhvr>
                                        <p:cTn id="41" dur="500"/>
                                        <p:tgtEl>
                                          <p:spTgt spid="46900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69013"/>
                                        </p:tgtEl>
                                        <p:attrNameLst>
                                          <p:attrName>style.visibility</p:attrName>
                                        </p:attrNameLst>
                                      </p:cBhvr>
                                      <p:to>
                                        <p:strVal val="visible"/>
                                      </p:to>
                                    </p:set>
                                    <p:animEffect transition="in" filter="fade">
                                      <p:cBhvr>
                                        <p:cTn id="46" dur="500"/>
                                        <p:tgtEl>
                                          <p:spTgt spid="469013"/>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469014"/>
                                        </p:tgtEl>
                                        <p:attrNameLst>
                                          <p:attrName>style.visibility</p:attrName>
                                        </p:attrNameLst>
                                      </p:cBhvr>
                                      <p:to>
                                        <p:strVal val="visible"/>
                                      </p:to>
                                    </p:set>
                                    <p:animEffect transition="in" filter="fade">
                                      <p:cBhvr>
                                        <p:cTn id="50" dur="500"/>
                                        <p:tgtEl>
                                          <p:spTgt spid="469014"/>
                                        </p:tgtEl>
                                      </p:cBhvr>
                                    </p:animEffect>
                                  </p:childTnLst>
                                </p:cTn>
                              </p:par>
                            </p:childTnLst>
                          </p:cTn>
                        </p:par>
                        <p:par>
                          <p:cTn id="51" fill="hold">
                            <p:stCondLst>
                              <p:cond delay="1000"/>
                            </p:stCondLst>
                            <p:childTnLst>
                              <p:par>
                                <p:cTn id="52" presetID="10" presetClass="entr" presetSubtype="0" fill="hold" nodeType="afterEffect">
                                  <p:stCondLst>
                                    <p:cond delay="0"/>
                                  </p:stCondLst>
                                  <p:childTnLst>
                                    <p:set>
                                      <p:cBhvr>
                                        <p:cTn id="53" dur="1" fill="hold">
                                          <p:stCondLst>
                                            <p:cond delay="0"/>
                                          </p:stCondLst>
                                        </p:cTn>
                                        <p:tgtEl>
                                          <p:spTgt spid="469015"/>
                                        </p:tgtEl>
                                        <p:attrNameLst>
                                          <p:attrName>style.visibility</p:attrName>
                                        </p:attrNameLst>
                                      </p:cBhvr>
                                      <p:to>
                                        <p:strVal val="visible"/>
                                      </p:to>
                                    </p:set>
                                    <p:animEffect transition="in" filter="fade">
                                      <p:cBhvr>
                                        <p:cTn id="54" dur="500"/>
                                        <p:tgtEl>
                                          <p:spTgt spid="469015"/>
                                        </p:tgtEl>
                                      </p:cBhvr>
                                    </p:animEffect>
                                  </p:childTnLst>
                                </p:cTn>
                              </p:par>
                              <p:par>
                                <p:cTn id="55" presetID="10"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Syntax Fundamentals</a:t>
            </a:r>
          </a:p>
        </p:txBody>
      </p:sp>
      <p:sp>
        <p:nvSpPr>
          <p:cNvPr id="3" name="Content Placeholder 2"/>
          <p:cNvSpPr>
            <a:spLocks noGrp="1"/>
          </p:cNvSpPr>
          <p:nvPr>
            <p:ph idx="1"/>
          </p:nvPr>
        </p:nvSpPr>
        <p:spPr/>
        <p:txBody>
          <a:bodyPr>
            <a:normAutofit lnSpcReduction="10000"/>
          </a:bodyPr>
          <a:lstStyle/>
          <a:p>
            <a:r>
              <a:rPr lang="en-US" dirty="0"/>
              <a:t>Syntax based on Extension methods</a:t>
            </a:r>
          </a:p>
          <a:p>
            <a:r>
              <a:rPr lang="en-US" dirty="0"/>
              <a:t>Some Extension methods may be replaced by language keywords</a:t>
            </a:r>
          </a:p>
          <a:p>
            <a:pPr lvl="1"/>
            <a:r>
              <a:rPr lang="en-US" b="1" dirty="0">
                <a:solidFill>
                  <a:srgbClr val="0070C0"/>
                </a:solidFill>
                <a:latin typeface="Consolas" pitchFamily="49" charset="0"/>
                <a:cs typeface="Consolas" pitchFamily="49" charset="0"/>
              </a:rPr>
              <a:t>where</a:t>
            </a:r>
            <a:r>
              <a:rPr lang="en-US" dirty="0"/>
              <a:t>, </a:t>
            </a:r>
            <a:r>
              <a:rPr lang="en-US" b="1" dirty="0" err="1">
                <a:solidFill>
                  <a:srgbClr val="0070C0"/>
                </a:solidFill>
                <a:latin typeface="Consolas" pitchFamily="49" charset="0"/>
                <a:cs typeface="Consolas" pitchFamily="49" charset="0"/>
              </a:rPr>
              <a:t>orderby</a:t>
            </a:r>
            <a:r>
              <a:rPr lang="en-US" dirty="0"/>
              <a:t>, </a:t>
            </a:r>
            <a:r>
              <a:rPr lang="en-US" b="1" dirty="0">
                <a:solidFill>
                  <a:srgbClr val="0070C0"/>
                </a:solidFill>
                <a:latin typeface="Consolas" pitchFamily="49" charset="0"/>
                <a:cs typeface="Consolas" pitchFamily="49" charset="0"/>
              </a:rPr>
              <a:t>select</a:t>
            </a:r>
            <a:r>
              <a:rPr lang="en-US" dirty="0"/>
              <a:t>, </a:t>
            </a:r>
            <a:r>
              <a:rPr lang="en-US" b="1" dirty="0">
                <a:solidFill>
                  <a:srgbClr val="0070C0"/>
                </a:solidFill>
                <a:latin typeface="Consolas" pitchFamily="49" charset="0"/>
                <a:cs typeface="Consolas" pitchFamily="49" charset="0"/>
              </a:rPr>
              <a:t>group</a:t>
            </a:r>
            <a:r>
              <a:rPr lang="en-US" dirty="0"/>
              <a:t>, …</a:t>
            </a:r>
          </a:p>
          <a:p>
            <a:r>
              <a:rPr lang="en-US" dirty="0"/>
              <a:t>Auxiliary language features in use</a:t>
            </a:r>
          </a:p>
          <a:p>
            <a:pPr lvl="1"/>
            <a:r>
              <a:rPr lang="en-US" dirty="0"/>
              <a:t>Automatic properties</a:t>
            </a:r>
          </a:p>
          <a:p>
            <a:pPr lvl="1"/>
            <a:r>
              <a:rPr lang="en-US" dirty="0"/>
              <a:t>Anonymous types</a:t>
            </a:r>
          </a:p>
          <a:p>
            <a:pPr lvl="1"/>
            <a:r>
              <a:rPr lang="en-US" dirty="0"/>
              <a:t>Implicitly typed local variables</a:t>
            </a:r>
          </a:p>
          <a:p>
            <a:pPr lvl="1"/>
            <a:r>
              <a:rPr lang="en-US" dirty="0"/>
              <a:t>Object </a:t>
            </a:r>
            <a:r>
              <a:rPr lang="en-US" dirty="0" err="1"/>
              <a:t>initializers</a:t>
            </a:r>
            <a:endParaRPr lang="en-US" dirty="0"/>
          </a:p>
        </p:txBody>
      </p:sp>
      <p:sp>
        <p:nvSpPr>
          <p:cNvPr id="4" name="Footer Placeholder 3"/>
          <p:cNvSpPr>
            <a:spLocks noGrp="1"/>
          </p:cNvSpPr>
          <p:nvPr>
            <p:ph type="ftr" sz="quarter" idx="11"/>
          </p:nvPr>
        </p:nvSpPr>
        <p:spPr/>
        <p:txBody>
          <a:bodyPr/>
          <a:lstStyle/>
          <a:p>
            <a:r>
              <a:rPr lang="en-US"/>
              <a:t>(C)2011 by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137</a:t>
            </a:fld>
            <a:endParaRPr lang="he-IL"/>
          </a:p>
        </p:txBody>
      </p:sp>
    </p:spTree>
    <p:extLst>
      <p:ext uri="{BB962C8B-B14F-4D97-AF65-F5344CB8AC3E}">
        <p14:creationId xmlns:p14="http://schemas.microsoft.com/office/powerpoint/2010/main" val="292464662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To Objects</a:t>
            </a:r>
          </a:p>
        </p:txBody>
      </p:sp>
      <p:sp>
        <p:nvSpPr>
          <p:cNvPr id="3" name="Content Placeholder 2"/>
          <p:cNvSpPr>
            <a:spLocks noGrp="1"/>
          </p:cNvSpPr>
          <p:nvPr>
            <p:ph idx="1"/>
          </p:nvPr>
        </p:nvSpPr>
        <p:spPr/>
        <p:txBody>
          <a:bodyPr/>
          <a:lstStyle/>
          <a:p>
            <a:r>
              <a:rPr lang="en-US" dirty="0"/>
              <a:t>Working with collections</a:t>
            </a:r>
          </a:p>
          <a:p>
            <a:pPr lvl="1"/>
            <a:r>
              <a:rPr lang="en-US" dirty="0"/>
              <a:t>Any one that implements </a:t>
            </a:r>
            <a:r>
              <a:rPr lang="en-US" b="1" dirty="0" err="1">
                <a:solidFill>
                  <a:srgbClr val="FF0000"/>
                </a:solidFill>
                <a:latin typeface="Consolas" pitchFamily="49" charset="0"/>
              </a:rPr>
              <a:t>IEnumerable</a:t>
            </a:r>
            <a:r>
              <a:rPr lang="en-US" b="1" dirty="0">
                <a:solidFill>
                  <a:srgbClr val="FF0000"/>
                </a:solidFill>
                <a:latin typeface="Consolas" pitchFamily="49" charset="0"/>
              </a:rPr>
              <a:t>&lt;T&gt;</a:t>
            </a:r>
          </a:p>
          <a:p>
            <a:r>
              <a:rPr lang="en-US" b="1" dirty="0">
                <a:solidFill>
                  <a:srgbClr val="0070C0"/>
                </a:solidFill>
                <a:latin typeface="Consolas" pitchFamily="49" charset="0"/>
              </a:rPr>
              <a:t>using</a:t>
            </a:r>
            <a:r>
              <a:rPr lang="en-US" dirty="0">
                <a:solidFill>
                  <a:srgbClr val="FFFF00"/>
                </a:solidFill>
                <a:latin typeface="Consolas" pitchFamily="49" charset="0"/>
              </a:rPr>
              <a:t> </a:t>
            </a:r>
            <a:r>
              <a:rPr lang="en-US" b="1" dirty="0" err="1">
                <a:solidFill>
                  <a:srgbClr val="0070C0"/>
                </a:solidFill>
                <a:latin typeface="Consolas" pitchFamily="49" charset="0"/>
              </a:rPr>
              <a:t>System.Linq</a:t>
            </a:r>
            <a:endParaRPr lang="en-US" b="1" dirty="0">
              <a:solidFill>
                <a:srgbClr val="0070C0"/>
              </a:solidFill>
              <a:latin typeface="Consolas" pitchFamily="49" charset="0"/>
            </a:endParaRPr>
          </a:p>
          <a:p>
            <a:r>
              <a:rPr lang="en-US" dirty="0" err="1">
                <a:latin typeface="Consolas" pitchFamily="49" charset="0"/>
              </a:rPr>
              <a:t>System.Core.Dll</a:t>
            </a:r>
            <a:r>
              <a:rPr lang="en-US" dirty="0"/>
              <a:t> assembly</a:t>
            </a:r>
          </a:p>
          <a:p>
            <a:r>
              <a:rPr lang="en-US" dirty="0"/>
              <a:t>Deferred Execution</a:t>
            </a:r>
          </a:p>
          <a:p>
            <a:r>
              <a:rPr lang="en-US" dirty="0"/>
              <a:t>Many built in operators</a:t>
            </a:r>
          </a:p>
          <a:p>
            <a:pPr lvl="1"/>
            <a:r>
              <a:rPr lang="en-US" dirty="0"/>
              <a:t>Some return collections</a:t>
            </a:r>
          </a:p>
          <a:p>
            <a:pPr lvl="1"/>
            <a:r>
              <a:rPr lang="en-US" dirty="0"/>
              <a:t>Others return scalars</a:t>
            </a:r>
          </a:p>
        </p:txBody>
      </p:sp>
      <p:sp>
        <p:nvSpPr>
          <p:cNvPr id="4" name="Footer Placeholder 3"/>
          <p:cNvSpPr>
            <a:spLocks noGrp="1"/>
          </p:cNvSpPr>
          <p:nvPr>
            <p:ph type="ftr" sz="quarter" idx="11"/>
          </p:nvPr>
        </p:nvSpPr>
        <p:spPr/>
        <p:txBody>
          <a:bodyPr/>
          <a:lstStyle/>
          <a:p>
            <a:r>
              <a:rPr lang="en-US"/>
              <a:t>(C)2011 by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138</a:t>
            </a:fld>
            <a:endParaRPr lang="he-IL"/>
          </a:p>
        </p:txBody>
      </p:sp>
    </p:spTree>
    <p:extLst>
      <p:ext uri="{BB962C8B-B14F-4D97-AF65-F5344CB8AC3E}">
        <p14:creationId xmlns:p14="http://schemas.microsoft.com/office/powerpoint/2010/main" val="366529743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as Extension Methods</a:t>
            </a:r>
          </a:p>
        </p:txBody>
      </p:sp>
      <p:sp>
        <p:nvSpPr>
          <p:cNvPr id="3" name="Content Placeholder 2"/>
          <p:cNvSpPr>
            <a:spLocks noGrp="1"/>
          </p:cNvSpPr>
          <p:nvPr>
            <p:ph idx="1"/>
          </p:nvPr>
        </p:nvSpPr>
        <p:spPr>
          <a:xfrm>
            <a:off x="457200" y="1219200"/>
            <a:ext cx="8229600" cy="1752600"/>
          </a:xfrm>
        </p:spPr>
        <p:txBody>
          <a:bodyPr>
            <a:normAutofit lnSpcReduction="10000"/>
          </a:bodyPr>
          <a:lstStyle/>
          <a:p>
            <a:r>
              <a:rPr lang="en-US" dirty="0"/>
              <a:t>Extension methods implemented by the </a:t>
            </a:r>
            <a:r>
              <a:rPr lang="en-US" b="1" dirty="0">
                <a:solidFill>
                  <a:srgbClr val="FF0000"/>
                </a:solidFill>
                <a:latin typeface="Consolas" pitchFamily="49" charset="0"/>
                <a:cs typeface="Consolas" pitchFamily="49" charset="0"/>
              </a:rPr>
              <a:t>Enumerable</a:t>
            </a:r>
            <a:r>
              <a:rPr lang="en-US" dirty="0"/>
              <a:t> class</a:t>
            </a:r>
          </a:p>
          <a:p>
            <a:r>
              <a:rPr lang="en-US" dirty="0"/>
              <a:t>Example</a:t>
            </a:r>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C31F0FB5-F7B5-41A6-8D0B-28B5EB7E555F}" type="slidenum">
              <a:rPr lang="en-US" smtClean="0"/>
              <a:pPr/>
              <a:t>139</a:t>
            </a:fld>
            <a:endParaRPr lang="en-US"/>
          </a:p>
        </p:txBody>
      </p:sp>
      <p:sp>
        <p:nvSpPr>
          <p:cNvPr id="6" name="Rectangle 5"/>
          <p:cNvSpPr/>
          <p:nvPr/>
        </p:nvSpPr>
        <p:spPr bwMode="auto">
          <a:xfrm>
            <a:off x="609600" y="3312855"/>
            <a:ext cx="8077200" cy="2554545"/>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274320"/>
            <a:r>
              <a:rPr lang="en-US" sz="1600" dirty="0" err="1">
                <a:solidFill>
                  <a:srgbClr val="0000FF"/>
                </a:solidFill>
                <a:latin typeface="Consolas" pitchFamily="49" charset="0"/>
                <a:cs typeface="Consolas" pitchFamily="49" charset="0"/>
              </a:rPr>
              <a:t>var</a:t>
            </a:r>
            <a:r>
              <a:rPr lang="en-US" sz="1600" dirty="0">
                <a:latin typeface="Consolas" pitchFamily="49" charset="0"/>
                <a:cs typeface="Consolas" pitchFamily="49" charset="0"/>
              </a:rPr>
              <a:t> </a:t>
            </a:r>
            <a:r>
              <a:rPr lang="en-US" sz="1600" dirty="0">
                <a:solidFill>
                  <a:srgbClr val="020002"/>
                </a:solidFill>
                <a:latin typeface="Consolas" pitchFamily="49" charset="0"/>
                <a:cs typeface="Consolas" pitchFamily="49" charset="0"/>
              </a:rPr>
              <a:t>query</a:t>
            </a:r>
            <a:r>
              <a:rPr lang="en-US" sz="1600" dirty="0">
                <a:latin typeface="Consolas" pitchFamily="49" charset="0"/>
                <a:cs typeface="Consolas" pitchFamily="49" charset="0"/>
              </a:rPr>
              <a:t> = </a:t>
            </a:r>
            <a:r>
              <a:rPr lang="en-US" sz="1600" b="1" dirty="0" err="1">
                <a:solidFill>
                  <a:srgbClr val="0000FF"/>
                </a:solidFill>
                <a:latin typeface="Consolas" pitchFamily="49" charset="0"/>
                <a:cs typeface="Consolas" pitchFamily="49" charset="0"/>
              </a:rPr>
              <a:t>Process</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GetProcesses</a:t>
            </a:r>
            <a:r>
              <a:rPr lang="en-US" sz="1600" dirty="0">
                <a:latin typeface="Consolas" pitchFamily="49" charset="0"/>
                <a:cs typeface="Consolas" pitchFamily="49" charset="0"/>
              </a:rPr>
              <a:t>().</a:t>
            </a:r>
            <a:r>
              <a:rPr lang="en-US" sz="1600" dirty="0">
                <a:solidFill>
                  <a:srgbClr val="020002"/>
                </a:solidFill>
                <a:latin typeface="Consolas" pitchFamily="49" charset="0"/>
                <a:cs typeface="Consolas" pitchFamily="49" charset="0"/>
              </a:rPr>
              <a:t>Where</a:t>
            </a:r>
            <a:r>
              <a:rPr lang="en-US" sz="1600" dirty="0">
                <a:latin typeface="Consolas" pitchFamily="49" charset="0"/>
                <a:cs typeface="Consolas" pitchFamily="49" charset="0"/>
              </a:rPr>
              <a:t>(</a:t>
            </a:r>
            <a:r>
              <a:rPr lang="en-US" sz="1600" dirty="0">
                <a:solidFill>
                  <a:srgbClr val="020002"/>
                </a:solidFill>
                <a:latin typeface="Consolas" pitchFamily="49" charset="0"/>
                <a:cs typeface="Consolas" pitchFamily="49" charset="0"/>
              </a:rPr>
              <a:t>p</a:t>
            </a:r>
            <a:r>
              <a:rPr lang="en-US" sz="1600" dirty="0">
                <a:latin typeface="Consolas" pitchFamily="49" charset="0"/>
                <a:cs typeface="Consolas" pitchFamily="49" charset="0"/>
              </a:rPr>
              <a:t> =&gt; </a:t>
            </a:r>
            <a:r>
              <a:rPr lang="en-US" sz="1600" dirty="0" err="1">
                <a:solidFill>
                  <a:srgbClr val="020002"/>
                </a:solidFill>
                <a:latin typeface="Consolas" pitchFamily="49" charset="0"/>
                <a:cs typeface="Consolas" pitchFamily="49" charset="0"/>
              </a:rPr>
              <a:t>p</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Threads</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Count</a:t>
            </a:r>
            <a:r>
              <a:rPr lang="en-US" sz="1600" dirty="0">
                <a:latin typeface="Consolas" pitchFamily="49" charset="0"/>
                <a:cs typeface="Consolas" pitchFamily="49" charset="0"/>
              </a:rPr>
              <a:t> &gt; 10).</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solidFill>
                  <a:srgbClr val="020002"/>
                </a:solidFill>
                <a:latin typeface="Consolas" pitchFamily="49" charset="0"/>
                <a:cs typeface="Consolas" pitchFamily="49" charset="0"/>
              </a:rPr>
              <a:t>OrderBy</a:t>
            </a:r>
            <a:r>
              <a:rPr lang="en-US" sz="1600" dirty="0">
                <a:latin typeface="Consolas" pitchFamily="49" charset="0"/>
                <a:cs typeface="Consolas" pitchFamily="49" charset="0"/>
              </a:rPr>
              <a:t>(</a:t>
            </a:r>
            <a:r>
              <a:rPr lang="en-US" sz="1600" dirty="0">
                <a:solidFill>
                  <a:srgbClr val="020002"/>
                </a:solidFill>
                <a:latin typeface="Consolas" pitchFamily="49" charset="0"/>
                <a:cs typeface="Consolas" pitchFamily="49" charset="0"/>
              </a:rPr>
              <a:t>p</a:t>
            </a:r>
            <a:r>
              <a:rPr lang="en-US" sz="1600" dirty="0">
                <a:latin typeface="Consolas" pitchFamily="49" charset="0"/>
                <a:cs typeface="Consolas" pitchFamily="49" charset="0"/>
              </a:rPr>
              <a:t> =&gt; </a:t>
            </a:r>
            <a:r>
              <a:rPr lang="en-US" sz="1600" dirty="0" err="1">
                <a:solidFill>
                  <a:srgbClr val="020002"/>
                </a:solidFill>
                <a:latin typeface="Consolas" pitchFamily="49" charset="0"/>
                <a:cs typeface="Consolas" pitchFamily="49" charset="0"/>
              </a:rPr>
              <a:t>p</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ProcessName</a:t>
            </a:r>
            <a:r>
              <a:rPr lang="en-US" sz="1600" dirty="0">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ThenBy</a:t>
            </a:r>
            <a:r>
              <a:rPr lang="en-US" sz="1600" dirty="0">
                <a:latin typeface="Consolas" pitchFamily="49" charset="0"/>
                <a:cs typeface="Consolas" pitchFamily="49" charset="0"/>
              </a:rPr>
              <a:t>(</a:t>
            </a:r>
            <a:r>
              <a:rPr lang="en-US" sz="1600" dirty="0">
                <a:solidFill>
                  <a:srgbClr val="020002"/>
                </a:solidFill>
                <a:latin typeface="Consolas" pitchFamily="49" charset="0"/>
                <a:cs typeface="Consolas" pitchFamily="49" charset="0"/>
              </a:rPr>
              <a:t>p</a:t>
            </a:r>
            <a:r>
              <a:rPr lang="en-US" sz="1600" dirty="0">
                <a:latin typeface="Consolas" pitchFamily="49" charset="0"/>
                <a:cs typeface="Consolas" pitchFamily="49" charset="0"/>
              </a:rPr>
              <a:t> =&gt; </a:t>
            </a:r>
            <a:r>
              <a:rPr lang="en-US" sz="1600" dirty="0" err="1">
                <a:solidFill>
                  <a:srgbClr val="020002"/>
                </a:solidFill>
                <a:latin typeface="Consolas" pitchFamily="49" charset="0"/>
                <a:cs typeface="Consolas" pitchFamily="49" charset="0"/>
              </a:rPr>
              <a:t>p</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Id</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20002"/>
                </a:solidFill>
                <a:latin typeface="Consolas" pitchFamily="49" charset="0"/>
                <a:cs typeface="Consolas" pitchFamily="49" charset="0"/>
              </a:rPr>
              <a:t>Select</a:t>
            </a:r>
            <a:r>
              <a:rPr lang="en-US" sz="1600" dirty="0">
                <a:latin typeface="Consolas" pitchFamily="49" charset="0"/>
                <a:cs typeface="Consolas" pitchFamily="49" charset="0"/>
              </a:rPr>
              <a:t>(</a:t>
            </a:r>
            <a:r>
              <a:rPr lang="en-US" sz="1600" dirty="0">
                <a:solidFill>
                  <a:srgbClr val="020002"/>
                </a:solidFill>
                <a:latin typeface="Consolas" pitchFamily="49" charset="0"/>
                <a:cs typeface="Consolas" pitchFamily="49" charset="0"/>
              </a:rPr>
              <a:t>p</a:t>
            </a:r>
            <a:r>
              <a:rPr lang="en-US" sz="1600" dirty="0">
                <a:latin typeface="Consolas" pitchFamily="49" charset="0"/>
                <a:cs typeface="Consolas" pitchFamily="49" charset="0"/>
              </a:rPr>
              <a:t> =&gt; </a:t>
            </a:r>
            <a:r>
              <a:rPr lang="en-US" sz="1600" dirty="0">
                <a:solidFill>
                  <a:srgbClr val="0000FF"/>
                </a:solidFill>
                <a:latin typeface="Consolas" pitchFamily="49" charset="0"/>
                <a:cs typeface="Consolas" pitchFamily="49" charset="0"/>
              </a:rPr>
              <a:t>new</a:t>
            </a: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20002"/>
                </a:solidFill>
                <a:latin typeface="Consolas" pitchFamily="49" charset="0"/>
                <a:cs typeface="Consolas" pitchFamily="49" charset="0"/>
              </a:rPr>
              <a:t>Name</a:t>
            </a:r>
            <a:r>
              <a:rPr lang="en-US" sz="1600" dirty="0">
                <a:latin typeface="Consolas" pitchFamily="49" charset="0"/>
                <a:cs typeface="Consolas" pitchFamily="49" charset="0"/>
              </a:rPr>
              <a:t> = </a:t>
            </a:r>
            <a:r>
              <a:rPr lang="en-US" sz="1600" dirty="0" err="1">
                <a:solidFill>
                  <a:srgbClr val="020002"/>
                </a:solidFill>
                <a:latin typeface="Consolas" pitchFamily="49" charset="0"/>
                <a:cs typeface="Consolas" pitchFamily="49" charset="0"/>
              </a:rPr>
              <a:t>p</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ProcessName</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20002"/>
                </a:solidFill>
                <a:latin typeface="Consolas" pitchFamily="49" charset="0"/>
                <a:cs typeface="Consolas" pitchFamily="49" charset="0"/>
              </a:rPr>
              <a:t>ID</a:t>
            </a:r>
            <a:r>
              <a:rPr lang="en-US" sz="1600" dirty="0">
                <a:latin typeface="Consolas" pitchFamily="49" charset="0"/>
                <a:cs typeface="Consolas" pitchFamily="49" charset="0"/>
              </a:rPr>
              <a:t> = </a:t>
            </a:r>
            <a:r>
              <a:rPr lang="en-US" sz="1600" dirty="0" err="1">
                <a:solidFill>
                  <a:srgbClr val="020002"/>
                </a:solidFill>
                <a:latin typeface="Consolas" pitchFamily="49" charset="0"/>
                <a:cs typeface="Consolas" pitchFamily="49" charset="0"/>
              </a:rPr>
              <a:t>p</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Id</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20002"/>
                </a:solidFill>
                <a:latin typeface="Consolas" pitchFamily="49" charset="0"/>
                <a:cs typeface="Consolas" pitchFamily="49" charset="0"/>
              </a:rPr>
              <a:t>Threads</a:t>
            </a:r>
            <a:r>
              <a:rPr lang="en-US" sz="1600" dirty="0">
                <a:latin typeface="Consolas" pitchFamily="49" charset="0"/>
                <a:cs typeface="Consolas" pitchFamily="49" charset="0"/>
              </a:rPr>
              <a:t> = </a:t>
            </a:r>
            <a:r>
              <a:rPr lang="en-US" sz="1600" dirty="0" err="1">
                <a:solidFill>
                  <a:srgbClr val="020002"/>
                </a:solidFill>
                <a:latin typeface="Consolas" pitchFamily="49" charset="0"/>
                <a:cs typeface="Consolas" pitchFamily="49" charset="0"/>
              </a:rPr>
              <a:t>p</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Threads</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Count</a:t>
            </a:r>
            <a:br>
              <a:rPr lang="en-US" sz="1600" dirty="0">
                <a:latin typeface="Consolas" pitchFamily="49" charset="0"/>
                <a:cs typeface="Consolas" pitchFamily="49" charset="0"/>
              </a:rPr>
            </a:br>
            <a:r>
              <a:rPr lang="en-US" sz="1600" dirty="0">
                <a:latin typeface="Consolas" pitchFamily="49" charset="0"/>
                <a:cs typeface="Consolas" pitchFamily="49" charset="0"/>
              </a:rPr>
              <a:t>	});</a:t>
            </a:r>
          </a:p>
          <a:p>
            <a:pPr defTabSz="274320"/>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solidFill>
                  <a:srgbClr val="0000FF"/>
                </a:solidFill>
                <a:latin typeface="Consolas" pitchFamily="49" charset="0"/>
                <a:cs typeface="Consolas" pitchFamily="49" charset="0"/>
              </a:rPr>
              <a:t>foreach</a:t>
            </a:r>
            <a:r>
              <a:rPr lang="en-US" sz="1600" dirty="0">
                <a:latin typeface="Consolas" pitchFamily="49" charset="0"/>
                <a:cs typeface="Consolas" pitchFamily="49" charset="0"/>
              </a:rPr>
              <a:t>(</a:t>
            </a:r>
            <a:r>
              <a:rPr lang="en-US" sz="1600" dirty="0" err="1">
                <a:solidFill>
                  <a:srgbClr val="0000FF"/>
                </a:solidFill>
                <a:latin typeface="Consolas" pitchFamily="49" charset="0"/>
                <a:cs typeface="Consolas" pitchFamily="49" charset="0"/>
              </a:rPr>
              <a:t>var</a:t>
            </a:r>
            <a:r>
              <a:rPr lang="en-US" sz="1600" dirty="0">
                <a:latin typeface="Consolas" pitchFamily="49" charset="0"/>
                <a:cs typeface="Consolas" pitchFamily="49" charset="0"/>
              </a:rPr>
              <a:t> </a:t>
            </a:r>
            <a:r>
              <a:rPr lang="en-US" sz="1600" dirty="0">
                <a:solidFill>
                  <a:srgbClr val="020002"/>
                </a:solidFill>
                <a:latin typeface="Consolas" pitchFamily="49" charset="0"/>
                <a:cs typeface="Consolas" pitchFamily="49" charset="0"/>
              </a:rPr>
              <a:t>p</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in</a:t>
            </a:r>
            <a:r>
              <a:rPr lang="en-US" sz="1600" dirty="0">
                <a:latin typeface="Consolas" pitchFamily="49" charset="0"/>
                <a:cs typeface="Consolas" pitchFamily="49" charset="0"/>
              </a:rPr>
              <a:t> </a:t>
            </a:r>
            <a:r>
              <a:rPr lang="en-US" sz="1600" dirty="0">
                <a:solidFill>
                  <a:srgbClr val="020002"/>
                </a:solidFill>
                <a:latin typeface="Consolas" pitchFamily="49" charset="0"/>
                <a:cs typeface="Consolas" pitchFamily="49" charset="0"/>
              </a:rPr>
              <a:t>query</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b="1" dirty="0" err="1">
                <a:solidFill>
                  <a:srgbClr val="0000FF"/>
                </a:solidFill>
                <a:latin typeface="Consolas" pitchFamily="49" charset="0"/>
                <a:cs typeface="Consolas" pitchFamily="49" charset="0"/>
              </a:rPr>
              <a:t>Console</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WriteLine</a:t>
            </a:r>
            <a:r>
              <a:rPr lang="en-US" sz="1600" dirty="0">
                <a:latin typeface="Consolas" pitchFamily="49" charset="0"/>
                <a:cs typeface="Consolas" pitchFamily="49" charset="0"/>
              </a:rPr>
              <a:t>(</a:t>
            </a:r>
            <a:r>
              <a:rPr lang="en-US" sz="1600" dirty="0">
                <a:solidFill>
                  <a:srgbClr val="020002"/>
                </a:solidFill>
                <a:latin typeface="Consolas" pitchFamily="49" charset="0"/>
                <a:cs typeface="Consolas" pitchFamily="49" charset="0"/>
              </a:rPr>
              <a:t>p</a:t>
            </a:r>
            <a:r>
              <a:rPr lang="en-US" sz="1600" dirty="0">
                <a:latin typeface="Consolas" pitchFamily="49" charset="0"/>
                <a:cs typeface="Consolas" pitchFamily="49" charset="0"/>
              </a:rPr>
              <a:t>);</a:t>
            </a:r>
            <a:endParaRPr lang="en-US" sz="160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1629750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Information</a:t>
            </a:r>
            <a:endParaRPr lang="he-IL" dirty="0"/>
          </a:p>
        </p:txBody>
      </p:sp>
      <p:sp>
        <p:nvSpPr>
          <p:cNvPr id="3" name="Content Placeholder 2"/>
          <p:cNvSpPr>
            <a:spLocks noGrp="1"/>
          </p:cNvSpPr>
          <p:nvPr>
            <p:ph idx="1"/>
          </p:nvPr>
        </p:nvSpPr>
        <p:spPr/>
        <p:txBody>
          <a:bodyPr/>
          <a:lstStyle/>
          <a:p>
            <a:r>
              <a:rPr lang="en-US" sz="2800" dirty="0"/>
              <a:t>Finding and Exploring all Members</a:t>
            </a:r>
          </a:p>
          <a:p>
            <a:pPr lvl="1"/>
            <a:r>
              <a:rPr lang="en-US" sz="2600" b="1" dirty="0" err="1">
                <a:solidFill>
                  <a:srgbClr val="7030A0"/>
                </a:solidFill>
                <a:latin typeface="Consolas" pitchFamily="49" charset="0"/>
              </a:rPr>
              <a:t>GetMembers</a:t>
            </a:r>
            <a:r>
              <a:rPr lang="en-US" sz="2400" i="1" dirty="0"/>
              <a:t>, </a:t>
            </a:r>
            <a:r>
              <a:rPr lang="en-US" sz="2600" b="1" dirty="0" err="1">
                <a:solidFill>
                  <a:srgbClr val="7030A0"/>
                </a:solidFill>
                <a:latin typeface="Consolas" pitchFamily="49" charset="0"/>
              </a:rPr>
              <a:t>FindMembers</a:t>
            </a:r>
            <a:endParaRPr lang="en-US" sz="2600" b="1" dirty="0">
              <a:solidFill>
                <a:srgbClr val="7030A0"/>
              </a:solidFill>
              <a:latin typeface="Consolas" pitchFamily="49" charset="0"/>
            </a:endParaRPr>
          </a:p>
          <a:p>
            <a:pPr lvl="1"/>
            <a:r>
              <a:rPr lang="en-US" sz="2400" dirty="0"/>
              <a:t>Allows queries into Metadata</a:t>
            </a:r>
          </a:p>
          <a:p>
            <a:r>
              <a:rPr lang="en-US" sz="2800" dirty="0"/>
              <a:t>Filtered access by member types</a:t>
            </a:r>
          </a:p>
          <a:p>
            <a:pPr lvl="1"/>
            <a:r>
              <a:rPr lang="en-US" sz="2600" b="1" dirty="0" err="1">
                <a:solidFill>
                  <a:srgbClr val="7030A0"/>
                </a:solidFill>
                <a:latin typeface="Consolas" pitchFamily="49" charset="0"/>
              </a:rPr>
              <a:t>GetFields</a:t>
            </a:r>
            <a:r>
              <a:rPr lang="en-US" sz="2400" i="1" dirty="0"/>
              <a:t>, </a:t>
            </a:r>
            <a:r>
              <a:rPr lang="en-US" sz="2600" b="1" dirty="0" err="1">
                <a:solidFill>
                  <a:srgbClr val="7030A0"/>
                </a:solidFill>
                <a:latin typeface="Consolas" pitchFamily="49" charset="0"/>
              </a:rPr>
              <a:t>GetProperties</a:t>
            </a:r>
            <a:r>
              <a:rPr lang="en-US" sz="2400" i="1" dirty="0"/>
              <a:t> , </a:t>
            </a:r>
            <a:r>
              <a:rPr lang="en-US" sz="2600" b="1" dirty="0" err="1">
                <a:solidFill>
                  <a:srgbClr val="7030A0"/>
                </a:solidFill>
                <a:latin typeface="Consolas" pitchFamily="49" charset="0"/>
              </a:rPr>
              <a:t>GetInterfaces</a:t>
            </a:r>
            <a:endParaRPr lang="en-US" sz="2600" b="1" dirty="0">
              <a:solidFill>
                <a:srgbClr val="7030A0"/>
              </a:solidFill>
              <a:latin typeface="Consolas" pitchFamily="49" charset="0"/>
            </a:endParaRPr>
          </a:p>
          <a:p>
            <a:pPr lvl="1"/>
            <a:r>
              <a:rPr lang="en-US" sz="2600" b="1" dirty="0" err="1">
                <a:solidFill>
                  <a:srgbClr val="7030A0"/>
                </a:solidFill>
                <a:latin typeface="Consolas" pitchFamily="49" charset="0"/>
              </a:rPr>
              <a:t>GetConstructors</a:t>
            </a:r>
            <a:r>
              <a:rPr lang="en-US" sz="2400" i="1" dirty="0"/>
              <a:t>, </a:t>
            </a:r>
            <a:r>
              <a:rPr lang="en-US" sz="2600" b="1" dirty="0" err="1">
                <a:solidFill>
                  <a:srgbClr val="7030A0"/>
                </a:solidFill>
                <a:latin typeface="Consolas" pitchFamily="49" charset="0"/>
              </a:rPr>
              <a:t>GetMethods</a:t>
            </a:r>
            <a:r>
              <a:rPr lang="en-US" sz="2400" i="1" dirty="0"/>
              <a:t>, </a:t>
            </a:r>
            <a:r>
              <a:rPr lang="en-US" sz="2600" b="1" dirty="0" err="1">
                <a:solidFill>
                  <a:srgbClr val="7030A0"/>
                </a:solidFill>
                <a:latin typeface="Consolas" pitchFamily="49" charset="0"/>
              </a:rPr>
              <a:t>GetEvents</a:t>
            </a:r>
            <a:endParaRPr lang="en-US" sz="2600" b="1" dirty="0">
              <a:solidFill>
                <a:srgbClr val="7030A0"/>
              </a:solidFill>
              <a:latin typeface="Consolas" pitchFamily="49" charset="0"/>
            </a:endParaRPr>
          </a:p>
          <a:p>
            <a:r>
              <a:rPr lang="en-US" sz="2800" dirty="0"/>
              <a:t>Exploring attributes, determining implemented interfaces, enumerating nested types, etc.</a:t>
            </a:r>
          </a:p>
          <a:p>
            <a:r>
              <a:rPr lang="en-US" sz="2800" dirty="0"/>
              <a:t>Some of these methods accept a </a:t>
            </a:r>
            <a:r>
              <a:rPr lang="en-US" sz="2800" b="1" dirty="0" err="1">
                <a:solidFill>
                  <a:srgbClr val="FF0000"/>
                </a:solidFill>
                <a:latin typeface="Consolas" pitchFamily="49" charset="0"/>
                <a:cs typeface="Consolas" pitchFamily="49" charset="0"/>
              </a:rPr>
              <a:t>BindingFlags</a:t>
            </a:r>
            <a:r>
              <a:rPr lang="en-US" sz="2800" b="1" dirty="0">
                <a:solidFill>
                  <a:srgbClr val="FF0000"/>
                </a:solidFill>
                <a:latin typeface="Consolas" pitchFamily="49" charset="0"/>
                <a:cs typeface="Consolas" pitchFamily="49" charset="0"/>
              </a:rPr>
              <a:t> </a:t>
            </a:r>
            <a:r>
              <a:rPr lang="en-US" sz="2800" dirty="0"/>
              <a:t>enumeration, to do basic lookup filtering</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14</a:t>
            </a:fld>
            <a:endParaRPr lang="he-IL"/>
          </a:p>
        </p:txBody>
      </p:sp>
    </p:spTree>
  </p:cSld>
  <p:clrMapOvr>
    <a:masterClrMapping/>
  </p:clrMapOvr>
  <p:transition>
    <p:fad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with “SQL-Like” Syntax</a:t>
            </a:r>
          </a:p>
        </p:txBody>
      </p:sp>
      <p:sp>
        <p:nvSpPr>
          <p:cNvPr id="3" name="Content Placeholder 2"/>
          <p:cNvSpPr>
            <a:spLocks noGrp="1"/>
          </p:cNvSpPr>
          <p:nvPr>
            <p:ph idx="1"/>
          </p:nvPr>
        </p:nvSpPr>
        <p:spPr>
          <a:xfrm>
            <a:off x="457200" y="1219200"/>
            <a:ext cx="8229600" cy="914400"/>
          </a:xfrm>
        </p:spPr>
        <p:txBody>
          <a:bodyPr/>
          <a:lstStyle/>
          <a:p>
            <a:r>
              <a:rPr lang="en-US" dirty="0"/>
              <a:t>Equivalent to previous example</a:t>
            </a:r>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C31F0FB5-F7B5-41A6-8D0B-28B5EB7E555F}" type="slidenum">
              <a:rPr lang="en-US" smtClean="0"/>
              <a:pPr/>
              <a:t>140</a:t>
            </a:fld>
            <a:endParaRPr lang="en-US"/>
          </a:p>
        </p:txBody>
      </p:sp>
      <p:sp>
        <p:nvSpPr>
          <p:cNvPr id="6" name="Rectangle 5"/>
          <p:cNvSpPr/>
          <p:nvPr/>
        </p:nvSpPr>
        <p:spPr bwMode="auto">
          <a:xfrm>
            <a:off x="762000" y="2362200"/>
            <a:ext cx="7467600" cy="280076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274320"/>
            <a:r>
              <a:rPr lang="en-US" sz="1600" dirty="0" err="1">
                <a:solidFill>
                  <a:srgbClr val="0000FF"/>
                </a:solidFill>
                <a:latin typeface="Consolas" pitchFamily="49" charset="0"/>
                <a:cs typeface="Consolas" pitchFamily="49" charset="0"/>
              </a:rPr>
              <a:t>var</a:t>
            </a:r>
            <a:r>
              <a:rPr lang="en-US" sz="1600" dirty="0">
                <a:latin typeface="Consolas" pitchFamily="49" charset="0"/>
                <a:cs typeface="Consolas" pitchFamily="49" charset="0"/>
              </a:rPr>
              <a:t> </a:t>
            </a:r>
            <a:r>
              <a:rPr lang="en-US" sz="1600" dirty="0">
                <a:solidFill>
                  <a:srgbClr val="020002"/>
                </a:solidFill>
                <a:latin typeface="Consolas" pitchFamily="49" charset="0"/>
                <a:cs typeface="Consolas" pitchFamily="49" charset="0"/>
              </a:rPr>
              <a:t>query2</a:t>
            </a:r>
            <a:r>
              <a:rPr lang="en-US" sz="1600" dirty="0">
                <a:latin typeface="Consolas" pitchFamily="49" charset="0"/>
                <a:cs typeface="Consolas" pitchFamily="49" charset="0"/>
              </a:rPr>
              <a:t> = </a:t>
            </a:r>
            <a:r>
              <a:rPr lang="en-US" sz="1600" dirty="0">
                <a:solidFill>
                  <a:srgbClr val="0000FF"/>
                </a:solidFill>
                <a:latin typeface="Consolas" pitchFamily="49" charset="0"/>
                <a:cs typeface="Consolas" pitchFamily="49" charset="0"/>
              </a:rPr>
              <a:t>from</a:t>
            </a:r>
            <a:r>
              <a:rPr lang="en-US" sz="1600" dirty="0">
                <a:latin typeface="Consolas" pitchFamily="49" charset="0"/>
                <a:cs typeface="Consolas" pitchFamily="49" charset="0"/>
              </a:rPr>
              <a:t> </a:t>
            </a:r>
            <a:r>
              <a:rPr lang="en-US" sz="1600" dirty="0">
                <a:solidFill>
                  <a:srgbClr val="020002"/>
                </a:solidFill>
                <a:latin typeface="Consolas" pitchFamily="49" charset="0"/>
                <a:cs typeface="Consolas" pitchFamily="49" charset="0"/>
              </a:rPr>
              <a:t>p</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in</a:t>
            </a:r>
            <a:r>
              <a:rPr lang="en-US" sz="1600" dirty="0">
                <a:latin typeface="Consolas" pitchFamily="49" charset="0"/>
                <a:cs typeface="Consolas" pitchFamily="49" charset="0"/>
              </a:rPr>
              <a:t> </a:t>
            </a:r>
            <a:r>
              <a:rPr lang="en-US" sz="1600" b="1" dirty="0" err="1">
                <a:solidFill>
                  <a:srgbClr val="0000FF"/>
                </a:solidFill>
                <a:latin typeface="Consolas" pitchFamily="49" charset="0"/>
                <a:cs typeface="Consolas" pitchFamily="49" charset="0"/>
              </a:rPr>
              <a:t>Process</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GetProcesses</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where</a:t>
            </a:r>
            <a:r>
              <a:rPr lang="en-US" sz="1600" dirty="0">
                <a:latin typeface="Consolas" pitchFamily="49" charset="0"/>
                <a:cs typeface="Consolas" pitchFamily="49" charset="0"/>
              </a:rPr>
              <a:t> </a:t>
            </a:r>
            <a:r>
              <a:rPr lang="en-US" sz="1600" dirty="0" err="1">
                <a:solidFill>
                  <a:srgbClr val="020002"/>
                </a:solidFill>
                <a:latin typeface="Consolas" pitchFamily="49" charset="0"/>
                <a:cs typeface="Consolas" pitchFamily="49" charset="0"/>
              </a:rPr>
              <a:t>p</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Threads</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Count</a:t>
            </a:r>
            <a:r>
              <a:rPr lang="en-US" sz="1600" dirty="0">
                <a:latin typeface="Consolas" pitchFamily="49" charset="0"/>
                <a:cs typeface="Consolas" pitchFamily="49" charset="0"/>
              </a:rPr>
              <a:t> &gt; 10</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solidFill>
                  <a:srgbClr val="0000FF"/>
                </a:solidFill>
                <a:latin typeface="Consolas" pitchFamily="49" charset="0"/>
                <a:cs typeface="Consolas" pitchFamily="49" charset="0"/>
              </a:rPr>
              <a:t>orderby</a:t>
            </a:r>
            <a:r>
              <a:rPr lang="en-US" sz="1600" dirty="0">
                <a:latin typeface="Consolas" pitchFamily="49" charset="0"/>
                <a:cs typeface="Consolas" pitchFamily="49" charset="0"/>
              </a:rPr>
              <a:t> </a:t>
            </a:r>
            <a:r>
              <a:rPr lang="en-US" sz="1600" dirty="0" err="1">
                <a:solidFill>
                  <a:srgbClr val="020002"/>
                </a:solidFill>
                <a:latin typeface="Consolas" pitchFamily="49" charset="0"/>
                <a:cs typeface="Consolas" pitchFamily="49" charset="0"/>
              </a:rPr>
              <a:t>p</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ProcessName</a:t>
            </a:r>
            <a:r>
              <a:rPr lang="en-US" sz="1600" dirty="0">
                <a:latin typeface="Consolas" pitchFamily="49" charset="0"/>
                <a:cs typeface="Consolas" pitchFamily="49" charset="0"/>
              </a:rPr>
              <a:t>, </a:t>
            </a:r>
            <a:r>
              <a:rPr lang="en-US" sz="1600" dirty="0" err="1">
                <a:solidFill>
                  <a:srgbClr val="020002"/>
                </a:solidFill>
                <a:latin typeface="Consolas" pitchFamily="49" charset="0"/>
                <a:cs typeface="Consolas" pitchFamily="49" charset="0"/>
              </a:rPr>
              <a:t>p</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Id</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select</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new</a:t>
            </a: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20002"/>
                </a:solidFill>
                <a:latin typeface="Consolas" pitchFamily="49" charset="0"/>
                <a:cs typeface="Consolas" pitchFamily="49" charset="0"/>
              </a:rPr>
              <a:t>Name</a:t>
            </a:r>
            <a:r>
              <a:rPr lang="en-US" sz="1600" dirty="0">
                <a:latin typeface="Consolas" pitchFamily="49" charset="0"/>
                <a:cs typeface="Consolas" pitchFamily="49" charset="0"/>
              </a:rPr>
              <a:t> = </a:t>
            </a:r>
            <a:r>
              <a:rPr lang="en-US" sz="1600" dirty="0" err="1">
                <a:solidFill>
                  <a:srgbClr val="020002"/>
                </a:solidFill>
                <a:latin typeface="Consolas" pitchFamily="49" charset="0"/>
                <a:cs typeface="Consolas" pitchFamily="49" charset="0"/>
              </a:rPr>
              <a:t>p</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ProcessName</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20002"/>
                </a:solidFill>
                <a:latin typeface="Consolas" pitchFamily="49" charset="0"/>
                <a:cs typeface="Consolas" pitchFamily="49" charset="0"/>
              </a:rPr>
              <a:t>ID</a:t>
            </a:r>
            <a:r>
              <a:rPr lang="en-US" sz="1600" dirty="0">
                <a:latin typeface="Consolas" pitchFamily="49" charset="0"/>
                <a:cs typeface="Consolas" pitchFamily="49" charset="0"/>
              </a:rPr>
              <a:t> = </a:t>
            </a:r>
            <a:r>
              <a:rPr lang="en-US" sz="1600" dirty="0" err="1">
                <a:solidFill>
                  <a:srgbClr val="020002"/>
                </a:solidFill>
                <a:latin typeface="Consolas" pitchFamily="49" charset="0"/>
                <a:cs typeface="Consolas" pitchFamily="49" charset="0"/>
              </a:rPr>
              <a:t>p</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Id</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20002"/>
                </a:solidFill>
                <a:latin typeface="Consolas" pitchFamily="49" charset="0"/>
                <a:cs typeface="Consolas" pitchFamily="49" charset="0"/>
              </a:rPr>
              <a:t>Threads</a:t>
            </a:r>
            <a:r>
              <a:rPr lang="en-US" sz="1600" dirty="0">
                <a:latin typeface="Consolas" pitchFamily="49" charset="0"/>
                <a:cs typeface="Consolas" pitchFamily="49" charset="0"/>
              </a:rPr>
              <a:t> = </a:t>
            </a:r>
            <a:r>
              <a:rPr lang="en-US" sz="1600" dirty="0" err="1">
                <a:solidFill>
                  <a:srgbClr val="020002"/>
                </a:solidFill>
                <a:latin typeface="Consolas" pitchFamily="49" charset="0"/>
                <a:cs typeface="Consolas" pitchFamily="49" charset="0"/>
              </a:rPr>
              <a:t>p</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Threads</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Count</a:t>
            </a:r>
            <a:br>
              <a:rPr lang="en-US" sz="1600" dirty="0">
                <a:latin typeface="Consolas" pitchFamily="49" charset="0"/>
                <a:cs typeface="Consolas" pitchFamily="49" charset="0"/>
              </a:rPr>
            </a:br>
            <a:r>
              <a:rPr lang="en-US" sz="1600" dirty="0">
                <a:latin typeface="Consolas" pitchFamily="49" charset="0"/>
                <a:cs typeface="Consolas" pitchFamily="49" charset="0"/>
              </a:rPr>
              <a:t>					 };</a:t>
            </a:r>
          </a:p>
          <a:p>
            <a:pPr defTabSz="274320"/>
            <a:br>
              <a:rPr lang="en-US" sz="1600" dirty="0">
                <a:latin typeface="Consolas" pitchFamily="49" charset="0"/>
                <a:cs typeface="Consolas" pitchFamily="49" charset="0"/>
              </a:rPr>
            </a:br>
            <a:r>
              <a:rPr lang="en-US" sz="1600" dirty="0" err="1">
                <a:solidFill>
                  <a:srgbClr val="0000FF"/>
                </a:solidFill>
                <a:latin typeface="Consolas" pitchFamily="49" charset="0"/>
                <a:cs typeface="Consolas" pitchFamily="49" charset="0"/>
              </a:rPr>
              <a:t>foreach</a:t>
            </a:r>
            <a:r>
              <a:rPr lang="en-US" sz="1600" dirty="0">
                <a:latin typeface="Consolas" pitchFamily="49" charset="0"/>
                <a:cs typeface="Consolas" pitchFamily="49" charset="0"/>
              </a:rPr>
              <a:t>(</a:t>
            </a:r>
            <a:r>
              <a:rPr lang="en-US" sz="1600" dirty="0" err="1">
                <a:solidFill>
                  <a:srgbClr val="0000FF"/>
                </a:solidFill>
                <a:latin typeface="Consolas" pitchFamily="49" charset="0"/>
                <a:cs typeface="Consolas" pitchFamily="49" charset="0"/>
              </a:rPr>
              <a:t>var</a:t>
            </a:r>
            <a:r>
              <a:rPr lang="en-US" sz="1600" dirty="0">
                <a:latin typeface="Consolas" pitchFamily="49" charset="0"/>
                <a:cs typeface="Consolas" pitchFamily="49" charset="0"/>
              </a:rPr>
              <a:t> </a:t>
            </a:r>
            <a:r>
              <a:rPr lang="en-US" sz="1600" dirty="0">
                <a:solidFill>
                  <a:srgbClr val="020002"/>
                </a:solidFill>
                <a:latin typeface="Consolas" pitchFamily="49" charset="0"/>
                <a:cs typeface="Consolas" pitchFamily="49" charset="0"/>
              </a:rPr>
              <a:t>p</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in</a:t>
            </a:r>
            <a:r>
              <a:rPr lang="en-US" sz="1600" dirty="0">
                <a:latin typeface="Consolas" pitchFamily="49" charset="0"/>
                <a:cs typeface="Consolas" pitchFamily="49" charset="0"/>
              </a:rPr>
              <a:t> </a:t>
            </a:r>
            <a:r>
              <a:rPr lang="en-US" sz="1600" dirty="0">
                <a:solidFill>
                  <a:srgbClr val="020002"/>
                </a:solidFill>
                <a:latin typeface="Consolas" pitchFamily="49" charset="0"/>
                <a:cs typeface="Consolas" pitchFamily="49" charset="0"/>
              </a:rPr>
              <a:t>query2</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b="1" dirty="0" err="1">
                <a:solidFill>
                  <a:srgbClr val="0000FF"/>
                </a:solidFill>
                <a:latin typeface="Consolas" pitchFamily="49" charset="0"/>
                <a:cs typeface="Consolas" pitchFamily="49" charset="0"/>
              </a:rPr>
              <a:t>Console</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WriteLine</a:t>
            </a:r>
            <a:r>
              <a:rPr lang="en-US" sz="1600" dirty="0">
                <a:latin typeface="Consolas" pitchFamily="49" charset="0"/>
                <a:cs typeface="Consolas" pitchFamily="49" charset="0"/>
              </a:rPr>
              <a:t>(</a:t>
            </a:r>
            <a:r>
              <a:rPr lang="en-US" sz="1600" dirty="0">
                <a:solidFill>
                  <a:srgbClr val="020002"/>
                </a:solidFill>
                <a:latin typeface="Consolas" pitchFamily="49" charset="0"/>
                <a:cs typeface="Consolas" pitchFamily="49" charset="0"/>
              </a:rPr>
              <a:t>p</a:t>
            </a:r>
            <a:r>
              <a:rPr lang="en-US" sz="1600" dirty="0">
                <a:latin typeface="Consolas" pitchFamily="49" charset="0"/>
                <a:cs typeface="Consolas" pitchFamily="49" charset="0"/>
              </a:rPr>
              <a:t>);</a:t>
            </a:r>
            <a:endParaRPr lang="en-US" sz="160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392173837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&amp; Deferred Execution</a:t>
            </a:r>
          </a:p>
        </p:txBody>
      </p:sp>
      <p:sp>
        <p:nvSpPr>
          <p:cNvPr id="3" name="Content Placeholder 2"/>
          <p:cNvSpPr>
            <a:spLocks noGrp="1"/>
          </p:cNvSpPr>
          <p:nvPr>
            <p:ph idx="1"/>
          </p:nvPr>
        </p:nvSpPr>
        <p:spPr/>
        <p:txBody>
          <a:bodyPr>
            <a:normAutofit lnSpcReduction="10000"/>
          </a:bodyPr>
          <a:lstStyle/>
          <a:p>
            <a:r>
              <a:rPr lang="en-US" dirty="0"/>
              <a:t>LINQ queries return an object that is capable of carrying out the query</a:t>
            </a:r>
          </a:p>
          <a:p>
            <a:pPr lvl="1"/>
            <a:r>
              <a:rPr lang="en-US" dirty="0"/>
              <a:t>It does not yet run</a:t>
            </a:r>
          </a:p>
          <a:p>
            <a:r>
              <a:rPr lang="en-US" dirty="0"/>
              <a:t>Calling </a:t>
            </a:r>
            <a:r>
              <a:rPr lang="en-US" b="1" dirty="0" err="1">
                <a:solidFill>
                  <a:srgbClr val="0070C0"/>
                </a:solidFill>
                <a:latin typeface="Consolas" pitchFamily="49" charset="0"/>
                <a:cs typeface="Consolas" pitchFamily="49" charset="0"/>
              </a:rPr>
              <a:t>foreach</a:t>
            </a:r>
            <a:r>
              <a:rPr lang="en-US" dirty="0"/>
              <a:t> forces query evaluation</a:t>
            </a:r>
          </a:p>
          <a:p>
            <a:r>
              <a:rPr lang="en-US" dirty="0"/>
              <a:t>Notable exceptions are </a:t>
            </a:r>
            <a:r>
              <a:rPr lang="en-US" b="1" dirty="0" err="1">
                <a:solidFill>
                  <a:srgbClr val="7030A0"/>
                </a:solidFill>
                <a:latin typeface="Consolas" pitchFamily="49" charset="0"/>
                <a:cs typeface="Consolas" pitchFamily="49" charset="0"/>
              </a:rPr>
              <a:t>ToList</a:t>
            </a:r>
            <a:r>
              <a:rPr lang="en-US" dirty="0"/>
              <a:t>, </a:t>
            </a:r>
            <a:r>
              <a:rPr lang="en-US" b="1" dirty="0" err="1">
                <a:solidFill>
                  <a:srgbClr val="7030A0"/>
                </a:solidFill>
                <a:latin typeface="Consolas" pitchFamily="49" charset="0"/>
                <a:cs typeface="Consolas" pitchFamily="49" charset="0"/>
              </a:rPr>
              <a:t>ToArray</a:t>
            </a:r>
            <a:r>
              <a:rPr lang="en-US" dirty="0"/>
              <a:t> and </a:t>
            </a:r>
            <a:r>
              <a:rPr lang="en-US" b="1" dirty="0" err="1">
                <a:solidFill>
                  <a:srgbClr val="7030A0"/>
                </a:solidFill>
                <a:latin typeface="Consolas" pitchFamily="49" charset="0"/>
                <a:cs typeface="Consolas" pitchFamily="49" charset="0"/>
              </a:rPr>
              <a:t>ToDictionary</a:t>
            </a:r>
            <a:endParaRPr lang="en-US" b="1" dirty="0">
              <a:solidFill>
                <a:srgbClr val="7030A0"/>
              </a:solidFill>
              <a:latin typeface="Consolas" pitchFamily="49" charset="0"/>
              <a:cs typeface="Consolas" pitchFamily="49" charset="0"/>
            </a:endParaRPr>
          </a:p>
          <a:p>
            <a:pPr lvl="1"/>
            <a:r>
              <a:rPr lang="en-US" dirty="0"/>
              <a:t>And the scalar operators (</a:t>
            </a:r>
            <a:r>
              <a:rPr lang="en-US" b="1" dirty="0">
                <a:solidFill>
                  <a:srgbClr val="7030A0"/>
                </a:solidFill>
                <a:latin typeface="Consolas" pitchFamily="49" charset="0"/>
                <a:cs typeface="Consolas" pitchFamily="49" charset="0"/>
              </a:rPr>
              <a:t>First</a:t>
            </a:r>
            <a:r>
              <a:rPr lang="en-US" dirty="0"/>
              <a:t>, </a:t>
            </a:r>
            <a:r>
              <a:rPr lang="en-US" b="1" dirty="0">
                <a:solidFill>
                  <a:srgbClr val="7030A0"/>
                </a:solidFill>
                <a:latin typeface="Consolas" pitchFamily="49" charset="0"/>
                <a:cs typeface="Consolas" pitchFamily="49" charset="0"/>
              </a:rPr>
              <a:t>Single</a:t>
            </a:r>
            <a:r>
              <a:rPr lang="en-US" dirty="0"/>
              <a:t>, etc.)</a:t>
            </a:r>
          </a:p>
          <a:p>
            <a:pPr lvl="1"/>
            <a:r>
              <a:rPr lang="en-US" dirty="0"/>
              <a:t>Force immediate evaluation</a:t>
            </a:r>
          </a:p>
          <a:p>
            <a:r>
              <a:rPr lang="en-US" dirty="0"/>
              <a:t>Implemented using the </a:t>
            </a:r>
            <a:r>
              <a:rPr lang="en-US" b="1" dirty="0">
                <a:solidFill>
                  <a:srgbClr val="0070C0"/>
                </a:solidFill>
                <a:latin typeface="Consolas" pitchFamily="49" charset="0"/>
                <a:cs typeface="Consolas" pitchFamily="49" charset="0"/>
              </a:rPr>
              <a:t>yield</a:t>
            </a:r>
            <a:r>
              <a:rPr lang="en-US" dirty="0"/>
              <a:t> keyword</a:t>
            </a:r>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C31F0FB5-F7B5-41A6-8D0B-28B5EB7E555F}" type="slidenum">
              <a:rPr lang="en-US" smtClean="0"/>
              <a:pPr/>
              <a:t>141</a:t>
            </a:fld>
            <a:endParaRPr lang="en-US"/>
          </a:p>
        </p:txBody>
      </p:sp>
    </p:spTree>
    <p:extLst>
      <p:ext uri="{BB962C8B-B14F-4D97-AF65-F5344CB8AC3E}">
        <p14:creationId xmlns:p14="http://schemas.microsoft.com/office/powerpoint/2010/main" val="252001805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Query Syntax Operators</a:t>
            </a:r>
          </a:p>
        </p:txBody>
      </p:sp>
      <p:sp>
        <p:nvSpPr>
          <p:cNvPr id="3" name="Content Placeholder 2"/>
          <p:cNvSpPr>
            <a:spLocks noGrp="1"/>
          </p:cNvSpPr>
          <p:nvPr>
            <p:ph idx="1"/>
          </p:nvPr>
        </p:nvSpPr>
        <p:spPr/>
        <p:txBody>
          <a:bodyPr>
            <a:normAutofit fontScale="77500" lnSpcReduction="20000"/>
          </a:bodyPr>
          <a:lstStyle/>
          <a:p>
            <a:r>
              <a:rPr lang="en-US" b="1" dirty="0">
                <a:solidFill>
                  <a:srgbClr val="0070C0"/>
                </a:solidFill>
                <a:latin typeface="Consolas" pitchFamily="49" charset="0"/>
                <a:cs typeface="Consolas" pitchFamily="49" charset="0"/>
              </a:rPr>
              <a:t>from … in</a:t>
            </a:r>
          </a:p>
          <a:p>
            <a:pPr lvl="1"/>
            <a:r>
              <a:rPr lang="en-US" dirty="0"/>
              <a:t>Identifies a collection to work on</a:t>
            </a:r>
          </a:p>
          <a:p>
            <a:r>
              <a:rPr lang="en-US" b="1" dirty="0">
                <a:solidFill>
                  <a:srgbClr val="0070C0"/>
                </a:solidFill>
                <a:latin typeface="Consolas" pitchFamily="49" charset="0"/>
                <a:cs typeface="Consolas" pitchFamily="49" charset="0"/>
              </a:rPr>
              <a:t>join … on … equals</a:t>
            </a:r>
          </a:p>
          <a:p>
            <a:pPr lvl="1"/>
            <a:r>
              <a:rPr lang="en-US" dirty="0"/>
              <a:t>Joins  two collections based by some property</a:t>
            </a:r>
          </a:p>
          <a:p>
            <a:r>
              <a:rPr lang="en-US" b="1" dirty="0">
                <a:solidFill>
                  <a:srgbClr val="0070C0"/>
                </a:solidFill>
                <a:latin typeface="Consolas" pitchFamily="49" charset="0"/>
                <a:cs typeface="Consolas" pitchFamily="49" charset="0"/>
              </a:rPr>
              <a:t>where</a:t>
            </a:r>
          </a:p>
          <a:p>
            <a:pPr lvl="1"/>
            <a:r>
              <a:rPr lang="en-US" dirty="0"/>
              <a:t>Filters</a:t>
            </a:r>
          </a:p>
          <a:p>
            <a:r>
              <a:rPr lang="en-US" b="1" dirty="0">
                <a:solidFill>
                  <a:srgbClr val="0070C0"/>
                </a:solidFill>
                <a:latin typeface="Consolas" pitchFamily="49" charset="0"/>
                <a:cs typeface="Consolas" pitchFamily="49" charset="0"/>
              </a:rPr>
              <a:t>group … by</a:t>
            </a:r>
          </a:p>
          <a:p>
            <a:pPr lvl="1"/>
            <a:r>
              <a:rPr lang="en-US" dirty="0"/>
              <a:t>Provides grouping</a:t>
            </a:r>
          </a:p>
          <a:p>
            <a:r>
              <a:rPr lang="en-US" b="1" dirty="0" err="1">
                <a:solidFill>
                  <a:srgbClr val="0070C0"/>
                </a:solidFill>
                <a:latin typeface="Consolas" pitchFamily="49" charset="0"/>
                <a:cs typeface="Consolas" pitchFamily="49" charset="0"/>
              </a:rPr>
              <a:t>orderby</a:t>
            </a:r>
            <a:r>
              <a:rPr lang="en-US" b="1" dirty="0">
                <a:solidFill>
                  <a:srgbClr val="0070C0"/>
                </a:solidFill>
                <a:latin typeface="Consolas" pitchFamily="49" charset="0"/>
                <a:cs typeface="Consolas" pitchFamily="49" charset="0"/>
              </a:rPr>
              <a:t>, … descending</a:t>
            </a:r>
          </a:p>
          <a:p>
            <a:pPr lvl="1"/>
            <a:r>
              <a:rPr lang="en-US" dirty="0"/>
              <a:t>Provides ordering</a:t>
            </a:r>
          </a:p>
          <a:p>
            <a:r>
              <a:rPr lang="en-US" b="1" dirty="0">
                <a:solidFill>
                  <a:srgbClr val="0070C0"/>
                </a:solidFill>
                <a:latin typeface="Consolas" pitchFamily="49" charset="0"/>
                <a:cs typeface="Consolas" pitchFamily="49" charset="0"/>
              </a:rPr>
              <a:t>select</a:t>
            </a:r>
          </a:p>
          <a:p>
            <a:pPr lvl="1"/>
            <a:r>
              <a:rPr lang="en-US" dirty="0"/>
              <a:t>Projection</a:t>
            </a:r>
          </a:p>
          <a:p>
            <a:endParaRPr lang="en-US" dirty="0"/>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301210FF-26AF-45AE-9015-DF8621E89FCE}" type="slidenum">
              <a:rPr lang="en-US" smtClean="0"/>
              <a:t>142</a:t>
            </a:fld>
            <a:endParaRPr lang="en-US"/>
          </a:p>
        </p:txBody>
      </p:sp>
    </p:spTree>
    <p:extLst>
      <p:ext uri="{BB962C8B-B14F-4D97-AF65-F5344CB8AC3E}">
        <p14:creationId xmlns:p14="http://schemas.microsoft.com/office/powerpoint/2010/main" val="2816395538"/>
      </p:ext>
    </p:extLst>
  </p:cSld>
  <p:clrMapOvr>
    <a:masterClrMapping/>
  </p:clrMapOvr>
  <p:transition>
    <p:fad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914400"/>
          </a:xfrm>
        </p:spPr>
        <p:txBody>
          <a:bodyPr>
            <a:normAutofit/>
          </a:bodyPr>
          <a:lstStyle/>
          <a:p>
            <a:r>
              <a:rPr lang="en-US" dirty="0"/>
              <a:t>LINQ Extension Method Operators (1)</a:t>
            </a:r>
          </a:p>
        </p:txBody>
      </p:sp>
      <p:sp>
        <p:nvSpPr>
          <p:cNvPr id="3" name="Content Placeholder 2"/>
          <p:cNvSpPr>
            <a:spLocks noGrp="1"/>
          </p:cNvSpPr>
          <p:nvPr>
            <p:ph idx="1"/>
          </p:nvPr>
        </p:nvSpPr>
        <p:spPr/>
        <p:txBody>
          <a:bodyPr>
            <a:normAutofit fontScale="77500" lnSpcReduction="20000"/>
          </a:bodyPr>
          <a:lstStyle/>
          <a:p>
            <a:r>
              <a:rPr lang="en-US" dirty="0"/>
              <a:t>Returning scalar</a:t>
            </a:r>
          </a:p>
          <a:p>
            <a:pPr lvl="1"/>
            <a:r>
              <a:rPr lang="en-US" b="1" dirty="0">
                <a:latin typeface="Consolas" pitchFamily="49" charset="0"/>
                <a:cs typeface="Consolas" pitchFamily="49" charset="0"/>
              </a:rPr>
              <a:t>Aggregate</a:t>
            </a:r>
            <a:r>
              <a:rPr lang="en-US" dirty="0"/>
              <a:t>, </a:t>
            </a:r>
            <a:r>
              <a:rPr lang="en-US" b="1" dirty="0">
                <a:latin typeface="Consolas" pitchFamily="49" charset="0"/>
                <a:cs typeface="Consolas" pitchFamily="49" charset="0"/>
              </a:rPr>
              <a:t>Average</a:t>
            </a:r>
            <a:r>
              <a:rPr lang="en-US" dirty="0"/>
              <a:t>, </a:t>
            </a:r>
            <a:r>
              <a:rPr lang="en-US" b="1" dirty="0">
                <a:latin typeface="Consolas" pitchFamily="49" charset="0"/>
                <a:cs typeface="Consolas" pitchFamily="49" charset="0"/>
              </a:rPr>
              <a:t>Count</a:t>
            </a:r>
            <a:r>
              <a:rPr lang="en-US" dirty="0"/>
              <a:t>, </a:t>
            </a:r>
            <a:r>
              <a:rPr lang="en-US" b="1" dirty="0" err="1">
                <a:latin typeface="Consolas" pitchFamily="49" charset="0"/>
                <a:cs typeface="Consolas" pitchFamily="49" charset="0"/>
              </a:rPr>
              <a:t>LongCount</a:t>
            </a:r>
            <a:r>
              <a:rPr lang="en-US" dirty="0"/>
              <a:t>, </a:t>
            </a:r>
            <a:r>
              <a:rPr lang="en-US" b="1" dirty="0">
                <a:latin typeface="Consolas" pitchFamily="49" charset="0"/>
                <a:cs typeface="Consolas" pitchFamily="49" charset="0"/>
              </a:rPr>
              <a:t>Max</a:t>
            </a:r>
            <a:r>
              <a:rPr lang="en-US" dirty="0"/>
              <a:t>, </a:t>
            </a:r>
            <a:r>
              <a:rPr lang="en-US" b="1" dirty="0">
                <a:latin typeface="Consolas" pitchFamily="49" charset="0"/>
                <a:cs typeface="Consolas" pitchFamily="49" charset="0"/>
              </a:rPr>
              <a:t>Min</a:t>
            </a:r>
            <a:r>
              <a:rPr lang="en-US" dirty="0"/>
              <a:t>, </a:t>
            </a:r>
            <a:r>
              <a:rPr lang="en-US" b="1" dirty="0">
                <a:latin typeface="Consolas" pitchFamily="49" charset="0"/>
                <a:cs typeface="Consolas" pitchFamily="49" charset="0"/>
              </a:rPr>
              <a:t>Sum</a:t>
            </a:r>
            <a:r>
              <a:rPr lang="en-US" dirty="0"/>
              <a:t>, </a:t>
            </a:r>
            <a:r>
              <a:rPr lang="en-US" b="1" dirty="0" err="1">
                <a:latin typeface="Consolas" pitchFamily="49" charset="0"/>
                <a:cs typeface="Consolas" pitchFamily="49" charset="0"/>
              </a:rPr>
              <a:t>FirstOrDefault</a:t>
            </a:r>
            <a:r>
              <a:rPr lang="en-US" dirty="0"/>
              <a:t>, </a:t>
            </a:r>
            <a:r>
              <a:rPr lang="en-US" b="1" dirty="0">
                <a:latin typeface="Consolas" pitchFamily="49" charset="0"/>
                <a:cs typeface="Consolas" pitchFamily="49" charset="0"/>
              </a:rPr>
              <a:t>First</a:t>
            </a:r>
            <a:r>
              <a:rPr lang="en-US" dirty="0"/>
              <a:t>, </a:t>
            </a:r>
            <a:r>
              <a:rPr lang="en-US" b="1" dirty="0">
                <a:latin typeface="Consolas" pitchFamily="49" charset="0"/>
                <a:cs typeface="Consolas" pitchFamily="49" charset="0"/>
              </a:rPr>
              <a:t>Last</a:t>
            </a:r>
            <a:r>
              <a:rPr lang="en-US" dirty="0"/>
              <a:t>, </a:t>
            </a:r>
            <a:r>
              <a:rPr lang="en-US" b="1" dirty="0" err="1">
                <a:latin typeface="Consolas" pitchFamily="49" charset="0"/>
                <a:cs typeface="Consolas" pitchFamily="49" charset="0"/>
              </a:rPr>
              <a:t>LastOrDefault</a:t>
            </a:r>
            <a:r>
              <a:rPr lang="en-US" dirty="0"/>
              <a:t>, </a:t>
            </a:r>
            <a:r>
              <a:rPr lang="en-US" b="1" dirty="0">
                <a:latin typeface="Consolas" pitchFamily="49" charset="0"/>
                <a:cs typeface="Consolas" pitchFamily="49" charset="0"/>
              </a:rPr>
              <a:t>Single</a:t>
            </a:r>
            <a:r>
              <a:rPr lang="en-US" dirty="0"/>
              <a:t>, </a:t>
            </a:r>
            <a:r>
              <a:rPr lang="en-US" b="1" dirty="0" err="1">
                <a:latin typeface="Consolas" pitchFamily="49" charset="0"/>
                <a:cs typeface="Consolas" pitchFamily="49" charset="0"/>
              </a:rPr>
              <a:t>DefaultIfEmpty</a:t>
            </a:r>
            <a:r>
              <a:rPr lang="en-US" dirty="0"/>
              <a:t>, </a:t>
            </a:r>
            <a:r>
              <a:rPr lang="en-US" b="1" dirty="0" err="1">
                <a:latin typeface="Consolas" pitchFamily="49" charset="0"/>
                <a:cs typeface="Consolas" pitchFamily="49" charset="0"/>
              </a:rPr>
              <a:t>ElementAt</a:t>
            </a:r>
            <a:endParaRPr lang="en-US" b="1" dirty="0">
              <a:latin typeface="Consolas" pitchFamily="49" charset="0"/>
              <a:cs typeface="Consolas" pitchFamily="49" charset="0"/>
            </a:endParaRPr>
          </a:p>
          <a:p>
            <a:pPr lvl="1"/>
            <a:r>
              <a:rPr lang="en-US" dirty="0"/>
              <a:t>All force evaluation (not deferred)</a:t>
            </a:r>
          </a:p>
          <a:p>
            <a:r>
              <a:rPr lang="en-US" dirty="0"/>
              <a:t>Operations on more than one collection</a:t>
            </a:r>
          </a:p>
          <a:p>
            <a:pPr lvl="1"/>
            <a:r>
              <a:rPr lang="en-US" b="1" dirty="0" err="1">
                <a:latin typeface="Consolas" pitchFamily="49" charset="0"/>
                <a:cs typeface="Consolas" pitchFamily="49" charset="0"/>
              </a:rPr>
              <a:t>Concat</a:t>
            </a:r>
            <a:r>
              <a:rPr lang="en-US" dirty="0"/>
              <a:t>, </a:t>
            </a:r>
            <a:r>
              <a:rPr lang="en-US" b="1" dirty="0">
                <a:latin typeface="Consolas" pitchFamily="49" charset="0"/>
                <a:cs typeface="Consolas" pitchFamily="49" charset="0"/>
              </a:rPr>
              <a:t>Except</a:t>
            </a:r>
            <a:r>
              <a:rPr lang="en-US" dirty="0"/>
              <a:t>, </a:t>
            </a:r>
            <a:r>
              <a:rPr lang="en-US" b="1" dirty="0">
                <a:latin typeface="Consolas" pitchFamily="49" charset="0"/>
                <a:cs typeface="Consolas" pitchFamily="49" charset="0"/>
              </a:rPr>
              <a:t>Intersect</a:t>
            </a:r>
            <a:r>
              <a:rPr lang="en-US" dirty="0"/>
              <a:t>, </a:t>
            </a:r>
            <a:r>
              <a:rPr lang="en-US" b="1" dirty="0">
                <a:latin typeface="Consolas" pitchFamily="49" charset="0"/>
                <a:cs typeface="Consolas" pitchFamily="49" charset="0"/>
              </a:rPr>
              <a:t>Join</a:t>
            </a:r>
            <a:r>
              <a:rPr lang="en-US" dirty="0"/>
              <a:t> (</a:t>
            </a:r>
            <a:r>
              <a:rPr lang="en-US" b="1" dirty="0">
                <a:solidFill>
                  <a:srgbClr val="0070C0"/>
                </a:solidFill>
                <a:latin typeface="Consolas" pitchFamily="49" charset="0"/>
                <a:cs typeface="Consolas" pitchFamily="49" charset="0"/>
              </a:rPr>
              <a:t>join</a:t>
            </a:r>
            <a:r>
              <a:rPr lang="en-US" dirty="0"/>
              <a:t>), </a:t>
            </a:r>
            <a:r>
              <a:rPr lang="en-US" b="1" dirty="0">
                <a:latin typeface="Consolas" pitchFamily="49" charset="0"/>
                <a:cs typeface="Consolas" pitchFamily="49" charset="0"/>
              </a:rPr>
              <a:t>Union</a:t>
            </a:r>
            <a:r>
              <a:rPr lang="en-US" dirty="0"/>
              <a:t>, </a:t>
            </a:r>
            <a:r>
              <a:rPr lang="en-US" b="1" dirty="0" err="1">
                <a:latin typeface="Consolas" pitchFamily="49" charset="0"/>
                <a:cs typeface="Consolas" pitchFamily="49" charset="0"/>
              </a:rPr>
              <a:t>GroupJoin</a:t>
            </a:r>
            <a:r>
              <a:rPr lang="en-US" dirty="0"/>
              <a:t>, </a:t>
            </a:r>
            <a:r>
              <a:rPr lang="en-US" b="1" dirty="0" err="1">
                <a:latin typeface="Consolas" pitchFamily="49" charset="0"/>
                <a:cs typeface="Consolas" pitchFamily="49" charset="0"/>
              </a:rPr>
              <a:t>SelectMany</a:t>
            </a:r>
            <a:r>
              <a:rPr lang="en-US" dirty="0"/>
              <a:t> (</a:t>
            </a:r>
            <a:r>
              <a:rPr lang="en-US" b="1" dirty="0">
                <a:solidFill>
                  <a:srgbClr val="0070C0"/>
                </a:solidFill>
                <a:latin typeface="Consolas" pitchFamily="49" charset="0"/>
                <a:cs typeface="Consolas" pitchFamily="49" charset="0"/>
              </a:rPr>
              <a:t>from</a:t>
            </a:r>
            <a:r>
              <a:rPr lang="en-US" dirty="0"/>
              <a:t> … </a:t>
            </a:r>
            <a:r>
              <a:rPr lang="en-US" b="1" dirty="0">
                <a:solidFill>
                  <a:srgbClr val="0070C0"/>
                </a:solidFill>
                <a:latin typeface="Consolas" pitchFamily="49" charset="0"/>
                <a:cs typeface="Consolas" pitchFamily="49" charset="0"/>
              </a:rPr>
              <a:t>from</a:t>
            </a:r>
            <a:r>
              <a:rPr lang="en-US" dirty="0"/>
              <a:t>), </a:t>
            </a:r>
            <a:r>
              <a:rPr lang="en-US" b="1" dirty="0" err="1">
                <a:latin typeface="Consolas" pitchFamily="49" charset="0"/>
                <a:cs typeface="Consolas" pitchFamily="49" charset="0"/>
              </a:rPr>
              <a:t>SequenceEqual</a:t>
            </a:r>
            <a:r>
              <a:rPr lang="en-US" dirty="0"/>
              <a:t>, </a:t>
            </a:r>
            <a:r>
              <a:rPr lang="en-US" b="1" dirty="0">
                <a:latin typeface="Consolas" pitchFamily="49" charset="0"/>
                <a:cs typeface="Consolas" pitchFamily="49" charset="0"/>
              </a:rPr>
              <a:t>Zip</a:t>
            </a:r>
          </a:p>
          <a:p>
            <a:r>
              <a:rPr lang="en-US" dirty="0"/>
              <a:t>Operations on a single collection</a:t>
            </a:r>
          </a:p>
          <a:p>
            <a:pPr lvl="1"/>
            <a:r>
              <a:rPr lang="en-US" b="1" dirty="0">
                <a:latin typeface="Consolas" pitchFamily="49" charset="0"/>
                <a:cs typeface="Consolas" pitchFamily="49" charset="0"/>
              </a:rPr>
              <a:t>Distinct</a:t>
            </a:r>
            <a:r>
              <a:rPr lang="en-US" dirty="0"/>
              <a:t>, </a:t>
            </a:r>
            <a:r>
              <a:rPr lang="en-US" b="1" dirty="0" err="1">
                <a:latin typeface="Consolas" pitchFamily="49" charset="0"/>
                <a:cs typeface="Consolas" pitchFamily="49" charset="0"/>
              </a:rPr>
              <a:t>GroupBy</a:t>
            </a:r>
            <a:r>
              <a:rPr lang="en-US" dirty="0"/>
              <a:t> (</a:t>
            </a:r>
            <a:r>
              <a:rPr lang="en-US" b="1" dirty="0">
                <a:solidFill>
                  <a:srgbClr val="0070C0"/>
                </a:solidFill>
                <a:latin typeface="Consolas" pitchFamily="49" charset="0"/>
                <a:cs typeface="Consolas" pitchFamily="49" charset="0"/>
              </a:rPr>
              <a:t>group</a:t>
            </a:r>
            <a:r>
              <a:rPr lang="en-US" dirty="0"/>
              <a:t>), </a:t>
            </a:r>
            <a:r>
              <a:rPr lang="en-US" b="1" dirty="0" err="1">
                <a:latin typeface="Consolas" pitchFamily="49" charset="0"/>
                <a:cs typeface="Consolas" pitchFamily="49" charset="0"/>
              </a:rPr>
              <a:t>OrderBy</a:t>
            </a:r>
            <a:r>
              <a:rPr lang="en-US" dirty="0"/>
              <a:t> (</a:t>
            </a:r>
            <a:r>
              <a:rPr lang="en-US" b="1" dirty="0" err="1">
                <a:solidFill>
                  <a:srgbClr val="0070C0"/>
                </a:solidFill>
                <a:latin typeface="Consolas" pitchFamily="49" charset="0"/>
                <a:cs typeface="Consolas" pitchFamily="49" charset="0"/>
              </a:rPr>
              <a:t>orderby</a:t>
            </a:r>
            <a:r>
              <a:rPr lang="en-US" dirty="0"/>
              <a:t>), </a:t>
            </a:r>
            <a:r>
              <a:rPr lang="en-US" b="1" dirty="0" err="1">
                <a:latin typeface="Consolas" pitchFamily="49" charset="0"/>
                <a:cs typeface="Consolas" pitchFamily="49" charset="0"/>
              </a:rPr>
              <a:t>OrderByDescending</a:t>
            </a:r>
            <a:r>
              <a:rPr lang="en-US" dirty="0"/>
              <a:t> (</a:t>
            </a:r>
            <a:r>
              <a:rPr lang="en-US" b="1" dirty="0" err="1">
                <a:solidFill>
                  <a:srgbClr val="0070C0"/>
                </a:solidFill>
                <a:latin typeface="Consolas" pitchFamily="49" charset="0"/>
                <a:cs typeface="Consolas" pitchFamily="49" charset="0"/>
              </a:rPr>
              <a:t>orderby</a:t>
            </a:r>
            <a:r>
              <a:rPr lang="en-US" dirty="0"/>
              <a:t> … </a:t>
            </a:r>
            <a:r>
              <a:rPr lang="en-US" b="1" dirty="0">
                <a:solidFill>
                  <a:srgbClr val="0070C0"/>
                </a:solidFill>
                <a:latin typeface="Consolas" pitchFamily="49" charset="0"/>
                <a:cs typeface="Consolas" pitchFamily="49" charset="0"/>
              </a:rPr>
              <a:t>descending</a:t>
            </a:r>
            <a:r>
              <a:rPr lang="en-US" dirty="0"/>
              <a:t>), </a:t>
            </a:r>
            <a:r>
              <a:rPr lang="en-US" b="1" dirty="0">
                <a:latin typeface="Consolas" pitchFamily="49" charset="0"/>
                <a:cs typeface="Consolas" pitchFamily="49" charset="0"/>
              </a:rPr>
              <a:t>Reverse</a:t>
            </a:r>
            <a:r>
              <a:rPr lang="en-US" dirty="0"/>
              <a:t>, </a:t>
            </a:r>
            <a:r>
              <a:rPr lang="en-US" b="1" dirty="0">
                <a:latin typeface="Consolas" pitchFamily="49" charset="0"/>
                <a:cs typeface="Consolas" pitchFamily="49" charset="0"/>
              </a:rPr>
              <a:t>Select</a:t>
            </a:r>
            <a:r>
              <a:rPr lang="en-US" dirty="0"/>
              <a:t> (</a:t>
            </a:r>
            <a:r>
              <a:rPr lang="en-US" b="1" dirty="0">
                <a:solidFill>
                  <a:srgbClr val="0070C0"/>
                </a:solidFill>
                <a:latin typeface="Consolas" pitchFamily="49" charset="0"/>
                <a:cs typeface="Consolas" pitchFamily="49" charset="0"/>
              </a:rPr>
              <a:t>select</a:t>
            </a:r>
            <a:r>
              <a:rPr lang="en-US" dirty="0"/>
              <a:t>), </a:t>
            </a:r>
            <a:r>
              <a:rPr lang="en-US" b="1" dirty="0" err="1">
                <a:latin typeface="Consolas" pitchFamily="49" charset="0"/>
                <a:cs typeface="Consolas" pitchFamily="49" charset="0"/>
              </a:rPr>
              <a:t>ThenBy</a:t>
            </a:r>
            <a:r>
              <a:rPr lang="en-US" dirty="0"/>
              <a:t>, </a:t>
            </a:r>
            <a:r>
              <a:rPr lang="en-US" b="1" dirty="0" err="1">
                <a:latin typeface="Consolas" pitchFamily="49" charset="0"/>
                <a:cs typeface="Consolas" pitchFamily="49" charset="0"/>
              </a:rPr>
              <a:t>ThenByDescending</a:t>
            </a:r>
            <a:r>
              <a:rPr lang="en-US" dirty="0"/>
              <a:t>, </a:t>
            </a:r>
            <a:r>
              <a:rPr lang="en-US" b="1" dirty="0">
                <a:latin typeface="Consolas" pitchFamily="49" charset="0"/>
                <a:cs typeface="Consolas" pitchFamily="49" charset="0"/>
              </a:rPr>
              <a:t>Where</a:t>
            </a:r>
            <a:r>
              <a:rPr lang="en-US" dirty="0"/>
              <a:t> (</a:t>
            </a:r>
            <a:r>
              <a:rPr lang="en-US" b="1" dirty="0">
                <a:solidFill>
                  <a:srgbClr val="0070C0"/>
                </a:solidFill>
                <a:latin typeface="Consolas" pitchFamily="49" charset="0"/>
                <a:cs typeface="Consolas" pitchFamily="49" charset="0"/>
              </a:rPr>
              <a:t>where</a:t>
            </a:r>
            <a:r>
              <a:rPr lang="en-US" dirty="0"/>
              <a:t>)</a:t>
            </a:r>
          </a:p>
          <a:p>
            <a:pPr lvl="1"/>
            <a:endParaRPr lang="en-US" dirty="0"/>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301210FF-26AF-45AE-9015-DF8621E89FCE}" type="slidenum">
              <a:rPr lang="en-US" smtClean="0"/>
              <a:t>143</a:t>
            </a:fld>
            <a:endParaRPr lang="en-US"/>
          </a:p>
        </p:txBody>
      </p:sp>
    </p:spTree>
    <p:extLst>
      <p:ext uri="{BB962C8B-B14F-4D97-AF65-F5344CB8AC3E}">
        <p14:creationId xmlns:p14="http://schemas.microsoft.com/office/powerpoint/2010/main" val="4275611889"/>
      </p:ext>
    </p:extLst>
  </p:cSld>
  <p:clrMapOvr>
    <a:masterClrMapping/>
  </p:clrMapOvr>
  <p:transition>
    <p:fad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914400"/>
          </a:xfrm>
        </p:spPr>
        <p:txBody>
          <a:bodyPr>
            <a:normAutofit/>
          </a:bodyPr>
          <a:lstStyle/>
          <a:p>
            <a:r>
              <a:rPr lang="en-US" dirty="0"/>
              <a:t>LINQ Extension Method Operators (2)</a:t>
            </a:r>
          </a:p>
        </p:txBody>
      </p:sp>
      <p:sp>
        <p:nvSpPr>
          <p:cNvPr id="3" name="Content Placeholder 2"/>
          <p:cNvSpPr>
            <a:spLocks noGrp="1"/>
          </p:cNvSpPr>
          <p:nvPr>
            <p:ph idx="1"/>
          </p:nvPr>
        </p:nvSpPr>
        <p:spPr/>
        <p:txBody>
          <a:bodyPr>
            <a:normAutofit fontScale="92500" lnSpcReduction="20000"/>
          </a:bodyPr>
          <a:lstStyle/>
          <a:p>
            <a:r>
              <a:rPr lang="en-US" dirty="0"/>
              <a:t>Returning a Boolean</a:t>
            </a:r>
          </a:p>
          <a:p>
            <a:pPr lvl="1"/>
            <a:r>
              <a:rPr lang="en-US" b="1" dirty="0">
                <a:latin typeface="Consolas" pitchFamily="49" charset="0"/>
                <a:cs typeface="Consolas" pitchFamily="49" charset="0"/>
              </a:rPr>
              <a:t>Any</a:t>
            </a:r>
            <a:r>
              <a:rPr lang="en-US" dirty="0"/>
              <a:t>, </a:t>
            </a:r>
            <a:r>
              <a:rPr lang="en-US" b="1" dirty="0">
                <a:latin typeface="Consolas" pitchFamily="49" charset="0"/>
                <a:cs typeface="Consolas" pitchFamily="49" charset="0"/>
              </a:rPr>
              <a:t>All</a:t>
            </a:r>
            <a:r>
              <a:rPr lang="en-US" dirty="0"/>
              <a:t>, </a:t>
            </a:r>
            <a:r>
              <a:rPr lang="en-US" b="1" dirty="0">
                <a:latin typeface="Consolas" pitchFamily="49" charset="0"/>
                <a:cs typeface="Consolas" pitchFamily="49" charset="0"/>
              </a:rPr>
              <a:t>Contains</a:t>
            </a:r>
          </a:p>
          <a:p>
            <a:r>
              <a:rPr lang="en-US" dirty="0"/>
              <a:t>Force execution</a:t>
            </a:r>
          </a:p>
          <a:p>
            <a:pPr lvl="1"/>
            <a:r>
              <a:rPr lang="en-US" b="1" dirty="0" err="1">
                <a:latin typeface="Consolas" pitchFamily="49" charset="0"/>
                <a:cs typeface="Consolas" pitchFamily="49" charset="0"/>
              </a:rPr>
              <a:t>ToArray</a:t>
            </a:r>
            <a:r>
              <a:rPr lang="en-US" dirty="0"/>
              <a:t>, </a:t>
            </a:r>
            <a:r>
              <a:rPr lang="en-US" b="1" dirty="0" err="1">
                <a:latin typeface="Consolas" pitchFamily="49" charset="0"/>
                <a:cs typeface="Consolas" pitchFamily="49" charset="0"/>
              </a:rPr>
              <a:t>ToDictionary</a:t>
            </a:r>
            <a:r>
              <a:rPr lang="en-US" dirty="0"/>
              <a:t>, </a:t>
            </a:r>
            <a:r>
              <a:rPr lang="en-US" b="1" dirty="0" err="1">
                <a:latin typeface="Consolas" pitchFamily="49" charset="0"/>
                <a:cs typeface="Consolas" pitchFamily="49" charset="0"/>
              </a:rPr>
              <a:t>ToList</a:t>
            </a:r>
            <a:r>
              <a:rPr lang="en-US" dirty="0"/>
              <a:t>, </a:t>
            </a:r>
            <a:r>
              <a:rPr lang="en-US" b="1" dirty="0" err="1">
                <a:latin typeface="Consolas" pitchFamily="49" charset="0"/>
                <a:cs typeface="Consolas" pitchFamily="49" charset="0"/>
              </a:rPr>
              <a:t>ToLookup</a:t>
            </a:r>
            <a:endParaRPr lang="en-US" b="1" dirty="0">
              <a:latin typeface="Consolas" pitchFamily="49" charset="0"/>
              <a:cs typeface="Consolas" pitchFamily="49" charset="0"/>
            </a:endParaRPr>
          </a:p>
          <a:p>
            <a:r>
              <a:rPr lang="en-US" dirty="0"/>
              <a:t>Others</a:t>
            </a:r>
          </a:p>
          <a:p>
            <a:pPr lvl="1"/>
            <a:r>
              <a:rPr lang="en-US" b="1" dirty="0">
                <a:latin typeface="Consolas" pitchFamily="49" charset="0"/>
                <a:cs typeface="Consolas" pitchFamily="49" charset="0"/>
              </a:rPr>
              <a:t>Skip</a:t>
            </a:r>
            <a:r>
              <a:rPr lang="en-US" dirty="0"/>
              <a:t>, </a:t>
            </a:r>
            <a:r>
              <a:rPr lang="en-US" b="1" dirty="0" err="1">
                <a:latin typeface="Consolas" pitchFamily="49" charset="0"/>
                <a:cs typeface="Consolas" pitchFamily="49" charset="0"/>
              </a:rPr>
              <a:t>SkipWhile</a:t>
            </a:r>
            <a:r>
              <a:rPr lang="en-US" dirty="0"/>
              <a:t>, </a:t>
            </a:r>
            <a:r>
              <a:rPr lang="en-US" b="1" dirty="0">
                <a:latin typeface="Consolas" pitchFamily="49" charset="0"/>
                <a:cs typeface="Consolas" pitchFamily="49" charset="0"/>
              </a:rPr>
              <a:t>Take</a:t>
            </a:r>
            <a:r>
              <a:rPr lang="en-US" dirty="0"/>
              <a:t>, </a:t>
            </a:r>
            <a:r>
              <a:rPr lang="en-US" b="1" dirty="0" err="1">
                <a:latin typeface="Consolas" pitchFamily="49" charset="0"/>
                <a:cs typeface="Consolas" pitchFamily="49" charset="0"/>
              </a:rPr>
              <a:t>TakeWhile</a:t>
            </a:r>
            <a:r>
              <a:rPr lang="en-US" dirty="0"/>
              <a:t>, </a:t>
            </a:r>
            <a:r>
              <a:rPr lang="en-US" b="1" dirty="0">
                <a:latin typeface="Consolas" pitchFamily="49" charset="0"/>
                <a:cs typeface="Consolas" pitchFamily="49" charset="0"/>
              </a:rPr>
              <a:t>Cast</a:t>
            </a:r>
            <a:r>
              <a:rPr lang="en-US" dirty="0"/>
              <a:t>, </a:t>
            </a:r>
            <a:r>
              <a:rPr lang="en-US" b="1" dirty="0" err="1">
                <a:latin typeface="Consolas" pitchFamily="49" charset="0"/>
                <a:cs typeface="Consolas" pitchFamily="49" charset="0"/>
              </a:rPr>
              <a:t>OfType</a:t>
            </a:r>
            <a:r>
              <a:rPr lang="en-US" dirty="0"/>
              <a:t>, </a:t>
            </a:r>
            <a:r>
              <a:rPr lang="en-US" b="1" dirty="0" err="1">
                <a:latin typeface="Consolas" pitchFamily="49" charset="0"/>
                <a:cs typeface="Consolas" pitchFamily="49" charset="0"/>
              </a:rPr>
              <a:t>AsEnumerable</a:t>
            </a:r>
            <a:endParaRPr lang="en-US" b="1" dirty="0">
              <a:latin typeface="Consolas" pitchFamily="49" charset="0"/>
              <a:cs typeface="Consolas" pitchFamily="49" charset="0"/>
            </a:endParaRPr>
          </a:p>
          <a:p>
            <a:r>
              <a:rPr lang="en-US" dirty="0"/>
              <a:t>Most methods are overloaded</a:t>
            </a:r>
          </a:p>
          <a:p>
            <a:r>
              <a:rPr lang="en-US" dirty="0"/>
              <a:t>Most methods except various types of </a:t>
            </a:r>
            <a:r>
              <a:rPr lang="en-US" sz="2800" b="1" dirty="0" err="1">
                <a:latin typeface="Consolas" pitchFamily="49" charset="0"/>
                <a:cs typeface="Consolas" pitchFamily="49" charset="0"/>
              </a:rPr>
              <a:t>Func</a:t>
            </a:r>
            <a:r>
              <a:rPr lang="en-US" sz="2800" b="1" dirty="0">
                <a:latin typeface="Consolas" pitchFamily="49" charset="0"/>
                <a:cs typeface="Consolas" pitchFamily="49" charset="0"/>
              </a:rPr>
              <a:t>&lt;&gt; </a:t>
            </a:r>
            <a:r>
              <a:rPr lang="en-US" dirty="0"/>
              <a:t>delegates</a:t>
            </a:r>
          </a:p>
          <a:p>
            <a:pPr lvl="1"/>
            <a:endParaRPr lang="en-US" dirty="0"/>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301210FF-26AF-45AE-9015-DF8621E89FCE}" type="slidenum">
              <a:rPr lang="en-US" smtClean="0"/>
              <a:t>144</a:t>
            </a:fld>
            <a:endParaRPr lang="en-US"/>
          </a:p>
        </p:txBody>
      </p:sp>
    </p:spTree>
    <p:extLst>
      <p:ext uri="{BB962C8B-B14F-4D97-AF65-F5344CB8AC3E}">
        <p14:creationId xmlns:p14="http://schemas.microsoft.com/office/powerpoint/2010/main" val="2355522332"/>
      </p:ext>
    </p:extLst>
  </p:cSld>
  <p:clrMapOvr>
    <a:masterClrMapping/>
  </p:clrMapOvr>
  <p:transition>
    <p:fad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Aggregation Operators</a:t>
            </a:r>
          </a:p>
        </p:txBody>
      </p:sp>
      <p:sp>
        <p:nvSpPr>
          <p:cNvPr id="3" name="Content Placeholder 2"/>
          <p:cNvSpPr>
            <a:spLocks noGrp="1"/>
          </p:cNvSpPr>
          <p:nvPr>
            <p:ph idx="1"/>
          </p:nvPr>
        </p:nvSpPr>
        <p:spPr>
          <a:xfrm>
            <a:off x="457200" y="1219200"/>
            <a:ext cx="8229600" cy="3352800"/>
          </a:xfrm>
        </p:spPr>
        <p:txBody>
          <a:bodyPr>
            <a:normAutofit fontScale="92500" lnSpcReduction="10000"/>
          </a:bodyPr>
          <a:lstStyle/>
          <a:p>
            <a:r>
              <a:rPr lang="en-US" dirty="0"/>
              <a:t>General purpose </a:t>
            </a:r>
            <a:r>
              <a:rPr lang="en-US" b="1" dirty="0">
                <a:solidFill>
                  <a:srgbClr val="7030A0"/>
                </a:solidFill>
                <a:latin typeface="Consolas" pitchFamily="49" charset="0"/>
                <a:cs typeface="Consolas" pitchFamily="49" charset="0"/>
              </a:rPr>
              <a:t>Count()</a:t>
            </a:r>
            <a:r>
              <a:rPr lang="en-US" dirty="0"/>
              <a:t> operator</a:t>
            </a:r>
          </a:p>
          <a:p>
            <a:r>
              <a:rPr lang="en-US" dirty="0"/>
              <a:t>Common numerical aggregate methods</a:t>
            </a:r>
          </a:p>
          <a:p>
            <a:pPr lvl="1"/>
            <a:r>
              <a:rPr lang="en-US" b="1" dirty="0">
                <a:solidFill>
                  <a:srgbClr val="7030A0"/>
                </a:solidFill>
                <a:latin typeface="Consolas" pitchFamily="49" charset="0"/>
                <a:cs typeface="Consolas" pitchFamily="49" charset="0"/>
              </a:rPr>
              <a:t>Sum</a:t>
            </a:r>
            <a:r>
              <a:rPr lang="en-US" dirty="0"/>
              <a:t>, </a:t>
            </a:r>
            <a:r>
              <a:rPr lang="en-US" b="1" dirty="0">
                <a:solidFill>
                  <a:srgbClr val="7030A0"/>
                </a:solidFill>
                <a:latin typeface="Consolas" pitchFamily="49" charset="0"/>
                <a:cs typeface="Consolas" pitchFamily="49" charset="0"/>
              </a:rPr>
              <a:t>Min</a:t>
            </a:r>
            <a:r>
              <a:rPr lang="en-US" dirty="0"/>
              <a:t>, </a:t>
            </a:r>
            <a:r>
              <a:rPr lang="en-US" b="1" dirty="0">
                <a:solidFill>
                  <a:srgbClr val="7030A0"/>
                </a:solidFill>
                <a:latin typeface="Consolas" pitchFamily="49" charset="0"/>
                <a:cs typeface="Consolas" pitchFamily="49" charset="0"/>
              </a:rPr>
              <a:t>Max</a:t>
            </a:r>
            <a:r>
              <a:rPr lang="en-US" dirty="0"/>
              <a:t>, </a:t>
            </a:r>
            <a:r>
              <a:rPr lang="en-US" b="1" dirty="0">
                <a:solidFill>
                  <a:srgbClr val="7030A0"/>
                </a:solidFill>
                <a:latin typeface="Consolas" pitchFamily="49" charset="0"/>
                <a:cs typeface="Consolas" pitchFamily="49" charset="0"/>
              </a:rPr>
              <a:t>Average</a:t>
            </a:r>
          </a:p>
          <a:p>
            <a:pPr lvl="1"/>
            <a:r>
              <a:rPr lang="en-US" dirty="0"/>
              <a:t>Overloads for all numeric types</a:t>
            </a:r>
          </a:p>
          <a:p>
            <a:r>
              <a:rPr lang="en-US" dirty="0"/>
              <a:t>General aggregate operator: </a:t>
            </a:r>
            <a:r>
              <a:rPr lang="en-US" b="1" dirty="0">
                <a:solidFill>
                  <a:srgbClr val="7030A0"/>
                </a:solidFill>
                <a:latin typeface="Consolas" pitchFamily="49" charset="0"/>
                <a:cs typeface="Consolas" pitchFamily="49" charset="0"/>
              </a:rPr>
              <a:t>Aggregate</a:t>
            </a:r>
          </a:p>
          <a:p>
            <a:r>
              <a:rPr lang="en-US" dirty="0"/>
              <a:t>Always evaluate immediately</a:t>
            </a:r>
          </a:p>
        </p:txBody>
      </p:sp>
      <p:sp>
        <p:nvSpPr>
          <p:cNvPr id="4" name="Rectangle 3"/>
          <p:cNvSpPr/>
          <p:nvPr/>
        </p:nvSpPr>
        <p:spPr bwMode="auto">
          <a:xfrm>
            <a:off x="685800" y="4841438"/>
            <a:ext cx="7772400" cy="1323439"/>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274320"/>
            <a:r>
              <a:rPr lang="en-US" sz="1600" dirty="0" err="1">
                <a:solidFill>
                  <a:srgbClr val="0000FF"/>
                </a:solidFill>
                <a:effectLst/>
                <a:latin typeface="Consolas" pitchFamily="49" charset="0"/>
                <a:cs typeface="Consolas" pitchFamily="49" charset="0"/>
              </a:rPr>
              <a:t>var</a:t>
            </a: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rnd</a:t>
            </a:r>
            <a:r>
              <a:rPr lang="en-US" sz="1600" dirty="0">
                <a:latin typeface="Consolas" pitchFamily="49" charset="0"/>
                <a:cs typeface="Consolas" pitchFamily="49" charset="0"/>
              </a:rPr>
              <a:t> = </a:t>
            </a:r>
            <a:r>
              <a:rPr lang="en-US" sz="1600" dirty="0">
                <a:solidFill>
                  <a:srgbClr val="0000FF"/>
                </a:solidFill>
                <a:effectLst/>
                <a:latin typeface="Consolas" pitchFamily="49" charset="0"/>
                <a:cs typeface="Consolas" pitchFamily="49" charset="0"/>
              </a:rPr>
              <a:t>new</a:t>
            </a:r>
            <a:r>
              <a:rPr lang="en-US" sz="1600" dirty="0">
                <a:latin typeface="Consolas" pitchFamily="49" charset="0"/>
                <a:cs typeface="Consolas" pitchFamily="49" charset="0"/>
              </a:rPr>
              <a:t> </a:t>
            </a:r>
            <a:r>
              <a:rPr lang="en-US" sz="1600" b="1" dirty="0">
                <a:solidFill>
                  <a:srgbClr val="0000FF"/>
                </a:solidFill>
                <a:effectLst/>
                <a:latin typeface="Consolas" pitchFamily="49" charset="0"/>
                <a:cs typeface="Consolas" pitchFamily="49" charset="0"/>
              </a:rPr>
              <a:t>Random</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err="1">
                <a:solidFill>
                  <a:srgbClr val="0000FF"/>
                </a:solidFill>
                <a:effectLst/>
                <a:latin typeface="Consolas" pitchFamily="49" charset="0"/>
                <a:cs typeface="Consolas" pitchFamily="49" charset="0"/>
              </a:rPr>
              <a:t>var</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numbers</a:t>
            </a:r>
            <a:r>
              <a:rPr lang="en-US" sz="1600" dirty="0">
                <a:latin typeface="Consolas" pitchFamily="49" charset="0"/>
                <a:cs typeface="Consolas" pitchFamily="49" charset="0"/>
              </a:rPr>
              <a:t> = </a:t>
            </a:r>
            <a:r>
              <a:rPr lang="en-US" sz="1600" b="1" dirty="0" err="1">
                <a:solidFill>
                  <a:srgbClr val="0000FF"/>
                </a:solidFill>
                <a:effectLst/>
                <a:latin typeface="Consolas" pitchFamily="49" charset="0"/>
                <a:cs typeface="Consolas" pitchFamily="49" charset="0"/>
              </a:rPr>
              <a:t>Enumerable</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Range</a:t>
            </a:r>
            <a:r>
              <a:rPr lang="en-US" sz="1600" dirty="0">
                <a:latin typeface="Consolas" pitchFamily="49" charset="0"/>
                <a:cs typeface="Consolas" pitchFamily="49" charset="0"/>
              </a:rPr>
              <a:t>(0, 100).</a:t>
            </a:r>
            <a:r>
              <a:rPr lang="en-US" sz="1600" dirty="0">
                <a:solidFill>
                  <a:srgbClr val="020002"/>
                </a:solidFill>
                <a:effectLst/>
                <a:latin typeface="Consolas" pitchFamily="49" charset="0"/>
                <a:cs typeface="Consolas" pitchFamily="49" charset="0"/>
              </a:rPr>
              <a:t>Select</a:t>
            </a:r>
            <a:r>
              <a:rPr lang="en-US" sz="1600" dirty="0">
                <a:latin typeface="Consolas" pitchFamily="49" charset="0"/>
                <a:cs typeface="Consolas" pitchFamily="49" charset="0"/>
              </a:rPr>
              <a:t>(</a:t>
            </a:r>
            <a:r>
              <a:rPr lang="en-US" sz="1600" dirty="0">
                <a:solidFill>
                  <a:srgbClr val="020002"/>
                </a:solidFill>
                <a:effectLst/>
                <a:latin typeface="Consolas" pitchFamily="49" charset="0"/>
                <a:cs typeface="Consolas" pitchFamily="49" charset="0"/>
              </a:rPr>
              <a:t>n</a:t>
            </a:r>
            <a:r>
              <a:rPr lang="en-US" sz="1600" dirty="0">
                <a:latin typeface="Consolas" pitchFamily="49" charset="0"/>
                <a:cs typeface="Consolas" pitchFamily="49" charset="0"/>
              </a:rPr>
              <a:t> =&gt; </a:t>
            </a:r>
            <a:r>
              <a:rPr lang="en-US" sz="1600" dirty="0" err="1">
                <a:solidFill>
                  <a:srgbClr val="020002"/>
                </a:solidFill>
                <a:effectLst/>
                <a:latin typeface="Consolas" pitchFamily="49" charset="0"/>
                <a:cs typeface="Consolas" pitchFamily="49" charset="0"/>
              </a:rPr>
              <a:t>rnd</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Next</a:t>
            </a:r>
            <a:r>
              <a:rPr lang="en-US" sz="1600" dirty="0">
                <a:latin typeface="Consolas" pitchFamily="49" charset="0"/>
                <a:cs typeface="Consolas" pitchFamily="49" charset="0"/>
              </a:rPr>
              <a:t>(100));</a:t>
            </a:r>
            <a:br>
              <a:rPr lang="en-US" sz="1600" dirty="0">
                <a:latin typeface="Consolas" pitchFamily="49" charset="0"/>
                <a:cs typeface="Consolas" pitchFamily="49" charset="0"/>
              </a:rPr>
            </a:br>
            <a:r>
              <a:rPr lang="en-US" sz="1600" dirty="0" err="1">
                <a:solidFill>
                  <a:srgbClr val="0000FF"/>
                </a:solidFill>
                <a:effectLst/>
                <a:latin typeface="Consolas" pitchFamily="49" charset="0"/>
                <a:cs typeface="Consolas" pitchFamily="49" charset="0"/>
              </a:rPr>
              <a:t>int</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sum</a:t>
            </a:r>
            <a:r>
              <a:rPr lang="en-US" sz="1600" dirty="0">
                <a:latin typeface="Consolas" pitchFamily="49" charset="0"/>
                <a:cs typeface="Consolas" pitchFamily="49" charset="0"/>
              </a:rPr>
              <a:t> = </a:t>
            </a:r>
            <a:r>
              <a:rPr lang="en-US" sz="1600" dirty="0" err="1">
                <a:solidFill>
                  <a:srgbClr val="020002"/>
                </a:solidFill>
                <a:effectLst/>
                <a:latin typeface="Consolas" pitchFamily="49" charset="0"/>
                <a:cs typeface="Consolas" pitchFamily="49" charset="0"/>
              </a:rPr>
              <a:t>numbers</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Sum</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solidFill>
                  <a:srgbClr val="0000FF"/>
                </a:solidFill>
                <a:effectLst/>
                <a:latin typeface="Consolas" pitchFamily="49" charset="0"/>
                <a:cs typeface="Consolas" pitchFamily="49" charset="0"/>
              </a:rPr>
              <a:t>double</a:t>
            </a: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avg</a:t>
            </a:r>
            <a:r>
              <a:rPr lang="en-US" sz="1600" dirty="0">
                <a:latin typeface="Consolas" pitchFamily="49" charset="0"/>
                <a:cs typeface="Consolas" pitchFamily="49" charset="0"/>
              </a:rPr>
              <a:t> = </a:t>
            </a:r>
            <a:r>
              <a:rPr lang="en-US" sz="1600" dirty="0" err="1">
                <a:solidFill>
                  <a:srgbClr val="020002"/>
                </a:solidFill>
                <a:effectLst/>
                <a:latin typeface="Consolas" pitchFamily="49" charset="0"/>
                <a:cs typeface="Consolas" pitchFamily="49" charset="0"/>
              </a:rPr>
              <a:t>numbers</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Average</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solidFill>
                  <a:srgbClr val="0000FF"/>
                </a:solidFill>
                <a:effectLst/>
                <a:latin typeface="Consolas" pitchFamily="49" charset="0"/>
                <a:cs typeface="Consolas" pitchFamily="49" charset="0"/>
              </a:rPr>
              <a:t>double</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avg2</a:t>
            </a:r>
            <a:r>
              <a:rPr lang="en-US" sz="1600" dirty="0">
                <a:latin typeface="Consolas" pitchFamily="49" charset="0"/>
                <a:cs typeface="Consolas" pitchFamily="49" charset="0"/>
              </a:rPr>
              <a:t> = </a:t>
            </a:r>
            <a:r>
              <a:rPr lang="en-US" sz="1600" dirty="0" err="1">
                <a:solidFill>
                  <a:srgbClr val="020002"/>
                </a:solidFill>
                <a:effectLst/>
                <a:latin typeface="Consolas" pitchFamily="49" charset="0"/>
                <a:cs typeface="Consolas" pitchFamily="49" charset="0"/>
              </a:rPr>
              <a:t>numbers</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Average</a:t>
            </a:r>
            <a:r>
              <a:rPr lang="en-US" sz="1600" dirty="0">
                <a:latin typeface="Consolas" pitchFamily="49" charset="0"/>
                <a:cs typeface="Consolas" pitchFamily="49" charset="0"/>
              </a:rPr>
              <a:t>(</a:t>
            </a:r>
            <a:r>
              <a:rPr lang="en-US" sz="1600" dirty="0">
                <a:solidFill>
                  <a:srgbClr val="020002"/>
                </a:solidFill>
                <a:effectLst/>
                <a:latin typeface="Consolas" pitchFamily="49" charset="0"/>
                <a:cs typeface="Consolas" pitchFamily="49" charset="0"/>
              </a:rPr>
              <a:t>n</a:t>
            </a:r>
            <a:r>
              <a:rPr lang="en-US" sz="1600" dirty="0">
                <a:latin typeface="Consolas" pitchFamily="49" charset="0"/>
                <a:cs typeface="Consolas" pitchFamily="49" charset="0"/>
              </a:rPr>
              <a:t> =&gt; </a:t>
            </a:r>
            <a:r>
              <a:rPr lang="en-US" sz="1600" b="1" dirty="0" err="1">
                <a:solidFill>
                  <a:srgbClr val="0000FF"/>
                </a:solidFill>
                <a:effectLst/>
                <a:latin typeface="Consolas" pitchFamily="49" charset="0"/>
                <a:cs typeface="Consolas" pitchFamily="49" charset="0"/>
              </a:rPr>
              <a:t>Math</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Sqrt</a:t>
            </a:r>
            <a:r>
              <a:rPr lang="en-US" sz="1600" dirty="0">
                <a:latin typeface="Consolas" pitchFamily="49" charset="0"/>
                <a:cs typeface="Consolas" pitchFamily="49" charset="0"/>
              </a:rPr>
              <a:t>(</a:t>
            </a:r>
            <a:r>
              <a:rPr lang="en-US" sz="1600" dirty="0">
                <a:solidFill>
                  <a:srgbClr val="020002"/>
                </a:solidFill>
                <a:effectLst/>
                <a:latin typeface="Consolas" pitchFamily="49" charset="0"/>
                <a:cs typeface="Consolas" pitchFamily="49" charset="0"/>
              </a:rPr>
              <a:t>n</a:t>
            </a:r>
            <a:r>
              <a:rPr lang="en-US" sz="1600" dirty="0">
                <a:latin typeface="Consolas" pitchFamily="49" charset="0"/>
                <a:cs typeface="Consolas" pitchFamily="49" charset="0"/>
              </a:rPr>
              <a:t>));</a:t>
            </a:r>
            <a:endParaRPr lang="en-US" sz="1600" dirty="0">
              <a:solidFill>
                <a:srgbClr val="000000"/>
              </a:solidFill>
              <a:latin typeface="Consolas" pitchFamily="49" charset="0"/>
              <a:cs typeface="Consolas" pitchFamily="49" charset="0"/>
            </a:endParaRPr>
          </a:p>
        </p:txBody>
      </p:sp>
      <p:sp>
        <p:nvSpPr>
          <p:cNvPr id="5" name="Footer Placeholder 4"/>
          <p:cNvSpPr>
            <a:spLocks noGrp="1"/>
          </p:cNvSpPr>
          <p:nvPr>
            <p:ph type="ftr" sz="quarter" idx="11"/>
          </p:nvPr>
        </p:nvSpPr>
        <p:spPr/>
        <p:txBody>
          <a:bodyPr/>
          <a:lstStyle/>
          <a:p>
            <a:r>
              <a:rPr lang="en-US"/>
              <a:t>(C)2011 by Pavel Yosifovich</a:t>
            </a:r>
          </a:p>
        </p:txBody>
      </p:sp>
      <p:sp>
        <p:nvSpPr>
          <p:cNvPr id="6" name="Slide Number Placeholder 5"/>
          <p:cNvSpPr>
            <a:spLocks noGrp="1"/>
          </p:cNvSpPr>
          <p:nvPr>
            <p:ph type="sldNum" sz="quarter" idx="12"/>
          </p:nvPr>
        </p:nvSpPr>
        <p:spPr/>
        <p:txBody>
          <a:bodyPr/>
          <a:lstStyle/>
          <a:p>
            <a:fld id="{301210FF-26AF-45AE-9015-DF8621E89FCE}" type="slidenum">
              <a:rPr lang="en-US" smtClean="0"/>
              <a:t>145</a:t>
            </a:fld>
            <a:endParaRPr lang="en-US"/>
          </a:p>
        </p:txBody>
      </p:sp>
    </p:spTree>
    <p:extLst>
      <p:ext uri="{BB962C8B-B14F-4D97-AF65-F5344CB8AC3E}">
        <p14:creationId xmlns:p14="http://schemas.microsoft.com/office/powerpoint/2010/main" val="957575287"/>
      </p:ext>
    </p:extLst>
  </p:cSld>
  <p:clrMapOvr>
    <a:masterClrMapping/>
  </p:clrMapOvr>
  <p:transition>
    <p:fad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With LINQ</a:t>
            </a:r>
          </a:p>
        </p:txBody>
      </p:sp>
      <p:sp>
        <p:nvSpPr>
          <p:cNvPr id="3" name="Content Placeholder 2"/>
          <p:cNvSpPr>
            <a:spLocks noGrp="1"/>
          </p:cNvSpPr>
          <p:nvPr>
            <p:ph idx="1"/>
          </p:nvPr>
        </p:nvSpPr>
        <p:spPr>
          <a:xfrm>
            <a:off x="457200" y="1219200"/>
            <a:ext cx="8229600" cy="2438400"/>
          </a:xfrm>
        </p:spPr>
        <p:txBody>
          <a:bodyPr>
            <a:normAutofit lnSpcReduction="10000"/>
          </a:bodyPr>
          <a:lstStyle/>
          <a:p>
            <a:r>
              <a:rPr lang="en-US" dirty="0"/>
              <a:t>The </a:t>
            </a:r>
            <a:r>
              <a:rPr lang="en-US" b="1" dirty="0">
                <a:solidFill>
                  <a:srgbClr val="0070C0"/>
                </a:solidFill>
              </a:rPr>
              <a:t>group</a:t>
            </a:r>
            <a:r>
              <a:rPr lang="en-US" dirty="0"/>
              <a:t> … </a:t>
            </a:r>
            <a:r>
              <a:rPr lang="en-US" b="1" dirty="0">
                <a:solidFill>
                  <a:srgbClr val="0070C0"/>
                </a:solidFill>
              </a:rPr>
              <a:t>by</a:t>
            </a:r>
            <a:r>
              <a:rPr lang="en-US" dirty="0"/>
              <a:t> query syntax keywords</a:t>
            </a:r>
          </a:p>
          <a:p>
            <a:pPr lvl="1"/>
            <a:r>
              <a:rPr lang="en-US" dirty="0"/>
              <a:t>The </a:t>
            </a:r>
            <a:r>
              <a:rPr lang="en-US" b="1" dirty="0" err="1">
                <a:latin typeface="Consolas" pitchFamily="49" charset="0"/>
                <a:cs typeface="Consolas" pitchFamily="49" charset="0"/>
              </a:rPr>
              <a:t>GroupBy</a:t>
            </a:r>
            <a:r>
              <a:rPr lang="en-US" dirty="0"/>
              <a:t> extension method</a:t>
            </a:r>
          </a:p>
          <a:p>
            <a:r>
              <a:rPr lang="en-US" dirty="0"/>
              <a:t>Result is </a:t>
            </a:r>
            <a:r>
              <a:rPr lang="en-US" sz="2800" b="1" dirty="0" err="1">
                <a:solidFill>
                  <a:srgbClr val="FF0000"/>
                </a:solidFill>
                <a:latin typeface="Consolas" pitchFamily="49" charset="0"/>
                <a:cs typeface="Consolas" pitchFamily="49" charset="0"/>
              </a:rPr>
              <a:t>IEnumerable</a:t>
            </a:r>
            <a:r>
              <a:rPr lang="en-US" sz="2800" b="1" dirty="0">
                <a:solidFill>
                  <a:srgbClr val="FF0000"/>
                </a:solidFill>
                <a:latin typeface="Consolas" pitchFamily="49" charset="0"/>
                <a:cs typeface="Consolas" pitchFamily="49" charset="0"/>
              </a:rPr>
              <a:t>&lt;</a:t>
            </a:r>
            <a:r>
              <a:rPr lang="en-US" sz="2800" b="1" dirty="0" err="1">
                <a:solidFill>
                  <a:srgbClr val="FF0000"/>
                </a:solidFill>
                <a:latin typeface="Consolas" pitchFamily="49" charset="0"/>
                <a:cs typeface="Consolas" pitchFamily="49" charset="0"/>
              </a:rPr>
              <a:t>IGrouping</a:t>
            </a:r>
            <a:r>
              <a:rPr lang="en-US" sz="2800" b="1" dirty="0">
                <a:solidFill>
                  <a:srgbClr val="FF0000"/>
                </a:solidFill>
                <a:latin typeface="Consolas" pitchFamily="49" charset="0"/>
                <a:cs typeface="Consolas" pitchFamily="49" charset="0"/>
              </a:rPr>
              <a:t>&lt;Key, T&gt;&gt;</a:t>
            </a:r>
          </a:p>
          <a:p>
            <a:pPr lvl="1"/>
            <a:r>
              <a:rPr lang="en-US" dirty="0"/>
              <a:t>Can use nested </a:t>
            </a:r>
            <a:r>
              <a:rPr lang="en-US" b="1" dirty="0" err="1">
                <a:solidFill>
                  <a:srgbClr val="0070C0"/>
                </a:solidFill>
                <a:latin typeface="Consolas" pitchFamily="49" charset="0"/>
                <a:cs typeface="Consolas" pitchFamily="49" charset="0"/>
              </a:rPr>
              <a:t>foreach</a:t>
            </a:r>
            <a:r>
              <a:rPr lang="en-US" dirty="0"/>
              <a:t> to retrieve results</a:t>
            </a:r>
          </a:p>
        </p:txBody>
      </p:sp>
      <p:sp>
        <p:nvSpPr>
          <p:cNvPr id="4" name="Rectangle 3"/>
          <p:cNvSpPr/>
          <p:nvPr/>
        </p:nvSpPr>
        <p:spPr bwMode="auto">
          <a:xfrm>
            <a:off x="152400" y="3759875"/>
            <a:ext cx="5410200" cy="2031325"/>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274320"/>
            <a:r>
              <a:rPr lang="en-US" sz="1400" dirty="0" err="1">
                <a:solidFill>
                  <a:srgbClr val="0000FF"/>
                </a:solidFill>
                <a:effectLst/>
                <a:latin typeface="Consolas" pitchFamily="49" charset="0"/>
                <a:cs typeface="Consolas" pitchFamily="49" charset="0"/>
              </a:rPr>
              <a:t>var</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booksByYear</a:t>
            </a:r>
            <a:r>
              <a:rPr lang="en-US" sz="1400" dirty="0">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from</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book</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in</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books</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group</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book</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by</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book</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Published</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Year</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err="1">
                <a:solidFill>
                  <a:srgbClr val="0000FF"/>
                </a:solidFill>
                <a:effectLst/>
                <a:latin typeface="Consolas" pitchFamily="49" charset="0"/>
                <a:cs typeface="Consolas" pitchFamily="49" charset="0"/>
              </a:rPr>
              <a:t>foreach</a:t>
            </a:r>
            <a:r>
              <a:rPr lang="en-US" sz="1400" dirty="0">
                <a:latin typeface="Consolas" pitchFamily="49" charset="0"/>
                <a:cs typeface="Consolas" pitchFamily="49" charset="0"/>
              </a:rPr>
              <a:t>(</a:t>
            </a:r>
            <a:r>
              <a:rPr lang="en-US" sz="1400" dirty="0" err="1">
                <a:solidFill>
                  <a:srgbClr val="0000FF"/>
                </a:solidFill>
                <a:effectLst/>
                <a:latin typeface="Consolas" pitchFamily="49" charset="0"/>
                <a:cs typeface="Consolas" pitchFamily="49" charset="0"/>
              </a:rPr>
              <a:t>var</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group</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in</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booksByYear</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Console</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WriteLine</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"Books published in {0}"</a:t>
            </a:r>
            <a:r>
              <a:rPr lang="en-US" sz="1400" dirty="0">
                <a:latin typeface="Consolas" pitchFamily="49" charset="0"/>
                <a:cs typeface="Consolas" pitchFamily="49" charset="0"/>
              </a:rPr>
              <a:t>, </a:t>
            </a:r>
          </a:p>
          <a:p>
            <a:pPr defTabSz="274320"/>
            <a:r>
              <a:rPr lang="en-US" sz="1400" dirty="0">
                <a:solidFill>
                  <a:srgbClr val="020002"/>
                </a:solidFill>
                <a:effectLst/>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group</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Key</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foreach</a:t>
            </a:r>
            <a:r>
              <a:rPr lang="en-US" sz="1400" dirty="0">
                <a:latin typeface="Consolas" pitchFamily="49" charset="0"/>
                <a:cs typeface="Consolas" pitchFamily="49" charset="0"/>
              </a:rPr>
              <a:t>(</a:t>
            </a:r>
            <a:r>
              <a:rPr lang="en-US" sz="1400" dirty="0" err="1">
                <a:solidFill>
                  <a:srgbClr val="0000FF"/>
                </a:solidFill>
                <a:effectLst/>
                <a:latin typeface="Consolas" pitchFamily="49" charset="0"/>
                <a:cs typeface="Consolas" pitchFamily="49" charset="0"/>
              </a:rPr>
              <a:t>var</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book</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in</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group</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Console</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WriteLine</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  {0} by {1}"</a:t>
            </a:r>
            <a:r>
              <a:rPr lang="en-US" sz="1400" dirty="0">
                <a:latin typeface="Consolas" pitchFamily="49" charset="0"/>
                <a:cs typeface="Consolas" pitchFamily="49" charset="0"/>
              </a:rPr>
              <a:t>, </a:t>
            </a:r>
          </a:p>
          <a:p>
            <a:pPr defTabSz="274320"/>
            <a:r>
              <a:rPr lang="en-US" sz="1400" dirty="0">
                <a:solidFill>
                  <a:srgbClr val="020002"/>
                </a:solidFill>
                <a:effectLst/>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book</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Name</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book</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Author</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a:t>
            </a:r>
            <a:endParaRPr lang="en-US" sz="1400" dirty="0">
              <a:solidFill>
                <a:srgbClr val="000000"/>
              </a:solidFill>
              <a:latin typeface="Consolas" pitchFamily="49" charset="0"/>
              <a:cs typeface="Consolas" pitchFamily="49"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581400"/>
            <a:ext cx="3319841" cy="2550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a:t>(C)2011 by Pavel Yosifovich</a:t>
            </a:r>
          </a:p>
        </p:txBody>
      </p:sp>
      <p:sp>
        <p:nvSpPr>
          <p:cNvPr id="6" name="Slide Number Placeholder 5"/>
          <p:cNvSpPr>
            <a:spLocks noGrp="1"/>
          </p:cNvSpPr>
          <p:nvPr>
            <p:ph type="sldNum" sz="quarter" idx="12"/>
          </p:nvPr>
        </p:nvSpPr>
        <p:spPr/>
        <p:txBody>
          <a:bodyPr/>
          <a:lstStyle/>
          <a:p>
            <a:fld id="{301210FF-26AF-45AE-9015-DF8621E89FCE}" type="slidenum">
              <a:rPr lang="en-US" smtClean="0"/>
              <a:t>146</a:t>
            </a:fld>
            <a:endParaRPr lang="en-US"/>
          </a:p>
        </p:txBody>
      </p:sp>
    </p:spTree>
    <p:extLst>
      <p:ext uri="{BB962C8B-B14F-4D97-AF65-F5344CB8AC3E}">
        <p14:creationId xmlns:p14="http://schemas.microsoft.com/office/powerpoint/2010/main" val="2404985495"/>
      </p:ext>
    </p:extLst>
  </p:cSld>
  <p:clrMapOvr>
    <a:masterClrMapping/>
  </p:clrMapOvr>
  <p:transition>
    <p:fad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Continuation</a:t>
            </a:r>
          </a:p>
        </p:txBody>
      </p:sp>
      <p:sp>
        <p:nvSpPr>
          <p:cNvPr id="3" name="Content Placeholder 2"/>
          <p:cNvSpPr>
            <a:spLocks noGrp="1"/>
          </p:cNvSpPr>
          <p:nvPr>
            <p:ph idx="1"/>
          </p:nvPr>
        </p:nvSpPr>
        <p:spPr/>
        <p:txBody>
          <a:bodyPr>
            <a:normAutofit lnSpcReduction="10000"/>
          </a:bodyPr>
          <a:lstStyle/>
          <a:p>
            <a:r>
              <a:rPr lang="en-US" dirty="0"/>
              <a:t>After grouping or projection (select) the query is essentially over</a:t>
            </a:r>
          </a:p>
          <a:p>
            <a:r>
              <a:rPr lang="en-US" dirty="0"/>
              <a:t>Sometimes we want to continue querying with the new results</a:t>
            </a:r>
          </a:p>
          <a:p>
            <a:r>
              <a:rPr lang="en-US" dirty="0"/>
              <a:t>Can do so with a new query that uses the previous one</a:t>
            </a:r>
          </a:p>
          <a:p>
            <a:r>
              <a:rPr lang="en-US" dirty="0"/>
              <a:t>Alternatively, can use the </a:t>
            </a:r>
            <a:r>
              <a:rPr lang="en-US" b="1" dirty="0">
                <a:solidFill>
                  <a:srgbClr val="0070C0"/>
                </a:solidFill>
                <a:latin typeface="Consolas" pitchFamily="49" charset="0"/>
                <a:cs typeface="Consolas" pitchFamily="49" charset="0"/>
              </a:rPr>
              <a:t>into</a:t>
            </a:r>
            <a:r>
              <a:rPr lang="en-US" dirty="0"/>
              <a:t> clause to give a new name to the result, and then continue the query</a:t>
            </a:r>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301210FF-26AF-45AE-9015-DF8621E89FCE}" type="slidenum">
              <a:rPr lang="en-US" smtClean="0"/>
              <a:t>147</a:t>
            </a:fld>
            <a:endParaRPr lang="en-US"/>
          </a:p>
        </p:txBody>
      </p:sp>
    </p:spTree>
    <p:extLst>
      <p:ext uri="{BB962C8B-B14F-4D97-AF65-F5344CB8AC3E}">
        <p14:creationId xmlns:p14="http://schemas.microsoft.com/office/powerpoint/2010/main" val="1218362769"/>
      </p:ext>
    </p:extLst>
  </p:cSld>
  <p:clrMapOvr>
    <a:masterClrMapping/>
  </p:clrMapOvr>
  <p:transition>
    <p:fad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Grouping</a:t>
            </a:r>
          </a:p>
        </p:txBody>
      </p:sp>
      <p:sp>
        <p:nvSpPr>
          <p:cNvPr id="3" name="Content Placeholder 2"/>
          <p:cNvSpPr>
            <a:spLocks noGrp="1"/>
          </p:cNvSpPr>
          <p:nvPr>
            <p:ph idx="1"/>
          </p:nvPr>
        </p:nvSpPr>
        <p:spPr>
          <a:xfrm>
            <a:off x="457200" y="1219200"/>
            <a:ext cx="8229600" cy="1371600"/>
          </a:xfrm>
        </p:spPr>
        <p:txBody>
          <a:bodyPr>
            <a:normAutofit/>
          </a:bodyPr>
          <a:lstStyle/>
          <a:p>
            <a:r>
              <a:rPr lang="en-US" dirty="0"/>
              <a:t>Can use the </a:t>
            </a:r>
            <a:r>
              <a:rPr lang="en-US" b="1" dirty="0">
                <a:solidFill>
                  <a:srgbClr val="0070C0"/>
                </a:solidFill>
                <a:latin typeface="Consolas" pitchFamily="49" charset="0"/>
                <a:cs typeface="Consolas" pitchFamily="49" charset="0"/>
              </a:rPr>
              <a:t>into</a:t>
            </a:r>
            <a:r>
              <a:rPr lang="en-US" dirty="0"/>
              <a:t> keyword to continue querying the resulting group</a:t>
            </a:r>
          </a:p>
          <a:p>
            <a:endParaRPr lang="en-US" dirty="0"/>
          </a:p>
        </p:txBody>
      </p:sp>
      <p:sp>
        <p:nvSpPr>
          <p:cNvPr id="4" name="Rectangle 3"/>
          <p:cNvSpPr/>
          <p:nvPr/>
        </p:nvSpPr>
        <p:spPr bwMode="auto">
          <a:xfrm>
            <a:off x="228600" y="2785170"/>
            <a:ext cx="6781800" cy="353943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274320"/>
            <a:r>
              <a:rPr lang="en-US" sz="1400" dirty="0" err="1">
                <a:solidFill>
                  <a:srgbClr val="0000FF"/>
                </a:solidFill>
                <a:effectLst/>
                <a:latin typeface="Consolas" pitchFamily="49" charset="0"/>
                <a:cs typeface="Consolas" pitchFamily="49" charset="0"/>
              </a:rPr>
              <a:t>var</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byYear</a:t>
            </a:r>
            <a:r>
              <a:rPr lang="en-US" sz="1400" dirty="0">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from</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book</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in</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books</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group</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book</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by</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book</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Published</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Year</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into</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g</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orderby</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g</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Key</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descending</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select</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new</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Year</a:t>
            </a:r>
            <a:r>
              <a:rPr lang="en-US" sz="1400" dirty="0">
                <a:latin typeface="Consolas" pitchFamily="49" charset="0"/>
                <a:cs typeface="Consolas" pitchFamily="49" charset="0"/>
              </a:rPr>
              <a:t> = </a:t>
            </a:r>
            <a:r>
              <a:rPr lang="en-US" sz="1400" dirty="0" err="1">
                <a:solidFill>
                  <a:srgbClr val="020002"/>
                </a:solidFill>
                <a:effectLst/>
                <a:latin typeface="Consolas" pitchFamily="49" charset="0"/>
                <a:cs typeface="Consolas" pitchFamily="49" charset="0"/>
              </a:rPr>
              <a:t>g</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Key</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Books</a:t>
            </a:r>
            <a:r>
              <a:rPr lang="en-US" sz="1400" dirty="0">
                <a:latin typeface="Consolas" pitchFamily="49" charset="0"/>
                <a:cs typeface="Consolas" pitchFamily="49" charset="0"/>
              </a:rPr>
              <a:t> = </a:t>
            </a:r>
            <a:r>
              <a:rPr lang="en-US" sz="1400" dirty="0">
                <a:solidFill>
                  <a:srgbClr val="020002"/>
                </a:solidFill>
                <a:effectLst/>
                <a:latin typeface="Consolas" pitchFamily="49" charset="0"/>
                <a:cs typeface="Consolas" pitchFamily="49" charset="0"/>
              </a:rPr>
              <a:t>g</a:t>
            </a:r>
            <a:br>
              <a:rPr lang="en-US" sz="1400" dirty="0">
                <a:latin typeface="Consolas" pitchFamily="49" charset="0"/>
                <a:cs typeface="Consolas" pitchFamily="49" charset="0"/>
              </a:rPr>
            </a:br>
            <a:r>
              <a:rPr lang="en-US" sz="1400" dirty="0">
                <a:latin typeface="Consolas" pitchFamily="49" charset="0"/>
                <a:cs typeface="Consolas" pitchFamily="49" charset="0"/>
              </a:rPr>
              <a:t> 					 };</a:t>
            </a:r>
          </a:p>
          <a:p>
            <a:pPr defTabSz="274320"/>
            <a:br>
              <a:rPr lang="en-US" sz="1400" dirty="0">
                <a:latin typeface="Consolas" pitchFamily="49" charset="0"/>
                <a:cs typeface="Consolas" pitchFamily="49" charset="0"/>
              </a:rPr>
            </a:br>
            <a:r>
              <a:rPr lang="en-US" sz="1400" dirty="0" err="1">
                <a:solidFill>
                  <a:srgbClr val="0000FF"/>
                </a:solidFill>
                <a:effectLst/>
                <a:latin typeface="Consolas" pitchFamily="49" charset="0"/>
                <a:cs typeface="Consolas" pitchFamily="49" charset="0"/>
              </a:rPr>
              <a:t>foreach</a:t>
            </a:r>
            <a:r>
              <a:rPr lang="en-US" sz="1400" dirty="0">
                <a:latin typeface="Consolas" pitchFamily="49" charset="0"/>
                <a:cs typeface="Consolas" pitchFamily="49" charset="0"/>
              </a:rPr>
              <a:t>(</a:t>
            </a:r>
            <a:r>
              <a:rPr lang="en-US" sz="1400" dirty="0" err="1">
                <a:solidFill>
                  <a:srgbClr val="0000FF"/>
                </a:solidFill>
                <a:effectLst/>
                <a:latin typeface="Consolas" pitchFamily="49" charset="0"/>
                <a:cs typeface="Consolas" pitchFamily="49" charset="0"/>
              </a:rPr>
              <a:t>var</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group</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in</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byYear</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Console</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WriteLine</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"Books published in {0}"</a:t>
            </a:r>
            <a:r>
              <a:rPr lang="en-US" sz="1400" dirty="0">
                <a:latin typeface="Consolas" pitchFamily="49" charset="0"/>
                <a:cs typeface="Consolas" pitchFamily="49" charset="0"/>
              </a:rPr>
              <a:t>, </a:t>
            </a:r>
          </a:p>
          <a:p>
            <a:pPr defTabSz="274320"/>
            <a:r>
              <a:rPr lang="en-US" sz="1400" dirty="0">
                <a:solidFill>
                  <a:srgbClr val="020002"/>
                </a:solidFill>
                <a:effectLst/>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group</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Year</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foreach</a:t>
            </a:r>
            <a:r>
              <a:rPr lang="en-US" sz="1400" dirty="0">
                <a:latin typeface="Consolas" pitchFamily="49" charset="0"/>
                <a:cs typeface="Consolas" pitchFamily="49" charset="0"/>
              </a:rPr>
              <a:t>(</a:t>
            </a:r>
            <a:r>
              <a:rPr lang="en-US" sz="1400" dirty="0" err="1">
                <a:solidFill>
                  <a:srgbClr val="0000FF"/>
                </a:solidFill>
                <a:effectLst/>
                <a:latin typeface="Consolas" pitchFamily="49" charset="0"/>
                <a:cs typeface="Consolas" pitchFamily="49" charset="0"/>
              </a:rPr>
              <a:t>var</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book</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in</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group</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Books</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Console</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WriteLine</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  {0} by {1}"</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book</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Name</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book</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Author</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a:t>
            </a:r>
            <a:br>
              <a:rPr lang="en-US" sz="1400" dirty="0">
                <a:latin typeface="Consolas" pitchFamily="49" charset="0"/>
                <a:cs typeface="Consolas" pitchFamily="49" charset="0"/>
              </a:rPr>
            </a:br>
            <a:endParaRPr lang="en-US" sz="1400" dirty="0">
              <a:solidFill>
                <a:srgbClr val="000000"/>
              </a:solidFill>
              <a:latin typeface="Consolas" pitchFamily="49" charset="0"/>
              <a:cs typeface="Consolas"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300" y="2590800"/>
            <a:ext cx="3429000" cy="2788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a:t>(C)2011 by Pavel Yosifovich</a:t>
            </a:r>
          </a:p>
        </p:txBody>
      </p:sp>
      <p:sp>
        <p:nvSpPr>
          <p:cNvPr id="6" name="Slide Number Placeholder 5"/>
          <p:cNvSpPr>
            <a:spLocks noGrp="1"/>
          </p:cNvSpPr>
          <p:nvPr>
            <p:ph type="sldNum" sz="quarter" idx="12"/>
          </p:nvPr>
        </p:nvSpPr>
        <p:spPr/>
        <p:txBody>
          <a:bodyPr/>
          <a:lstStyle/>
          <a:p>
            <a:fld id="{301210FF-26AF-45AE-9015-DF8621E89FCE}" type="slidenum">
              <a:rPr lang="en-US" smtClean="0"/>
              <a:t>148</a:t>
            </a:fld>
            <a:endParaRPr lang="en-US"/>
          </a:p>
        </p:txBody>
      </p:sp>
    </p:spTree>
    <p:extLst>
      <p:ext uri="{BB962C8B-B14F-4D97-AF65-F5344CB8AC3E}">
        <p14:creationId xmlns:p14="http://schemas.microsoft.com/office/powerpoint/2010/main" val="147426267"/>
      </p:ext>
    </p:extLst>
  </p:cSld>
  <p:clrMapOvr>
    <a:masterClrMapping/>
  </p:clrMapOvr>
  <p:transition>
    <p:fad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Temporary Bindings</a:t>
            </a:r>
          </a:p>
        </p:txBody>
      </p:sp>
      <p:sp>
        <p:nvSpPr>
          <p:cNvPr id="3" name="Content Placeholder 2"/>
          <p:cNvSpPr>
            <a:spLocks noGrp="1"/>
          </p:cNvSpPr>
          <p:nvPr>
            <p:ph idx="1"/>
          </p:nvPr>
        </p:nvSpPr>
        <p:spPr>
          <a:xfrm>
            <a:off x="457200" y="1219200"/>
            <a:ext cx="8229600" cy="3150275"/>
          </a:xfrm>
        </p:spPr>
        <p:txBody>
          <a:bodyPr>
            <a:normAutofit fontScale="92500" lnSpcReduction="10000"/>
          </a:bodyPr>
          <a:lstStyle/>
          <a:p>
            <a:r>
              <a:rPr lang="en-US" dirty="0"/>
              <a:t>Sometimes it’s convenient to do some intermediate computation within a query expression</a:t>
            </a:r>
          </a:p>
          <a:p>
            <a:r>
              <a:rPr lang="en-US" dirty="0"/>
              <a:t>The </a:t>
            </a:r>
            <a:r>
              <a:rPr lang="en-US" b="1" dirty="0">
                <a:solidFill>
                  <a:srgbClr val="0070C0"/>
                </a:solidFill>
                <a:latin typeface="Consolas" pitchFamily="49" charset="0"/>
                <a:cs typeface="Consolas" pitchFamily="49" charset="0"/>
              </a:rPr>
              <a:t>let</a:t>
            </a:r>
            <a:r>
              <a:rPr lang="en-US" dirty="0"/>
              <a:t> clause allows for temporary binding of an identifier to that computation</a:t>
            </a:r>
          </a:p>
          <a:p>
            <a:pPr lvl="1"/>
            <a:r>
              <a:rPr lang="en-US" dirty="0"/>
              <a:t>Makes the query shorter and clearer</a:t>
            </a:r>
          </a:p>
          <a:p>
            <a:pPr lvl="1"/>
            <a:endParaRPr lang="en-US" dirty="0"/>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301210FF-26AF-45AE-9015-DF8621E89FCE}" type="slidenum">
              <a:rPr lang="en-US" smtClean="0"/>
              <a:t>149</a:t>
            </a:fld>
            <a:endParaRPr lang="en-US"/>
          </a:p>
        </p:txBody>
      </p:sp>
      <p:sp>
        <p:nvSpPr>
          <p:cNvPr id="6" name="Rectangle 5"/>
          <p:cNvSpPr/>
          <p:nvPr/>
        </p:nvSpPr>
        <p:spPr bwMode="auto">
          <a:xfrm>
            <a:off x="1066800" y="4392335"/>
            <a:ext cx="6781800" cy="2031325"/>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274320"/>
            <a:r>
              <a:rPr lang="en-US" sz="1400" dirty="0" err="1">
                <a:solidFill>
                  <a:srgbClr val="0000FF"/>
                </a:solidFill>
                <a:latin typeface="Consolas" pitchFamily="49" charset="0"/>
                <a:cs typeface="Consolas" pitchFamily="49" charset="0"/>
              </a:rPr>
              <a:t>var</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query</a:t>
            </a:r>
            <a:r>
              <a:rPr lang="en-US" sz="1400" dirty="0">
                <a:latin typeface="Consolas" pitchFamily="49" charset="0"/>
                <a:cs typeface="Consolas" pitchFamily="49" charset="0"/>
              </a:rPr>
              <a:t> = </a:t>
            </a:r>
            <a:r>
              <a:rPr lang="en-US" sz="1400" dirty="0">
                <a:solidFill>
                  <a:srgbClr val="0000FF"/>
                </a:solidFill>
                <a:latin typeface="Consolas" pitchFamily="49" charset="0"/>
                <a:cs typeface="Consolas" pitchFamily="49" charset="0"/>
              </a:rPr>
              <a:t>from</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book</a:t>
            </a: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in</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books</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let</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year</a:t>
            </a:r>
            <a:r>
              <a:rPr lang="en-US" sz="1400" dirty="0">
                <a:latin typeface="Consolas" pitchFamily="49" charset="0"/>
                <a:cs typeface="Consolas" pitchFamily="49" charset="0"/>
              </a:rPr>
              <a:t> = </a:t>
            </a:r>
            <a:r>
              <a:rPr lang="en-US" sz="1400" dirty="0" err="1">
                <a:solidFill>
                  <a:srgbClr val="020002"/>
                </a:solidFill>
                <a:latin typeface="Consolas" pitchFamily="49" charset="0"/>
                <a:cs typeface="Consolas" pitchFamily="49" charset="0"/>
              </a:rPr>
              <a:t>book</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Published</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Year</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orderby</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year</a:t>
            </a: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descending</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select</a:t>
            </a: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new</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Name</a:t>
            </a:r>
            <a:r>
              <a:rPr lang="en-US" sz="1400" dirty="0">
                <a:latin typeface="Consolas" pitchFamily="49" charset="0"/>
                <a:cs typeface="Consolas" pitchFamily="49" charset="0"/>
              </a:rPr>
              <a:t> = </a:t>
            </a:r>
            <a:r>
              <a:rPr lang="en-US" sz="1400" dirty="0" err="1">
                <a:solidFill>
                  <a:srgbClr val="020002"/>
                </a:solidFill>
                <a:latin typeface="Consolas" pitchFamily="49" charset="0"/>
                <a:cs typeface="Consolas" pitchFamily="49" charset="0"/>
              </a:rPr>
              <a:t>book</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Name</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Year</a:t>
            </a:r>
            <a:r>
              <a:rPr lang="en-US" sz="1400" dirty="0">
                <a:latin typeface="Consolas" pitchFamily="49" charset="0"/>
                <a:cs typeface="Consolas" pitchFamily="49" charset="0"/>
              </a:rPr>
              <a:t> = </a:t>
            </a:r>
            <a:r>
              <a:rPr lang="en-US" sz="1400" dirty="0">
                <a:solidFill>
                  <a:srgbClr val="020002"/>
                </a:solidFill>
                <a:latin typeface="Consolas" pitchFamily="49" charset="0"/>
                <a:cs typeface="Consolas" pitchFamily="49" charset="0"/>
              </a:rPr>
              <a:t>year</a:t>
            </a:r>
            <a:br>
              <a:rPr lang="en-US" sz="1400" dirty="0">
                <a:latin typeface="Consolas" pitchFamily="49" charset="0"/>
                <a:cs typeface="Consolas" pitchFamily="49" charset="0"/>
              </a:rPr>
            </a:b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err="1">
                <a:solidFill>
                  <a:srgbClr val="0000FF"/>
                </a:solidFill>
                <a:latin typeface="Consolas" pitchFamily="49" charset="0"/>
                <a:cs typeface="Consolas" pitchFamily="49" charset="0"/>
              </a:rPr>
              <a:t>foreach</a:t>
            </a:r>
            <a:r>
              <a:rPr lang="en-US" sz="1400" dirty="0">
                <a:latin typeface="Consolas" pitchFamily="49" charset="0"/>
                <a:cs typeface="Consolas" pitchFamily="49" charset="0"/>
              </a:rPr>
              <a:t>(</a:t>
            </a:r>
            <a:r>
              <a:rPr lang="en-US" sz="1400" dirty="0" err="1">
                <a:solidFill>
                  <a:srgbClr val="0000FF"/>
                </a:solidFill>
                <a:latin typeface="Consolas" pitchFamily="49" charset="0"/>
                <a:cs typeface="Consolas" pitchFamily="49" charset="0"/>
              </a:rPr>
              <a:t>var</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b</a:t>
            </a: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in</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query</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b="1" dirty="0" err="1">
                <a:solidFill>
                  <a:srgbClr val="0000FF"/>
                </a:solidFill>
                <a:latin typeface="Consolas" pitchFamily="49" charset="0"/>
                <a:cs typeface="Consolas" pitchFamily="49" charset="0"/>
              </a:rPr>
              <a:t>Console</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WriteLine</a:t>
            </a:r>
            <a:r>
              <a:rPr lang="en-US" sz="1400" dirty="0">
                <a:latin typeface="Consolas" pitchFamily="49" charset="0"/>
                <a:cs typeface="Consolas" pitchFamily="49" charset="0"/>
              </a:rPr>
              <a:t>(</a:t>
            </a:r>
            <a:r>
              <a:rPr lang="en-US" sz="1400" dirty="0">
                <a:solidFill>
                  <a:srgbClr val="A31515"/>
                </a:solidFill>
                <a:latin typeface="Consolas" pitchFamily="49" charset="0"/>
                <a:cs typeface="Consolas" pitchFamily="49" charset="0"/>
              </a:rPr>
              <a:t>"{0} {1}"</a:t>
            </a: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b</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Name</a:t>
            </a: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b</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Year</a:t>
            </a:r>
            <a:r>
              <a:rPr lang="en-US" sz="1400" dirty="0">
                <a:latin typeface="Consolas" pitchFamily="49" charset="0"/>
                <a:cs typeface="Consolas" pitchFamily="49" charset="0"/>
              </a:rPr>
              <a:t>);</a:t>
            </a:r>
            <a:endParaRPr lang="en-US" sz="140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112543874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BindingFlags</a:t>
            </a:r>
            <a:r>
              <a:rPr lang="en-US" dirty="0"/>
              <a:t> </a:t>
            </a:r>
            <a:r>
              <a:rPr lang="en-US" dirty="0" err="1"/>
              <a:t>Enumration</a:t>
            </a:r>
            <a:endParaRPr lang="he-IL" dirty="0"/>
          </a:p>
        </p:txBody>
      </p:sp>
      <p:sp>
        <p:nvSpPr>
          <p:cNvPr id="3" name="Content Placeholder 2"/>
          <p:cNvSpPr>
            <a:spLocks noGrp="1"/>
          </p:cNvSpPr>
          <p:nvPr>
            <p:ph idx="1"/>
          </p:nvPr>
        </p:nvSpPr>
        <p:spPr/>
        <p:txBody>
          <a:bodyPr>
            <a:normAutofit fontScale="70000" lnSpcReduction="20000"/>
          </a:bodyPr>
          <a:lstStyle/>
          <a:p>
            <a:r>
              <a:rPr lang="en-US" dirty="0"/>
              <a:t>Controls which members are returned in a name lookup method (</a:t>
            </a:r>
            <a:r>
              <a:rPr lang="en-US" dirty="0" err="1">
                <a:latin typeface="Consolas" pitchFamily="49" charset="0"/>
              </a:rPr>
              <a:t>GetField</a:t>
            </a:r>
            <a:r>
              <a:rPr lang="en-US" dirty="0"/>
              <a:t>, </a:t>
            </a:r>
            <a:r>
              <a:rPr lang="en-US" dirty="0" err="1">
                <a:latin typeface="Consolas" pitchFamily="49" charset="0"/>
              </a:rPr>
              <a:t>GetMethod</a:t>
            </a:r>
            <a:r>
              <a:rPr lang="en-US" dirty="0"/>
              <a:t>, </a:t>
            </a:r>
            <a:r>
              <a:rPr lang="en-US" dirty="0" err="1">
                <a:latin typeface="Consolas" pitchFamily="49" charset="0"/>
              </a:rPr>
              <a:t>GetEvent</a:t>
            </a:r>
            <a:r>
              <a:rPr lang="en-US" dirty="0"/>
              <a:t>, etc.)</a:t>
            </a:r>
          </a:p>
          <a:p>
            <a:r>
              <a:rPr lang="en-US" dirty="0"/>
              <a:t>Multiple values may be </a:t>
            </a:r>
            <a:r>
              <a:rPr lang="en-US" dirty="0" err="1"/>
              <a:t>ORed</a:t>
            </a:r>
            <a:r>
              <a:rPr lang="en-US" dirty="0"/>
              <a:t> together</a:t>
            </a:r>
          </a:p>
          <a:p>
            <a:pPr lvl="1"/>
            <a:r>
              <a:rPr lang="en-US" b="1" dirty="0" err="1">
                <a:solidFill>
                  <a:srgbClr val="0E22BA"/>
                </a:solidFill>
                <a:latin typeface="Consolas" pitchFamily="49" charset="0"/>
              </a:rPr>
              <a:t>IgnoreCase</a:t>
            </a:r>
            <a:endParaRPr lang="en-US" b="1" dirty="0">
              <a:solidFill>
                <a:srgbClr val="0E22BA"/>
              </a:solidFill>
              <a:latin typeface="Consolas" pitchFamily="49" charset="0"/>
            </a:endParaRPr>
          </a:p>
          <a:p>
            <a:pPr lvl="2"/>
            <a:r>
              <a:rPr lang="en-US" dirty="0"/>
              <a:t>Perform a case insensitive search</a:t>
            </a:r>
          </a:p>
          <a:p>
            <a:pPr lvl="1"/>
            <a:r>
              <a:rPr lang="en-US" sz="3100" b="1" dirty="0" err="1">
                <a:solidFill>
                  <a:srgbClr val="0E22BA"/>
                </a:solidFill>
                <a:latin typeface="Consolas" pitchFamily="49" charset="0"/>
              </a:rPr>
              <a:t>DeclaredOnly</a:t>
            </a:r>
            <a:endParaRPr lang="en-US" sz="3100" b="1" dirty="0">
              <a:solidFill>
                <a:srgbClr val="0E22BA"/>
              </a:solidFill>
              <a:latin typeface="Consolas" pitchFamily="49" charset="0"/>
            </a:endParaRPr>
          </a:p>
          <a:p>
            <a:pPr lvl="2"/>
            <a:r>
              <a:rPr lang="en-US" dirty="0"/>
              <a:t>Ignore inherited members</a:t>
            </a:r>
          </a:p>
          <a:p>
            <a:pPr lvl="1"/>
            <a:r>
              <a:rPr lang="en-US" sz="3100" b="1" dirty="0">
                <a:solidFill>
                  <a:srgbClr val="0E22BA"/>
                </a:solidFill>
                <a:latin typeface="Consolas" pitchFamily="49" charset="0"/>
              </a:rPr>
              <a:t>Instance</a:t>
            </a:r>
          </a:p>
          <a:p>
            <a:pPr lvl="2"/>
            <a:r>
              <a:rPr lang="en-US" dirty="0"/>
              <a:t>Search instance members</a:t>
            </a:r>
          </a:p>
          <a:p>
            <a:pPr lvl="1"/>
            <a:r>
              <a:rPr lang="en-US" sz="3100" b="1" dirty="0">
                <a:solidFill>
                  <a:srgbClr val="0E22BA"/>
                </a:solidFill>
                <a:latin typeface="Consolas" pitchFamily="49" charset="0"/>
              </a:rPr>
              <a:t>Static</a:t>
            </a:r>
          </a:p>
          <a:p>
            <a:pPr lvl="2"/>
            <a:r>
              <a:rPr lang="en-US" dirty="0"/>
              <a:t>Search static members</a:t>
            </a:r>
          </a:p>
          <a:p>
            <a:pPr lvl="1"/>
            <a:r>
              <a:rPr lang="en-US" sz="3100" b="1" dirty="0">
                <a:solidFill>
                  <a:srgbClr val="0E22BA"/>
                </a:solidFill>
                <a:latin typeface="Consolas" pitchFamily="49" charset="0"/>
              </a:rPr>
              <a:t>Public</a:t>
            </a:r>
            <a:r>
              <a:rPr lang="en-US" dirty="0"/>
              <a:t>, </a:t>
            </a:r>
            <a:r>
              <a:rPr lang="en-US" sz="3100" b="1" dirty="0" err="1">
                <a:solidFill>
                  <a:srgbClr val="0E22BA"/>
                </a:solidFill>
                <a:latin typeface="Consolas" pitchFamily="49" charset="0"/>
              </a:rPr>
              <a:t>NonPublic</a:t>
            </a:r>
            <a:endParaRPr lang="en-US" sz="3100" b="1" dirty="0">
              <a:solidFill>
                <a:srgbClr val="0E22BA"/>
              </a:solidFill>
              <a:latin typeface="Consolas" pitchFamily="49" charset="0"/>
            </a:endParaRPr>
          </a:p>
          <a:p>
            <a:pPr lvl="2"/>
            <a:r>
              <a:rPr lang="en-US" dirty="0"/>
              <a:t>Search public / non-public members</a:t>
            </a:r>
          </a:p>
          <a:p>
            <a:pPr lvl="1"/>
            <a:r>
              <a:rPr lang="en-US" sz="3100" b="1" dirty="0" err="1">
                <a:solidFill>
                  <a:srgbClr val="0E22BA"/>
                </a:solidFill>
                <a:latin typeface="Consolas" pitchFamily="49" charset="0"/>
              </a:rPr>
              <a:t>FlattenHirerarchy</a:t>
            </a:r>
            <a:endParaRPr lang="en-US" sz="3100" b="1" dirty="0">
              <a:solidFill>
                <a:srgbClr val="0E22BA"/>
              </a:solidFill>
              <a:latin typeface="Consolas" pitchFamily="49" charset="0"/>
            </a:endParaRPr>
          </a:p>
          <a:p>
            <a:pPr lvl="2"/>
            <a:r>
              <a:rPr lang="en-US" dirty="0"/>
              <a:t>Search static members of inherited types</a:t>
            </a:r>
            <a:endParaRPr lang="he-IL"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15</a:t>
            </a:fld>
            <a:endParaRPr lang="he-IL"/>
          </a:p>
        </p:txBody>
      </p:sp>
    </p:spTree>
  </p:cSld>
  <p:clrMapOvr>
    <a:masterClrMapping/>
  </p:clrMapOvr>
  <p:transition>
    <p:fade/>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To XML</a:t>
            </a:r>
          </a:p>
        </p:txBody>
      </p:sp>
      <p:sp>
        <p:nvSpPr>
          <p:cNvPr id="3" name="Content Placeholder 2"/>
          <p:cNvSpPr>
            <a:spLocks noGrp="1"/>
          </p:cNvSpPr>
          <p:nvPr>
            <p:ph idx="1"/>
          </p:nvPr>
        </p:nvSpPr>
        <p:spPr/>
        <p:txBody>
          <a:bodyPr/>
          <a:lstStyle/>
          <a:p>
            <a:r>
              <a:rPr lang="en-US" dirty="0"/>
              <a:t>New object model</a:t>
            </a:r>
          </a:p>
          <a:p>
            <a:pPr lvl="1"/>
            <a:r>
              <a:rPr lang="en-US" dirty="0"/>
              <a:t>No need to create a document</a:t>
            </a:r>
          </a:p>
          <a:p>
            <a:pPr lvl="1"/>
            <a:r>
              <a:rPr lang="en-US" dirty="0"/>
              <a:t>Very intuitive and flexible</a:t>
            </a:r>
          </a:p>
          <a:p>
            <a:r>
              <a:rPr lang="en-US" b="1" dirty="0">
                <a:solidFill>
                  <a:srgbClr val="0070C0"/>
                </a:solidFill>
                <a:latin typeface="Consolas" pitchFamily="49" charset="0"/>
              </a:rPr>
              <a:t>using</a:t>
            </a:r>
            <a:r>
              <a:rPr lang="en-US" dirty="0">
                <a:solidFill>
                  <a:srgbClr val="FFFF00"/>
                </a:solidFill>
                <a:latin typeface="Consolas" pitchFamily="49" charset="0"/>
              </a:rPr>
              <a:t> </a:t>
            </a:r>
            <a:r>
              <a:rPr lang="en-US" b="1" dirty="0" err="1">
                <a:solidFill>
                  <a:srgbClr val="0070C0"/>
                </a:solidFill>
                <a:latin typeface="Consolas" pitchFamily="49" charset="0"/>
              </a:rPr>
              <a:t>System.Xml.Linq</a:t>
            </a:r>
            <a:endParaRPr lang="en-US" b="1" dirty="0">
              <a:solidFill>
                <a:srgbClr val="0070C0"/>
              </a:solidFill>
              <a:latin typeface="Consolas" pitchFamily="49" charset="0"/>
            </a:endParaRPr>
          </a:p>
          <a:p>
            <a:r>
              <a:rPr lang="en-US" dirty="0" err="1">
                <a:latin typeface="Consolas" pitchFamily="49" charset="0"/>
              </a:rPr>
              <a:t>System.Xml.Linq.Dll</a:t>
            </a:r>
            <a:r>
              <a:rPr lang="en-US" dirty="0"/>
              <a:t> Assembly</a:t>
            </a:r>
          </a:p>
          <a:p>
            <a:r>
              <a:rPr lang="en-US" dirty="0"/>
              <a:t>Easy to combine with other LINQ providers</a:t>
            </a:r>
          </a:p>
          <a:p>
            <a:pPr lvl="1"/>
            <a:r>
              <a:rPr lang="en-US" dirty="0"/>
              <a:t>E.g. LINQ to SQL or LINQ to Entities</a:t>
            </a:r>
          </a:p>
        </p:txBody>
      </p:sp>
      <p:sp>
        <p:nvSpPr>
          <p:cNvPr id="4" name="Footer Placeholder 3"/>
          <p:cNvSpPr>
            <a:spLocks noGrp="1"/>
          </p:cNvSpPr>
          <p:nvPr>
            <p:ph type="ftr" sz="quarter" idx="11"/>
          </p:nvPr>
        </p:nvSpPr>
        <p:spPr/>
        <p:txBody>
          <a:bodyPr/>
          <a:lstStyle/>
          <a:p>
            <a:r>
              <a:rPr lang="en-US"/>
              <a:t>(C)2011 by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150</a:t>
            </a:fld>
            <a:endParaRPr lang="he-IL"/>
          </a:p>
        </p:txBody>
      </p:sp>
    </p:spTree>
    <p:extLst>
      <p:ext uri="{BB962C8B-B14F-4D97-AF65-F5344CB8AC3E}">
        <p14:creationId xmlns:p14="http://schemas.microsoft.com/office/powerpoint/2010/main" val="247667868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XLINQ Object Model</a:t>
            </a:r>
          </a:p>
        </p:txBody>
      </p:sp>
      <p:sp>
        <p:nvSpPr>
          <p:cNvPr id="3" name="Content Placeholder 2"/>
          <p:cNvSpPr>
            <a:spLocks noGrp="1"/>
          </p:cNvSpPr>
          <p:nvPr>
            <p:ph idx="1"/>
          </p:nvPr>
        </p:nvSpPr>
        <p:spPr>
          <a:xfrm>
            <a:off x="457200" y="1219201"/>
            <a:ext cx="8229600" cy="3733800"/>
          </a:xfrm>
        </p:spPr>
        <p:txBody>
          <a:bodyPr>
            <a:normAutofit fontScale="92500" lnSpcReduction="10000"/>
          </a:bodyPr>
          <a:lstStyle/>
          <a:p>
            <a:r>
              <a:rPr lang="en-US" b="1" dirty="0" err="1">
                <a:solidFill>
                  <a:srgbClr val="FF0000"/>
                </a:solidFill>
                <a:latin typeface="Consolas" pitchFamily="49" charset="0"/>
                <a:cs typeface="Consolas" pitchFamily="49" charset="0"/>
              </a:rPr>
              <a:t>XDocument</a:t>
            </a:r>
            <a:endParaRPr lang="en-US" b="1" dirty="0">
              <a:solidFill>
                <a:srgbClr val="FF0000"/>
              </a:solidFill>
              <a:latin typeface="Consolas" pitchFamily="49" charset="0"/>
              <a:cs typeface="Consolas" pitchFamily="49" charset="0"/>
            </a:endParaRPr>
          </a:p>
          <a:p>
            <a:pPr lvl="1"/>
            <a:r>
              <a:rPr lang="en-US" dirty="0"/>
              <a:t>Represents the entire document</a:t>
            </a:r>
          </a:p>
          <a:p>
            <a:pPr lvl="1"/>
            <a:r>
              <a:rPr lang="en-US" dirty="0"/>
              <a:t>Not strictly required</a:t>
            </a:r>
          </a:p>
          <a:p>
            <a:r>
              <a:rPr lang="en-US" b="1" dirty="0" err="1">
                <a:solidFill>
                  <a:srgbClr val="FF0000"/>
                </a:solidFill>
                <a:latin typeface="Consolas" pitchFamily="49" charset="0"/>
                <a:cs typeface="Consolas" pitchFamily="49" charset="0"/>
              </a:rPr>
              <a:t>XElement</a:t>
            </a:r>
            <a:r>
              <a:rPr lang="en-US" dirty="0"/>
              <a:t>, </a:t>
            </a:r>
            <a:r>
              <a:rPr lang="en-US" b="1" dirty="0" err="1">
                <a:solidFill>
                  <a:srgbClr val="FF0000"/>
                </a:solidFill>
                <a:latin typeface="Consolas" pitchFamily="49" charset="0"/>
                <a:cs typeface="Consolas" pitchFamily="49" charset="0"/>
              </a:rPr>
              <a:t>XAttribute</a:t>
            </a:r>
            <a:endParaRPr lang="en-US" b="1" dirty="0">
              <a:solidFill>
                <a:srgbClr val="FF0000"/>
              </a:solidFill>
              <a:latin typeface="Consolas" pitchFamily="49" charset="0"/>
              <a:cs typeface="Consolas" pitchFamily="49" charset="0"/>
            </a:endParaRPr>
          </a:p>
          <a:p>
            <a:pPr lvl="1"/>
            <a:r>
              <a:rPr lang="en-US" dirty="0"/>
              <a:t>Represent an element and attribute, respectively</a:t>
            </a:r>
          </a:p>
          <a:p>
            <a:r>
              <a:rPr lang="en-US" dirty="0"/>
              <a:t>Example: Create and save some XML</a:t>
            </a:r>
          </a:p>
        </p:txBody>
      </p:sp>
      <p:sp>
        <p:nvSpPr>
          <p:cNvPr id="4" name="Rectangle 3"/>
          <p:cNvSpPr/>
          <p:nvPr/>
        </p:nvSpPr>
        <p:spPr bwMode="auto">
          <a:xfrm>
            <a:off x="533400" y="5181600"/>
            <a:ext cx="7698888" cy="1169551"/>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b="1" dirty="0" err="1">
                <a:solidFill>
                  <a:srgbClr val="0000FF"/>
                </a:solidFill>
                <a:effectLst/>
                <a:latin typeface="Consolas" pitchFamily="49" charset="0"/>
                <a:cs typeface="Consolas" pitchFamily="49" charset="0"/>
              </a:rPr>
              <a:t>XElement</a:t>
            </a:r>
            <a:r>
              <a:rPr lang="en-US" sz="1400" dirty="0">
                <a:solidFill>
                  <a:srgbClr val="000000"/>
                </a:solidFill>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root</a:t>
            </a:r>
            <a:r>
              <a:rPr lang="en-US" sz="1400" dirty="0">
                <a:solidFill>
                  <a:srgbClr val="000000"/>
                </a:solidFill>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new</a:t>
            </a:r>
            <a:r>
              <a:rPr lang="en-US" sz="1400" dirty="0">
                <a:solidFill>
                  <a:srgbClr val="000000"/>
                </a:solidFill>
                <a:latin typeface="Consolas" pitchFamily="49" charset="0"/>
                <a:cs typeface="Consolas" pitchFamily="49" charset="0"/>
              </a:rPr>
              <a:t> </a:t>
            </a:r>
            <a:r>
              <a:rPr lang="en-US" sz="1400" b="1" dirty="0" err="1">
                <a:solidFill>
                  <a:srgbClr val="0000FF"/>
                </a:solidFill>
                <a:latin typeface="Consolas" pitchFamily="49" charset="0"/>
                <a:cs typeface="Consolas" pitchFamily="49" charset="0"/>
              </a:rPr>
              <a:t>XElement</a:t>
            </a:r>
            <a:r>
              <a:rPr lang="en-US" sz="1400" dirty="0">
                <a:solidFill>
                  <a:srgbClr val="000000"/>
                </a:solidFill>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"Books"</a:t>
            </a:r>
            <a:r>
              <a:rPr lang="en-US" sz="1400" dirty="0">
                <a:solidFill>
                  <a:srgbClr val="000000"/>
                </a:solidFill>
                <a:latin typeface="Consolas" pitchFamily="49" charset="0"/>
                <a:cs typeface="Consolas" pitchFamily="49" charset="0"/>
              </a:rPr>
              <a:t>,</a:t>
            </a:r>
            <a:br>
              <a:rPr lang="en-US" sz="1400" dirty="0">
                <a:solidFill>
                  <a:srgbClr val="000000"/>
                </a:solidFill>
                <a:latin typeface="Consolas" pitchFamily="49" charset="0"/>
                <a:cs typeface="Consolas" pitchFamily="49" charset="0"/>
              </a:rPr>
            </a:br>
            <a:r>
              <a:rPr lang="en-US" sz="1400" dirty="0">
                <a:solidFill>
                  <a:srgbClr val="000000"/>
                </a:solidFill>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new</a:t>
            </a:r>
            <a:r>
              <a:rPr lang="en-US" sz="1400" dirty="0">
                <a:solidFill>
                  <a:srgbClr val="000000"/>
                </a:solidFill>
                <a:latin typeface="Consolas" pitchFamily="49" charset="0"/>
                <a:cs typeface="Consolas" pitchFamily="49" charset="0"/>
              </a:rPr>
              <a:t> </a:t>
            </a:r>
            <a:r>
              <a:rPr lang="en-US" sz="1400" b="1" dirty="0" err="1">
                <a:solidFill>
                  <a:srgbClr val="0000FF"/>
                </a:solidFill>
                <a:latin typeface="Consolas" pitchFamily="49" charset="0"/>
                <a:cs typeface="Consolas" pitchFamily="49" charset="0"/>
              </a:rPr>
              <a:t>XElement</a:t>
            </a:r>
            <a:r>
              <a:rPr lang="en-US" sz="1400" dirty="0">
                <a:solidFill>
                  <a:srgbClr val="000000"/>
                </a:solidFill>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"Book"</a:t>
            </a:r>
            <a:r>
              <a:rPr lang="en-US" sz="1400" dirty="0">
                <a:solidFill>
                  <a:srgbClr val="000000"/>
                </a:solidFill>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new</a:t>
            </a:r>
            <a:r>
              <a:rPr lang="en-US" sz="1400" dirty="0">
                <a:solidFill>
                  <a:srgbClr val="000000"/>
                </a:solidFill>
                <a:latin typeface="Consolas" pitchFamily="49" charset="0"/>
                <a:cs typeface="Consolas" pitchFamily="49" charset="0"/>
              </a:rPr>
              <a:t> </a:t>
            </a:r>
            <a:r>
              <a:rPr lang="en-US" sz="1400" b="1" dirty="0" err="1">
                <a:solidFill>
                  <a:srgbClr val="0000FF"/>
                </a:solidFill>
                <a:latin typeface="Consolas" pitchFamily="49" charset="0"/>
                <a:cs typeface="Consolas" pitchFamily="49" charset="0"/>
              </a:rPr>
              <a:t>XAttribute</a:t>
            </a:r>
            <a:r>
              <a:rPr lang="en-US" sz="1400" dirty="0">
                <a:solidFill>
                  <a:srgbClr val="000000"/>
                </a:solidFill>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"Name"</a:t>
            </a:r>
            <a:r>
              <a:rPr lang="en-US" sz="1400" dirty="0">
                <a:solidFill>
                  <a:srgbClr val="000000"/>
                </a:solidFill>
                <a:latin typeface="Consolas" pitchFamily="49" charset="0"/>
                <a:cs typeface="Consolas" pitchFamily="49" charset="0"/>
              </a:rPr>
              <a:t>, </a:t>
            </a:r>
            <a:r>
              <a:rPr lang="en-US" sz="1400" dirty="0">
                <a:solidFill>
                  <a:srgbClr val="A31515"/>
                </a:solidFill>
                <a:effectLst/>
                <a:latin typeface="Consolas" pitchFamily="49" charset="0"/>
                <a:cs typeface="Consolas" pitchFamily="49" charset="0"/>
              </a:rPr>
              <a:t>"Essential COM"</a:t>
            </a:r>
            <a:r>
              <a:rPr lang="en-US" sz="1400" dirty="0">
                <a:solidFill>
                  <a:srgbClr val="000000"/>
                </a:solidFill>
                <a:latin typeface="Consolas" pitchFamily="49" charset="0"/>
                <a:cs typeface="Consolas" pitchFamily="49" charset="0"/>
              </a:rPr>
              <a:t>)),</a:t>
            </a:r>
            <a:br>
              <a:rPr lang="en-US" sz="1400" dirty="0">
                <a:solidFill>
                  <a:srgbClr val="000000"/>
                </a:solidFill>
                <a:latin typeface="Consolas" pitchFamily="49" charset="0"/>
                <a:cs typeface="Consolas" pitchFamily="49" charset="0"/>
              </a:rPr>
            </a:br>
            <a:r>
              <a:rPr lang="en-US" sz="1400" dirty="0">
                <a:solidFill>
                  <a:srgbClr val="000000"/>
                </a:solidFill>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new</a:t>
            </a:r>
            <a:r>
              <a:rPr lang="en-US" sz="1400" dirty="0">
                <a:solidFill>
                  <a:srgbClr val="000000"/>
                </a:solidFill>
                <a:latin typeface="Consolas" pitchFamily="49" charset="0"/>
                <a:cs typeface="Consolas" pitchFamily="49" charset="0"/>
              </a:rPr>
              <a:t> </a:t>
            </a:r>
            <a:r>
              <a:rPr lang="en-US" sz="1400" b="1" dirty="0" err="1">
                <a:solidFill>
                  <a:srgbClr val="0000FF"/>
                </a:solidFill>
                <a:latin typeface="Consolas" pitchFamily="49" charset="0"/>
                <a:cs typeface="Consolas" pitchFamily="49" charset="0"/>
              </a:rPr>
              <a:t>XElement</a:t>
            </a:r>
            <a:r>
              <a:rPr lang="en-US" sz="1400" dirty="0">
                <a:solidFill>
                  <a:srgbClr val="000000"/>
                </a:solidFill>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"Book"</a:t>
            </a:r>
            <a:r>
              <a:rPr lang="en-US" sz="1400" dirty="0">
                <a:solidFill>
                  <a:srgbClr val="000000"/>
                </a:solidFill>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new</a:t>
            </a:r>
            <a:r>
              <a:rPr lang="en-US" sz="1400" dirty="0">
                <a:solidFill>
                  <a:srgbClr val="000000"/>
                </a:solidFill>
                <a:latin typeface="Consolas" pitchFamily="49" charset="0"/>
                <a:cs typeface="Consolas" pitchFamily="49" charset="0"/>
              </a:rPr>
              <a:t> </a:t>
            </a:r>
            <a:r>
              <a:rPr lang="en-US" sz="1400" b="1" dirty="0" err="1">
                <a:solidFill>
                  <a:srgbClr val="0000FF"/>
                </a:solidFill>
                <a:latin typeface="Consolas" pitchFamily="49" charset="0"/>
                <a:cs typeface="Consolas" pitchFamily="49" charset="0"/>
              </a:rPr>
              <a:t>XAttribute</a:t>
            </a:r>
            <a:r>
              <a:rPr lang="en-US" sz="1400" dirty="0">
                <a:solidFill>
                  <a:srgbClr val="000000"/>
                </a:solidFill>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"Name"</a:t>
            </a:r>
            <a:r>
              <a:rPr lang="en-US" sz="1400" dirty="0">
                <a:solidFill>
                  <a:srgbClr val="000000"/>
                </a:solidFill>
                <a:latin typeface="Consolas" pitchFamily="49" charset="0"/>
                <a:cs typeface="Consolas" pitchFamily="49" charset="0"/>
              </a:rPr>
              <a:t>, </a:t>
            </a:r>
            <a:r>
              <a:rPr lang="en-US" sz="1400" dirty="0">
                <a:solidFill>
                  <a:srgbClr val="A31515"/>
                </a:solidFill>
                <a:effectLst/>
                <a:latin typeface="Consolas" pitchFamily="49" charset="0"/>
                <a:cs typeface="Consolas" pitchFamily="49" charset="0"/>
              </a:rPr>
              <a:t>"Windows Internals"</a:t>
            </a:r>
            <a:r>
              <a:rPr lang="en-US" sz="1400" dirty="0">
                <a:solidFill>
                  <a:srgbClr val="000000"/>
                </a:solidFill>
                <a:latin typeface="Consolas" pitchFamily="49" charset="0"/>
                <a:cs typeface="Consolas" pitchFamily="49" charset="0"/>
              </a:rPr>
              <a:t>)));</a:t>
            </a:r>
            <a:br>
              <a:rPr lang="en-US" sz="1400" dirty="0">
                <a:solidFill>
                  <a:srgbClr val="000000"/>
                </a:solidFill>
                <a:latin typeface="Consolas" pitchFamily="49" charset="0"/>
                <a:cs typeface="Consolas" pitchFamily="49" charset="0"/>
              </a:rPr>
            </a:br>
            <a:r>
              <a:rPr lang="en-US" sz="1400" b="1" dirty="0" err="1">
                <a:solidFill>
                  <a:srgbClr val="0000FF"/>
                </a:solidFill>
                <a:latin typeface="Consolas" pitchFamily="49" charset="0"/>
                <a:cs typeface="Consolas" pitchFamily="49" charset="0"/>
              </a:rPr>
              <a:t>Console.WriteLine</a:t>
            </a:r>
            <a:r>
              <a:rPr lang="en-US" sz="1400" b="1" dirty="0">
                <a:solidFill>
                  <a:srgbClr val="0000FF"/>
                </a:solidFill>
                <a:latin typeface="Consolas" pitchFamily="49" charset="0"/>
                <a:cs typeface="Consolas" pitchFamily="49" charset="0"/>
              </a:rPr>
              <a:t>(root</a:t>
            </a:r>
            <a:r>
              <a:rPr lang="en-US" sz="1400" dirty="0">
                <a:solidFill>
                  <a:srgbClr val="000000"/>
                </a:solidFill>
                <a:latin typeface="Consolas" pitchFamily="49" charset="0"/>
                <a:cs typeface="Consolas" pitchFamily="49" charset="0"/>
              </a:rPr>
              <a:t>);</a:t>
            </a:r>
          </a:p>
          <a:p>
            <a:r>
              <a:rPr lang="en-US" sz="1400" dirty="0" err="1">
                <a:solidFill>
                  <a:srgbClr val="000000"/>
                </a:solidFill>
                <a:latin typeface="Consolas" pitchFamily="49" charset="0"/>
                <a:cs typeface="Consolas" pitchFamily="49" charset="0"/>
              </a:rPr>
              <a:t>root.Save</a:t>
            </a:r>
            <a:r>
              <a:rPr lang="en-US" sz="1400" dirty="0">
                <a:solidFill>
                  <a:srgbClr val="A31515"/>
                </a:solidFill>
                <a:latin typeface="Consolas" pitchFamily="49" charset="0"/>
                <a:cs typeface="Consolas" pitchFamily="49" charset="0"/>
              </a:rPr>
              <a:t>("books.xml"</a:t>
            </a:r>
            <a:r>
              <a:rPr lang="en-US" sz="1400" dirty="0">
                <a:solidFill>
                  <a:srgbClr val="000000"/>
                </a:solidFill>
                <a:latin typeface="Consolas" pitchFamily="49" charset="0"/>
                <a:cs typeface="Consolas" pitchFamily="49" charset="0"/>
              </a:rPr>
              <a:t>);</a:t>
            </a:r>
          </a:p>
        </p:txBody>
      </p:sp>
      <p:sp>
        <p:nvSpPr>
          <p:cNvPr id="5" name="Footer Placeholder 4"/>
          <p:cNvSpPr>
            <a:spLocks noGrp="1"/>
          </p:cNvSpPr>
          <p:nvPr>
            <p:ph type="ftr" sz="quarter" idx="11"/>
          </p:nvPr>
        </p:nvSpPr>
        <p:spPr/>
        <p:txBody>
          <a:bodyPr/>
          <a:lstStyle/>
          <a:p>
            <a:r>
              <a:rPr lang="en-US"/>
              <a:t>(C)2011 by Pavel Yosifovich</a:t>
            </a:r>
          </a:p>
        </p:txBody>
      </p:sp>
      <p:sp>
        <p:nvSpPr>
          <p:cNvPr id="6" name="Slide Number Placeholder 5"/>
          <p:cNvSpPr>
            <a:spLocks noGrp="1"/>
          </p:cNvSpPr>
          <p:nvPr>
            <p:ph type="sldNum" sz="quarter" idx="12"/>
          </p:nvPr>
        </p:nvSpPr>
        <p:spPr/>
        <p:txBody>
          <a:bodyPr/>
          <a:lstStyle/>
          <a:p>
            <a:fld id="{C31F0FB5-F7B5-41A6-8D0B-28B5EB7E555F}" type="slidenum">
              <a:rPr lang="en-US" smtClean="0"/>
              <a:pPr/>
              <a:t>151</a:t>
            </a:fld>
            <a:endParaRPr lang="en-US"/>
          </a:p>
        </p:txBody>
      </p:sp>
    </p:spTree>
    <p:extLst>
      <p:ext uri="{BB962C8B-B14F-4D97-AF65-F5344CB8AC3E}">
        <p14:creationId xmlns:p14="http://schemas.microsoft.com/office/powerpoint/2010/main" val="397973386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XLINQ Query Example</a:t>
            </a:r>
          </a:p>
        </p:txBody>
      </p:sp>
      <p:sp>
        <p:nvSpPr>
          <p:cNvPr id="4" name="Rectangle 3"/>
          <p:cNvSpPr/>
          <p:nvPr/>
        </p:nvSpPr>
        <p:spPr bwMode="auto">
          <a:xfrm>
            <a:off x="152400" y="1219200"/>
            <a:ext cx="8839200" cy="289310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err="1">
                <a:solidFill>
                  <a:srgbClr val="0000FF"/>
                </a:solidFill>
                <a:effectLst/>
                <a:latin typeface="Consolas" pitchFamily="49" charset="0"/>
                <a:cs typeface="Consolas" pitchFamily="49" charset="0"/>
              </a:rPr>
              <a:t>var</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xml</a:t>
            </a:r>
            <a:r>
              <a:rPr lang="en-US" sz="1400" dirty="0">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new</a:t>
            </a: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XElement</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"Processes"</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from</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p</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in</a:t>
            </a: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Process</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GetProcesses</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where</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p</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Id</a:t>
            </a:r>
            <a:r>
              <a:rPr lang="en-US" sz="1400" dirty="0">
                <a:latin typeface="Consolas" pitchFamily="49" charset="0"/>
                <a:cs typeface="Consolas" pitchFamily="49" charset="0"/>
              </a:rPr>
              <a:t> &gt; 100</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select</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new</a:t>
            </a: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XElement</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"Process"</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new</a:t>
            </a: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XAttribute</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"Name"</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p</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ProcessName</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new</a:t>
            </a: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XAttribute</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"ID"</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p</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Id</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new</a:t>
            </a: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XAttribute</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"Handles"</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p</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HandleCount</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new</a:t>
            </a: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XElement</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"Threads"</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from</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th</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in</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p</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Threads</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OfType</a:t>
            </a:r>
            <a:r>
              <a:rPr lang="en-US" sz="1400" dirty="0">
                <a:latin typeface="Consolas" pitchFamily="49" charset="0"/>
                <a:cs typeface="Consolas" pitchFamily="49" charset="0"/>
              </a:rPr>
              <a:t>&lt;</a:t>
            </a:r>
            <a:r>
              <a:rPr lang="en-US" sz="1400" b="1" dirty="0" err="1">
                <a:solidFill>
                  <a:srgbClr val="0000FF"/>
                </a:solidFill>
                <a:effectLst/>
                <a:latin typeface="Consolas" pitchFamily="49" charset="0"/>
                <a:cs typeface="Consolas" pitchFamily="49" charset="0"/>
              </a:rPr>
              <a:t>ProcessThread</a:t>
            </a:r>
            <a:r>
              <a:rPr lang="en-US" sz="1400" dirty="0">
                <a:latin typeface="Consolas" pitchFamily="49" charset="0"/>
                <a:cs typeface="Consolas" pitchFamily="49" charset="0"/>
              </a:rPr>
              <a:t>&gt;()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select</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new</a:t>
            </a: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XElement</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"Thread"</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new</a:t>
            </a: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XAttribute</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"ID"</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th</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Id</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new</a:t>
            </a: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XAttribute</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a:t>
            </a:r>
            <a:r>
              <a:rPr lang="en-US" sz="1400" dirty="0" err="1">
                <a:solidFill>
                  <a:srgbClr val="A31515"/>
                </a:solidFill>
                <a:effectLst/>
                <a:latin typeface="Consolas" pitchFamily="49" charset="0"/>
                <a:cs typeface="Consolas" pitchFamily="49" charset="0"/>
              </a:rPr>
              <a:t>WaitReason</a:t>
            </a:r>
            <a:r>
              <a:rPr lang="en-US" sz="1400" dirty="0">
                <a:solidFill>
                  <a:srgbClr val="A31515"/>
                </a:solidFill>
                <a:effectLst/>
                <a:latin typeface="Consolas" pitchFamily="49" charset="0"/>
                <a:cs typeface="Consolas" pitchFamily="49" charset="0"/>
              </a:rPr>
              <a:t>"</a:t>
            </a:r>
            <a:r>
              <a:rPr lang="en-US" sz="1400" dirty="0">
                <a:latin typeface="Consolas" pitchFamily="49" charset="0"/>
                <a:cs typeface="Consolas" pitchFamily="49" charset="0"/>
              </a:rPr>
              <a:t>, </a:t>
            </a:r>
          </a:p>
          <a:p>
            <a:r>
              <a:rPr lang="en-US" sz="1400" dirty="0">
                <a:solidFill>
                  <a:srgbClr val="020002"/>
                </a:solidFill>
                <a:effectLst/>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th</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ThreadState</a:t>
            </a:r>
            <a:r>
              <a:rPr lang="en-US" sz="1400" dirty="0">
                <a:latin typeface="Consolas" pitchFamily="49" charset="0"/>
                <a:cs typeface="Consolas" pitchFamily="49" charset="0"/>
              </a:rPr>
              <a:t> == </a:t>
            </a:r>
            <a:r>
              <a:rPr lang="en-US" sz="1400" b="1" dirty="0" err="1">
                <a:solidFill>
                  <a:srgbClr val="800000"/>
                </a:solidFill>
                <a:effectLst/>
                <a:latin typeface="Consolas" pitchFamily="49" charset="0"/>
                <a:cs typeface="Consolas" pitchFamily="49" charset="0"/>
              </a:rPr>
              <a:t>ThreadState</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Wait</a:t>
            </a:r>
            <a:r>
              <a:rPr lang="en-US" sz="1400" dirty="0">
                <a:latin typeface="Consolas" pitchFamily="49" charset="0"/>
                <a:cs typeface="Consolas" pitchFamily="49" charset="0"/>
              </a:rPr>
              <a:t> ? </a:t>
            </a:r>
            <a:r>
              <a:rPr lang="en-US" sz="1400" dirty="0" err="1">
                <a:solidFill>
                  <a:srgbClr val="020002"/>
                </a:solidFill>
                <a:effectLst/>
                <a:latin typeface="Consolas" pitchFamily="49" charset="0"/>
                <a:cs typeface="Consolas" pitchFamily="49" charset="0"/>
              </a:rPr>
              <a:t>th</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WaitReason</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ToString</a:t>
            </a:r>
            <a:r>
              <a:rPr lang="en-US" sz="1400" dirty="0">
                <a:latin typeface="Consolas" pitchFamily="49" charset="0"/>
                <a:cs typeface="Consolas" pitchFamily="49" charset="0"/>
              </a:rPr>
              <a:t>() : </a:t>
            </a:r>
            <a:r>
              <a:rPr lang="en-US" sz="1400" dirty="0">
                <a:solidFill>
                  <a:srgbClr val="A31515"/>
                </a:solidFill>
                <a:effectLst/>
                <a:latin typeface="Consolas" pitchFamily="49" charset="0"/>
                <a:cs typeface="Consolas" pitchFamily="49" charset="0"/>
              </a:rPr>
              <a:t>"N/A"</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new</a:t>
            </a: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XAttribute</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"State"</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th</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ThreadState</a:t>
            </a:r>
            <a:r>
              <a:rPr lang="en-US" sz="1400" dirty="0">
                <a:latin typeface="Consolas" pitchFamily="49" charset="0"/>
                <a:cs typeface="Consolas" pitchFamily="49" charset="0"/>
              </a:rPr>
              <a:t>)))));</a:t>
            </a:r>
            <a:endParaRPr lang="en-US" sz="1400" dirty="0">
              <a:solidFill>
                <a:srgbClr val="000000"/>
              </a:solidFill>
              <a:latin typeface="Consolas" pitchFamily="49" charset="0"/>
              <a:cs typeface="Consolas" pitchFamily="49" charset="0"/>
            </a:endParaRPr>
          </a:p>
        </p:txBody>
      </p:sp>
      <p:sp>
        <p:nvSpPr>
          <p:cNvPr id="5" name="Rectangle 4"/>
          <p:cNvSpPr/>
          <p:nvPr/>
        </p:nvSpPr>
        <p:spPr bwMode="auto">
          <a:xfrm>
            <a:off x="914400" y="4191000"/>
            <a:ext cx="7391400" cy="2246769"/>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err="1">
                <a:solidFill>
                  <a:srgbClr val="0000FF"/>
                </a:solidFill>
                <a:effectLst/>
                <a:latin typeface="Consolas" pitchFamily="49" charset="0"/>
                <a:cs typeface="Consolas" pitchFamily="49" charset="0"/>
              </a:rPr>
              <a:t>var</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threads</a:t>
            </a:r>
            <a:r>
              <a:rPr lang="en-US" sz="1400" dirty="0">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from</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th</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in</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xml</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Descendants</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"Thread"</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where</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string</a:t>
            </a:r>
            <a:r>
              <a:rPr lang="en-US" sz="1400" dirty="0">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th</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Attribute</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"State"</a:t>
            </a:r>
            <a:r>
              <a:rPr lang="en-US" sz="1400" dirty="0">
                <a:latin typeface="Consolas" pitchFamily="49" charset="0"/>
                <a:cs typeface="Consolas" pitchFamily="49" charset="0"/>
              </a:rPr>
              <a:t>) == </a:t>
            </a:r>
            <a:r>
              <a:rPr lang="en-US" sz="1400" dirty="0">
                <a:solidFill>
                  <a:srgbClr val="A31515"/>
                </a:solidFill>
                <a:effectLst/>
                <a:latin typeface="Consolas" pitchFamily="49" charset="0"/>
                <a:cs typeface="Consolas" pitchFamily="49" charset="0"/>
              </a:rPr>
              <a:t>"Wait"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orderby</a:t>
            </a: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int</a:t>
            </a:r>
            <a:r>
              <a:rPr lang="en-US" sz="1400" dirty="0">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th</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Attribute</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"ID"</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select</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new</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ThreadId</a:t>
            </a:r>
            <a:r>
              <a:rPr lang="en-US" sz="1400" dirty="0">
                <a:latin typeface="Consolas" pitchFamily="49" charset="0"/>
                <a:cs typeface="Consolas" pitchFamily="49" charset="0"/>
              </a:rPr>
              <a:t> = (</a:t>
            </a:r>
            <a:r>
              <a:rPr lang="en-US" sz="1400" dirty="0" err="1">
                <a:solidFill>
                  <a:srgbClr val="0000FF"/>
                </a:solidFill>
                <a:effectLst/>
                <a:latin typeface="Consolas" pitchFamily="49" charset="0"/>
                <a:cs typeface="Consolas" pitchFamily="49" charset="0"/>
              </a:rPr>
              <a:t>int</a:t>
            </a:r>
            <a:r>
              <a:rPr lang="en-US" sz="1400" dirty="0">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th</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Attribute</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"ID"</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Reason</a:t>
            </a:r>
            <a:r>
              <a:rPr lang="en-US" sz="1400" dirty="0">
                <a:latin typeface="Consolas" pitchFamily="49" charset="0"/>
                <a:cs typeface="Consolas" pitchFamily="49" charset="0"/>
              </a:rPr>
              <a:t> = </a:t>
            </a:r>
            <a:r>
              <a:rPr lang="en-US" sz="1400" dirty="0" err="1">
                <a:solidFill>
                  <a:srgbClr val="020002"/>
                </a:solidFill>
                <a:effectLst/>
                <a:latin typeface="Consolas" pitchFamily="49" charset="0"/>
                <a:cs typeface="Consolas" pitchFamily="49" charset="0"/>
              </a:rPr>
              <a:t>th</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Attribute</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a:t>
            </a:r>
            <a:r>
              <a:rPr lang="en-US" sz="1400" dirty="0" err="1">
                <a:solidFill>
                  <a:srgbClr val="A31515"/>
                </a:solidFill>
                <a:effectLst/>
                <a:latin typeface="Consolas" pitchFamily="49" charset="0"/>
                <a:cs typeface="Consolas" pitchFamily="49" charset="0"/>
              </a:rPr>
              <a:t>WaitReason</a:t>
            </a:r>
            <a:r>
              <a:rPr lang="en-US" sz="1400" dirty="0">
                <a:solidFill>
                  <a:srgbClr val="A31515"/>
                </a:solidFill>
                <a:effectLst/>
                <a:latin typeface="Consolas" pitchFamily="49" charset="0"/>
                <a:cs typeface="Consolas" pitchFamily="49" charset="0"/>
              </a:rPr>
              <a:t>"</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ProcessName</a:t>
            </a:r>
            <a:r>
              <a:rPr lang="en-US" sz="1400" dirty="0">
                <a:latin typeface="Consolas" pitchFamily="49" charset="0"/>
                <a:cs typeface="Consolas" pitchFamily="49" charset="0"/>
              </a:rPr>
              <a:t> = </a:t>
            </a:r>
            <a:r>
              <a:rPr lang="en-US" sz="1400" dirty="0" err="1">
                <a:solidFill>
                  <a:srgbClr val="020002"/>
                </a:solidFill>
                <a:effectLst/>
                <a:latin typeface="Consolas" pitchFamily="49" charset="0"/>
                <a:cs typeface="Consolas" pitchFamily="49" charset="0"/>
              </a:rPr>
              <a:t>th</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Parent</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Parent</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Attribute</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"Name"</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err="1">
                <a:solidFill>
                  <a:srgbClr val="0000FF"/>
                </a:solidFill>
                <a:effectLst/>
                <a:latin typeface="Consolas" pitchFamily="49" charset="0"/>
                <a:cs typeface="Consolas" pitchFamily="49" charset="0"/>
              </a:rPr>
              <a:t>foreach</a:t>
            </a:r>
            <a:r>
              <a:rPr lang="en-US" sz="1400" dirty="0">
                <a:latin typeface="Consolas" pitchFamily="49" charset="0"/>
                <a:cs typeface="Consolas" pitchFamily="49" charset="0"/>
              </a:rPr>
              <a:t>(</a:t>
            </a:r>
            <a:r>
              <a:rPr lang="en-US" sz="1400" dirty="0" err="1">
                <a:solidFill>
                  <a:srgbClr val="0000FF"/>
                </a:solidFill>
                <a:effectLst/>
                <a:latin typeface="Consolas" pitchFamily="49" charset="0"/>
                <a:cs typeface="Consolas" pitchFamily="49" charset="0"/>
              </a:rPr>
              <a:t>var</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th</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in</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threads</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Console</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WriteLine</a:t>
            </a:r>
            <a:r>
              <a:rPr lang="en-US" sz="1400" dirty="0">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th</a:t>
            </a:r>
            <a:r>
              <a:rPr lang="en-US" sz="1400" dirty="0">
                <a:latin typeface="Consolas" pitchFamily="49" charset="0"/>
                <a:cs typeface="Consolas" pitchFamily="49" charset="0"/>
              </a:rPr>
              <a:t>);</a:t>
            </a:r>
            <a:endParaRPr lang="en-US" sz="1400" dirty="0">
              <a:solidFill>
                <a:srgbClr val="000000"/>
              </a:solidFill>
              <a:latin typeface="Consolas" pitchFamily="49" charset="0"/>
              <a:cs typeface="Consolas" pitchFamily="49" charset="0"/>
            </a:endParaRPr>
          </a:p>
        </p:txBody>
      </p:sp>
      <p:sp>
        <p:nvSpPr>
          <p:cNvPr id="6" name="Footer Placeholder 5"/>
          <p:cNvSpPr>
            <a:spLocks noGrp="1"/>
          </p:cNvSpPr>
          <p:nvPr>
            <p:ph type="ftr" sz="quarter" idx="11"/>
          </p:nvPr>
        </p:nvSpPr>
        <p:spPr/>
        <p:txBody>
          <a:bodyPr/>
          <a:lstStyle/>
          <a:p>
            <a:r>
              <a:rPr lang="en-US"/>
              <a:t>(C)2011 by Pavel Yosifovich</a:t>
            </a:r>
          </a:p>
        </p:txBody>
      </p:sp>
      <p:sp>
        <p:nvSpPr>
          <p:cNvPr id="7" name="Slide Number Placeholder 6"/>
          <p:cNvSpPr>
            <a:spLocks noGrp="1"/>
          </p:cNvSpPr>
          <p:nvPr>
            <p:ph type="sldNum" sz="quarter" idx="12"/>
          </p:nvPr>
        </p:nvSpPr>
        <p:spPr/>
        <p:txBody>
          <a:bodyPr/>
          <a:lstStyle/>
          <a:p>
            <a:fld id="{301210FF-26AF-45AE-9015-DF8621E89FCE}" type="slidenum">
              <a:rPr lang="en-US" smtClean="0"/>
              <a:t>152</a:t>
            </a:fld>
            <a:endParaRPr lang="en-US"/>
          </a:p>
        </p:txBody>
      </p:sp>
    </p:spTree>
    <p:extLst>
      <p:ext uri="{BB962C8B-B14F-4D97-AF65-F5344CB8AC3E}">
        <p14:creationId xmlns:p14="http://schemas.microsoft.com/office/powerpoint/2010/main" val="3705096810"/>
      </p:ext>
    </p:extLst>
  </p:cSld>
  <p:clrMapOvr>
    <a:masterClrMapping/>
  </p:clrMapOvr>
  <p:transition>
    <p:fad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ADO.NET</a:t>
            </a:r>
          </a:p>
        </p:txBody>
      </p:sp>
      <p:sp>
        <p:nvSpPr>
          <p:cNvPr id="14" name="Content Placeholder 13"/>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(C)2011 by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153</a:t>
            </a:fld>
            <a:endParaRPr lang="he-IL"/>
          </a:p>
        </p:txBody>
      </p:sp>
      <p:sp>
        <p:nvSpPr>
          <p:cNvPr id="6" name="Rectangle 5"/>
          <p:cNvSpPr>
            <a:spLocks noChangeArrowheads="1"/>
          </p:cNvSpPr>
          <p:nvPr/>
        </p:nvSpPr>
        <p:spPr bwMode="auto">
          <a:xfrm>
            <a:off x="245662" y="1918715"/>
            <a:ext cx="8720919" cy="367793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182880" tIns="137160" rIns="182880" bIns="137160">
            <a:spAutoFit/>
          </a:bodyPr>
          <a:lstStyle/>
          <a:p>
            <a:pPr algn="l" rtl="0">
              <a:defRPr/>
            </a:pPr>
            <a:r>
              <a:rPr lang="en-US" dirty="0" err="1">
                <a:solidFill>
                  <a:srgbClr val="0000FF"/>
                </a:solidFill>
                <a:latin typeface="Consolas"/>
                <a:ea typeface="Times New Roman"/>
                <a:cs typeface="Times New Roman"/>
              </a:rPr>
              <a:t>SqlConnection</a:t>
            </a:r>
            <a:r>
              <a:rPr lang="en-US" dirty="0">
                <a:latin typeface="Consolas" pitchFamily="49" charset="0"/>
              </a:rPr>
              <a:t> </a:t>
            </a:r>
            <a:r>
              <a:rPr lang="en-US" dirty="0" err="1">
                <a:latin typeface="Consolas" pitchFamily="49" charset="0"/>
              </a:rPr>
              <a:t>conn</a:t>
            </a:r>
            <a:r>
              <a:rPr lang="en-US" dirty="0">
                <a:latin typeface="Consolas" pitchFamily="49" charset="0"/>
              </a:rPr>
              <a:t> = new </a:t>
            </a:r>
            <a:r>
              <a:rPr lang="en-US" dirty="0" err="1">
                <a:solidFill>
                  <a:srgbClr val="0000FF"/>
                </a:solidFill>
                <a:latin typeface="Consolas"/>
                <a:ea typeface="Times New Roman"/>
                <a:cs typeface="Times New Roman"/>
              </a:rPr>
              <a:t>SqlConnection</a:t>
            </a:r>
            <a:r>
              <a:rPr lang="en-US" dirty="0">
                <a:latin typeface="Consolas" pitchFamily="49" charset="0"/>
              </a:rPr>
              <a:t>(</a:t>
            </a:r>
            <a:r>
              <a:rPr lang="en-US" dirty="0">
                <a:solidFill>
                  <a:srgbClr val="C00000"/>
                </a:solidFill>
                <a:latin typeface="Consolas" pitchFamily="49" charset="0"/>
              </a:rPr>
              <a:t>“...“</a:t>
            </a:r>
            <a:r>
              <a:rPr lang="en-US" dirty="0">
                <a:latin typeface="Consolas" pitchFamily="49" charset="0"/>
              </a:rPr>
              <a:t>);</a:t>
            </a:r>
          </a:p>
          <a:p>
            <a:pPr algn="l" rtl="0">
              <a:defRPr/>
            </a:pPr>
            <a:r>
              <a:rPr lang="en-US" dirty="0" err="1">
                <a:solidFill>
                  <a:srgbClr val="0000FF"/>
                </a:solidFill>
                <a:latin typeface="Consolas"/>
                <a:ea typeface="Times New Roman"/>
                <a:cs typeface="Times New Roman"/>
              </a:rPr>
              <a:t>SqlCommand</a:t>
            </a:r>
            <a:r>
              <a:rPr lang="en-US" dirty="0">
                <a:latin typeface="Consolas" pitchFamily="49" charset="0"/>
              </a:rPr>
              <a:t> </a:t>
            </a:r>
            <a:r>
              <a:rPr lang="en-US" dirty="0" err="1">
                <a:latin typeface="Consolas" pitchFamily="49" charset="0"/>
              </a:rPr>
              <a:t>cmd</a:t>
            </a:r>
            <a:r>
              <a:rPr lang="en-US" dirty="0">
                <a:latin typeface="Consolas" pitchFamily="49" charset="0"/>
              </a:rPr>
              <a:t> = </a:t>
            </a:r>
            <a:r>
              <a:rPr lang="en-US" dirty="0" err="1">
                <a:latin typeface="Consolas" pitchFamily="49" charset="0"/>
              </a:rPr>
              <a:t>conn.CreateCommand</a:t>
            </a:r>
            <a:r>
              <a:rPr lang="en-US" dirty="0">
                <a:latin typeface="Consolas" pitchFamily="49" charset="0"/>
              </a:rPr>
              <a:t>();</a:t>
            </a:r>
          </a:p>
          <a:p>
            <a:pPr algn="l" rtl="0">
              <a:defRPr/>
            </a:pPr>
            <a:r>
              <a:rPr lang="en-US" dirty="0" err="1">
                <a:latin typeface="Consolas" pitchFamily="49" charset="0"/>
              </a:rPr>
              <a:t>cmd.CommandText</a:t>
            </a:r>
            <a:r>
              <a:rPr lang="en-US" dirty="0">
                <a:latin typeface="Consolas" pitchFamily="49" charset="0"/>
              </a:rPr>
              <a:t> = </a:t>
            </a:r>
            <a:r>
              <a:rPr lang="en-US" dirty="0">
                <a:solidFill>
                  <a:srgbClr val="C00000"/>
                </a:solidFill>
                <a:latin typeface="Consolas" pitchFamily="49" charset="0"/>
              </a:rPr>
              <a:t>@“ SELECT *</a:t>
            </a:r>
          </a:p>
          <a:p>
            <a:pPr algn="l" rtl="0">
              <a:defRPr/>
            </a:pPr>
            <a:r>
              <a:rPr lang="en-US" dirty="0">
                <a:solidFill>
                  <a:srgbClr val="C00000"/>
                </a:solidFill>
                <a:latin typeface="Consolas" pitchFamily="49" charset="0"/>
              </a:rPr>
              <a:t>                     FROM   Vehicles</a:t>
            </a:r>
          </a:p>
          <a:p>
            <a:pPr algn="l" rtl="0">
              <a:defRPr/>
            </a:pPr>
            <a:r>
              <a:rPr lang="en-US" dirty="0">
                <a:solidFill>
                  <a:srgbClr val="C00000"/>
                </a:solidFill>
                <a:latin typeface="Consolas" pitchFamily="49" charset="0"/>
              </a:rPr>
              <a:t>                     WHERE  Model = @Model"</a:t>
            </a:r>
            <a:r>
              <a:rPr lang="en-US" dirty="0">
                <a:latin typeface="Consolas" pitchFamily="49" charset="0"/>
              </a:rPr>
              <a:t>;</a:t>
            </a:r>
            <a:br>
              <a:rPr lang="en-US" dirty="0">
                <a:latin typeface="Consolas" pitchFamily="49" charset="0"/>
              </a:rPr>
            </a:br>
            <a:endParaRPr lang="en-US" sz="1100" dirty="0">
              <a:latin typeface="Consolas" pitchFamily="49" charset="0"/>
            </a:endParaRPr>
          </a:p>
          <a:p>
            <a:pPr algn="l" rtl="0">
              <a:defRPr/>
            </a:pPr>
            <a:r>
              <a:rPr lang="en-US" dirty="0" err="1">
                <a:latin typeface="Consolas" pitchFamily="49" charset="0"/>
              </a:rPr>
              <a:t>cmd.Parameters.Add</a:t>
            </a:r>
            <a:r>
              <a:rPr lang="en-US" dirty="0">
                <a:latin typeface="Consolas" pitchFamily="49" charset="0"/>
              </a:rPr>
              <a:t>(</a:t>
            </a:r>
            <a:r>
              <a:rPr lang="en-US" dirty="0">
                <a:solidFill>
                  <a:srgbClr val="C00000"/>
                </a:solidFill>
                <a:latin typeface="Consolas" pitchFamily="49" charset="0"/>
              </a:rPr>
              <a:t>"@Model"</a:t>
            </a:r>
            <a:r>
              <a:rPr lang="en-US" dirty="0">
                <a:latin typeface="Consolas" pitchFamily="49" charset="0"/>
              </a:rPr>
              <a:t>, </a:t>
            </a:r>
            <a:r>
              <a:rPr lang="en-US" dirty="0">
                <a:solidFill>
                  <a:srgbClr val="C00000"/>
                </a:solidFill>
                <a:latin typeface="Consolas" pitchFamily="49" charset="0"/>
              </a:rPr>
              <a:t>“Mazda 3“</a:t>
            </a:r>
            <a:r>
              <a:rPr lang="en-US" dirty="0">
                <a:latin typeface="Consolas" pitchFamily="49" charset="0"/>
              </a:rPr>
              <a:t>);</a:t>
            </a:r>
            <a:br>
              <a:rPr lang="en-US" dirty="0">
                <a:latin typeface="Consolas" pitchFamily="49" charset="0"/>
              </a:rPr>
            </a:br>
            <a:endParaRPr lang="en-US" sz="1200" dirty="0">
              <a:latin typeface="Consolas" pitchFamily="49" charset="0"/>
            </a:endParaRPr>
          </a:p>
          <a:p>
            <a:pPr algn="l" rtl="0">
              <a:defRPr/>
            </a:pPr>
            <a:r>
              <a:rPr lang="en-US" dirty="0" err="1">
                <a:solidFill>
                  <a:srgbClr val="0000FF"/>
                </a:solidFill>
                <a:latin typeface="Consolas"/>
                <a:ea typeface="Times New Roman"/>
                <a:cs typeface="Times New Roman"/>
              </a:rPr>
              <a:t>SqlDataReader</a:t>
            </a:r>
            <a:r>
              <a:rPr lang="en-US" dirty="0">
                <a:latin typeface="Consolas" pitchFamily="49" charset="0"/>
              </a:rPr>
              <a:t> r = </a:t>
            </a:r>
            <a:r>
              <a:rPr lang="en-US" dirty="0" err="1">
                <a:latin typeface="Consolas" pitchFamily="49" charset="0"/>
              </a:rPr>
              <a:t>cmd.ExecuteReader</a:t>
            </a:r>
            <a:r>
              <a:rPr lang="en-US" dirty="0">
                <a:latin typeface="Consolas" pitchFamily="49" charset="0"/>
              </a:rPr>
              <a:t>();</a:t>
            </a:r>
          </a:p>
          <a:p>
            <a:pPr algn="l" rtl="0">
              <a:defRPr/>
            </a:pPr>
            <a:r>
              <a:rPr lang="en-US" dirty="0">
                <a:latin typeface="Consolas" pitchFamily="49" charset="0"/>
              </a:rPr>
              <a:t>while ( </a:t>
            </a:r>
            <a:r>
              <a:rPr lang="en-US" dirty="0" err="1">
                <a:latin typeface="Consolas" pitchFamily="49" charset="0"/>
              </a:rPr>
              <a:t>r.HasRows</a:t>
            </a:r>
            <a:r>
              <a:rPr lang="en-US" dirty="0">
                <a:latin typeface="Consolas" pitchFamily="49" charset="0"/>
              </a:rPr>
              <a:t> )  </a:t>
            </a:r>
          </a:p>
          <a:p>
            <a:pPr algn="l" rtl="0">
              <a:defRPr/>
            </a:pPr>
            <a:r>
              <a:rPr lang="en-US" dirty="0">
                <a:latin typeface="Consolas" pitchFamily="49" charset="0"/>
              </a:rPr>
              <a:t>{</a:t>
            </a:r>
          </a:p>
          <a:p>
            <a:pPr algn="l" rtl="0">
              <a:defRPr/>
            </a:pPr>
            <a:r>
              <a:rPr lang="en-US" dirty="0">
                <a:latin typeface="Consolas" pitchFamily="49" charset="0"/>
              </a:rPr>
              <a:t>    </a:t>
            </a:r>
            <a:r>
              <a:rPr lang="en-US" dirty="0" err="1">
                <a:solidFill>
                  <a:srgbClr val="0000FF"/>
                </a:solidFill>
                <a:latin typeface="Consolas"/>
                <a:ea typeface="Times New Roman"/>
                <a:cs typeface="Times New Roman"/>
              </a:rPr>
              <a:t>Console.WriteLine</a:t>
            </a:r>
            <a:r>
              <a:rPr lang="en-US" dirty="0">
                <a:solidFill>
                  <a:srgbClr val="0000FF"/>
                </a:solidFill>
                <a:latin typeface="Consolas"/>
                <a:ea typeface="Times New Roman"/>
                <a:cs typeface="Times New Roman"/>
              </a:rPr>
              <a:t>(r</a:t>
            </a:r>
            <a:r>
              <a:rPr lang="en-US" dirty="0">
                <a:latin typeface="Consolas" pitchFamily="49" charset="0"/>
              </a:rPr>
              <a:t>[</a:t>
            </a:r>
            <a:r>
              <a:rPr lang="en-US" dirty="0">
                <a:solidFill>
                  <a:srgbClr val="C00000"/>
                </a:solidFill>
                <a:latin typeface="Consolas" pitchFamily="49" charset="0"/>
              </a:rPr>
              <a:t>“Number"</a:t>
            </a:r>
            <a:r>
              <a:rPr lang="en-US" dirty="0">
                <a:latin typeface="Consolas" pitchFamily="49" charset="0"/>
              </a:rPr>
              <a:t>] + r[</a:t>
            </a:r>
            <a:r>
              <a:rPr lang="en-US" dirty="0">
                <a:solidFill>
                  <a:srgbClr val="C00000"/>
                </a:solidFill>
                <a:latin typeface="Consolas" pitchFamily="49" charset="0"/>
              </a:rPr>
              <a:t>“Year"</a:t>
            </a:r>
            <a:r>
              <a:rPr lang="en-US" dirty="0">
                <a:latin typeface="Consolas" pitchFamily="49" charset="0"/>
              </a:rPr>
              <a:t>]);</a:t>
            </a:r>
          </a:p>
          <a:p>
            <a:pPr algn="l" rtl="0" eaLnBrk="0" hangingPunct="0">
              <a:defRPr/>
            </a:pPr>
            <a:r>
              <a:rPr lang="en-US" dirty="0">
                <a:latin typeface="Consolas" pitchFamily="49" charset="0"/>
              </a:rPr>
              <a:t>}</a:t>
            </a:r>
          </a:p>
        </p:txBody>
      </p:sp>
      <p:pic>
        <p:nvPicPr>
          <p:cNvPr id="7" name="Picture 4" descr="C:\Users\Guy Burstein\Documents\Resources For Presentations\Shapes\Box\Rectangle - Gel Style 1\GEL Rounded Rectangle cobalt.png"/>
          <p:cNvPicPr>
            <a:picLocks noChangeAspect="1" noChangeArrowheads="1"/>
          </p:cNvPicPr>
          <p:nvPr/>
        </p:nvPicPr>
        <p:blipFill>
          <a:blip r:embed="rId2" cstate="print"/>
          <a:srcRect/>
          <a:stretch>
            <a:fillRect/>
          </a:stretch>
        </p:blipFill>
        <p:spPr bwMode="auto">
          <a:xfrm>
            <a:off x="285720" y="1214422"/>
            <a:ext cx="8555038" cy="635016"/>
          </a:xfrm>
          <a:prstGeom prst="rect">
            <a:avLst/>
          </a:prstGeom>
          <a:noFill/>
          <a:ln w="9525">
            <a:noFill/>
            <a:miter lim="800000"/>
            <a:headEnd/>
            <a:tailEnd/>
          </a:ln>
        </p:spPr>
      </p:pic>
      <p:sp>
        <p:nvSpPr>
          <p:cNvPr id="8" name="TextBox 7"/>
          <p:cNvSpPr txBox="1"/>
          <p:nvPr/>
        </p:nvSpPr>
        <p:spPr>
          <a:xfrm>
            <a:off x="423863" y="1285860"/>
            <a:ext cx="8347075" cy="523875"/>
          </a:xfrm>
          <a:prstGeom prst="rect">
            <a:avLst/>
          </a:prstGeom>
          <a:noFill/>
        </p:spPr>
        <p:txBody>
          <a:bodyPr rtlCol="1">
            <a:spAutoFit/>
          </a:bodyPr>
          <a:lstStyle/>
          <a:p>
            <a:pPr algn="ctr">
              <a:defRPr/>
            </a:pPr>
            <a:r>
              <a:rPr lang="en-US" sz="2800" b="1" dirty="0">
                <a:effectLst>
                  <a:outerShdw blurRad="38100" dist="38100" dir="2700000" algn="tl">
                    <a:srgbClr val="000000">
                      <a:alpha val="43137"/>
                    </a:srgbClr>
                  </a:outerShdw>
                </a:effectLst>
                <a:latin typeface="Calibri" pitchFamily="34" charset="0"/>
              </a:rPr>
              <a:t>Application</a:t>
            </a:r>
            <a:endParaRPr lang="he-IL" sz="2800" b="1" dirty="0">
              <a:effectLst>
                <a:outerShdw blurRad="38100" dist="38100" dir="2700000" algn="tl">
                  <a:srgbClr val="000000">
                    <a:alpha val="43137"/>
                  </a:srgbClr>
                </a:outerShdw>
              </a:effectLst>
              <a:latin typeface="Calibri" pitchFamily="34" charset="0"/>
            </a:endParaRPr>
          </a:p>
        </p:txBody>
      </p:sp>
      <p:sp>
        <p:nvSpPr>
          <p:cNvPr id="9" name="TextBox 8"/>
          <p:cNvSpPr txBox="1"/>
          <p:nvPr/>
        </p:nvSpPr>
        <p:spPr>
          <a:xfrm>
            <a:off x="4286248" y="5500702"/>
            <a:ext cx="3929063" cy="523875"/>
          </a:xfrm>
          <a:prstGeom prst="rect">
            <a:avLst/>
          </a:prstGeom>
          <a:noFill/>
        </p:spPr>
        <p:txBody>
          <a:bodyPr rtlCol="1">
            <a:spAutoFit/>
          </a:bodyPr>
          <a:lstStyle/>
          <a:p>
            <a:pPr algn="ctr">
              <a:defRPr/>
            </a:pPr>
            <a:r>
              <a:rPr lang="en-US" sz="2800" b="1" dirty="0">
                <a:effectLst>
                  <a:outerShdw blurRad="38100" dist="38100" dir="2700000" algn="tl">
                    <a:srgbClr val="000000">
                      <a:alpha val="43137"/>
                    </a:srgbClr>
                  </a:outerShdw>
                </a:effectLst>
                <a:latin typeface="Calibri" pitchFamily="34" charset="0"/>
              </a:rPr>
              <a:t>Relational Database</a:t>
            </a:r>
            <a:endParaRPr lang="he-IL" sz="2800" b="1" dirty="0">
              <a:effectLst>
                <a:outerShdw blurRad="38100" dist="38100" dir="2700000" algn="tl">
                  <a:srgbClr val="000000">
                    <a:alpha val="43137"/>
                  </a:srgbClr>
                </a:outerShdw>
              </a:effectLst>
              <a:latin typeface="Calibri" pitchFamily="34" charset="0"/>
            </a:endParaRPr>
          </a:p>
        </p:txBody>
      </p:sp>
      <p:sp>
        <p:nvSpPr>
          <p:cNvPr id="10" name="Rounded Rectangular Callout 9"/>
          <p:cNvSpPr/>
          <p:nvPr/>
        </p:nvSpPr>
        <p:spPr>
          <a:xfrm>
            <a:off x="6920620" y="1981202"/>
            <a:ext cx="2009098" cy="711200"/>
          </a:xfrm>
          <a:prstGeom prst="wedgeRoundRectCallout">
            <a:avLst>
              <a:gd name="adj1" fmla="val -141786"/>
              <a:gd name="adj2" fmla="val 76786"/>
              <a:gd name="adj3" fmla="val 16667"/>
            </a:avLst>
          </a:prstGeom>
          <a:gradFill>
            <a:gsLst>
              <a:gs pos="0">
                <a:srgbClr val="D6B19C"/>
              </a:gs>
              <a:gs pos="30000">
                <a:srgbClr val="D49E6C"/>
              </a:gs>
              <a:gs pos="70000">
                <a:srgbClr val="A65528"/>
              </a:gs>
              <a:gs pos="100000">
                <a:srgbClr val="663012"/>
              </a:gs>
            </a:gsLst>
            <a:lin ang="16200000" scaled="0"/>
          </a:gradFill>
        </p:spPr>
        <p:style>
          <a:lnRef idx="0">
            <a:schemeClr val="accent5"/>
          </a:lnRef>
          <a:fillRef idx="3">
            <a:schemeClr val="accent5"/>
          </a:fillRef>
          <a:effectRef idx="3">
            <a:schemeClr val="accent5"/>
          </a:effectRef>
          <a:fontRef idx="minor">
            <a:schemeClr val="lt1"/>
          </a:fontRef>
        </p:style>
        <p:txBody>
          <a:bodyPr rtlCol="1" anchor="ctr"/>
          <a:lstStyle/>
          <a:p>
            <a:pPr algn="ctr">
              <a:defRPr/>
            </a:pPr>
            <a:r>
              <a:rPr lang="en-US" sz="2000" b="1" dirty="0">
                <a:effectLst>
                  <a:outerShdw blurRad="38100" dist="38100" dir="2700000" algn="tl">
                    <a:srgbClr val="000000">
                      <a:alpha val="43137"/>
                    </a:srgbClr>
                  </a:outerShdw>
                </a:effectLst>
                <a:latin typeface="Calibri" pitchFamily="34" charset="0"/>
              </a:rPr>
              <a:t>No </a:t>
            </a:r>
            <a:r>
              <a:rPr lang="en-US" sz="2000" b="1" dirty="0" err="1">
                <a:effectLst>
                  <a:outerShdw blurRad="38100" dist="38100" dir="2700000" algn="tl">
                    <a:srgbClr val="000000">
                      <a:alpha val="43137"/>
                    </a:srgbClr>
                  </a:outerShdw>
                </a:effectLst>
                <a:latin typeface="Calibri" pitchFamily="34" charset="0"/>
              </a:rPr>
              <a:t>intellisence</a:t>
            </a:r>
            <a:r>
              <a:rPr lang="en-US" sz="2000" b="1" dirty="0">
                <a:effectLst>
                  <a:outerShdw blurRad="38100" dist="38100" dir="2700000" algn="tl">
                    <a:srgbClr val="000000">
                      <a:alpha val="43137"/>
                    </a:srgbClr>
                  </a:outerShdw>
                </a:effectLst>
                <a:latin typeface="Calibri" pitchFamily="34" charset="0"/>
              </a:rPr>
              <a:t> </a:t>
            </a:r>
          </a:p>
        </p:txBody>
      </p:sp>
      <p:sp>
        <p:nvSpPr>
          <p:cNvPr id="11" name="Rounded Rectangular Callout 10"/>
          <p:cNvSpPr/>
          <p:nvPr/>
        </p:nvSpPr>
        <p:spPr>
          <a:xfrm>
            <a:off x="6920623" y="2810922"/>
            <a:ext cx="2009098" cy="711200"/>
          </a:xfrm>
          <a:prstGeom prst="wedgeRoundRectCallout">
            <a:avLst>
              <a:gd name="adj1" fmla="val -118929"/>
              <a:gd name="adj2" fmla="val -1786"/>
              <a:gd name="adj3" fmla="val 16667"/>
            </a:avLst>
          </a:prstGeom>
          <a:gradFill>
            <a:gsLst>
              <a:gs pos="0">
                <a:srgbClr val="D6B19C"/>
              </a:gs>
              <a:gs pos="30000">
                <a:srgbClr val="D49E6C"/>
              </a:gs>
              <a:gs pos="70000">
                <a:srgbClr val="A65528"/>
              </a:gs>
              <a:gs pos="100000">
                <a:srgbClr val="663012"/>
              </a:gs>
            </a:gsLst>
            <a:lin ang="16200000" scaled="0"/>
          </a:gradFill>
        </p:spPr>
        <p:style>
          <a:lnRef idx="0">
            <a:schemeClr val="accent5"/>
          </a:lnRef>
          <a:fillRef idx="3">
            <a:schemeClr val="accent5"/>
          </a:fillRef>
          <a:effectRef idx="3">
            <a:schemeClr val="accent5"/>
          </a:effectRef>
          <a:fontRef idx="minor">
            <a:schemeClr val="lt1"/>
          </a:fontRef>
        </p:style>
        <p:txBody>
          <a:bodyPr rtlCol="1" anchor="ctr"/>
          <a:lstStyle/>
          <a:p>
            <a:pPr algn="ctr">
              <a:defRPr/>
            </a:pPr>
            <a:r>
              <a:rPr lang="en-US" sz="2000" b="1" dirty="0">
                <a:effectLst>
                  <a:outerShdw blurRad="38100" dist="38100" dir="2700000" algn="tl">
                    <a:srgbClr val="000000">
                      <a:alpha val="43137"/>
                    </a:srgbClr>
                  </a:outerShdw>
                </a:effectLst>
                <a:latin typeface="Calibri" pitchFamily="34" charset="0"/>
              </a:rPr>
              <a:t>No compile time checks</a:t>
            </a:r>
          </a:p>
        </p:txBody>
      </p:sp>
      <p:sp>
        <p:nvSpPr>
          <p:cNvPr id="12" name="Rounded Rectangular Callout 11"/>
          <p:cNvSpPr/>
          <p:nvPr/>
        </p:nvSpPr>
        <p:spPr>
          <a:xfrm>
            <a:off x="6903690" y="3640656"/>
            <a:ext cx="2009098" cy="711200"/>
          </a:xfrm>
          <a:prstGeom prst="wedgeRoundRectCallout">
            <a:avLst>
              <a:gd name="adj1" fmla="val -92757"/>
              <a:gd name="adj2" fmla="val -9683"/>
              <a:gd name="adj3" fmla="val 16667"/>
            </a:avLst>
          </a:prstGeom>
          <a:gradFill>
            <a:gsLst>
              <a:gs pos="0">
                <a:srgbClr val="D6B19C"/>
              </a:gs>
              <a:gs pos="30000">
                <a:srgbClr val="D49E6C"/>
              </a:gs>
              <a:gs pos="70000">
                <a:srgbClr val="A65528"/>
              </a:gs>
              <a:gs pos="100000">
                <a:srgbClr val="663012"/>
              </a:gs>
            </a:gsLst>
            <a:lin ang="16200000" scaled="0"/>
          </a:gradFill>
        </p:spPr>
        <p:style>
          <a:lnRef idx="0">
            <a:schemeClr val="accent5"/>
          </a:lnRef>
          <a:fillRef idx="3">
            <a:schemeClr val="accent5"/>
          </a:fillRef>
          <a:effectRef idx="3">
            <a:schemeClr val="accent5"/>
          </a:effectRef>
          <a:fontRef idx="minor">
            <a:schemeClr val="lt1"/>
          </a:fontRef>
        </p:style>
        <p:txBody>
          <a:bodyPr rtlCol="1" anchor="ctr"/>
          <a:lstStyle/>
          <a:p>
            <a:pPr algn="ctr" rtl="0">
              <a:defRPr/>
            </a:pPr>
            <a:r>
              <a:rPr lang="en-US" sz="2000" b="1" dirty="0">
                <a:effectLst>
                  <a:outerShdw blurRad="38100" dist="38100" dir="2700000" algn="tl">
                    <a:srgbClr val="000000">
                      <a:alpha val="43137"/>
                    </a:srgbClr>
                  </a:outerShdw>
                </a:effectLst>
                <a:latin typeface="Calibri" pitchFamily="34" charset="0"/>
              </a:rPr>
              <a:t>Loosely bound arguments</a:t>
            </a:r>
          </a:p>
        </p:txBody>
      </p:sp>
      <p:sp>
        <p:nvSpPr>
          <p:cNvPr id="13" name="Rounded Rectangular Callout 12"/>
          <p:cNvSpPr/>
          <p:nvPr/>
        </p:nvSpPr>
        <p:spPr>
          <a:xfrm>
            <a:off x="6903690" y="4429132"/>
            <a:ext cx="2009098" cy="711200"/>
          </a:xfrm>
          <a:prstGeom prst="wedgeRoundRectCallout">
            <a:avLst>
              <a:gd name="adj1" fmla="val -78253"/>
              <a:gd name="adj2" fmla="val 33728"/>
              <a:gd name="adj3" fmla="val 16667"/>
            </a:avLst>
          </a:prstGeom>
          <a:gradFill>
            <a:gsLst>
              <a:gs pos="0">
                <a:srgbClr val="D6B19C"/>
              </a:gs>
              <a:gs pos="30000">
                <a:srgbClr val="D49E6C"/>
              </a:gs>
              <a:gs pos="70000">
                <a:srgbClr val="A65528"/>
              </a:gs>
              <a:gs pos="100000">
                <a:srgbClr val="663012"/>
              </a:gs>
            </a:gsLst>
            <a:lin ang="16200000" scaled="0"/>
          </a:gradFill>
        </p:spPr>
        <p:style>
          <a:lnRef idx="0">
            <a:schemeClr val="accent5"/>
          </a:lnRef>
          <a:fillRef idx="3">
            <a:schemeClr val="accent5"/>
          </a:fillRef>
          <a:effectRef idx="3">
            <a:schemeClr val="accent5"/>
          </a:effectRef>
          <a:fontRef idx="minor">
            <a:schemeClr val="lt1"/>
          </a:fontRef>
        </p:style>
        <p:txBody>
          <a:bodyPr rtlCol="1" anchor="ctr"/>
          <a:lstStyle/>
          <a:p>
            <a:pPr algn="ctr">
              <a:defRPr/>
            </a:pPr>
            <a:r>
              <a:rPr lang="en-US" sz="2000" b="1" dirty="0" err="1">
                <a:effectLst>
                  <a:outerShdw blurRad="38100" dist="38100" dir="2700000" algn="tl">
                    <a:srgbClr val="000000">
                      <a:alpha val="43137"/>
                    </a:srgbClr>
                  </a:outerShdw>
                </a:effectLst>
                <a:latin typeface="Calibri" pitchFamily="34" charset="0"/>
              </a:rPr>
              <a:t>Untyped</a:t>
            </a:r>
            <a:r>
              <a:rPr lang="en-US" sz="2000" b="1" dirty="0">
                <a:effectLst>
                  <a:outerShdw blurRad="38100" dist="38100" dir="2700000" algn="tl">
                    <a:srgbClr val="000000">
                      <a:alpha val="43137"/>
                    </a:srgbClr>
                  </a:outerShdw>
                </a:effectLst>
                <a:latin typeface="Calibri" pitchFamily="34" charset="0"/>
              </a:rPr>
              <a:t> Results</a:t>
            </a:r>
          </a:p>
        </p:txBody>
      </p:sp>
      <p:grpSp>
        <p:nvGrpSpPr>
          <p:cNvPr id="3" name="Group 16"/>
          <p:cNvGrpSpPr>
            <a:grpSpLocks/>
          </p:cNvGrpSpPr>
          <p:nvPr/>
        </p:nvGrpSpPr>
        <p:grpSpPr bwMode="auto">
          <a:xfrm>
            <a:off x="3571868" y="5357826"/>
            <a:ext cx="1203325" cy="877870"/>
            <a:chOff x="3683000" y="5705471"/>
            <a:chExt cx="1203322" cy="1169458"/>
          </a:xfrm>
        </p:grpSpPr>
        <p:pic>
          <p:nvPicPr>
            <p:cNvPr id="15" name="Picture 10" descr="C:\Users\Guy Burstein\Documents\Resources For Presentations\slide0085_image154.png"/>
            <p:cNvPicPr>
              <a:picLocks noChangeAspect="1" noChangeArrowheads="1"/>
            </p:cNvPicPr>
            <p:nvPr/>
          </p:nvPicPr>
          <p:blipFill>
            <a:blip r:embed="rId3" cstate="print"/>
            <a:srcRect/>
            <a:stretch>
              <a:fillRect/>
            </a:stretch>
          </p:blipFill>
          <p:spPr bwMode="auto">
            <a:xfrm>
              <a:off x="3683000" y="5874805"/>
              <a:ext cx="695325" cy="847725"/>
            </a:xfrm>
            <a:prstGeom prst="rect">
              <a:avLst/>
            </a:prstGeom>
            <a:noFill/>
            <a:ln w="9525">
              <a:noFill/>
              <a:miter lim="800000"/>
              <a:headEnd/>
              <a:tailEnd/>
            </a:ln>
          </p:spPr>
        </p:pic>
        <p:pic>
          <p:nvPicPr>
            <p:cNvPr id="16" name="Picture 10" descr="C:\Users\Guy Burstein\Documents\Resources For Presentations\slide0085_image154.png"/>
            <p:cNvPicPr>
              <a:picLocks noChangeAspect="1" noChangeArrowheads="1"/>
            </p:cNvPicPr>
            <p:nvPr/>
          </p:nvPicPr>
          <p:blipFill>
            <a:blip r:embed="rId3" cstate="print"/>
            <a:srcRect/>
            <a:stretch>
              <a:fillRect/>
            </a:stretch>
          </p:blipFill>
          <p:spPr bwMode="auto">
            <a:xfrm>
              <a:off x="4055533" y="5705471"/>
              <a:ext cx="695325" cy="847725"/>
            </a:xfrm>
            <a:prstGeom prst="rect">
              <a:avLst/>
            </a:prstGeom>
            <a:noFill/>
            <a:ln w="9525">
              <a:noFill/>
              <a:miter lim="800000"/>
              <a:headEnd/>
              <a:tailEnd/>
            </a:ln>
          </p:spPr>
        </p:pic>
        <p:pic>
          <p:nvPicPr>
            <p:cNvPr id="17" name="Picture 10" descr="C:\Users\Guy Burstein\Documents\Resources For Presentations\slide0085_image154.png"/>
            <p:cNvPicPr>
              <a:picLocks noChangeAspect="1" noChangeArrowheads="1"/>
            </p:cNvPicPr>
            <p:nvPr/>
          </p:nvPicPr>
          <p:blipFill>
            <a:blip r:embed="rId3" cstate="print"/>
            <a:srcRect/>
            <a:stretch>
              <a:fillRect/>
            </a:stretch>
          </p:blipFill>
          <p:spPr bwMode="auto">
            <a:xfrm>
              <a:off x="4190997" y="6027204"/>
              <a:ext cx="695325" cy="847725"/>
            </a:xfrm>
            <a:prstGeom prst="rect">
              <a:avLst/>
            </a:prstGeom>
            <a:noFill/>
            <a:ln w="9525">
              <a:noFill/>
              <a:miter lim="800000"/>
              <a:headEnd/>
              <a:tailEnd/>
            </a:ln>
          </p:spPr>
        </p:pic>
      </p:grpSp>
    </p:spTree>
    <p:extLst>
      <p:ext uri="{BB962C8B-B14F-4D97-AF65-F5344CB8AC3E}">
        <p14:creationId xmlns:p14="http://schemas.microsoft.com/office/powerpoint/2010/main" val="243555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Entity Framework</a:t>
            </a:r>
          </a:p>
        </p:txBody>
      </p:sp>
      <p:sp>
        <p:nvSpPr>
          <p:cNvPr id="3" name="Content Placeholder 2"/>
          <p:cNvSpPr>
            <a:spLocks noGrp="1"/>
          </p:cNvSpPr>
          <p:nvPr>
            <p:ph idx="1"/>
          </p:nvPr>
        </p:nvSpPr>
        <p:spPr/>
        <p:txBody>
          <a:bodyPr/>
          <a:lstStyle/>
          <a:p>
            <a:r>
              <a:rPr lang="en-US" dirty="0"/>
              <a:t>Data access framework</a:t>
            </a:r>
          </a:p>
          <a:p>
            <a:r>
              <a:rPr lang="en-US" dirty="0"/>
              <a:t>Supports data-centric applications and services </a:t>
            </a:r>
          </a:p>
          <a:p>
            <a:r>
              <a:rPr lang="en-US" dirty="0"/>
              <a:t>Enables programming against a conceptual application model</a:t>
            </a:r>
          </a:p>
          <a:p>
            <a:r>
              <a:rPr lang="en-US" dirty="0"/>
              <a:t>Enables independency of any data storage engine or relational schema</a:t>
            </a:r>
          </a:p>
          <a:p>
            <a:r>
              <a:rPr lang="en-US" dirty="0"/>
              <a:t>ORM</a:t>
            </a:r>
          </a:p>
          <a:p>
            <a:endParaRPr lang="en-US" dirty="0"/>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C31F0FB5-F7B5-41A6-8D0B-28B5EB7E555F}" type="slidenum">
              <a:rPr lang="en-US" smtClean="0"/>
              <a:pPr/>
              <a:t>154</a:t>
            </a:fld>
            <a:endParaRPr lang="en-US"/>
          </a:p>
        </p:txBody>
      </p:sp>
    </p:spTree>
    <p:extLst>
      <p:ext uri="{BB962C8B-B14F-4D97-AF65-F5344CB8AC3E}">
        <p14:creationId xmlns:p14="http://schemas.microsoft.com/office/powerpoint/2010/main" val="160913811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Entities</a:t>
            </a:r>
          </a:p>
        </p:txBody>
      </p:sp>
      <p:sp>
        <p:nvSpPr>
          <p:cNvPr id="3" name="Content Placeholder 2"/>
          <p:cNvSpPr>
            <a:spLocks noGrp="1"/>
          </p:cNvSpPr>
          <p:nvPr>
            <p:ph idx="1"/>
          </p:nvPr>
        </p:nvSpPr>
        <p:spPr/>
        <p:txBody>
          <a:bodyPr/>
          <a:lstStyle/>
          <a:p>
            <a:r>
              <a:rPr lang="en-US" dirty="0"/>
              <a:t>Several options for query</a:t>
            </a:r>
          </a:p>
          <a:p>
            <a:pPr lvl="1" fontAlgn="auto">
              <a:spcAft>
                <a:spcPts val="0"/>
              </a:spcAft>
              <a:defRPr/>
            </a:pPr>
            <a:r>
              <a:rPr lang="en-US" dirty="0"/>
              <a:t>LINQ to Entities</a:t>
            </a:r>
          </a:p>
          <a:p>
            <a:pPr lvl="1" fontAlgn="auto">
              <a:spcAft>
                <a:spcPts val="0"/>
              </a:spcAft>
              <a:defRPr/>
            </a:pPr>
            <a:r>
              <a:rPr lang="en-US" dirty="0"/>
              <a:t>Entity SQL with Object Services</a:t>
            </a:r>
          </a:p>
          <a:p>
            <a:pPr lvl="1" fontAlgn="auto">
              <a:spcAft>
                <a:spcPts val="0"/>
              </a:spcAft>
              <a:defRPr/>
            </a:pPr>
            <a:r>
              <a:rPr lang="en-US" dirty="0"/>
              <a:t>Entity SQL with Entity Client</a:t>
            </a:r>
          </a:p>
          <a:p>
            <a:r>
              <a:rPr lang="en-US" dirty="0"/>
              <a:t>Each has its pros and cons</a:t>
            </a:r>
          </a:p>
          <a:p>
            <a:r>
              <a:rPr lang="en-US" dirty="0"/>
              <a:t>LINQ to Entities based on LINQ</a:t>
            </a:r>
          </a:p>
          <a:p>
            <a:pPr lvl="1"/>
            <a:r>
              <a:rPr lang="en-US" dirty="0"/>
              <a:t>Probably the easiest to use</a:t>
            </a:r>
          </a:p>
          <a:p>
            <a:pPr lvl="1"/>
            <a:endParaRPr lang="en-US" dirty="0"/>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C31F0FB5-F7B5-41A6-8D0B-28B5EB7E555F}" type="slidenum">
              <a:rPr lang="en-US" smtClean="0"/>
              <a:pPr/>
              <a:t>155</a:t>
            </a:fld>
            <a:endParaRPr lang="en-US"/>
          </a:p>
        </p:txBody>
      </p:sp>
    </p:spTree>
    <p:extLst>
      <p:ext uri="{BB962C8B-B14F-4D97-AF65-F5344CB8AC3E}">
        <p14:creationId xmlns:p14="http://schemas.microsoft.com/office/powerpoint/2010/main" val="153877580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Updating and Deleting</a:t>
            </a:r>
          </a:p>
        </p:txBody>
      </p:sp>
      <p:sp>
        <p:nvSpPr>
          <p:cNvPr id="3" name="Content Placeholder 2"/>
          <p:cNvSpPr>
            <a:spLocks noGrp="1"/>
          </p:cNvSpPr>
          <p:nvPr>
            <p:ph idx="1"/>
          </p:nvPr>
        </p:nvSpPr>
        <p:spPr/>
        <p:txBody>
          <a:bodyPr>
            <a:normAutofit lnSpcReduction="10000"/>
          </a:bodyPr>
          <a:lstStyle/>
          <a:p>
            <a:r>
              <a:rPr lang="en-US" dirty="0"/>
              <a:t>Can change properties as desired</a:t>
            </a:r>
          </a:p>
          <a:p>
            <a:r>
              <a:rPr lang="en-US" dirty="0"/>
              <a:t>Add new objects to their container collections</a:t>
            </a:r>
          </a:p>
          <a:p>
            <a:r>
              <a:rPr lang="en-US" dirty="0"/>
              <a:t>Remove unneeded objects</a:t>
            </a:r>
          </a:p>
          <a:p>
            <a:r>
              <a:rPr lang="en-US" dirty="0"/>
              <a:t>Eventually, call </a:t>
            </a:r>
            <a:r>
              <a:rPr lang="en-US" b="1" dirty="0" err="1">
                <a:solidFill>
                  <a:srgbClr val="7030A0"/>
                </a:solidFill>
                <a:latin typeface="Consolas" pitchFamily="49" charset="0"/>
                <a:cs typeface="Consolas" pitchFamily="49" charset="0"/>
              </a:rPr>
              <a:t>ObjectContext.SaveChanges</a:t>
            </a:r>
            <a:r>
              <a:rPr lang="en-US" dirty="0"/>
              <a:t> to send all changes to the underlying DB</a:t>
            </a:r>
          </a:p>
          <a:p>
            <a:r>
              <a:rPr lang="en-US" dirty="0"/>
              <a:t>Can call stored procedures</a:t>
            </a:r>
          </a:p>
          <a:p>
            <a:pPr lvl="1"/>
            <a:r>
              <a:rPr lang="en-US" dirty="0"/>
              <a:t>Exposed as methods on the context object</a:t>
            </a:r>
          </a:p>
          <a:p>
            <a:endParaRPr lang="en-US" dirty="0"/>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C31F0FB5-F7B5-41A6-8D0B-28B5EB7E555F}" type="slidenum">
              <a:rPr lang="en-US" smtClean="0"/>
              <a:pPr/>
              <a:t>156</a:t>
            </a:fld>
            <a:endParaRPr lang="en-US"/>
          </a:p>
        </p:txBody>
      </p:sp>
    </p:spTree>
    <p:extLst>
      <p:ext uri="{BB962C8B-B14F-4D97-AF65-F5344CB8AC3E}">
        <p14:creationId xmlns:p14="http://schemas.microsoft.com/office/powerpoint/2010/main" val="369081891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lnSpcReduction="10000"/>
          </a:bodyPr>
          <a:lstStyle/>
          <a:p>
            <a:r>
              <a:rPr lang="en-US" dirty="0"/>
              <a:t>New C# Features allow easy and flowing coding</a:t>
            </a:r>
          </a:p>
          <a:p>
            <a:r>
              <a:rPr lang="en-US" dirty="0"/>
              <a:t>Extension methods allow easy access to static methods operating on a specific type</a:t>
            </a:r>
          </a:p>
          <a:p>
            <a:r>
              <a:rPr lang="en-US" dirty="0"/>
              <a:t>Lambda expressions can be used instead of (anonymous) delegates </a:t>
            </a:r>
          </a:p>
          <a:p>
            <a:r>
              <a:rPr lang="en-US" dirty="0"/>
              <a:t>LINQ Allows using data as objects and vice versa</a:t>
            </a:r>
          </a:p>
          <a:p>
            <a:pPr lvl="1"/>
            <a:r>
              <a:rPr lang="en-US" dirty="0"/>
              <a:t>Same syntax across any provider</a:t>
            </a:r>
          </a:p>
        </p:txBody>
      </p:sp>
      <p:sp>
        <p:nvSpPr>
          <p:cNvPr id="4" name="Footer Placeholder 3"/>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157</a:t>
            </a:fld>
            <a:endParaRPr lang="he-IL"/>
          </a:p>
        </p:txBody>
      </p:sp>
    </p:spTree>
    <p:extLst>
      <p:ext uri="{BB962C8B-B14F-4D97-AF65-F5344CB8AC3E}">
        <p14:creationId xmlns:p14="http://schemas.microsoft.com/office/powerpoint/2010/main" val="2252462232"/>
      </p:ext>
    </p:extLst>
  </p:cSld>
  <p:clrMapOvr>
    <a:masterClrMapping/>
  </p:clrMapOvr>
  <p:transition>
    <p:fade/>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Managing Resources</a:t>
            </a:r>
            <a:endParaRPr lang="he-IL" dirty="0"/>
          </a:p>
        </p:txBody>
      </p:sp>
      <p:sp>
        <p:nvSpPr>
          <p:cNvPr id="5" name="Subtitle 4"/>
          <p:cNvSpPr>
            <a:spLocks noGrp="1"/>
          </p:cNvSpPr>
          <p:nvPr>
            <p:ph type="body" idx="1"/>
          </p:nvPr>
        </p:nvSpPr>
        <p:spPr/>
        <p:txBody>
          <a:bodyPr/>
          <a:lstStyle/>
          <a:p>
            <a:r>
              <a:rPr lang="en-US" dirty="0"/>
              <a:t>Module 5</a:t>
            </a:r>
            <a:endParaRPr lang="he-IL" dirty="0"/>
          </a:p>
        </p:txBody>
      </p:sp>
    </p:spTree>
  </p:cSld>
  <p:clrMapOvr>
    <a:masterClrMapping/>
  </p:clrMapOvr>
  <p:transition>
    <p:fade/>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fontScale="77500" lnSpcReduction="20000"/>
          </a:bodyPr>
          <a:lstStyle/>
          <a:p>
            <a:r>
              <a:rPr lang="en-US" dirty="0"/>
              <a:t>CLR Memory Management</a:t>
            </a:r>
          </a:p>
          <a:p>
            <a:r>
              <a:rPr lang="en-US" dirty="0"/>
              <a:t>Object Creation and Destruction</a:t>
            </a:r>
          </a:p>
          <a:p>
            <a:r>
              <a:rPr lang="en-US" dirty="0"/>
              <a:t>The Garbage Collection Process</a:t>
            </a:r>
          </a:p>
          <a:p>
            <a:r>
              <a:rPr lang="en-US" dirty="0" err="1"/>
              <a:t>Finalizers</a:t>
            </a:r>
            <a:endParaRPr lang="en-US" dirty="0"/>
          </a:p>
          <a:p>
            <a:r>
              <a:rPr lang="en-US" dirty="0"/>
              <a:t>Resurrection</a:t>
            </a:r>
          </a:p>
          <a:p>
            <a:r>
              <a:rPr lang="en-US" dirty="0"/>
              <a:t>The Disposable Pattern</a:t>
            </a:r>
          </a:p>
          <a:p>
            <a:r>
              <a:rPr lang="en-US" dirty="0" err="1"/>
              <a:t>GCHandle</a:t>
            </a:r>
            <a:r>
              <a:rPr lang="en-US" dirty="0"/>
              <a:t> and </a:t>
            </a:r>
            <a:r>
              <a:rPr lang="en-US" dirty="0" err="1"/>
              <a:t>WeakReference</a:t>
            </a:r>
            <a:endParaRPr lang="en-US" dirty="0"/>
          </a:p>
          <a:p>
            <a:r>
              <a:rPr lang="en-US" dirty="0"/>
              <a:t>Generations</a:t>
            </a:r>
          </a:p>
          <a:p>
            <a:r>
              <a:rPr lang="en-US" dirty="0"/>
              <a:t>Controlling Garbage Collection</a:t>
            </a:r>
          </a:p>
          <a:p>
            <a:r>
              <a:rPr lang="en-US" dirty="0"/>
              <a:t>Odds and Ends</a:t>
            </a:r>
          </a:p>
          <a:p>
            <a:r>
              <a:rPr lang="en-US" dirty="0"/>
              <a:t>Summary</a:t>
            </a:r>
          </a:p>
          <a:p>
            <a:endParaRPr lang="en-US"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159</a:t>
            </a:fld>
            <a:endParaRPr lang="he-IL"/>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itchFamily="49" charset="0"/>
              </a:rPr>
              <a:t>BindingFlags</a:t>
            </a:r>
            <a:r>
              <a:rPr lang="en-US" dirty="0"/>
              <a:t> Example</a:t>
            </a:r>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16</a:t>
            </a:fld>
            <a:endParaRPr lang="he-IL"/>
          </a:p>
        </p:txBody>
      </p:sp>
      <p:sp>
        <p:nvSpPr>
          <p:cNvPr id="4" name="Rectangle 3"/>
          <p:cNvSpPr>
            <a:spLocks noChangeArrowheads="1"/>
          </p:cNvSpPr>
          <p:nvPr/>
        </p:nvSpPr>
        <p:spPr bwMode="auto">
          <a:xfrm>
            <a:off x="395536" y="1340768"/>
            <a:ext cx="8392446" cy="477053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600" dirty="0">
                <a:solidFill>
                  <a:srgbClr val="0000FF"/>
                </a:solidFill>
                <a:latin typeface="Consolas" pitchFamily="49" charset="0"/>
              </a:rPr>
              <a:t>using </a:t>
            </a:r>
            <a:r>
              <a:rPr lang="en-US" sz="1600" dirty="0">
                <a:solidFill>
                  <a:srgbClr val="010001"/>
                </a:solidFill>
                <a:latin typeface="Consolas" pitchFamily="49" charset="0"/>
              </a:rPr>
              <a:t>System;</a:t>
            </a:r>
          </a:p>
          <a:p>
            <a:pPr defTabSz="360000"/>
            <a:r>
              <a:rPr lang="en-US" sz="1600" dirty="0">
                <a:solidFill>
                  <a:srgbClr val="0000FF"/>
                </a:solidFill>
                <a:latin typeface="Consolas" pitchFamily="49" charset="0"/>
              </a:rPr>
              <a:t>using </a:t>
            </a:r>
            <a:r>
              <a:rPr lang="en-US" sz="1600" dirty="0" err="1">
                <a:solidFill>
                  <a:srgbClr val="010001"/>
                </a:solidFill>
                <a:latin typeface="Consolas" pitchFamily="49" charset="0"/>
              </a:rPr>
              <a:t>System.Reflection</a:t>
            </a:r>
            <a:r>
              <a:rPr lang="en-US" sz="1600" dirty="0">
                <a:solidFill>
                  <a:srgbClr val="010001"/>
                </a:solidFill>
                <a:latin typeface="Consolas" pitchFamily="49" charset="0"/>
              </a:rPr>
              <a:t>;</a:t>
            </a:r>
          </a:p>
          <a:p>
            <a:pPr defTabSz="360000"/>
            <a:endParaRPr lang="en-US" sz="1600" dirty="0">
              <a:solidFill>
                <a:srgbClr val="010001"/>
              </a:solidFill>
              <a:latin typeface="Consolas" pitchFamily="49" charset="0"/>
            </a:endParaRPr>
          </a:p>
          <a:p>
            <a:pPr defTabSz="360000"/>
            <a:r>
              <a:rPr lang="en-US" sz="1600" dirty="0">
                <a:solidFill>
                  <a:srgbClr val="0000FF"/>
                </a:solidFill>
                <a:latin typeface="Consolas" pitchFamily="49" charset="0"/>
              </a:rPr>
              <a:t>public sealed class </a:t>
            </a:r>
            <a:r>
              <a:rPr lang="en-US" sz="1600" b="1" dirty="0" err="1">
                <a:solidFill>
                  <a:srgbClr val="0000FF"/>
                </a:solidFill>
                <a:latin typeface="Consolas" pitchFamily="49" charset="0"/>
              </a:rPr>
              <a:t>TypeDumper</a:t>
            </a:r>
            <a:r>
              <a:rPr lang="en-US" sz="1600" b="1" dirty="0">
                <a:solidFill>
                  <a:srgbClr val="0000FF"/>
                </a:solidFill>
                <a:latin typeface="Consolas" pitchFamily="49" charset="0"/>
              </a:rPr>
              <a:t> {</a:t>
            </a:r>
          </a:p>
          <a:p>
            <a:pPr defTabSz="360000"/>
            <a:r>
              <a:rPr lang="en-US" sz="1600" dirty="0">
                <a:solidFill>
                  <a:srgbClr val="0000FF"/>
                </a:solidFill>
                <a:latin typeface="Consolas" pitchFamily="49" charset="0"/>
              </a:rPr>
              <a:t>	public static void </a:t>
            </a:r>
            <a:r>
              <a:rPr lang="en-US" sz="1600" dirty="0" err="1">
                <a:solidFill>
                  <a:srgbClr val="010001"/>
                </a:solidFill>
                <a:latin typeface="Consolas" pitchFamily="49" charset="0"/>
              </a:rPr>
              <a:t>DumpMembers</a:t>
            </a:r>
            <a:r>
              <a:rPr lang="en-US" sz="1600" dirty="0">
                <a:solidFill>
                  <a:srgbClr val="010001"/>
                </a:solidFill>
                <a:latin typeface="Consolas" pitchFamily="49" charset="0"/>
              </a:rPr>
              <a:t>(</a:t>
            </a:r>
            <a:r>
              <a:rPr lang="en-US" sz="1600" b="1" dirty="0">
                <a:solidFill>
                  <a:srgbClr val="0000FF"/>
                </a:solidFill>
                <a:latin typeface="Consolas" pitchFamily="49" charset="0"/>
              </a:rPr>
              <a:t>Type </a:t>
            </a:r>
            <a:r>
              <a:rPr lang="en-US" sz="1600" b="1" dirty="0" err="1">
                <a:solidFill>
                  <a:srgbClr val="010001"/>
                </a:solidFill>
                <a:latin typeface="Consolas" pitchFamily="49" charset="0"/>
              </a:rPr>
              <a:t>type</a:t>
            </a:r>
            <a:r>
              <a:rPr lang="en-US" sz="1600" b="1" dirty="0">
                <a:solidFill>
                  <a:srgbClr val="010001"/>
                </a:solidFill>
                <a:latin typeface="Consolas" pitchFamily="49" charset="0"/>
              </a:rPr>
              <a:t>) {</a:t>
            </a:r>
          </a:p>
          <a:p>
            <a:pPr defTabSz="360000"/>
            <a:r>
              <a:rPr lang="en-US" sz="1600" dirty="0">
                <a:solidFill>
                  <a:srgbClr val="010001"/>
                </a:solidFill>
                <a:latin typeface="Consolas" pitchFamily="49" charset="0"/>
              </a:rPr>
              <a:t>		</a:t>
            </a:r>
            <a:r>
              <a:rPr lang="en-US" sz="1600" dirty="0">
                <a:solidFill>
                  <a:srgbClr val="008000"/>
                </a:solidFill>
                <a:latin typeface="Consolas" pitchFamily="49" charset="0"/>
              </a:rPr>
              <a:t>// get the type's members</a:t>
            </a:r>
          </a:p>
          <a:p>
            <a:pPr defTabSz="360000"/>
            <a:r>
              <a:rPr lang="en-US" sz="1600" dirty="0">
                <a:solidFill>
                  <a:srgbClr val="008000"/>
                </a:solidFill>
                <a:latin typeface="Consolas" pitchFamily="49" charset="0"/>
              </a:rPr>
              <a:t>		</a:t>
            </a:r>
            <a:r>
              <a:rPr lang="en-US" sz="1600" dirty="0" err="1">
                <a:solidFill>
                  <a:srgbClr val="800080"/>
                </a:solidFill>
                <a:latin typeface="Consolas" pitchFamily="49" charset="0"/>
              </a:rPr>
              <a:t>BindingFlags</a:t>
            </a:r>
            <a:r>
              <a:rPr lang="en-US" sz="1600" dirty="0">
                <a:solidFill>
                  <a:srgbClr val="800080"/>
                </a:solidFill>
                <a:latin typeface="Consolas" pitchFamily="49" charset="0"/>
              </a:rPr>
              <a:t> </a:t>
            </a:r>
            <a:r>
              <a:rPr lang="en-US" sz="1600" dirty="0">
                <a:solidFill>
                  <a:srgbClr val="010001"/>
                </a:solidFill>
                <a:latin typeface="Consolas" pitchFamily="49" charset="0"/>
              </a:rPr>
              <a:t>flags =	</a:t>
            </a:r>
            <a:r>
              <a:rPr lang="en-US" sz="1600" dirty="0" err="1">
                <a:solidFill>
                  <a:srgbClr val="800080"/>
                </a:solidFill>
                <a:latin typeface="Consolas" pitchFamily="49" charset="0"/>
              </a:rPr>
              <a:t>BindingFlags.</a:t>
            </a:r>
            <a:r>
              <a:rPr lang="en-US" sz="1600" dirty="0" err="1">
                <a:solidFill>
                  <a:srgbClr val="010001"/>
                </a:solidFill>
                <a:latin typeface="Consolas" pitchFamily="49" charset="0"/>
              </a:rPr>
              <a:t>Static</a:t>
            </a:r>
            <a:endParaRPr lang="en-US" sz="1600" dirty="0">
              <a:solidFill>
                <a:srgbClr val="010001"/>
              </a:solidFill>
              <a:latin typeface="Consolas" pitchFamily="49" charset="0"/>
            </a:endParaRPr>
          </a:p>
          <a:p>
            <a:pPr defTabSz="360000"/>
            <a:r>
              <a:rPr lang="en-US" sz="1600" dirty="0">
                <a:solidFill>
                  <a:srgbClr val="010001"/>
                </a:solidFill>
                <a:latin typeface="Consolas" pitchFamily="49" charset="0"/>
              </a:rPr>
              <a:t>						   		|  </a:t>
            </a:r>
            <a:r>
              <a:rPr lang="en-US" sz="1600" dirty="0" err="1">
                <a:solidFill>
                  <a:srgbClr val="800080"/>
                </a:solidFill>
                <a:latin typeface="Consolas" pitchFamily="49" charset="0"/>
              </a:rPr>
              <a:t>BindingFlags.</a:t>
            </a:r>
            <a:r>
              <a:rPr lang="en-US" sz="1600" dirty="0" err="1">
                <a:solidFill>
                  <a:srgbClr val="010001"/>
                </a:solidFill>
                <a:latin typeface="Consolas" pitchFamily="49" charset="0"/>
              </a:rPr>
              <a:t>Instance</a:t>
            </a:r>
            <a:endParaRPr lang="en-US" sz="1600" dirty="0">
              <a:solidFill>
                <a:srgbClr val="010001"/>
              </a:solidFill>
              <a:latin typeface="Consolas" pitchFamily="49" charset="0"/>
            </a:endParaRPr>
          </a:p>
          <a:p>
            <a:pPr defTabSz="360000"/>
            <a:r>
              <a:rPr lang="en-US" sz="1600" dirty="0">
                <a:solidFill>
                  <a:srgbClr val="010001"/>
                </a:solidFill>
                <a:latin typeface="Consolas" pitchFamily="49" charset="0"/>
              </a:rPr>
              <a:t>								|  </a:t>
            </a:r>
            <a:r>
              <a:rPr lang="en-US" sz="1600" dirty="0" err="1">
                <a:solidFill>
                  <a:srgbClr val="800080"/>
                </a:solidFill>
                <a:latin typeface="Consolas" pitchFamily="49" charset="0"/>
              </a:rPr>
              <a:t>BindingFlags.</a:t>
            </a:r>
            <a:r>
              <a:rPr lang="en-US" sz="1600" dirty="0" err="1">
                <a:solidFill>
                  <a:srgbClr val="010001"/>
                </a:solidFill>
                <a:latin typeface="Consolas" pitchFamily="49" charset="0"/>
              </a:rPr>
              <a:t>Public</a:t>
            </a:r>
            <a:endParaRPr lang="en-US" sz="1600" dirty="0">
              <a:solidFill>
                <a:srgbClr val="010001"/>
              </a:solidFill>
              <a:latin typeface="Consolas" pitchFamily="49" charset="0"/>
            </a:endParaRPr>
          </a:p>
          <a:p>
            <a:pPr defTabSz="360000"/>
            <a:r>
              <a:rPr lang="en-US" sz="1600" dirty="0">
                <a:solidFill>
                  <a:srgbClr val="010001"/>
                </a:solidFill>
                <a:latin typeface="Consolas" pitchFamily="49" charset="0"/>
              </a:rPr>
              <a:t>						 		|  </a:t>
            </a:r>
            <a:r>
              <a:rPr lang="en-US" sz="1600" dirty="0" err="1">
                <a:solidFill>
                  <a:srgbClr val="800080"/>
                </a:solidFill>
                <a:latin typeface="Consolas" pitchFamily="49" charset="0"/>
              </a:rPr>
              <a:t>BindingFlags.</a:t>
            </a:r>
            <a:r>
              <a:rPr lang="en-US" sz="1600" dirty="0" err="1">
                <a:solidFill>
                  <a:srgbClr val="010001"/>
                </a:solidFill>
                <a:latin typeface="Consolas" pitchFamily="49" charset="0"/>
              </a:rPr>
              <a:t>NonPublic</a:t>
            </a:r>
            <a:endParaRPr lang="en-US" sz="1600" dirty="0">
              <a:solidFill>
                <a:srgbClr val="010001"/>
              </a:solidFill>
              <a:latin typeface="Consolas" pitchFamily="49" charset="0"/>
            </a:endParaRPr>
          </a:p>
          <a:p>
            <a:pPr defTabSz="360000"/>
            <a:r>
              <a:rPr lang="en-US" sz="1600" dirty="0">
                <a:solidFill>
                  <a:srgbClr val="010001"/>
                </a:solidFill>
                <a:latin typeface="Consolas" pitchFamily="49" charset="0"/>
              </a:rPr>
              <a:t>						   		|  </a:t>
            </a:r>
            <a:r>
              <a:rPr lang="en-US" sz="1600" dirty="0" err="1">
                <a:solidFill>
                  <a:srgbClr val="800080"/>
                </a:solidFill>
                <a:latin typeface="Consolas" pitchFamily="49" charset="0"/>
              </a:rPr>
              <a:t>BindingFlags.</a:t>
            </a:r>
            <a:r>
              <a:rPr lang="en-US" sz="1600" dirty="0" err="1">
                <a:solidFill>
                  <a:srgbClr val="010001"/>
                </a:solidFill>
                <a:latin typeface="Consolas" pitchFamily="49" charset="0"/>
              </a:rPr>
              <a:t>FlattenHierarchy</a:t>
            </a:r>
            <a:r>
              <a:rPr lang="en-US" sz="1600" dirty="0">
                <a:solidFill>
                  <a:srgbClr val="010001"/>
                </a:solidFill>
                <a:latin typeface="Consolas" pitchFamily="49" charset="0"/>
              </a:rPr>
              <a:t>;</a:t>
            </a:r>
          </a:p>
          <a:p>
            <a:pPr defTabSz="360000"/>
            <a:r>
              <a:rPr lang="en-US" sz="1600" dirty="0">
                <a:solidFill>
                  <a:srgbClr val="010001"/>
                </a:solidFill>
                <a:latin typeface="Consolas" pitchFamily="49" charset="0"/>
              </a:rPr>
              <a:t>		</a:t>
            </a:r>
            <a:r>
              <a:rPr lang="en-US" sz="1600" b="1" dirty="0" err="1">
                <a:solidFill>
                  <a:srgbClr val="0000FF"/>
                </a:solidFill>
                <a:latin typeface="Consolas" pitchFamily="49" charset="0"/>
              </a:rPr>
              <a:t>MemberInfo</a:t>
            </a:r>
            <a:r>
              <a:rPr lang="en-US" sz="1600" b="1" dirty="0">
                <a:solidFill>
                  <a:srgbClr val="0000FF"/>
                </a:solidFill>
                <a:latin typeface="Consolas" pitchFamily="49" charset="0"/>
              </a:rPr>
              <a:t>[] </a:t>
            </a:r>
            <a:r>
              <a:rPr lang="en-US" sz="1600" b="1" dirty="0">
                <a:solidFill>
                  <a:srgbClr val="010001"/>
                </a:solidFill>
                <a:latin typeface="Consolas" pitchFamily="49" charset="0"/>
              </a:rPr>
              <a:t>members = </a:t>
            </a:r>
            <a:r>
              <a:rPr lang="en-US" sz="1600" b="1" dirty="0" err="1">
                <a:solidFill>
                  <a:srgbClr val="010001"/>
                </a:solidFill>
                <a:latin typeface="Consolas" pitchFamily="49" charset="0"/>
              </a:rPr>
              <a:t>type.GetMembers</a:t>
            </a:r>
            <a:r>
              <a:rPr lang="en-US" sz="1600" b="1" dirty="0">
                <a:solidFill>
                  <a:srgbClr val="010001"/>
                </a:solidFill>
                <a:latin typeface="Consolas" pitchFamily="49" charset="0"/>
              </a:rPr>
              <a:t>(flags);</a:t>
            </a:r>
          </a:p>
          <a:p>
            <a:pPr defTabSz="360000"/>
            <a:r>
              <a:rPr lang="en-US" sz="1600" dirty="0">
                <a:solidFill>
                  <a:srgbClr val="010001"/>
                </a:solidFill>
                <a:latin typeface="Consolas" pitchFamily="49" charset="0"/>
              </a:rPr>
              <a:t>		</a:t>
            </a:r>
          </a:p>
          <a:p>
            <a:pPr defTabSz="360000"/>
            <a:r>
              <a:rPr lang="en-US" sz="1600" dirty="0">
                <a:solidFill>
                  <a:srgbClr val="010001"/>
                </a:solidFill>
                <a:latin typeface="Consolas" pitchFamily="49" charset="0"/>
              </a:rPr>
              <a:t>		</a:t>
            </a:r>
            <a:r>
              <a:rPr lang="en-US" sz="1600" dirty="0">
                <a:solidFill>
                  <a:srgbClr val="008000"/>
                </a:solidFill>
                <a:latin typeface="Consolas" pitchFamily="49" charset="0"/>
              </a:rPr>
              <a:t>// walk the list of members</a:t>
            </a:r>
          </a:p>
          <a:p>
            <a:pPr defTabSz="360000"/>
            <a:r>
              <a:rPr lang="en-US" sz="1600" dirty="0">
                <a:solidFill>
                  <a:srgbClr val="008000"/>
                </a:solidFill>
                <a:latin typeface="Consolas" pitchFamily="49" charset="0"/>
              </a:rPr>
              <a:t>		</a:t>
            </a:r>
            <a:r>
              <a:rPr lang="en-US" sz="1600" dirty="0">
                <a:solidFill>
                  <a:srgbClr val="0000FF"/>
                </a:solidFill>
                <a:latin typeface="Consolas" pitchFamily="49" charset="0"/>
              </a:rPr>
              <a:t>for(</a:t>
            </a:r>
            <a:r>
              <a:rPr lang="en-US" sz="1600" dirty="0" err="1">
                <a:solidFill>
                  <a:srgbClr val="0000FF"/>
                </a:solidFill>
                <a:latin typeface="Consolas" pitchFamily="49" charset="0"/>
              </a:rPr>
              <a:t>int</a:t>
            </a:r>
            <a:r>
              <a:rPr lang="en-US" sz="1600" dirty="0">
                <a:solidFill>
                  <a:srgbClr val="0000FF"/>
                </a:solidFill>
                <a:latin typeface="Consolas" pitchFamily="49" charset="0"/>
              </a:rPr>
              <a:t> </a:t>
            </a:r>
            <a:r>
              <a:rPr lang="en-US" sz="1600" dirty="0" err="1">
                <a:solidFill>
                  <a:srgbClr val="010001"/>
                </a:solidFill>
                <a:latin typeface="Consolas" pitchFamily="49" charset="0"/>
              </a:rPr>
              <a:t>i</a:t>
            </a:r>
            <a:r>
              <a:rPr lang="en-US" sz="1600" dirty="0">
                <a:solidFill>
                  <a:srgbClr val="010001"/>
                </a:solidFill>
                <a:latin typeface="Consolas" pitchFamily="49" charset="0"/>
              </a:rPr>
              <a:t> = 0; </a:t>
            </a:r>
            <a:r>
              <a:rPr lang="en-US" sz="1600" dirty="0" err="1">
                <a:solidFill>
                  <a:srgbClr val="010001"/>
                </a:solidFill>
                <a:latin typeface="Consolas" pitchFamily="49" charset="0"/>
              </a:rPr>
              <a:t>i</a:t>
            </a:r>
            <a:r>
              <a:rPr lang="en-US" sz="1600" dirty="0">
                <a:solidFill>
                  <a:srgbClr val="010001"/>
                </a:solidFill>
                <a:latin typeface="Consolas" pitchFamily="49" charset="0"/>
              </a:rPr>
              <a:t> &lt; </a:t>
            </a:r>
            <a:r>
              <a:rPr lang="en-US" sz="1600" dirty="0" err="1">
                <a:solidFill>
                  <a:srgbClr val="010001"/>
                </a:solidFill>
                <a:latin typeface="Consolas" pitchFamily="49" charset="0"/>
              </a:rPr>
              <a:t>members.Length</a:t>
            </a:r>
            <a:r>
              <a:rPr lang="en-US" sz="1600" dirty="0">
                <a:solidFill>
                  <a:srgbClr val="010001"/>
                </a:solidFill>
                <a:latin typeface="Consolas" pitchFamily="49" charset="0"/>
              </a:rPr>
              <a:t>; </a:t>
            </a:r>
            <a:r>
              <a:rPr lang="en-US" sz="1600" dirty="0" err="1">
                <a:solidFill>
                  <a:srgbClr val="010001"/>
                </a:solidFill>
                <a:latin typeface="Consolas" pitchFamily="49" charset="0"/>
              </a:rPr>
              <a:t>i</a:t>
            </a:r>
            <a:r>
              <a:rPr lang="en-US" sz="1600" dirty="0">
                <a:solidFill>
                  <a:srgbClr val="010001"/>
                </a:solidFill>
                <a:latin typeface="Consolas" pitchFamily="49" charset="0"/>
              </a:rPr>
              <a:t>++)</a:t>
            </a:r>
          </a:p>
          <a:p>
            <a:pPr defTabSz="360000"/>
            <a:r>
              <a:rPr lang="en-US" sz="1600" dirty="0">
                <a:solidFill>
                  <a:srgbClr val="010001"/>
                </a:solidFill>
                <a:latin typeface="Consolas" pitchFamily="49" charset="0"/>
              </a:rPr>
              <a:t>			</a:t>
            </a:r>
            <a:r>
              <a:rPr lang="en-US" sz="1600" b="1" dirty="0" err="1">
                <a:solidFill>
                  <a:srgbClr val="0000FF"/>
                </a:solidFill>
                <a:latin typeface="Consolas" pitchFamily="49" charset="0"/>
              </a:rPr>
              <a:t>Console.</a:t>
            </a:r>
            <a:r>
              <a:rPr lang="en-US" sz="1600" b="1" dirty="0" err="1">
                <a:solidFill>
                  <a:srgbClr val="010001"/>
                </a:solidFill>
                <a:latin typeface="Consolas" pitchFamily="49" charset="0"/>
              </a:rPr>
              <a:t>WriteLine</a:t>
            </a:r>
            <a:r>
              <a:rPr lang="en-US" sz="1600" b="1" dirty="0">
                <a:solidFill>
                  <a:srgbClr val="010001"/>
                </a:solidFill>
                <a:latin typeface="Consolas" pitchFamily="49" charset="0"/>
              </a:rPr>
              <a:t>(</a:t>
            </a:r>
            <a:r>
              <a:rPr lang="en-US" sz="1600" b="1" dirty="0">
                <a:solidFill>
                  <a:srgbClr val="A31515"/>
                </a:solidFill>
                <a:latin typeface="Consolas" pitchFamily="49" charset="0"/>
              </a:rPr>
              <a:t>"{0} {1}", </a:t>
            </a:r>
            <a:r>
              <a:rPr lang="en-US" sz="1600" b="1" dirty="0">
                <a:solidFill>
                  <a:srgbClr val="010001"/>
                </a:solidFill>
                <a:latin typeface="Consolas" pitchFamily="49" charset="0"/>
              </a:rPr>
              <a:t>members[</a:t>
            </a:r>
            <a:r>
              <a:rPr lang="en-US" sz="1600" b="1" dirty="0" err="1">
                <a:solidFill>
                  <a:srgbClr val="010001"/>
                </a:solidFill>
                <a:latin typeface="Consolas" pitchFamily="49" charset="0"/>
              </a:rPr>
              <a:t>i</a:t>
            </a:r>
            <a:r>
              <a:rPr lang="en-US" sz="1600" b="1" dirty="0">
                <a:solidFill>
                  <a:srgbClr val="010001"/>
                </a:solidFill>
                <a:latin typeface="Consolas" pitchFamily="49" charset="0"/>
              </a:rPr>
              <a:t>].</a:t>
            </a:r>
            <a:r>
              <a:rPr lang="en-US" sz="1600" b="1" dirty="0" err="1">
                <a:solidFill>
                  <a:srgbClr val="010001"/>
                </a:solidFill>
                <a:latin typeface="Consolas" pitchFamily="49" charset="0"/>
              </a:rPr>
              <a:t>MemberType</a:t>
            </a:r>
            <a:r>
              <a:rPr lang="en-US" sz="1600" b="1" dirty="0">
                <a:solidFill>
                  <a:srgbClr val="010001"/>
                </a:solidFill>
                <a:latin typeface="Consolas" pitchFamily="49" charset="0"/>
              </a:rPr>
              <a:t>,</a:t>
            </a:r>
          </a:p>
          <a:p>
            <a:pPr defTabSz="360000"/>
            <a:r>
              <a:rPr lang="en-US" sz="1600" b="1" dirty="0">
                <a:solidFill>
                  <a:srgbClr val="010001"/>
                </a:solidFill>
                <a:latin typeface="Consolas" pitchFamily="49" charset="0"/>
              </a:rPr>
              <a:t>			   members[</a:t>
            </a:r>
            <a:r>
              <a:rPr lang="en-US" sz="1600" b="1" dirty="0" err="1">
                <a:solidFill>
                  <a:srgbClr val="010001"/>
                </a:solidFill>
                <a:latin typeface="Consolas" pitchFamily="49" charset="0"/>
              </a:rPr>
              <a:t>i</a:t>
            </a:r>
            <a:r>
              <a:rPr lang="en-US" sz="1600" b="1" dirty="0">
                <a:solidFill>
                  <a:srgbClr val="010001"/>
                </a:solidFill>
                <a:latin typeface="Consolas" pitchFamily="49" charset="0"/>
              </a:rPr>
              <a:t>].Name);</a:t>
            </a:r>
          </a:p>
          <a:p>
            <a:pPr defTabSz="360000"/>
            <a:r>
              <a:rPr lang="en-US" sz="1600" dirty="0">
                <a:solidFill>
                  <a:srgbClr val="010001"/>
                </a:solidFill>
                <a:latin typeface="Consolas" pitchFamily="49" charset="0"/>
              </a:rPr>
              <a:t>	}</a:t>
            </a:r>
          </a:p>
          <a:p>
            <a:pPr defTabSz="360000"/>
            <a:r>
              <a:rPr lang="en-US" sz="1600" dirty="0">
                <a:solidFill>
                  <a:srgbClr val="010001"/>
                </a:solidFill>
                <a:latin typeface="Consolas" pitchFamily="49" charset="0"/>
              </a:rPr>
              <a:t>}</a:t>
            </a:r>
            <a:endParaRPr lang="en-US" sz="1600" dirty="0">
              <a:latin typeface="Consolas" pitchFamily="49" charset="0"/>
            </a:endParaRPr>
          </a:p>
        </p:txBody>
      </p:sp>
    </p:spTree>
  </p:cSld>
  <p:clrMapOvr>
    <a:masterClrMapping/>
  </p:clrMapOvr>
  <p:transition>
    <p:fade/>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CLR Memory Management</a:t>
            </a:r>
          </a:p>
        </p:txBody>
      </p:sp>
      <p:sp>
        <p:nvSpPr>
          <p:cNvPr id="3" name="Content Placeholder 2"/>
          <p:cNvSpPr>
            <a:spLocks noGrp="1"/>
          </p:cNvSpPr>
          <p:nvPr>
            <p:ph idx="1"/>
          </p:nvPr>
        </p:nvSpPr>
        <p:spPr/>
        <p:txBody>
          <a:bodyPr>
            <a:normAutofit lnSpcReduction="10000"/>
          </a:bodyPr>
          <a:lstStyle/>
          <a:p>
            <a:r>
              <a:rPr lang="en-US" dirty="0"/>
              <a:t>Reference types are allocated on the managed heap</a:t>
            </a:r>
          </a:p>
          <a:p>
            <a:pPr lvl="1"/>
            <a:r>
              <a:rPr lang="en-US" dirty="0"/>
              <a:t>Currently one per OS process</a:t>
            </a:r>
          </a:p>
          <a:p>
            <a:pPr lvl="1"/>
            <a:r>
              <a:rPr lang="en-US" dirty="0"/>
              <a:t>Value types are allocated inline</a:t>
            </a:r>
          </a:p>
          <a:p>
            <a:r>
              <a:rPr lang="en-US" dirty="0"/>
              <a:t>Object is eligible for garbage collection when it’s not referenced by a live reference</a:t>
            </a:r>
          </a:p>
          <a:p>
            <a:r>
              <a:rPr lang="en-US" dirty="0"/>
              <a:t>Garbage collection is initiated (usually) when memory pressure is high</a:t>
            </a:r>
          </a:p>
          <a:p>
            <a:pPr lvl="1"/>
            <a:r>
              <a:rPr lang="en-US" dirty="0"/>
              <a:t>Non-deterministic destruction</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160</a:t>
            </a:fld>
            <a:endParaRPr lang="he-IL"/>
          </a:p>
        </p:txBody>
      </p:sp>
    </p:spTree>
  </p:cSld>
  <p:clrMapOvr>
    <a:masterClrMapping/>
  </p:clrMapOvr>
  <p:transition>
    <p:fade/>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Allocation (pre CLR)</a:t>
            </a:r>
            <a:endParaRPr lang="he-IL" dirty="0"/>
          </a:p>
        </p:txBody>
      </p:sp>
      <p:sp>
        <p:nvSpPr>
          <p:cNvPr id="3" name="Content Placeholder 2"/>
          <p:cNvSpPr>
            <a:spLocks noGrp="1"/>
          </p:cNvSpPr>
          <p:nvPr>
            <p:ph idx="1"/>
          </p:nvPr>
        </p:nvSpPr>
        <p:spPr/>
        <p:txBody>
          <a:bodyPr>
            <a:normAutofit fontScale="92500" lnSpcReduction="20000"/>
          </a:bodyPr>
          <a:lstStyle/>
          <a:p>
            <a:r>
              <a:rPr lang="en-US" dirty="0"/>
              <a:t>Native APIs (C/C++ runtime)</a:t>
            </a:r>
          </a:p>
          <a:p>
            <a:pPr lvl="1"/>
            <a:r>
              <a:rPr lang="en-US" dirty="0"/>
              <a:t>Heap based</a:t>
            </a:r>
          </a:p>
          <a:p>
            <a:pPr lvl="1"/>
            <a:r>
              <a:rPr lang="en-US" dirty="0"/>
              <a:t>Linked list of allocations</a:t>
            </a:r>
          </a:p>
          <a:p>
            <a:pPr lvl="1"/>
            <a:r>
              <a:rPr lang="en-US" dirty="0"/>
              <a:t>No compacting of occupied space</a:t>
            </a:r>
          </a:p>
          <a:p>
            <a:pPr lvl="1"/>
            <a:r>
              <a:rPr lang="en-US" dirty="0"/>
              <a:t>Manual pointer management</a:t>
            </a:r>
          </a:p>
          <a:p>
            <a:pPr lvl="1"/>
            <a:r>
              <a:rPr lang="en-US" dirty="0"/>
              <a:t>Deterministic destruction</a:t>
            </a:r>
          </a:p>
          <a:p>
            <a:r>
              <a:rPr lang="en-US" dirty="0"/>
              <a:t>COM</a:t>
            </a:r>
          </a:p>
          <a:p>
            <a:pPr lvl="1"/>
            <a:r>
              <a:rPr lang="en-US" dirty="0"/>
              <a:t>Reference counting strategies</a:t>
            </a:r>
          </a:p>
          <a:p>
            <a:pPr lvl="1"/>
            <a:r>
              <a:rPr lang="en-US" dirty="0"/>
              <a:t>Allocation based on native APIs</a:t>
            </a:r>
          </a:p>
          <a:p>
            <a:pPr lvl="1"/>
            <a:r>
              <a:rPr lang="en-US" dirty="0"/>
              <a:t>Reference counting helpers (smart pointers)</a:t>
            </a:r>
          </a:p>
          <a:p>
            <a:pPr lvl="1"/>
            <a:r>
              <a:rPr lang="en-US" dirty="0"/>
              <a:t>Cyclic reference may keep objects alive indefinitely</a:t>
            </a:r>
            <a:endParaRPr lang="he-IL"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161</a:t>
            </a:fld>
            <a:endParaRPr lang="he-IL"/>
          </a:p>
        </p:txBody>
      </p:sp>
      <p:pic>
        <p:nvPicPr>
          <p:cNvPr id="6" name="Picture 5" descr="information2.png"/>
          <p:cNvPicPr>
            <a:picLocks noChangeAspect="1"/>
          </p:cNvPicPr>
          <p:nvPr/>
        </p:nvPicPr>
        <p:blipFill>
          <a:blip r:embed="rId2" cstate="print"/>
          <a:stretch>
            <a:fillRect/>
          </a:stretch>
        </p:blipFill>
        <p:spPr>
          <a:xfrm>
            <a:off x="8172400" y="260648"/>
            <a:ext cx="609954" cy="609954"/>
          </a:xfrm>
          <a:prstGeom prst="rect">
            <a:avLst/>
          </a:prstGeom>
        </p:spPr>
      </p:pic>
    </p:spTree>
  </p:cSld>
  <p:clrMapOvr>
    <a:masterClrMapping/>
  </p:clrMapOvr>
  <p:transition>
    <p:fade/>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Allocation (CLR)</a:t>
            </a:r>
          </a:p>
        </p:txBody>
      </p:sp>
      <p:sp>
        <p:nvSpPr>
          <p:cNvPr id="3" name="Content Placeholder 2"/>
          <p:cNvSpPr>
            <a:spLocks noGrp="1"/>
          </p:cNvSpPr>
          <p:nvPr>
            <p:ph idx="1"/>
          </p:nvPr>
        </p:nvSpPr>
        <p:spPr/>
        <p:txBody>
          <a:bodyPr>
            <a:normAutofit fontScale="92500" lnSpcReduction="20000"/>
          </a:bodyPr>
          <a:lstStyle/>
          <a:p>
            <a:r>
              <a:rPr lang="en-US" dirty="0"/>
              <a:t>Memory for objects is allocated on the managed heap</a:t>
            </a:r>
          </a:p>
          <a:p>
            <a:pPr lvl="1"/>
            <a:r>
              <a:rPr lang="en-US" dirty="0"/>
              <a:t>Very fast allocation</a:t>
            </a:r>
          </a:p>
          <a:p>
            <a:r>
              <a:rPr lang="en-US" dirty="0"/>
              <a:t>A pointer (</a:t>
            </a:r>
            <a:r>
              <a:rPr lang="en-US" dirty="0" err="1"/>
              <a:t>NextObjPtr</a:t>
            </a:r>
            <a:r>
              <a:rPr lang="en-US" dirty="0"/>
              <a:t>) points to the next available memory block</a:t>
            </a:r>
          </a:p>
          <a:p>
            <a:r>
              <a:rPr lang="en-US" dirty="0"/>
              <a:t>The memory block needed for an object is the total size of its instance fields plus a header (pointer </a:t>
            </a:r>
            <a:r>
              <a:rPr lang="en-US"/>
              <a:t>to its type </a:t>
            </a:r>
            <a:r>
              <a:rPr lang="en-US" dirty="0"/>
              <a:t>object and sync object index)</a:t>
            </a:r>
          </a:p>
          <a:p>
            <a:r>
              <a:rPr lang="en-US" dirty="0"/>
              <a:t>The memory block is zeroed out</a:t>
            </a:r>
          </a:p>
          <a:p>
            <a:r>
              <a:rPr lang="en-US" dirty="0"/>
              <a:t>The </a:t>
            </a:r>
            <a:r>
              <a:rPr lang="en-US" dirty="0" err="1"/>
              <a:t>NextObjPtr</a:t>
            </a:r>
            <a:r>
              <a:rPr lang="en-US" dirty="0"/>
              <a:t> pointer advances past the allocated size</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162</a:t>
            </a:fld>
            <a:endParaRPr lang="he-IL"/>
          </a:p>
        </p:txBody>
      </p:sp>
    </p:spTree>
  </p:cSld>
  <p:clrMapOvr>
    <a:masterClrMapping/>
  </p:clrMapOvr>
  <p:transition>
    <p:fade/>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Roots</a:t>
            </a:r>
          </a:p>
        </p:txBody>
      </p:sp>
      <p:sp>
        <p:nvSpPr>
          <p:cNvPr id="3" name="Content Placeholder 2"/>
          <p:cNvSpPr>
            <a:spLocks noGrp="1"/>
          </p:cNvSpPr>
          <p:nvPr>
            <p:ph idx="1"/>
          </p:nvPr>
        </p:nvSpPr>
        <p:spPr/>
        <p:txBody>
          <a:bodyPr>
            <a:normAutofit fontScale="85000" lnSpcReduction="10000"/>
          </a:bodyPr>
          <a:lstStyle/>
          <a:p>
            <a:r>
              <a:rPr lang="en-US" dirty="0"/>
              <a:t>Root</a:t>
            </a:r>
          </a:p>
          <a:p>
            <a:pPr lvl="1"/>
            <a:r>
              <a:rPr lang="en-US" dirty="0"/>
              <a:t>Certain object reference pointing to an object on the managed heap or null</a:t>
            </a:r>
          </a:p>
          <a:p>
            <a:r>
              <a:rPr lang="en-US" dirty="0"/>
              <a:t>What is considered a root?</a:t>
            </a:r>
          </a:p>
          <a:p>
            <a:pPr lvl="1"/>
            <a:r>
              <a:rPr lang="en-US" dirty="0"/>
              <a:t>Static fields</a:t>
            </a:r>
          </a:p>
          <a:p>
            <a:pPr lvl="1"/>
            <a:r>
              <a:rPr lang="en-US" dirty="0"/>
              <a:t>Method parameters</a:t>
            </a:r>
          </a:p>
          <a:p>
            <a:pPr lvl="1"/>
            <a:r>
              <a:rPr lang="en-US" dirty="0"/>
              <a:t>Local variables</a:t>
            </a:r>
          </a:p>
          <a:p>
            <a:pPr lvl="1"/>
            <a:r>
              <a:rPr lang="en-US" dirty="0"/>
              <a:t>CPU registers</a:t>
            </a:r>
          </a:p>
          <a:p>
            <a:r>
              <a:rPr lang="en-US" dirty="0"/>
              <a:t>An object that is not referenced directly by a root, and not by any object that any root references (recursively) is eligible for garbage collection</a:t>
            </a:r>
          </a:p>
          <a:p>
            <a:endParaRPr lang="en-US"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163</a:t>
            </a:fld>
            <a:endParaRPr lang="he-IL"/>
          </a:p>
        </p:txBody>
      </p:sp>
    </p:spTree>
  </p:cSld>
  <p:clrMapOvr>
    <a:masterClrMapping/>
  </p:clrMapOvr>
  <p:transition>
    <p:fade/>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Garbage Collection</a:t>
            </a:r>
          </a:p>
        </p:txBody>
      </p:sp>
      <p:sp>
        <p:nvSpPr>
          <p:cNvPr id="3" name="Content Placeholder 2"/>
          <p:cNvSpPr>
            <a:spLocks noGrp="1"/>
          </p:cNvSpPr>
          <p:nvPr>
            <p:ph idx="1"/>
          </p:nvPr>
        </p:nvSpPr>
        <p:spPr/>
        <p:txBody>
          <a:bodyPr>
            <a:normAutofit lnSpcReduction="10000"/>
          </a:bodyPr>
          <a:lstStyle/>
          <a:p>
            <a:r>
              <a:rPr lang="en-US" dirty="0"/>
              <a:t>The CLR suspends all managed threads in safe points</a:t>
            </a:r>
          </a:p>
          <a:p>
            <a:r>
              <a:rPr lang="en-US" dirty="0"/>
              <a:t>Objects are traversed from roots</a:t>
            </a:r>
          </a:p>
          <a:p>
            <a:r>
              <a:rPr lang="en-US" dirty="0"/>
              <a:t>All untouched objects may be deleted</a:t>
            </a:r>
          </a:p>
          <a:p>
            <a:r>
              <a:rPr lang="en-US" dirty="0"/>
              <a:t>Memory blocks are compacted, overwriting garbage objects</a:t>
            </a:r>
          </a:p>
          <a:p>
            <a:r>
              <a:rPr lang="en-US" dirty="0"/>
              <a:t>References are fixed up because of the movement of the surviving objects</a:t>
            </a:r>
          </a:p>
          <a:p>
            <a:r>
              <a:rPr lang="en-US" dirty="0"/>
              <a:t>Managed threads are resumed</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164</a:t>
            </a:fld>
            <a:endParaRPr lang="he-IL"/>
          </a:p>
        </p:txBody>
      </p:sp>
    </p:spTree>
  </p:cSld>
  <p:clrMapOvr>
    <a:masterClrMapping/>
  </p:clrMapOvr>
  <p:transition>
    <p:fade/>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Garbage Collection Pros and Cons</a:t>
            </a:r>
          </a:p>
        </p:txBody>
      </p:sp>
      <p:sp>
        <p:nvSpPr>
          <p:cNvPr id="3" name="Content Placeholder 2"/>
          <p:cNvSpPr>
            <a:spLocks noGrp="1"/>
          </p:cNvSpPr>
          <p:nvPr>
            <p:ph idx="1"/>
          </p:nvPr>
        </p:nvSpPr>
        <p:spPr/>
        <p:txBody>
          <a:bodyPr/>
          <a:lstStyle/>
          <a:p>
            <a:r>
              <a:rPr lang="en-US" dirty="0"/>
              <a:t>Pros</a:t>
            </a:r>
          </a:p>
          <a:p>
            <a:pPr lvl="1"/>
            <a:r>
              <a:rPr lang="en-US" dirty="0"/>
              <a:t>No need to manage memory</a:t>
            </a:r>
          </a:p>
          <a:p>
            <a:pPr lvl="1"/>
            <a:r>
              <a:rPr lang="en-US" dirty="0"/>
              <a:t>Low fragmentation over time</a:t>
            </a:r>
          </a:p>
          <a:p>
            <a:pPr lvl="2"/>
            <a:r>
              <a:rPr lang="en-US" dirty="0"/>
              <a:t>Lower working set</a:t>
            </a:r>
          </a:p>
          <a:p>
            <a:r>
              <a:rPr lang="en-US" dirty="0"/>
              <a:t>Cons</a:t>
            </a:r>
          </a:p>
          <a:p>
            <a:pPr lvl="1"/>
            <a:r>
              <a:rPr lang="en-US" dirty="0"/>
              <a:t>May be time consuming</a:t>
            </a:r>
          </a:p>
          <a:p>
            <a:pPr lvl="1"/>
            <a:r>
              <a:rPr lang="en-US" dirty="0"/>
              <a:t>Non deterministic object destruction</a:t>
            </a:r>
          </a:p>
          <a:p>
            <a:pPr lvl="2"/>
            <a:r>
              <a:rPr lang="en-US" dirty="0"/>
              <a:t>May leave unmanaged resources alive for a long time</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165</a:t>
            </a:fld>
            <a:endParaRPr lang="he-IL"/>
          </a:p>
        </p:txBody>
      </p:sp>
    </p:spTree>
  </p:cSld>
  <p:clrMapOvr>
    <a:masterClrMapping/>
  </p:clrMapOvr>
  <p:transition>
    <p:fade/>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Finalization</a:t>
            </a:r>
          </a:p>
        </p:txBody>
      </p:sp>
      <p:sp>
        <p:nvSpPr>
          <p:cNvPr id="3" name="Content Placeholder 2"/>
          <p:cNvSpPr>
            <a:spLocks noGrp="1"/>
          </p:cNvSpPr>
          <p:nvPr>
            <p:ph idx="1"/>
          </p:nvPr>
        </p:nvSpPr>
        <p:spPr/>
        <p:txBody>
          <a:bodyPr>
            <a:normAutofit fontScale="85000" lnSpcReduction="10000"/>
          </a:bodyPr>
          <a:lstStyle/>
          <a:p>
            <a:r>
              <a:rPr lang="en-US" sz="3200" dirty="0"/>
              <a:t>A managed object might point to unmanaged objects/resources</a:t>
            </a:r>
          </a:p>
          <a:p>
            <a:pPr lvl="1"/>
            <a:r>
              <a:rPr lang="en-US" sz="2800" dirty="0"/>
              <a:t>File handles, DB connections, bitmaps, etc.</a:t>
            </a:r>
          </a:p>
          <a:p>
            <a:r>
              <a:rPr lang="en-US" sz="3200" dirty="0"/>
              <a:t>A </a:t>
            </a:r>
            <a:r>
              <a:rPr lang="en-US" sz="3200" dirty="0" err="1"/>
              <a:t>finalizer</a:t>
            </a:r>
            <a:r>
              <a:rPr lang="en-US" sz="3200" dirty="0"/>
              <a:t> method runs just before the object is freed</a:t>
            </a:r>
          </a:p>
          <a:p>
            <a:pPr lvl="1"/>
            <a:r>
              <a:rPr lang="en-US" sz="2800" dirty="0"/>
              <a:t>Need to free unmanaged resources</a:t>
            </a:r>
          </a:p>
          <a:p>
            <a:r>
              <a:rPr lang="en-US" sz="3200" dirty="0"/>
              <a:t>A </a:t>
            </a:r>
            <a:r>
              <a:rPr lang="en-US" sz="3200" dirty="0" err="1"/>
              <a:t>finalizer</a:t>
            </a:r>
            <a:r>
              <a:rPr lang="en-US" sz="3200" dirty="0"/>
              <a:t> is actually an override of the protected virtual method </a:t>
            </a:r>
            <a:r>
              <a:rPr lang="en-US" sz="3200" b="1" dirty="0" err="1">
                <a:solidFill>
                  <a:srgbClr val="7030A0"/>
                </a:solidFill>
                <a:latin typeface="Consolas" pitchFamily="49" charset="0"/>
              </a:rPr>
              <a:t>Object.Finalize</a:t>
            </a:r>
            <a:endParaRPr lang="en-US" sz="3200" b="1" dirty="0">
              <a:solidFill>
                <a:srgbClr val="7030A0"/>
              </a:solidFill>
              <a:latin typeface="Consolas" pitchFamily="49" charset="0"/>
            </a:endParaRPr>
          </a:p>
          <a:p>
            <a:pPr lvl="1"/>
            <a:r>
              <a:rPr lang="en-US" sz="2800" dirty="0"/>
              <a:t>C# uses the ~</a:t>
            </a:r>
            <a:r>
              <a:rPr lang="en-US" sz="2800" i="1" dirty="0" err="1"/>
              <a:t>ClassName</a:t>
            </a:r>
            <a:r>
              <a:rPr lang="en-US" sz="2800" dirty="0"/>
              <a:t> to specify a </a:t>
            </a:r>
            <a:r>
              <a:rPr lang="en-US" sz="2800" dirty="0" err="1"/>
              <a:t>finalizer</a:t>
            </a:r>
            <a:endParaRPr lang="en-US" sz="2800" dirty="0"/>
          </a:p>
          <a:p>
            <a:pPr lvl="1"/>
            <a:r>
              <a:rPr lang="en-US" sz="2800" dirty="0"/>
              <a:t>The C# compiler wraps your code with a </a:t>
            </a:r>
            <a:r>
              <a:rPr lang="en-US" sz="2800" dirty="0">
                <a:latin typeface="Consolas" pitchFamily="49" charset="0"/>
              </a:rPr>
              <a:t>try/finally</a:t>
            </a:r>
            <a:r>
              <a:rPr lang="en-US" sz="2800" dirty="0"/>
              <a:t> block</a:t>
            </a:r>
          </a:p>
          <a:p>
            <a:pPr lvl="1"/>
            <a:r>
              <a:rPr lang="en-US" sz="2800" dirty="0"/>
              <a:t>The </a:t>
            </a:r>
            <a:r>
              <a:rPr lang="en-US" sz="2800" dirty="0">
                <a:latin typeface="Consolas" pitchFamily="49" charset="0"/>
              </a:rPr>
              <a:t>finally</a:t>
            </a:r>
            <a:r>
              <a:rPr lang="en-US" sz="2800" dirty="0"/>
              <a:t> block calls </a:t>
            </a:r>
            <a:r>
              <a:rPr lang="en-US" sz="2800" dirty="0" err="1">
                <a:latin typeface="Consolas" pitchFamily="49" charset="0"/>
              </a:rPr>
              <a:t>base.Finalize</a:t>
            </a:r>
            <a:endParaRPr lang="en-US" sz="2800" dirty="0">
              <a:latin typeface="Consolas" pitchFamily="49" charset="0"/>
            </a:endParaRPr>
          </a:p>
          <a:p>
            <a:r>
              <a:rPr lang="en-US" sz="3200" dirty="0" err="1"/>
              <a:t>Finalizers</a:t>
            </a:r>
            <a:r>
              <a:rPr lang="en-US" sz="3200" dirty="0"/>
              <a:t> are called by a special CLR thread</a:t>
            </a:r>
          </a:p>
          <a:p>
            <a:pPr lvl="1"/>
            <a:r>
              <a:rPr lang="en-US" sz="2800" dirty="0"/>
              <a:t>So should not assume thread affinity of any kind</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166</a:t>
            </a:fld>
            <a:endParaRPr lang="he-IL"/>
          </a:p>
        </p:txBody>
      </p:sp>
    </p:spTree>
  </p:cSld>
  <p:clrMapOvr>
    <a:masterClrMapping/>
  </p:clrMapOvr>
  <p:transition>
    <p:fade/>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Finalization Internals</a:t>
            </a:r>
          </a:p>
        </p:txBody>
      </p:sp>
      <p:sp>
        <p:nvSpPr>
          <p:cNvPr id="3" name="Content Placeholder 2"/>
          <p:cNvSpPr>
            <a:spLocks noGrp="1"/>
          </p:cNvSpPr>
          <p:nvPr>
            <p:ph idx="1"/>
          </p:nvPr>
        </p:nvSpPr>
        <p:spPr/>
        <p:txBody>
          <a:bodyPr>
            <a:normAutofit fontScale="92500" lnSpcReduction="10000"/>
          </a:bodyPr>
          <a:lstStyle/>
          <a:p>
            <a:r>
              <a:rPr lang="en-US" dirty="0"/>
              <a:t>When an object is created</a:t>
            </a:r>
          </a:p>
          <a:p>
            <a:pPr lvl="1"/>
            <a:r>
              <a:rPr lang="en-US" dirty="0"/>
              <a:t>If the object’s type defines a </a:t>
            </a:r>
            <a:r>
              <a:rPr lang="en-US" dirty="0" err="1"/>
              <a:t>finalizer</a:t>
            </a:r>
            <a:r>
              <a:rPr lang="en-US" dirty="0"/>
              <a:t>, a reference to the object is stored in the Finalization list</a:t>
            </a:r>
          </a:p>
          <a:p>
            <a:r>
              <a:rPr lang="en-US" dirty="0"/>
              <a:t>When a garbage collection occurs</a:t>
            </a:r>
          </a:p>
          <a:p>
            <a:pPr lvl="1"/>
            <a:r>
              <a:rPr lang="en-US" dirty="0"/>
              <a:t>Any object eligible for collection from the Finalization list is moved to the F-reachable queue</a:t>
            </a:r>
          </a:p>
          <a:p>
            <a:pPr lvl="1"/>
            <a:r>
              <a:rPr lang="en-US" dirty="0"/>
              <a:t>Considered a root</a:t>
            </a:r>
          </a:p>
          <a:p>
            <a:r>
              <a:rPr lang="en-US" dirty="0"/>
              <a:t>A high-priority CLR thread wakes up and calls </a:t>
            </a:r>
            <a:r>
              <a:rPr lang="en-US" dirty="0" err="1"/>
              <a:t>finalizers</a:t>
            </a:r>
            <a:r>
              <a:rPr lang="en-US" dirty="0"/>
              <a:t> serially</a:t>
            </a:r>
          </a:p>
          <a:p>
            <a:pPr lvl="1"/>
            <a:r>
              <a:rPr lang="en-US" dirty="0"/>
              <a:t>The object survives this GC cycle</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167</a:t>
            </a:fld>
            <a:endParaRPr lang="he-IL"/>
          </a:p>
        </p:txBody>
      </p:sp>
      <p:pic>
        <p:nvPicPr>
          <p:cNvPr id="6" name="Picture 2" descr="C:\Users\Pavel\Pictures\Icons\48x48\shadow\warning.png"/>
          <p:cNvPicPr>
            <a:picLocks noChangeAspect="1" noChangeArrowheads="1"/>
          </p:cNvPicPr>
          <p:nvPr/>
        </p:nvPicPr>
        <p:blipFill>
          <a:blip r:embed="rId2" cstate="print"/>
          <a:srcRect/>
          <a:stretch>
            <a:fillRect/>
          </a:stretch>
        </p:blipFill>
        <p:spPr bwMode="auto">
          <a:xfrm>
            <a:off x="115395" y="5445224"/>
            <a:ext cx="617537" cy="617537"/>
          </a:xfrm>
          <a:prstGeom prst="rect">
            <a:avLst/>
          </a:prstGeom>
          <a:noFill/>
        </p:spPr>
      </p:pic>
    </p:spTree>
  </p:cSld>
  <p:clrMapOvr>
    <a:masterClrMapping/>
  </p:clrMapOvr>
  <p:transition>
    <p:fade/>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a:t>Object Resurrection</a:t>
            </a:r>
          </a:p>
        </p:txBody>
      </p:sp>
      <p:sp>
        <p:nvSpPr>
          <p:cNvPr id="390147" name="Rectangle 3"/>
          <p:cNvSpPr>
            <a:spLocks noGrp="1" noChangeArrowheads="1"/>
          </p:cNvSpPr>
          <p:nvPr>
            <p:ph idx="1"/>
          </p:nvPr>
        </p:nvSpPr>
        <p:spPr/>
        <p:txBody>
          <a:bodyPr>
            <a:normAutofit lnSpcReduction="10000"/>
          </a:bodyPr>
          <a:lstStyle/>
          <a:p>
            <a:pPr>
              <a:lnSpc>
                <a:spcPct val="90000"/>
              </a:lnSpc>
            </a:pPr>
            <a:r>
              <a:rPr lang="en-US" sz="2800" dirty="0"/>
              <a:t>During the Finalize() method execution, that object may be resurrected</a:t>
            </a:r>
          </a:p>
          <a:p>
            <a:pPr lvl="1">
              <a:lnSpc>
                <a:spcPct val="90000"/>
              </a:lnSpc>
            </a:pPr>
            <a:r>
              <a:rPr lang="en-US" sz="2400" dirty="0"/>
              <a:t>e.g. by assigning its reference to a static variable</a:t>
            </a:r>
          </a:p>
          <a:p>
            <a:pPr lvl="1">
              <a:lnSpc>
                <a:spcPct val="90000"/>
              </a:lnSpc>
            </a:pPr>
            <a:r>
              <a:rPr lang="en-US" sz="2400" dirty="0"/>
              <a:t>Object is no longer garbage</a:t>
            </a:r>
          </a:p>
          <a:p>
            <a:pPr>
              <a:lnSpc>
                <a:spcPct val="90000"/>
              </a:lnSpc>
            </a:pPr>
            <a:r>
              <a:rPr lang="en-US" sz="2800" dirty="0"/>
              <a:t>A resurrected object may be problematic, since its </a:t>
            </a:r>
            <a:r>
              <a:rPr lang="en-US" sz="2800" dirty="0" err="1"/>
              <a:t>Finalizer</a:t>
            </a:r>
            <a:r>
              <a:rPr lang="en-US" sz="2800" dirty="0"/>
              <a:t> executed, possibly freeing other needed resources</a:t>
            </a:r>
          </a:p>
          <a:p>
            <a:pPr lvl="1">
              <a:lnSpc>
                <a:spcPct val="90000"/>
              </a:lnSpc>
            </a:pPr>
            <a:r>
              <a:rPr lang="en-US" sz="2400" dirty="0"/>
              <a:t>Its Finalize() method will not execute again unless the static method </a:t>
            </a:r>
            <a:r>
              <a:rPr lang="en-US" sz="2400" b="1" dirty="0" err="1">
                <a:solidFill>
                  <a:srgbClr val="7030A0"/>
                </a:solidFill>
                <a:latin typeface="Consolas" pitchFamily="49" charset="0"/>
              </a:rPr>
              <a:t>GC.ReRegisterForFinalize</a:t>
            </a:r>
            <a:r>
              <a:rPr lang="en-US" sz="2400" dirty="0"/>
              <a:t> is called with that object as parameter</a:t>
            </a:r>
          </a:p>
          <a:p>
            <a:pPr>
              <a:lnSpc>
                <a:spcPct val="90000"/>
              </a:lnSpc>
            </a:pPr>
            <a:r>
              <a:rPr lang="en-US" sz="2800" dirty="0"/>
              <a:t>Even if an object is not resurrected in itself, it may be resurrected because a reference to it is held by another object, which is resurrected</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168</a:t>
            </a:fld>
            <a:endParaRPr lang="he-IL"/>
          </a:p>
        </p:txBody>
      </p:sp>
    </p:spTree>
  </p:cSld>
  <p:clrMapOvr>
    <a:masterClrMapping/>
  </p:clrMapOvr>
  <p:transition>
    <p:fade/>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t>Finalization Guidelines</a:t>
            </a:r>
          </a:p>
        </p:txBody>
      </p:sp>
      <p:sp>
        <p:nvSpPr>
          <p:cNvPr id="391171" name="Rectangle 3"/>
          <p:cNvSpPr>
            <a:spLocks noGrp="1" noChangeArrowheads="1"/>
          </p:cNvSpPr>
          <p:nvPr>
            <p:ph idx="1"/>
          </p:nvPr>
        </p:nvSpPr>
        <p:spPr/>
        <p:txBody>
          <a:bodyPr/>
          <a:lstStyle/>
          <a:p>
            <a:pPr>
              <a:lnSpc>
                <a:spcPct val="90000"/>
              </a:lnSpc>
            </a:pPr>
            <a:r>
              <a:rPr lang="en-US" sz="3600" dirty="0"/>
              <a:t>Avoid finalization if possible</a:t>
            </a:r>
          </a:p>
          <a:p>
            <a:pPr lvl="1">
              <a:lnSpc>
                <a:spcPct val="90000"/>
              </a:lnSpc>
            </a:pPr>
            <a:r>
              <a:rPr lang="en-US" sz="3200" dirty="0"/>
              <a:t>Performance cost</a:t>
            </a:r>
          </a:p>
          <a:p>
            <a:pPr lvl="1">
              <a:lnSpc>
                <a:spcPct val="90000"/>
              </a:lnSpc>
            </a:pPr>
            <a:r>
              <a:rPr lang="en-US" sz="3200" dirty="0"/>
              <a:t>Object stays alive longer than necessary along with other non-memory resources</a:t>
            </a:r>
          </a:p>
          <a:p>
            <a:pPr>
              <a:lnSpc>
                <a:spcPct val="90000"/>
              </a:lnSpc>
            </a:pPr>
            <a:r>
              <a:rPr lang="en-US" sz="3600" dirty="0"/>
              <a:t>If finalization is required, it should</a:t>
            </a:r>
          </a:p>
          <a:p>
            <a:pPr lvl="1">
              <a:lnSpc>
                <a:spcPct val="90000"/>
              </a:lnSpc>
            </a:pPr>
            <a:r>
              <a:rPr lang="en-US" sz="3200" dirty="0"/>
              <a:t>Avoid calling other objects</a:t>
            </a:r>
          </a:p>
          <a:p>
            <a:pPr lvl="2">
              <a:lnSpc>
                <a:spcPct val="90000"/>
              </a:lnSpc>
            </a:pPr>
            <a:r>
              <a:rPr lang="en-US" sz="2400" dirty="0"/>
              <a:t>May be “dead” – their finalization code may already have executed</a:t>
            </a:r>
          </a:p>
          <a:p>
            <a:pPr lvl="1">
              <a:lnSpc>
                <a:spcPct val="90000"/>
              </a:lnSpc>
            </a:pPr>
            <a:r>
              <a:rPr lang="en-US" sz="3200" dirty="0"/>
              <a:t>Make no assumption about the thread ID</a:t>
            </a:r>
          </a:p>
          <a:p>
            <a:pPr lvl="1">
              <a:lnSpc>
                <a:spcPct val="90000"/>
              </a:lnSpc>
            </a:pPr>
            <a:r>
              <a:rPr lang="en-US" sz="3200" dirty="0"/>
              <a:t>Be quick and never block on anything</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169</a:t>
            </a:fld>
            <a:endParaRPr lang="he-IL"/>
          </a:p>
        </p:txBody>
      </p:sp>
      <p:pic>
        <p:nvPicPr>
          <p:cNvPr id="7" name="Picture 2" descr="C:\Users\Pavel\Pictures\Icons\48x48\shadow\warning.png"/>
          <p:cNvPicPr>
            <a:picLocks noChangeAspect="1" noChangeArrowheads="1"/>
          </p:cNvPicPr>
          <p:nvPr/>
        </p:nvPicPr>
        <p:blipFill>
          <a:blip r:embed="rId2" cstate="print"/>
          <a:srcRect/>
          <a:stretch>
            <a:fillRect/>
          </a:stretch>
        </p:blipFill>
        <p:spPr bwMode="auto">
          <a:xfrm>
            <a:off x="142844" y="4149080"/>
            <a:ext cx="617537" cy="617537"/>
          </a:xfrm>
          <a:prstGeom prst="rect">
            <a:avLst/>
          </a:prstGeom>
          <a:noFill/>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Reflection Usage Examples</a:t>
            </a:r>
          </a:p>
        </p:txBody>
      </p:sp>
      <p:sp>
        <p:nvSpPr>
          <p:cNvPr id="3" name="Content Placeholder 2"/>
          <p:cNvSpPr>
            <a:spLocks noGrp="1"/>
          </p:cNvSpPr>
          <p:nvPr>
            <p:ph idx="1"/>
          </p:nvPr>
        </p:nvSpPr>
        <p:spPr>
          <a:xfrm>
            <a:off x="323528" y="1124744"/>
            <a:ext cx="8568952" cy="5123656"/>
          </a:xfrm>
        </p:spPr>
        <p:txBody>
          <a:bodyPr>
            <a:normAutofit fontScale="92500"/>
          </a:bodyPr>
          <a:lstStyle/>
          <a:p>
            <a:r>
              <a:rPr lang="en-US" dirty="0"/>
              <a:t>Visual Studio Designer</a:t>
            </a:r>
          </a:p>
          <a:p>
            <a:pPr lvl="1"/>
            <a:r>
              <a:rPr lang="en-US" dirty="0"/>
              <a:t>Control design time creation</a:t>
            </a:r>
          </a:p>
          <a:p>
            <a:pPr lvl="1"/>
            <a:r>
              <a:rPr lang="en-US" dirty="0"/>
              <a:t>Property list</a:t>
            </a:r>
          </a:p>
          <a:p>
            <a:pPr lvl="1"/>
            <a:r>
              <a:rPr lang="en-US" dirty="0"/>
              <a:t>Setting / getting property values</a:t>
            </a:r>
          </a:p>
          <a:p>
            <a:r>
              <a:rPr lang="en-US" dirty="0"/>
              <a:t>Implementation of </a:t>
            </a:r>
            <a:r>
              <a:rPr lang="en-US" b="1" dirty="0" err="1">
                <a:solidFill>
                  <a:srgbClr val="7030A0"/>
                </a:solidFill>
                <a:latin typeface="Consolas" pitchFamily="49" charset="0"/>
              </a:rPr>
              <a:t>ValueType.Equals</a:t>
            </a:r>
            <a:endParaRPr lang="en-US" b="1" dirty="0">
              <a:solidFill>
                <a:srgbClr val="7030A0"/>
              </a:solidFill>
              <a:latin typeface="Consolas" pitchFamily="49" charset="0"/>
            </a:endParaRPr>
          </a:p>
          <a:p>
            <a:pPr lvl="1"/>
            <a:r>
              <a:rPr lang="en-US" dirty="0"/>
              <a:t>Uses reflection to compare each and every field</a:t>
            </a:r>
          </a:p>
          <a:p>
            <a:pPr lvl="1"/>
            <a:r>
              <a:rPr lang="en-US" dirty="0"/>
              <a:t>Slow</a:t>
            </a:r>
          </a:p>
          <a:p>
            <a:pPr lvl="1"/>
            <a:r>
              <a:rPr lang="en-US" dirty="0"/>
              <a:t>A custom value type should override </a:t>
            </a:r>
            <a:r>
              <a:rPr lang="en-US" b="1" dirty="0" err="1">
                <a:solidFill>
                  <a:srgbClr val="7030A0"/>
                </a:solidFill>
                <a:latin typeface="Consolas" pitchFamily="49" charset="0"/>
              </a:rPr>
              <a:t>Object.Equals</a:t>
            </a:r>
            <a:r>
              <a:rPr lang="en-US" dirty="0"/>
              <a:t> (and </a:t>
            </a:r>
            <a:r>
              <a:rPr lang="en-US" b="1" dirty="0" err="1">
                <a:solidFill>
                  <a:srgbClr val="7030A0"/>
                </a:solidFill>
                <a:latin typeface="Consolas" pitchFamily="49" charset="0"/>
              </a:rPr>
              <a:t>Object.GetHashCode</a:t>
            </a:r>
            <a:r>
              <a:rPr lang="en-US" dirty="0"/>
              <a:t>)</a:t>
            </a:r>
          </a:p>
          <a:p>
            <a:pPr lvl="1"/>
            <a:endParaRPr lang="en-US"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17</a:t>
            </a:fld>
            <a:endParaRPr lang="he-IL"/>
          </a:p>
        </p:txBody>
      </p:sp>
      <p:pic>
        <p:nvPicPr>
          <p:cNvPr id="6" name="Picture 2" descr="C:\Users\Pavel\Pictures\Icons\48x48\shadow\check2.png"/>
          <p:cNvPicPr>
            <a:picLocks noChangeAspect="1" noChangeArrowheads="1"/>
          </p:cNvPicPr>
          <p:nvPr/>
        </p:nvPicPr>
        <p:blipFill>
          <a:blip r:embed="rId3" cstate="print"/>
          <a:srcRect/>
          <a:stretch>
            <a:fillRect/>
          </a:stretch>
        </p:blipFill>
        <p:spPr bwMode="auto">
          <a:xfrm>
            <a:off x="263168" y="5343255"/>
            <a:ext cx="617537" cy="617537"/>
          </a:xfrm>
          <a:prstGeom prst="rect">
            <a:avLst/>
          </a:prstGeom>
          <a:noFill/>
        </p:spPr>
      </p:pic>
    </p:spTree>
  </p:cSld>
  <p:clrMapOvr>
    <a:masterClrMapping/>
  </p:clrMapOvr>
  <p:transition>
    <p:fade/>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Deterministic Finalization</a:t>
            </a:r>
          </a:p>
        </p:txBody>
      </p:sp>
      <p:sp>
        <p:nvSpPr>
          <p:cNvPr id="3" name="Content Placeholder 2"/>
          <p:cNvSpPr>
            <a:spLocks noGrp="1"/>
          </p:cNvSpPr>
          <p:nvPr>
            <p:ph idx="1"/>
          </p:nvPr>
        </p:nvSpPr>
        <p:spPr/>
        <p:txBody>
          <a:bodyPr>
            <a:normAutofit fontScale="92500" lnSpcReduction="20000"/>
          </a:bodyPr>
          <a:lstStyle/>
          <a:p>
            <a:r>
              <a:rPr lang="en-US" dirty="0"/>
              <a:t>Objects may linger in memory long after they are no longer needed</a:t>
            </a:r>
          </a:p>
          <a:p>
            <a:pPr lvl="1"/>
            <a:r>
              <a:rPr lang="en-US" dirty="0"/>
              <a:t>Unmanaged resources continue to live</a:t>
            </a:r>
          </a:p>
          <a:p>
            <a:pPr lvl="1"/>
            <a:r>
              <a:rPr lang="en-US" dirty="0"/>
              <a:t>May create shortage of resources or even errors (files remain open, etc.)</a:t>
            </a:r>
          </a:p>
          <a:p>
            <a:r>
              <a:rPr lang="en-US" dirty="0"/>
              <a:t>Need a way for an object to indicate it can cleanup unmanaged resources as early as possible</a:t>
            </a:r>
          </a:p>
          <a:p>
            <a:pPr lvl="1"/>
            <a:r>
              <a:rPr lang="en-US" dirty="0"/>
              <a:t>No need to wait for the </a:t>
            </a:r>
            <a:r>
              <a:rPr lang="en-US" dirty="0" err="1"/>
              <a:t>finalizer</a:t>
            </a:r>
            <a:r>
              <a:rPr lang="en-US" dirty="0"/>
              <a:t> to run</a:t>
            </a:r>
          </a:p>
          <a:p>
            <a:r>
              <a:rPr lang="en-US" dirty="0"/>
              <a:t>The interface </a:t>
            </a:r>
            <a:r>
              <a:rPr lang="en-US" b="1" dirty="0" err="1">
                <a:solidFill>
                  <a:srgbClr val="FF0000"/>
                </a:solidFill>
                <a:latin typeface="Consolas" pitchFamily="49" charset="0"/>
              </a:rPr>
              <a:t>System.IDisposable</a:t>
            </a:r>
            <a:r>
              <a:rPr lang="en-US" dirty="0"/>
              <a:t> serves as a standard way to indicate this</a:t>
            </a:r>
          </a:p>
          <a:p>
            <a:endParaRPr lang="en-US"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170</a:t>
            </a:fld>
            <a:endParaRPr lang="he-IL"/>
          </a:p>
        </p:txBody>
      </p:sp>
    </p:spTree>
  </p:cSld>
  <p:clrMapOvr>
    <a:masterClrMapping/>
  </p:clrMapOvr>
  <p:transition>
    <p:fade/>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Dispose Pattern</a:t>
            </a:r>
          </a:p>
        </p:txBody>
      </p:sp>
      <p:sp>
        <p:nvSpPr>
          <p:cNvPr id="3" name="Content Placeholder 2"/>
          <p:cNvSpPr>
            <a:spLocks noGrp="1"/>
          </p:cNvSpPr>
          <p:nvPr>
            <p:ph idx="1"/>
          </p:nvPr>
        </p:nvSpPr>
        <p:spPr/>
        <p:txBody>
          <a:bodyPr>
            <a:normAutofit fontScale="92500"/>
          </a:bodyPr>
          <a:lstStyle/>
          <a:p>
            <a:r>
              <a:rPr lang="en-US" dirty="0"/>
              <a:t>Client creates an object and uses it</a:t>
            </a:r>
          </a:p>
          <a:p>
            <a:r>
              <a:rPr lang="en-US" dirty="0"/>
              <a:t>If the object implements the </a:t>
            </a:r>
            <a:r>
              <a:rPr lang="en-US" dirty="0" err="1">
                <a:latin typeface="Consolas" pitchFamily="49" charset="0"/>
              </a:rPr>
              <a:t>IDisposable</a:t>
            </a:r>
            <a:r>
              <a:rPr lang="en-US" dirty="0"/>
              <a:t> interface, the client calls its </a:t>
            </a:r>
            <a:r>
              <a:rPr lang="en-US" b="1" dirty="0">
                <a:solidFill>
                  <a:srgbClr val="7030A0"/>
                </a:solidFill>
                <a:latin typeface="Consolas" pitchFamily="49" charset="0"/>
              </a:rPr>
              <a:t>Dispose</a:t>
            </a:r>
            <a:r>
              <a:rPr lang="en-US" dirty="0"/>
              <a:t> method</a:t>
            </a:r>
          </a:p>
          <a:p>
            <a:pPr lvl="1"/>
            <a:r>
              <a:rPr lang="en-US" dirty="0"/>
              <a:t>Otherwise, object will clean up at finalization time</a:t>
            </a:r>
          </a:p>
          <a:p>
            <a:r>
              <a:rPr lang="en-US" dirty="0"/>
              <a:t>The client is not forced to call </a:t>
            </a:r>
            <a:r>
              <a:rPr lang="en-US" dirty="0">
                <a:latin typeface="Consolas" pitchFamily="49" charset="0"/>
              </a:rPr>
              <a:t>Dispose</a:t>
            </a:r>
            <a:r>
              <a:rPr lang="en-US" dirty="0"/>
              <a:t> even if it’s implemented by the object</a:t>
            </a:r>
          </a:p>
          <a:p>
            <a:r>
              <a:rPr lang="en-US" dirty="0"/>
              <a:t>The C# language helps out with the </a:t>
            </a:r>
            <a:r>
              <a:rPr lang="en-US" b="1" dirty="0">
                <a:solidFill>
                  <a:srgbClr val="0070C0"/>
                </a:solidFill>
                <a:latin typeface="Consolas" pitchFamily="49" charset="0"/>
              </a:rPr>
              <a:t>using</a:t>
            </a:r>
            <a:r>
              <a:rPr lang="en-US" dirty="0"/>
              <a:t> statement</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171</a:t>
            </a:fld>
            <a:endParaRPr lang="he-IL"/>
          </a:p>
        </p:txBody>
      </p:sp>
    </p:spTree>
  </p:cSld>
  <p:clrMapOvr>
    <a:masterClrMapping/>
  </p:clrMapOvr>
  <p:transition>
    <p:fade/>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152400"/>
            <a:ext cx="9073008" cy="828328"/>
          </a:xfrm>
        </p:spPr>
        <p:txBody>
          <a:bodyPr>
            <a:normAutofit/>
          </a:bodyPr>
          <a:lstStyle/>
          <a:p>
            <a:r>
              <a:rPr lang="en-US" dirty="0"/>
              <a:t>Basic </a:t>
            </a:r>
            <a:r>
              <a:rPr lang="en-US" dirty="0" err="1">
                <a:latin typeface="Consolas" pitchFamily="49" charset="0"/>
              </a:rPr>
              <a:t>IDisposable</a:t>
            </a:r>
            <a:r>
              <a:rPr lang="en-US" dirty="0">
                <a:latin typeface="Consolas" pitchFamily="49" charset="0"/>
              </a:rPr>
              <a:t> </a:t>
            </a:r>
            <a:r>
              <a:rPr lang="en-US" dirty="0"/>
              <a:t>Implementation</a:t>
            </a:r>
            <a:endParaRPr lang="en-US" dirty="0">
              <a:latin typeface="Consolas" pitchFamily="49" charset="0"/>
            </a:endParaRPr>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172</a:t>
            </a:fld>
            <a:endParaRPr lang="he-IL"/>
          </a:p>
        </p:txBody>
      </p:sp>
      <p:sp>
        <p:nvSpPr>
          <p:cNvPr id="4" name="Rectangle 3"/>
          <p:cNvSpPr>
            <a:spLocks noChangeArrowheads="1"/>
          </p:cNvSpPr>
          <p:nvPr/>
        </p:nvSpPr>
        <p:spPr bwMode="auto">
          <a:xfrm>
            <a:off x="500034" y="1124744"/>
            <a:ext cx="8001056" cy="5262979"/>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457200"/>
            <a:r>
              <a:rPr lang="en-US" sz="1600" dirty="0">
                <a:solidFill>
                  <a:srgbClr val="0000FF"/>
                </a:solidFill>
                <a:latin typeface="Consolas" pitchFamily="49" charset="0"/>
                <a:cs typeface="Consolas" pitchFamily="49" charset="0"/>
              </a:rPr>
              <a:t>public</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class</a:t>
            </a:r>
            <a:r>
              <a:rPr lang="en-US" sz="1600" dirty="0">
                <a:latin typeface="Consolas" pitchFamily="49" charset="0"/>
                <a:cs typeface="Consolas" pitchFamily="49" charset="0"/>
              </a:rPr>
              <a:t> </a:t>
            </a:r>
            <a:r>
              <a:rPr lang="en-US" sz="1600" b="1" dirty="0">
                <a:solidFill>
                  <a:srgbClr val="0000FF"/>
                </a:solidFill>
                <a:latin typeface="Consolas" pitchFamily="49" charset="0"/>
                <a:cs typeface="Consolas" pitchFamily="49" charset="0"/>
              </a:rPr>
              <a:t>Resource</a:t>
            </a:r>
            <a:r>
              <a:rPr lang="en-US" sz="1600" dirty="0">
                <a:latin typeface="Consolas" pitchFamily="49" charset="0"/>
                <a:cs typeface="Consolas" pitchFamily="49" charset="0"/>
              </a:rPr>
              <a:t> : </a:t>
            </a:r>
            <a:r>
              <a:rPr lang="en-US" sz="1600" b="1" dirty="0" err="1">
                <a:solidFill>
                  <a:srgbClr val="800080"/>
                </a:solidFill>
                <a:latin typeface="Consolas" pitchFamily="49" charset="0"/>
                <a:cs typeface="Consolas" pitchFamily="49" charset="0"/>
              </a:rPr>
              <a:t>IDisposable</a:t>
            </a: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private</a:t>
            </a:r>
            <a:r>
              <a:rPr lang="en-US" sz="1600" dirty="0">
                <a:latin typeface="Consolas" pitchFamily="49" charset="0"/>
                <a:cs typeface="Consolas" pitchFamily="49" charset="0"/>
              </a:rPr>
              <a:t> </a:t>
            </a:r>
            <a:r>
              <a:rPr lang="en-US" sz="1600" b="1" dirty="0" err="1">
                <a:solidFill>
                  <a:srgbClr val="2B91AF"/>
                </a:solidFill>
                <a:latin typeface="Consolas" pitchFamily="49" charset="0"/>
                <a:cs typeface="Consolas" pitchFamily="49" charset="0"/>
              </a:rPr>
              <a:t>IntPtr</a:t>
            </a:r>
            <a:r>
              <a:rPr lang="en-US" sz="1600" dirty="0">
                <a:latin typeface="Consolas" pitchFamily="49" charset="0"/>
                <a:cs typeface="Consolas" pitchFamily="49" charset="0"/>
              </a:rPr>
              <a:t> </a:t>
            </a:r>
            <a:r>
              <a:rPr lang="en-US" sz="1600" dirty="0" err="1">
                <a:solidFill>
                  <a:srgbClr val="020002"/>
                </a:solidFill>
                <a:latin typeface="Consolas" pitchFamily="49" charset="0"/>
                <a:cs typeface="Consolas" pitchFamily="49" charset="0"/>
              </a:rPr>
              <a:t>myResource</a:t>
            </a:r>
            <a:r>
              <a:rPr lang="en-US" sz="1600" dirty="0">
                <a:latin typeface="Consolas" pitchFamily="49" charset="0"/>
                <a:cs typeface="Consolas" pitchFamily="49" charset="0"/>
              </a:rPr>
              <a:t>; </a:t>
            </a:r>
            <a:r>
              <a:rPr lang="en-US" sz="1600" dirty="0">
                <a:solidFill>
                  <a:srgbClr val="008000"/>
                </a:solidFill>
                <a:latin typeface="Consolas" pitchFamily="49" charset="0"/>
                <a:cs typeface="Consolas" pitchFamily="49" charset="0"/>
              </a:rPr>
              <a:t>// unmanaged</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private</a:t>
            </a:r>
            <a:r>
              <a:rPr lang="en-US" sz="1600" dirty="0">
                <a:latin typeface="Consolas" pitchFamily="49" charset="0"/>
                <a:cs typeface="Consolas" pitchFamily="49" charset="0"/>
              </a:rPr>
              <a:t> </a:t>
            </a:r>
            <a:r>
              <a:rPr lang="en-US" sz="1600" b="1" dirty="0">
                <a:solidFill>
                  <a:srgbClr val="0000FF"/>
                </a:solidFill>
                <a:latin typeface="Consolas" pitchFamily="49" charset="0"/>
                <a:cs typeface="Consolas" pitchFamily="49" charset="0"/>
              </a:rPr>
              <a:t>Font</a:t>
            </a:r>
            <a:r>
              <a:rPr lang="en-US" sz="1600" dirty="0">
                <a:latin typeface="Consolas" pitchFamily="49" charset="0"/>
                <a:cs typeface="Consolas" pitchFamily="49" charset="0"/>
              </a:rPr>
              <a:t> </a:t>
            </a:r>
            <a:r>
              <a:rPr lang="en-US" sz="1600" dirty="0" err="1">
                <a:solidFill>
                  <a:srgbClr val="020002"/>
                </a:solidFill>
                <a:latin typeface="Consolas" pitchFamily="49" charset="0"/>
                <a:cs typeface="Consolas" pitchFamily="49" charset="0"/>
              </a:rPr>
              <a:t>font</a:t>
            </a:r>
            <a:r>
              <a:rPr lang="en-US" sz="1600" dirty="0">
                <a:latin typeface="Consolas" pitchFamily="49" charset="0"/>
                <a:cs typeface="Consolas" pitchFamily="49" charset="0"/>
              </a:rPr>
              <a:t>; </a:t>
            </a:r>
            <a:r>
              <a:rPr lang="en-US" sz="1600" dirty="0">
                <a:solidFill>
                  <a:srgbClr val="008000"/>
                </a:solidFill>
                <a:latin typeface="Consolas" pitchFamily="49" charset="0"/>
                <a:cs typeface="Consolas" pitchFamily="49" charset="0"/>
              </a:rPr>
              <a:t>// managed</a:t>
            </a:r>
            <a:br>
              <a:rPr lang="en-US" sz="1600" dirty="0">
                <a:latin typeface="Consolas" pitchFamily="49" charset="0"/>
                <a:cs typeface="Consolas" pitchFamily="49" charset="0"/>
              </a:rPr>
            </a:b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protected</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virtual</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void</a:t>
            </a:r>
            <a:r>
              <a:rPr lang="en-US" sz="1600" dirty="0">
                <a:latin typeface="Consolas" pitchFamily="49" charset="0"/>
                <a:cs typeface="Consolas" pitchFamily="49" charset="0"/>
              </a:rPr>
              <a:t> </a:t>
            </a:r>
            <a:r>
              <a:rPr lang="en-US" sz="1600" dirty="0">
                <a:solidFill>
                  <a:srgbClr val="020002"/>
                </a:solidFill>
                <a:latin typeface="Consolas" pitchFamily="49" charset="0"/>
                <a:cs typeface="Consolas" pitchFamily="49" charset="0"/>
              </a:rPr>
              <a:t>Dispose</a:t>
            </a:r>
            <a:r>
              <a:rPr lang="en-US" sz="1600" dirty="0">
                <a:latin typeface="Consolas" pitchFamily="49" charset="0"/>
                <a:cs typeface="Consolas" pitchFamily="49" charset="0"/>
              </a:rPr>
              <a:t>(</a:t>
            </a:r>
            <a:r>
              <a:rPr lang="en-US" sz="1600" dirty="0" err="1">
                <a:solidFill>
                  <a:srgbClr val="0000FF"/>
                </a:solidFill>
                <a:latin typeface="Consolas" pitchFamily="49" charset="0"/>
                <a:cs typeface="Consolas" pitchFamily="49" charset="0"/>
              </a:rPr>
              <a:t>bool</a:t>
            </a:r>
            <a:r>
              <a:rPr lang="en-US" sz="1600" dirty="0">
                <a:latin typeface="Consolas" pitchFamily="49" charset="0"/>
                <a:cs typeface="Consolas" pitchFamily="49" charset="0"/>
              </a:rPr>
              <a:t> </a:t>
            </a:r>
            <a:r>
              <a:rPr lang="en-US" sz="1600" dirty="0">
                <a:solidFill>
                  <a:srgbClr val="020002"/>
                </a:solidFill>
                <a:latin typeface="Consolas" pitchFamily="49" charset="0"/>
                <a:cs typeface="Consolas" pitchFamily="49" charset="0"/>
              </a:rPr>
              <a:t>disposing</a:t>
            </a: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solidFill>
                  <a:srgbClr val="020002"/>
                </a:solidFill>
                <a:latin typeface="Consolas" pitchFamily="49" charset="0"/>
                <a:cs typeface="Consolas" pitchFamily="49" charset="0"/>
              </a:rPr>
              <a:t>FreeThatResource</a:t>
            </a:r>
            <a:r>
              <a:rPr lang="en-US" sz="1600" dirty="0">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myResource</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if</a:t>
            </a:r>
            <a:r>
              <a:rPr lang="en-US" sz="1600" dirty="0">
                <a:latin typeface="Consolas" pitchFamily="49" charset="0"/>
                <a:cs typeface="Consolas" pitchFamily="49" charset="0"/>
              </a:rPr>
              <a:t>(</a:t>
            </a:r>
            <a:r>
              <a:rPr lang="en-US" sz="1600" dirty="0">
                <a:solidFill>
                  <a:srgbClr val="020002"/>
                </a:solidFill>
                <a:latin typeface="Consolas" pitchFamily="49" charset="0"/>
                <a:cs typeface="Consolas" pitchFamily="49" charset="0"/>
              </a:rPr>
              <a:t>disposing</a:t>
            </a: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solidFill>
                  <a:srgbClr val="020002"/>
                </a:solidFill>
                <a:latin typeface="Consolas" pitchFamily="49" charset="0"/>
                <a:cs typeface="Consolas" pitchFamily="49" charset="0"/>
              </a:rPr>
              <a:t>font</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Dispose</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b="1" dirty="0" err="1">
                <a:solidFill>
                  <a:srgbClr val="0000FF"/>
                </a:solidFill>
                <a:latin typeface="Consolas" pitchFamily="49" charset="0"/>
                <a:cs typeface="Consolas" pitchFamily="49" charset="0"/>
              </a:rPr>
              <a:t>GC</a:t>
            </a:r>
            <a:r>
              <a:rPr lang="en-US" sz="1600" dirty="0" err="1">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SuppressFinalize</a:t>
            </a:r>
            <a:r>
              <a:rPr lang="en-US" sz="1600" dirty="0">
                <a:latin typeface="Consolas" pitchFamily="49" charset="0"/>
                <a:cs typeface="Consolas" pitchFamily="49" charset="0"/>
              </a:rPr>
              <a:t>(</a:t>
            </a:r>
            <a:r>
              <a:rPr lang="en-US" sz="1600" dirty="0">
                <a:solidFill>
                  <a:srgbClr val="0000FF"/>
                </a:solidFill>
                <a:latin typeface="Consolas" pitchFamily="49" charset="0"/>
                <a:cs typeface="Consolas" pitchFamily="49" charset="0"/>
              </a:rPr>
              <a:t>this</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a:latin typeface="Consolas" pitchFamily="49" charset="0"/>
                <a:cs typeface="Consolas" pitchFamily="49" charset="0"/>
              </a:rPr>
              <a:t>	}</a:t>
            </a:r>
            <a:br>
              <a:rPr lang="en-US" sz="1600" dirty="0">
                <a:latin typeface="Consolas" pitchFamily="49" charset="0"/>
                <a:cs typeface="Consolas" pitchFamily="49" charset="0"/>
              </a:rPr>
            </a:b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08000"/>
                </a:solidFill>
                <a:latin typeface="Consolas" pitchFamily="49" charset="0"/>
                <a:cs typeface="Consolas" pitchFamily="49" charset="0"/>
              </a:rPr>
              <a:t>// from </a:t>
            </a:r>
            <a:r>
              <a:rPr lang="en-US" sz="1600" dirty="0" err="1">
                <a:solidFill>
                  <a:srgbClr val="008000"/>
                </a:solidFill>
                <a:latin typeface="Consolas" pitchFamily="49" charset="0"/>
                <a:cs typeface="Consolas" pitchFamily="49" charset="0"/>
              </a:rPr>
              <a:t>IDisposable</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public</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void</a:t>
            </a:r>
            <a:r>
              <a:rPr lang="en-US" sz="1600" dirty="0">
                <a:latin typeface="Consolas" pitchFamily="49" charset="0"/>
                <a:cs typeface="Consolas" pitchFamily="49" charset="0"/>
              </a:rPr>
              <a:t> </a:t>
            </a:r>
            <a:r>
              <a:rPr lang="en-US" sz="1600" dirty="0">
                <a:solidFill>
                  <a:srgbClr val="020002"/>
                </a:solidFill>
                <a:latin typeface="Consolas" pitchFamily="49" charset="0"/>
                <a:cs typeface="Consolas" pitchFamily="49" charset="0"/>
              </a:rPr>
              <a:t>Dispose</a:t>
            </a: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20002"/>
                </a:solidFill>
                <a:latin typeface="Consolas" pitchFamily="49" charset="0"/>
                <a:cs typeface="Consolas" pitchFamily="49" charset="0"/>
              </a:rPr>
              <a:t>Dispose</a:t>
            </a:r>
            <a:r>
              <a:rPr lang="en-US" sz="1600" dirty="0">
                <a:latin typeface="Consolas" pitchFamily="49" charset="0"/>
                <a:cs typeface="Consolas" pitchFamily="49" charset="0"/>
              </a:rPr>
              <a:t>(</a:t>
            </a:r>
            <a:r>
              <a:rPr lang="en-US" sz="1600" dirty="0">
                <a:solidFill>
                  <a:srgbClr val="0000FF"/>
                </a:solidFill>
                <a:latin typeface="Consolas" pitchFamily="49" charset="0"/>
                <a:cs typeface="Consolas" pitchFamily="49" charset="0"/>
              </a:rPr>
              <a:t>true</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p>
          <a:p>
            <a:pPr defTabSz="457200"/>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20002"/>
                </a:solidFill>
                <a:latin typeface="Consolas" pitchFamily="49" charset="0"/>
                <a:cs typeface="Consolas" pitchFamily="49" charset="0"/>
              </a:rPr>
              <a:t>Resource</a:t>
            </a: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20002"/>
                </a:solidFill>
                <a:latin typeface="Consolas" pitchFamily="49" charset="0"/>
                <a:cs typeface="Consolas" pitchFamily="49" charset="0"/>
              </a:rPr>
              <a:t>Dispose</a:t>
            </a:r>
            <a:r>
              <a:rPr lang="en-US" sz="1600" dirty="0">
                <a:latin typeface="Consolas" pitchFamily="49" charset="0"/>
                <a:cs typeface="Consolas" pitchFamily="49" charset="0"/>
              </a:rPr>
              <a:t>(</a:t>
            </a:r>
            <a:r>
              <a:rPr lang="en-US" sz="1600" dirty="0">
                <a:solidFill>
                  <a:srgbClr val="0000FF"/>
                </a:solidFill>
                <a:latin typeface="Consolas" pitchFamily="49" charset="0"/>
                <a:cs typeface="Consolas" pitchFamily="49" charset="0"/>
              </a:rPr>
              <a:t>false</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a:latin typeface="Consolas" pitchFamily="49" charset="0"/>
                <a:cs typeface="Consolas" pitchFamily="49" charset="0"/>
              </a:rPr>
              <a:t>}</a:t>
            </a:r>
            <a:endParaRPr lang="en-US" sz="1600" dirty="0">
              <a:solidFill>
                <a:srgbClr val="0000FF"/>
              </a:solidFill>
              <a:latin typeface="Consolas" pitchFamily="49" charset="0"/>
              <a:cs typeface="Consolas" pitchFamily="49" charset="0"/>
            </a:endParaRPr>
          </a:p>
        </p:txBody>
      </p:sp>
    </p:spTree>
  </p:cSld>
  <p:clrMapOvr>
    <a:masterClrMapping/>
  </p:clrMapOvr>
  <p:transition>
    <p:fade/>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rPr>
              <a:t>Dispose</a:t>
            </a:r>
            <a:r>
              <a:rPr lang="en-US" dirty="0"/>
              <a:t> Implementation Notes</a:t>
            </a:r>
          </a:p>
        </p:txBody>
      </p:sp>
      <p:sp>
        <p:nvSpPr>
          <p:cNvPr id="3" name="Content Placeholder 2"/>
          <p:cNvSpPr>
            <a:spLocks noGrp="1"/>
          </p:cNvSpPr>
          <p:nvPr>
            <p:ph idx="1"/>
          </p:nvPr>
        </p:nvSpPr>
        <p:spPr/>
        <p:txBody>
          <a:bodyPr>
            <a:normAutofit fontScale="85000" lnSpcReduction="10000"/>
          </a:bodyPr>
          <a:lstStyle/>
          <a:p>
            <a:r>
              <a:rPr lang="en-US" dirty="0"/>
              <a:t>The object should be marked as disposed when Dispose is called</a:t>
            </a:r>
          </a:p>
          <a:p>
            <a:pPr lvl="1"/>
            <a:r>
              <a:rPr lang="en-US" dirty="0"/>
              <a:t>Calling it again should have no effect and simply return</a:t>
            </a:r>
          </a:p>
          <a:p>
            <a:r>
              <a:rPr lang="en-US" dirty="0"/>
              <a:t>If the client calls a method after the object is disposed, the object should throw an </a:t>
            </a:r>
            <a:r>
              <a:rPr lang="en-US" b="1" dirty="0" err="1">
                <a:solidFill>
                  <a:srgbClr val="FF0000"/>
                </a:solidFill>
                <a:latin typeface="Consolas" pitchFamily="49" charset="0"/>
              </a:rPr>
              <a:t>ObjectDisposedException</a:t>
            </a:r>
            <a:r>
              <a:rPr lang="en-US" dirty="0"/>
              <a:t> exception</a:t>
            </a:r>
          </a:p>
          <a:p>
            <a:r>
              <a:rPr lang="en-US" dirty="0"/>
              <a:t>If the class implementing </a:t>
            </a:r>
            <a:r>
              <a:rPr lang="en-US" dirty="0" err="1">
                <a:latin typeface="Consolas" pitchFamily="49" charset="0"/>
              </a:rPr>
              <a:t>IDisposable</a:t>
            </a:r>
            <a:r>
              <a:rPr lang="en-US" dirty="0"/>
              <a:t> is </a:t>
            </a:r>
            <a:r>
              <a:rPr lang="en-US" dirty="0">
                <a:latin typeface="Consolas" pitchFamily="49" charset="0"/>
              </a:rPr>
              <a:t>sealed</a:t>
            </a:r>
            <a:r>
              <a:rPr lang="en-US" dirty="0"/>
              <a:t>, the </a:t>
            </a:r>
            <a:r>
              <a:rPr lang="en-US" dirty="0">
                <a:latin typeface="Consolas" pitchFamily="49" charset="0"/>
              </a:rPr>
              <a:t>Dispose(</a:t>
            </a:r>
            <a:r>
              <a:rPr lang="en-US" dirty="0" err="1">
                <a:latin typeface="Consolas" pitchFamily="49" charset="0"/>
              </a:rPr>
              <a:t>bool</a:t>
            </a:r>
            <a:r>
              <a:rPr lang="en-US" dirty="0">
                <a:latin typeface="Consolas" pitchFamily="49" charset="0"/>
              </a:rPr>
              <a:t>)</a:t>
            </a:r>
            <a:r>
              <a:rPr lang="en-US" dirty="0"/>
              <a:t> method should be private and non-virtual</a:t>
            </a:r>
          </a:p>
          <a:p>
            <a:r>
              <a:rPr lang="en-US" dirty="0"/>
              <a:t>Dispose method should not throw an exception</a:t>
            </a:r>
          </a:p>
          <a:p>
            <a:pPr lvl="1"/>
            <a:r>
              <a:rPr lang="en-US" dirty="0"/>
              <a:t>Might be used inside a finally block</a:t>
            </a:r>
          </a:p>
          <a:p>
            <a:endParaRPr lang="en-US"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173</a:t>
            </a:fld>
            <a:endParaRPr lang="he-IL"/>
          </a:p>
        </p:txBody>
      </p:sp>
      <p:pic>
        <p:nvPicPr>
          <p:cNvPr id="6" name="Picture 2" descr="C:\Users\Pavel\Pictures\Icons\48x48\shadow\check2.png"/>
          <p:cNvPicPr>
            <a:picLocks noChangeAspect="1" noChangeArrowheads="1"/>
          </p:cNvPicPr>
          <p:nvPr/>
        </p:nvPicPr>
        <p:blipFill>
          <a:blip r:embed="rId2" cstate="print"/>
          <a:srcRect/>
          <a:stretch>
            <a:fillRect/>
          </a:stretch>
        </p:blipFill>
        <p:spPr bwMode="auto">
          <a:xfrm>
            <a:off x="132206" y="2000240"/>
            <a:ext cx="617537" cy="617537"/>
          </a:xfrm>
          <a:prstGeom prst="rect">
            <a:avLst/>
          </a:prstGeom>
          <a:noFill/>
        </p:spPr>
      </p:pic>
      <p:pic>
        <p:nvPicPr>
          <p:cNvPr id="7" name="Picture 2" descr="C:\Users\Pavel\Pictures\Icons\48x48\shadow\check2.png"/>
          <p:cNvPicPr>
            <a:picLocks noChangeAspect="1" noChangeArrowheads="1"/>
          </p:cNvPicPr>
          <p:nvPr/>
        </p:nvPicPr>
        <p:blipFill>
          <a:blip r:embed="rId2" cstate="print"/>
          <a:srcRect/>
          <a:stretch>
            <a:fillRect/>
          </a:stretch>
        </p:blipFill>
        <p:spPr bwMode="auto">
          <a:xfrm>
            <a:off x="0" y="3356992"/>
            <a:ext cx="617537" cy="617537"/>
          </a:xfrm>
          <a:prstGeom prst="rect">
            <a:avLst/>
          </a:prstGeom>
          <a:noFill/>
        </p:spPr>
      </p:pic>
    </p:spTree>
  </p:cSld>
  <p:clrMapOvr>
    <a:masterClrMapping/>
  </p:clrMapOvr>
  <p:transition>
    <p:fade/>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152400"/>
            <a:ext cx="9073008" cy="828328"/>
          </a:xfrm>
        </p:spPr>
        <p:txBody>
          <a:bodyPr>
            <a:normAutofit fontScale="90000"/>
          </a:bodyPr>
          <a:lstStyle/>
          <a:p>
            <a:r>
              <a:rPr lang="en-US" dirty="0"/>
              <a:t>Revised </a:t>
            </a:r>
            <a:r>
              <a:rPr lang="en-US" dirty="0" err="1">
                <a:latin typeface="Consolas" pitchFamily="49" charset="0"/>
                <a:cs typeface="Consolas" pitchFamily="49" charset="0"/>
              </a:rPr>
              <a:t>IDisposable</a:t>
            </a:r>
            <a:r>
              <a:rPr lang="en-US" dirty="0"/>
              <a:t> Implementation</a:t>
            </a:r>
          </a:p>
        </p:txBody>
      </p:sp>
      <p:sp>
        <p:nvSpPr>
          <p:cNvPr id="4" name="Footer Placeholder 3"/>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174</a:t>
            </a:fld>
            <a:endParaRPr lang="he-IL"/>
          </a:p>
        </p:txBody>
      </p:sp>
      <p:sp>
        <p:nvSpPr>
          <p:cNvPr id="6" name="Rectangle 5"/>
          <p:cNvSpPr>
            <a:spLocks noChangeArrowheads="1"/>
          </p:cNvSpPr>
          <p:nvPr/>
        </p:nvSpPr>
        <p:spPr bwMode="auto">
          <a:xfrm>
            <a:off x="179512" y="1196752"/>
            <a:ext cx="7128792" cy="5047536"/>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457200"/>
            <a:r>
              <a:rPr lang="en-US" sz="1400" dirty="0">
                <a:solidFill>
                  <a:srgbClr val="0000FF"/>
                </a:solidFill>
                <a:latin typeface="Consolas" pitchFamily="49" charset="0"/>
                <a:cs typeface="Consolas" pitchFamily="49" charset="0"/>
              </a:rPr>
              <a:t>public</a:t>
            </a: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class</a:t>
            </a:r>
            <a:r>
              <a:rPr lang="en-US" sz="1400" dirty="0">
                <a:latin typeface="Consolas" pitchFamily="49" charset="0"/>
                <a:cs typeface="Consolas" pitchFamily="49" charset="0"/>
              </a:rPr>
              <a:t> </a:t>
            </a:r>
            <a:r>
              <a:rPr lang="en-US" sz="1400" b="1" dirty="0">
                <a:solidFill>
                  <a:srgbClr val="0000FF"/>
                </a:solidFill>
                <a:latin typeface="Consolas" pitchFamily="49" charset="0"/>
                <a:cs typeface="Consolas" pitchFamily="49" charset="0"/>
              </a:rPr>
              <a:t>Resource</a:t>
            </a:r>
            <a:r>
              <a:rPr lang="en-US" sz="1400" dirty="0">
                <a:latin typeface="Consolas" pitchFamily="49" charset="0"/>
                <a:cs typeface="Consolas" pitchFamily="49" charset="0"/>
              </a:rPr>
              <a:t> : </a:t>
            </a:r>
            <a:r>
              <a:rPr lang="en-US" sz="1400" b="1" dirty="0" err="1">
                <a:solidFill>
                  <a:srgbClr val="800080"/>
                </a:solidFill>
                <a:latin typeface="Consolas" pitchFamily="49" charset="0"/>
                <a:cs typeface="Consolas" pitchFamily="49" charset="0"/>
              </a:rPr>
              <a:t>IDisposable</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private</a:t>
            </a:r>
            <a:r>
              <a:rPr lang="en-US" sz="1400" dirty="0">
                <a:latin typeface="Consolas" pitchFamily="49" charset="0"/>
                <a:cs typeface="Consolas" pitchFamily="49" charset="0"/>
              </a:rPr>
              <a:t> </a:t>
            </a:r>
            <a:r>
              <a:rPr lang="en-US" sz="1400" b="1" dirty="0" err="1">
                <a:solidFill>
                  <a:srgbClr val="2B91AF"/>
                </a:solidFill>
                <a:latin typeface="Consolas" pitchFamily="49" charset="0"/>
                <a:cs typeface="Consolas" pitchFamily="49" charset="0"/>
              </a:rPr>
              <a:t>IntPtr</a:t>
            </a: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myResource</a:t>
            </a:r>
            <a:r>
              <a:rPr lang="en-US" sz="1400" dirty="0">
                <a:latin typeface="Consolas" pitchFamily="49" charset="0"/>
                <a:cs typeface="Consolas" pitchFamily="49" charset="0"/>
              </a:rPr>
              <a:t>; </a:t>
            </a:r>
            <a:r>
              <a:rPr lang="en-US" sz="1400" dirty="0">
                <a:solidFill>
                  <a:srgbClr val="008000"/>
                </a:solidFill>
                <a:latin typeface="Consolas" pitchFamily="49" charset="0"/>
                <a:cs typeface="Consolas" pitchFamily="49" charset="0"/>
              </a:rPr>
              <a:t>// unmanaged</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private</a:t>
            </a:r>
            <a:r>
              <a:rPr lang="en-US" sz="1400" dirty="0">
                <a:latin typeface="Consolas" pitchFamily="49" charset="0"/>
                <a:cs typeface="Consolas" pitchFamily="49" charset="0"/>
              </a:rPr>
              <a:t> </a:t>
            </a:r>
            <a:r>
              <a:rPr lang="en-US" sz="1400" b="1" dirty="0">
                <a:solidFill>
                  <a:srgbClr val="0000FF"/>
                </a:solidFill>
                <a:latin typeface="Consolas" pitchFamily="49" charset="0"/>
                <a:cs typeface="Consolas" pitchFamily="49" charset="0"/>
              </a:rPr>
              <a:t>Font</a:t>
            </a: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font</a:t>
            </a:r>
            <a:r>
              <a:rPr lang="en-US" sz="1400" dirty="0">
                <a:latin typeface="Consolas" pitchFamily="49" charset="0"/>
                <a:cs typeface="Consolas" pitchFamily="49" charset="0"/>
              </a:rPr>
              <a:t>; </a:t>
            </a:r>
            <a:r>
              <a:rPr lang="en-US" sz="1400" dirty="0">
                <a:solidFill>
                  <a:srgbClr val="008000"/>
                </a:solidFill>
                <a:latin typeface="Consolas" pitchFamily="49" charset="0"/>
                <a:cs typeface="Consolas" pitchFamily="49" charset="0"/>
              </a:rPr>
              <a:t>// managed</a:t>
            </a:r>
            <a:br>
              <a:rPr lang="en-US" sz="1400" dirty="0">
                <a:latin typeface="Consolas" pitchFamily="49" charset="0"/>
                <a:cs typeface="Consolas" pitchFamily="49" charset="0"/>
              </a:rPr>
            </a:b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protected</a:t>
            </a: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virtual</a:t>
            </a: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void</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Dispose</a:t>
            </a:r>
            <a:r>
              <a:rPr lang="en-US" sz="1400" dirty="0">
                <a:latin typeface="Consolas" pitchFamily="49" charset="0"/>
                <a:cs typeface="Consolas" pitchFamily="49" charset="0"/>
              </a:rPr>
              <a:t>(</a:t>
            </a:r>
            <a:r>
              <a:rPr lang="en-US" sz="1400" dirty="0" err="1">
                <a:solidFill>
                  <a:srgbClr val="0000FF"/>
                </a:solidFill>
                <a:latin typeface="Consolas" pitchFamily="49" charset="0"/>
                <a:cs typeface="Consolas" pitchFamily="49" charset="0"/>
              </a:rPr>
              <a:t>bool</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disposing</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FreeThatResource</a:t>
            </a:r>
            <a:r>
              <a:rPr lang="en-US" sz="1400" dirty="0">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myResource</a:t>
            </a:r>
            <a:r>
              <a:rPr lang="en-US" sz="1400" dirty="0">
                <a:latin typeface="Consolas" pitchFamily="49" charset="0"/>
                <a:cs typeface="Consolas" pitchFamily="49" charset="0"/>
              </a:rPr>
              <a:t>);</a:t>
            </a:r>
          </a:p>
          <a:p>
            <a:pPr defTabSz="457200"/>
            <a:r>
              <a:rPr lang="en-US" sz="1400" dirty="0">
                <a:latin typeface="Consolas" pitchFamily="49" charset="0"/>
                <a:cs typeface="Consolas" pitchFamily="49" charset="0"/>
              </a:rPr>
              <a:t>		</a:t>
            </a:r>
            <a:r>
              <a:rPr lang="en-US" sz="1400" dirty="0" err="1">
                <a:latin typeface="Consolas" pitchFamily="49" charset="0"/>
                <a:cs typeface="Consolas" pitchFamily="49" charset="0"/>
              </a:rPr>
              <a:t>myResource</a:t>
            </a:r>
            <a:r>
              <a:rPr lang="en-US" sz="1400" dirty="0">
                <a:latin typeface="Consolas" pitchFamily="49" charset="0"/>
                <a:cs typeface="Consolas" pitchFamily="49" charset="0"/>
              </a:rPr>
              <a:t> = </a:t>
            </a:r>
            <a:r>
              <a:rPr lang="en-US" sz="1400" b="1" dirty="0" err="1">
                <a:solidFill>
                  <a:srgbClr val="2B91AF"/>
                </a:solidFill>
                <a:latin typeface="Consolas" pitchFamily="49" charset="0"/>
                <a:cs typeface="Consolas" pitchFamily="49" charset="0"/>
              </a:rPr>
              <a:t>IntPtr</a:t>
            </a:r>
            <a:r>
              <a:rPr lang="en-US" sz="1400" dirty="0" err="1">
                <a:latin typeface="Consolas" pitchFamily="49" charset="0"/>
                <a:cs typeface="Consolas" pitchFamily="49" charset="0"/>
              </a:rPr>
              <a:t>.Zero</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if</a:t>
            </a:r>
            <a:r>
              <a:rPr lang="en-US" sz="1400" dirty="0">
                <a:latin typeface="Consolas" pitchFamily="49" charset="0"/>
                <a:cs typeface="Consolas" pitchFamily="49" charset="0"/>
              </a:rPr>
              <a:t>(</a:t>
            </a:r>
            <a:r>
              <a:rPr lang="en-US" sz="1400" dirty="0">
                <a:solidFill>
                  <a:srgbClr val="020002"/>
                </a:solidFill>
                <a:latin typeface="Consolas" pitchFamily="49" charset="0"/>
                <a:cs typeface="Consolas" pitchFamily="49" charset="0"/>
              </a:rPr>
              <a:t>disposing</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font</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Dispose</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b="1" dirty="0" err="1">
                <a:solidFill>
                  <a:srgbClr val="0000FF"/>
                </a:solidFill>
                <a:latin typeface="Consolas" pitchFamily="49" charset="0"/>
                <a:cs typeface="Consolas" pitchFamily="49" charset="0"/>
              </a:rPr>
              <a:t>GC</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SuppressFinalize</a:t>
            </a:r>
            <a:r>
              <a:rPr lang="en-US" sz="1400" dirty="0">
                <a:latin typeface="Consolas" pitchFamily="49" charset="0"/>
                <a:cs typeface="Consolas" pitchFamily="49" charset="0"/>
              </a:rPr>
              <a:t>(</a:t>
            </a:r>
            <a:r>
              <a:rPr lang="en-US" sz="1400" dirty="0">
                <a:solidFill>
                  <a:srgbClr val="0000FF"/>
                </a:solidFill>
                <a:latin typeface="Consolas" pitchFamily="49" charset="0"/>
                <a:cs typeface="Consolas" pitchFamily="49" charset="0"/>
              </a:rPr>
              <a:t>this</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br>
              <a:rPr lang="en-US" sz="1400" dirty="0">
                <a:latin typeface="Consolas" pitchFamily="49" charset="0"/>
                <a:cs typeface="Consolas" pitchFamily="49" charset="0"/>
              </a:rPr>
            </a:b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public</a:t>
            </a: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void</a:t>
            </a: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DoWork</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CheckIfValid</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8000"/>
                </a:solidFill>
                <a:latin typeface="Consolas" pitchFamily="49" charset="0"/>
                <a:cs typeface="Consolas" pitchFamily="49" charset="0"/>
              </a:rPr>
              <a:t>// use </a:t>
            </a:r>
            <a:r>
              <a:rPr lang="en-US" sz="1400" dirty="0" err="1">
                <a:solidFill>
                  <a:srgbClr val="008000"/>
                </a:solidFill>
                <a:latin typeface="Consolas" pitchFamily="49" charset="0"/>
                <a:cs typeface="Consolas" pitchFamily="49" charset="0"/>
              </a:rPr>
              <a:t>myResource</a:t>
            </a:r>
            <a:r>
              <a:rPr lang="en-US" sz="1400" dirty="0">
                <a:solidFill>
                  <a:srgbClr val="008000"/>
                </a:solidFill>
                <a:latin typeface="Consolas" pitchFamily="49" charset="0"/>
                <a:cs typeface="Consolas" pitchFamily="49" charset="0"/>
              </a:rPr>
              <a:t> &amp; font</a:t>
            </a:r>
            <a:br>
              <a:rPr lang="en-US" sz="1400" dirty="0">
                <a:latin typeface="Consolas" pitchFamily="49" charset="0"/>
                <a:cs typeface="Consolas" pitchFamily="49" charset="0"/>
              </a:rPr>
            </a:br>
            <a:r>
              <a:rPr lang="en-US" sz="1400" dirty="0">
                <a:latin typeface="Consolas" pitchFamily="49" charset="0"/>
                <a:cs typeface="Consolas" pitchFamily="49" charset="0"/>
              </a:rPr>
              <a:t>	}</a:t>
            </a:r>
            <a:br>
              <a:rPr lang="en-US" sz="1400" dirty="0">
                <a:latin typeface="Consolas" pitchFamily="49" charset="0"/>
                <a:cs typeface="Consolas" pitchFamily="49" charset="0"/>
              </a:rPr>
            </a:b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private</a:t>
            </a: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void</a:t>
            </a: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CheckIfValid</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if</a:t>
            </a:r>
            <a:r>
              <a:rPr lang="en-US" sz="1400" dirty="0">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myResource</a:t>
            </a:r>
            <a:r>
              <a:rPr lang="en-US" sz="1400" dirty="0">
                <a:latin typeface="Consolas" pitchFamily="49" charset="0"/>
                <a:cs typeface="Consolas" pitchFamily="49" charset="0"/>
              </a:rPr>
              <a:t> == </a:t>
            </a:r>
            <a:r>
              <a:rPr lang="en-US" sz="1400" b="1" dirty="0" err="1">
                <a:solidFill>
                  <a:srgbClr val="2B91AF"/>
                </a:solidFill>
                <a:latin typeface="Consolas" pitchFamily="49" charset="0"/>
                <a:cs typeface="Consolas" pitchFamily="49" charset="0"/>
              </a:rPr>
              <a:t>IntPtr</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Zero</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throw</a:t>
            </a: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new</a:t>
            </a:r>
            <a:r>
              <a:rPr lang="en-US" sz="1400" dirty="0">
                <a:latin typeface="Consolas" pitchFamily="49" charset="0"/>
                <a:cs typeface="Consolas" pitchFamily="49" charset="0"/>
              </a:rPr>
              <a:t> </a:t>
            </a:r>
            <a:r>
              <a:rPr lang="en-US" sz="1400" b="1" dirty="0" err="1">
                <a:solidFill>
                  <a:srgbClr val="0000FF"/>
                </a:solidFill>
                <a:latin typeface="Consolas" pitchFamily="49" charset="0"/>
                <a:cs typeface="Consolas" pitchFamily="49" charset="0"/>
              </a:rPr>
              <a:t>ObjectDisposedException</a:t>
            </a:r>
            <a:r>
              <a:rPr lang="en-US" sz="1400" dirty="0">
                <a:latin typeface="Consolas" pitchFamily="49" charset="0"/>
                <a:cs typeface="Consolas" pitchFamily="49" charset="0"/>
              </a:rPr>
              <a:t>(</a:t>
            </a:r>
            <a:r>
              <a:rPr lang="en-US" sz="1400" dirty="0">
                <a:solidFill>
                  <a:srgbClr val="A31515"/>
                </a:solidFill>
                <a:latin typeface="Consolas" pitchFamily="49" charset="0"/>
                <a:cs typeface="Consolas" pitchFamily="49" charset="0"/>
              </a:rPr>
              <a:t>"</a:t>
            </a:r>
            <a:r>
              <a:rPr lang="en-US" sz="1400" dirty="0" err="1">
                <a:solidFill>
                  <a:srgbClr val="A31515"/>
                </a:solidFill>
                <a:latin typeface="Consolas" pitchFamily="49" charset="0"/>
                <a:cs typeface="Consolas" pitchFamily="49" charset="0"/>
              </a:rPr>
              <a:t>myResource</a:t>
            </a:r>
            <a:r>
              <a:rPr lang="en-US" sz="1400" dirty="0">
                <a:solidFill>
                  <a:srgbClr val="A31515"/>
                </a:solidFill>
                <a:latin typeface="Consolas" pitchFamily="49" charset="0"/>
                <a:cs typeface="Consolas" pitchFamily="49" charset="0"/>
              </a:rPr>
              <a:t>"</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p>
          <a:p>
            <a:pPr defTabSz="457200"/>
            <a:r>
              <a:rPr lang="en-US" sz="1400" dirty="0">
                <a:latin typeface="Consolas" pitchFamily="49" charset="0"/>
                <a:cs typeface="Consolas" pitchFamily="49" charset="0"/>
              </a:rPr>
              <a:t>}</a:t>
            </a:r>
            <a:endParaRPr lang="en-US" sz="1400" dirty="0">
              <a:solidFill>
                <a:srgbClr val="0000FF"/>
              </a:solidFill>
              <a:latin typeface="Consolas" pitchFamily="49" charset="0"/>
              <a:cs typeface="Consolas" pitchFamily="49" charset="0"/>
            </a:endParaRPr>
          </a:p>
        </p:txBody>
      </p:sp>
      <p:sp>
        <p:nvSpPr>
          <p:cNvPr id="7" name="Rectangle 6"/>
          <p:cNvSpPr>
            <a:spLocks noChangeArrowheads="1"/>
          </p:cNvSpPr>
          <p:nvPr/>
        </p:nvSpPr>
        <p:spPr bwMode="auto">
          <a:xfrm>
            <a:off x="4283968" y="3197875"/>
            <a:ext cx="4608512" cy="2031325"/>
          </a:xfrm>
          <a:prstGeom prst="rect">
            <a:avLst/>
          </a:prstGeom>
          <a:ln w="12700">
            <a:solidFill>
              <a:srgbClr val="000000"/>
            </a:solidFill>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457200"/>
            <a:r>
              <a:rPr lang="en-US" sz="1400" dirty="0">
                <a:solidFill>
                  <a:srgbClr val="008000"/>
                </a:solidFill>
                <a:latin typeface="Consolas" pitchFamily="49" charset="0"/>
                <a:cs typeface="Consolas" pitchFamily="49" charset="0"/>
              </a:rPr>
              <a:t>// from </a:t>
            </a:r>
            <a:r>
              <a:rPr lang="en-US" sz="1400" dirty="0" err="1">
                <a:solidFill>
                  <a:srgbClr val="008000"/>
                </a:solidFill>
                <a:latin typeface="Consolas" pitchFamily="49" charset="0"/>
                <a:cs typeface="Consolas" pitchFamily="49" charset="0"/>
              </a:rPr>
              <a:t>IDisposable</a:t>
            </a:r>
            <a:br>
              <a:rPr lang="en-US" sz="1400" dirty="0">
                <a:latin typeface="Consolas" pitchFamily="49" charset="0"/>
                <a:cs typeface="Consolas" pitchFamily="49" charset="0"/>
              </a:rPr>
            </a:br>
            <a:r>
              <a:rPr lang="en-US" sz="1400" dirty="0">
                <a:solidFill>
                  <a:srgbClr val="0000FF"/>
                </a:solidFill>
                <a:latin typeface="Consolas" pitchFamily="49" charset="0"/>
                <a:cs typeface="Consolas" pitchFamily="49" charset="0"/>
              </a:rPr>
              <a:t>public</a:t>
            </a: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void</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Dispose</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if</a:t>
            </a:r>
            <a:r>
              <a:rPr lang="en-US" sz="1400" dirty="0">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myResource</a:t>
            </a:r>
            <a:r>
              <a:rPr lang="en-US" sz="1400" dirty="0">
                <a:latin typeface="Consolas" pitchFamily="49" charset="0"/>
                <a:cs typeface="Consolas" pitchFamily="49" charset="0"/>
              </a:rPr>
              <a:t> == </a:t>
            </a:r>
            <a:r>
              <a:rPr lang="en-US" sz="1400" b="1" dirty="0" err="1">
                <a:solidFill>
                  <a:srgbClr val="2B91AF"/>
                </a:solidFill>
                <a:latin typeface="Consolas" pitchFamily="49" charset="0"/>
                <a:cs typeface="Consolas" pitchFamily="49" charset="0"/>
              </a:rPr>
              <a:t>IntPtr</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Zero</a:t>
            </a: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return</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Dispose</a:t>
            </a:r>
            <a:r>
              <a:rPr lang="en-US" sz="1400" dirty="0">
                <a:latin typeface="Consolas" pitchFamily="49" charset="0"/>
                <a:cs typeface="Consolas" pitchFamily="49" charset="0"/>
              </a:rPr>
              <a:t>(</a:t>
            </a:r>
            <a:r>
              <a:rPr lang="en-US" sz="1400" dirty="0">
                <a:solidFill>
                  <a:srgbClr val="0000FF"/>
                </a:solidFill>
                <a:latin typeface="Consolas" pitchFamily="49" charset="0"/>
                <a:cs typeface="Consolas" pitchFamily="49" charset="0"/>
              </a:rPr>
              <a:t>true</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a:t>
            </a:r>
            <a:br>
              <a:rPr lang="en-US" sz="1400" dirty="0">
                <a:latin typeface="Consolas" pitchFamily="49" charset="0"/>
                <a:cs typeface="Consolas" pitchFamily="49" charset="0"/>
              </a:rPr>
            </a:br>
            <a:br>
              <a:rPr lang="en-US" sz="1400" dirty="0">
                <a:latin typeface="Consolas" pitchFamily="49" charset="0"/>
                <a:cs typeface="Consolas" pitchFamily="49" charset="0"/>
              </a:rPr>
            </a:br>
            <a:r>
              <a:rPr lang="en-US" sz="1400" dirty="0">
                <a:latin typeface="Consolas" pitchFamily="49" charset="0"/>
                <a:cs typeface="Consolas" pitchFamily="49" charset="0"/>
              </a:rPr>
              <a:t>~</a:t>
            </a:r>
            <a:r>
              <a:rPr lang="en-US" sz="1400" dirty="0">
                <a:solidFill>
                  <a:srgbClr val="020002"/>
                </a:solidFill>
                <a:latin typeface="Consolas" pitchFamily="49" charset="0"/>
                <a:cs typeface="Consolas" pitchFamily="49" charset="0"/>
              </a:rPr>
              <a:t>Resource</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Dispose</a:t>
            </a:r>
            <a:r>
              <a:rPr lang="en-US" sz="1400" dirty="0">
                <a:latin typeface="Consolas" pitchFamily="49" charset="0"/>
                <a:cs typeface="Consolas" pitchFamily="49" charset="0"/>
              </a:rPr>
              <a:t>(</a:t>
            </a:r>
            <a:r>
              <a:rPr lang="en-US" sz="1400" dirty="0">
                <a:solidFill>
                  <a:srgbClr val="0000FF"/>
                </a:solidFill>
                <a:latin typeface="Consolas" pitchFamily="49" charset="0"/>
                <a:cs typeface="Consolas" pitchFamily="49" charset="0"/>
              </a:rPr>
              <a:t>false</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a:t>
            </a:r>
            <a:endParaRPr lang="en-US" sz="1400" dirty="0">
              <a:solidFill>
                <a:srgbClr val="0000FF"/>
              </a:solidFill>
              <a:latin typeface="Consolas" pitchFamily="49" charset="0"/>
              <a:cs typeface="Consolas" pitchFamily="49" charset="0"/>
            </a:endParaRPr>
          </a:p>
        </p:txBody>
      </p:sp>
      <p:sp>
        <p:nvSpPr>
          <p:cNvPr id="8" name="Isosceles Triangle 7"/>
          <p:cNvSpPr/>
          <p:nvPr/>
        </p:nvSpPr>
        <p:spPr>
          <a:xfrm rot="16200000">
            <a:off x="2518228" y="2291136"/>
            <a:ext cx="288033" cy="3243447"/>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8206058"/>
      </p:ext>
    </p:extLst>
  </p:cSld>
  <p:clrMapOvr>
    <a:masterClrMapping/>
  </p:clrMapOvr>
  <p:transition>
    <p:fade/>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nsolas" pitchFamily="49" charset="0"/>
              </a:rPr>
              <a:t>using</a:t>
            </a:r>
            <a:r>
              <a:rPr lang="en-US" dirty="0"/>
              <a:t> statement</a:t>
            </a:r>
          </a:p>
        </p:txBody>
      </p:sp>
      <p:sp>
        <p:nvSpPr>
          <p:cNvPr id="3" name="Content Placeholder 2"/>
          <p:cNvSpPr>
            <a:spLocks noGrp="1"/>
          </p:cNvSpPr>
          <p:nvPr>
            <p:ph idx="1"/>
          </p:nvPr>
        </p:nvSpPr>
        <p:spPr>
          <a:xfrm>
            <a:off x="228600" y="1000108"/>
            <a:ext cx="8915400" cy="2214578"/>
          </a:xfrm>
        </p:spPr>
        <p:txBody>
          <a:bodyPr>
            <a:normAutofit lnSpcReduction="10000"/>
          </a:bodyPr>
          <a:lstStyle/>
          <a:p>
            <a:r>
              <a:rPr lang="en-US" dirty="0"/>
              <a:t>Acquire, use, release pattern</a:t>
            </a:r>
          </a:p>
          <a:p>
            <a:r>
              <a:rPr lang="en-US" dirty="0"/>
              <a:t>Works with any </a:t>
            </a:r>
            <a:r>
              <a:rPr lang="en-US" b="1" dirty="0" err="1">
                <a:latin typeface="Consolas" pitchFamily="49" charset="0"/>
              </a:rPr>
              <a:t>IDisposable</a:t>
            </a:r>
            <a:r>
              <a:rPr lang="en-US" dirty="0">
                <a:latin typeface="Consolas" pitchFamily="49" charset="0"/>
              </a:rPr>
              <a:t>-</a:t>
            </a:r>
            <a:r>
              <a:rPr lang="en-US" dirty="0"/>
              <a:t>object</a:t>
            </a:r>
          </a:p>
          <a:p>
            <a:pPr lvl="1"/>
            <a:r>
              <a:rPr lang="en-US" dirty="0"/>
              <a:t>Many exist in the framework, e.g. streams, GDI+ objects, text readers and writers</a:t>
            </a:r>
          </a:p>
        </p:txBody>
      </p:sp>
      <p:sp>
        <p:nvSpPr>
          <p:cNvPr id="8" name="Footer Placeholder 7"/>
          <p:cNvSpPr>
            <a:spLocks noGrp="1"/>
          </p:cNvSpPr>
          <p:nvPr>
            <p:ph type="ftr" sz="quarter" idx="11"/>
          </p:nvPr>
        </p:nvSpPr>
        <p:spPr/>
        <p:txBody>
          <a:bodyPr/>
          <a:lstStyle/>
          <a:p>
            <a:r>
              <a:rPr lang="en-US"/>
              <a:t>(C)2011 Pavel Yosifovich</a:t>
            </a:r>
            <a:endParaRPr lang="he-IL" dirty="0"/>
          </a:p>
        </p:txBody>
      </p:sp>
      <p:sp>
        <p:nvSpPr>
          <p:cNvPr id="7" name="Slide Number Placeholder 6"/>
          <p:cNvSpPr>
            <a:spLocks noGrp="1"/>
          </p:cNvSpPr>
          <p:nvPr>
            <p:ph type="sldNum" sz="quarter" idx="12"/>
          </p:nvPr>
        </p:nvSpPr>
        <p:spPr/>
        <p:txBody>
          <a:bodyPr/>
          <a:lstStyle/>
          <a:p>
            <a:fld id="{8D5EC362-8DE0-4138-8AD2-9C18772BB671}" type="slidenum">
              <a:rPr lang="he-IL" smtClean="0"/>
              <a:pPr/>
              <a:t>175</a:t>
            </a:fld>
            <a:endParaRPr lang="he-IL"/>
          </a:p>
        </p:txBody>
      </p:sp>
      <p:sp>
        <p:nvSpPr>
          <p:cNvPr id="4" name="Rectangle 3"/>
          <p:cNvSpPr>
            <a:spLocks noChangeArrowheads="1"/>
          </p:cNvSpPr>
          <p:nvPr/>
        </p:nvSpPr>
        <p:spPr bwMode="auto">
          <a:xfrm>
            <a:off x="251520" y="3284984"/>
            <a:ext cx="4857784" cy="824841"/>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using (Resource res = new Resource()) {</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   </a:t>
            </a:r>
            <a:r>
              <a:rPr lang="en-US" altLang="en-US" sz="1400" b="1" dirty="0" err="1">
                <a:solidFill>
                  <a:schemeClr val="tx1"/>
                </a:solidFill>
                <a:latin typeface="Consolas" pitchFamily="49" charset="0"/>
              </a:rPr>
              <a:t>res.DoWork</a:t>
            </a:r>
            <a:r>
              <a:rPr lang="en-US" altLang="en-US" sz="1400" b="1" dirty="0">
                <a:solidFill>
                  <a:schemeClr val="tx1"/>
                </a:solidFill>
                <a:latin typeface="Consolas" pitchFamily="49" charset="0"/>
              </a:rPr>
              <a:t>();</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a:t>
            </a:r>
          </a:p>
        </p:txBody>
      </p:sp>
      <p:sp>
        <p:nvSpPr>
          <p:cNvPr id="5" name="Rectangle 4"/>
          <p:cNvSpPr>
            <a:spLocks noChangeArrowheads="1"/>
          </p:cNvSpPr>
          <p:nvPr/>
        </p:nvSpPr>
        <p:spPr bwMode="auto">
          <a:xfrm>
            <a:off x="3530640" y="4005064"/>
            <a:ext cx="4857784" cy="2376035"/>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Resource res = new Resource(...);</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try {</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	</a:t>
            </a:r>
            <a:r>
              <a:rPr lang="en-US" altLang="en-US" sz="1400" b="1" dirty="0" err="1">
                <a:solidFill>
                  <a:schemeClr val="tx1"/>
                </a:solidFill>
                <a:latin typeface="Consolas" pitchFamily="49" charset="0"/>
              </a:rPr>
              <a:t>res.DoWork</a:t>
            </a:r>
            <a:r>
              <a:rPr lang="en-US" altLang="en-US" sz="1400" b="1" dirty="0">
                <a:solidFill>
                  <a:schemeClr val="tx1"/>
                </a:solidFill>
                <a:latin typeface="Consolas" pitchFamily="49" charset="0"/>
              </a:rPr>
              <a:t>();</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finally {</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	</a:t>
            </a:r>
            <a:r>
              <a:rPr lang="en-US" altLang="en-US" sz="1400" b="1" dirty="0" err="1">
                <a:solidFill>
                  <a:schemeClr val="tx1"/>
                </a:solidFill>
                <a:latin typeface="Consolas" pitchFamily="49" charset="0"/>
              </a:rPr>
              <a:t>IDisposable</a:t>
            </a:r>
            <a:r>
              <a:rPr lang="en-US" altLang="en-US" sz="1400" b="1" dirty="0">
                <a:solidFill>
                  <a:schemeClr val="tx1"/>
                </a:solidFill>
                <a:latin typeface="Consolas" pitchFamily="49" charset="0"/>
              </a:rPr>
              <a:t> </a:t>
            </a:r>
            <a:r>
              <a:rPr lang="en-US" altLang="en-US" sz="1400" b="1" dirty="0" err="1">
                <a:solidFill>
                  <a:schemeClr val="tx1"/>
                </a:solidFill>
                <a:latin typeface="Consolas" pitchFamily="49" charset="0"/>
              </a:rPr>
              <a:t>disp</a:t>
            </a:r>
            <a:r>
              <a:rPr lang="en-US" altLang="en-US" sz="1400" b="1" dirty="0">
                <a:solidFill>
                  <a:schemeClr val="tx1"/>
                </a:solidFill>
                <a:latin typeface="Consolas" pitchFamily="49" charset="0"/>
              </a:rPr>
              <a:t> = res as </a:t>
            </a:r>
            <a:r>
              <a:rPr lang="en-US" altLang="en-US" sz="1400" b="1" dirty="0" err="1">
                <a:solidFill>
                  <a:schemeClr val="tx1"/>
                </a:solidFill>
                <a:latin typeface="Consolas" pitchFamily="49" charset="0"/>
              </a:rPr>
              <a:t>IDisposable</a:t>
            </a:r>
            <a:r>
              <a:rPr lang="en-US" altLang="en-US" sz="1400" b="1" dirty="0">
                <a:solidFill>
                  <a:schemeClr val="tx1"/>
                </a:solidFill>
                <a:latin typeface="Consolas" pitchFamily="49" charset="0"/>
              </a:rPr>
              <a:t>;	</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	if(</a:t>
            </a:r>
            <a:r>
              <a:rPr lang="en-US" altLang="en-US" sz="1400" b="1" dirty="0" err="1">
                <a:solidFill>
                  <a:schemeClr val="tx1"/>
                </a:solidFill>
                <a:latin typeface="Consolas" pitchFamily="49" charset="0"/>
              </a:rPr>
              <a:t>disp</a:t>
            </a:r>
            <a:r>
              <a:rPr lang="en-US" altLang="en-US" sz="1400" b="1" dirty="0">
                <a:solidFill>
                  <a:schemeClr val="tx1"/>
                </a:solidFill>
                <a:latin typeface="Consolas" pitchFamily="49" charset="0"/>
              </a:rPr>
              <a:t> != null)</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	   </a:t>
            </a:r>
            <a:r>
              <a:rPr lang="en-US" altLang="en-US" sz="1400" b="1" dirty="0" err="1">
                <a:solidFill>
                  <a:schemeClr val="tx1"/>
                </a:solidFill>
                <a:latin typeface="Consolas" pitchFamily="49" charset="0"/>
              </a:rPr>
              <a:t>disp.Dispose</a:t>
            </a:r>
            <a:r>
              <a:rPr lang="en-US" altLang="en-US" sz="1400" b="1" dirty="0">
                <a:solidFill>
                  <a:schemeClr val="tx1"/>
                </a:solidFill>
                <a:latin typeface="Consolas" pitchFamily="49" charset="0"/>
              </a:rPr>
              <a:t>();</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a:t>
            </a:r>
          </a:p>
        </p:txBody>
      </p:sp>
      <p:sp>
        <p:nvSpPr>
          <p:cNvPr id="6" name="Up-Down Arrow 5"/>
          <p:cNvSpPr/>
          <p:nvPr/>
        </p:nvSpPr>
        <p:spPr bwMode="auto">
          <a:xfrm rot="17909915">
            <a:off x="2664206" y="3581077"/>
            <a:ext cx="714380" cy="1169903"/>
          </a:xfrm>
          <a:prstGeom prst="upDownArrow">
            <a:avLst>
              <a:gd name="adj1" fmla="val 50000"/>
              <a:gd name="adj2" fmla="val 372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charset="0"/>
            </a:endParaRPr>
          </a:p>
        </p:txBody>
      </p:sp>
    </p:spTree>
  </p:cSld>
  <p:clrMapOvr>
    <a:masterClrMapping/>
  </p:clrMapOvr>
  <p:transition>
    <p:fade/>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rPr>
              <a:t>using</a:t>
            </a:r>
            <a:r>
              <a:rPr lang="en-US" dirty="0"/>
              <a:t> Examples</a:t>
            </a:r>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176</a:t>
            </a:fld>
            <a:endParaRPr lang="he-IL"/>
          </a:p>
        </p:txBody>
      </p:sp>
      <p:sp>
        <p:nvSpPr>
          <p:cNvPr id="4" name="Rectangle 3"/>
          <p:cNvSpPr>
            <a:spLocks noChangeArrowheads="1"/>
          </p:cNvSpPr>
          <p:nvPr/>
        </p:nvSpPr>
        <p:spPr bwMode="auto">
          <a:xfrm>
            <a:off x="428596" y="1233802"/>
            <a:ext cx="8215370" cy="3293209"/>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dirty="0">
                <a:solidFill>
                  <a:srgbClr val="0000FF"/>
                </a:solidFill>
                <a:latin typeface="Consolas" pitchFamily="49" charset="0"/>
              </a:rPr>
              <a:t>using </a:t>
            </a:r>
            <a:r>
              <a:rPr lang="en-US" sz="1600" dirty="0">
                <a:solidFill>
                  <a:srgbClr val="010001"/>
                </a:solidFill>
                <a:latin typeface="Consolas" pitchFamily="49" charset="0"/>
              </a:rPr>
              <a:t>System;</a:t>
            </a:r>
          </a:p>
          <a:p>
            <a:r>
              <a:rPr lang="en-US" sz="1600" dirty="0">
                <a:solidFill>
                  <a:srgbClr val="0000FF"/>
                </a:solidFill>
                <a:latin typeface="Consolas" pitchFamily="49" charset="0"/>
              </a:rPr>
              <a:t>using </a:t>
            </a:r>
            <a:r>
              <a:rPr lang="en-US" sz="1600" dirty="0">
                <a:solidFill>
                  <a:srgbClr val="010001"/>
                </a:solidFill>
                <a:latin typeface="Consolas" pitchFamily="49" charset="0"/>
              </a:rPr>
              <a:t>System.IO;</a:t>
            </a:r>
          </a:p>
          <a:p>
            <a:endParaRPr lang="en-US" sz="1600" dirty="0">
              <a:solidFill>
                <a:srgbClr val="010001"/>
              </a:solidFill>
              <a:latin typeface="Consolas" pitchFamily="49" charset="0"/>
            </a:endParaRPr>
          </a:p>
          <a:p>
            <a:r>
              <a:rPr lang="en-US" sz="1600" dirty="0">
                <a:solidFill>
                  <a:srgbClr val="0000FF"/>
                </a:solidFill>
                <a:latin typeface="Consolas"/>
              </a:rPr>
              <a:t>static</a:t>
            </a:r>
            <a:r>
              <a:rPr lang="en-US" sz="1600" dirty="0">
                <a:solidFill>
                  <a:srgbClr val="000000"/>
                </a:solidFill>
                <a:latin typeface="Consolas"/>
              </a:rPr>
              <a:t> </a:t>
            </a:r>
            <a:r>
              <a:rPr lang="en-US" sz="1600" dirty="0">
                <a:solidFill>
                  <a:srgbClr val="0000FF"/>
                </a:solidFill>
                <a:latin typeface="Consolas"/>
              </a:rPr>
              <a:t>void</a:t>
            </a:r>
            <a:r>
              <a:rPr lang="en-US" sz="1600" dirty="0">
                <a:solidFill>
                  <a:srgbClr val="000000"/>
                </a:solidFill>
                <a:latin typeface="Consolas"/>
              </a:rPr>
              <a:t> </a:t>
            </a:r>
            <a:r>
              <a:rPr lang="en-US" sz="1600" dirty="0">
                <a:solidFill>
                  <a:srgbClr val="030003"/>
                </a:solidFill>
                <a:latin typeface="Consolas"/>
              </a:rPr>
              <a:t>Copy</a:t>
            </a:r>
            <a:r>
              <a:rPr lang="en-US" sz="1600" dirty="0">
                <a:solidFill>
                  <a:srgbClr val="000000"/>
                </a:solidFill>
                <a:latin typeface="Consolas"/>
              </a:rPr>
              <a:t>(</a:t>
            </a:r>
            <a:r>
              <a:rPr lang="en-US" sz="1600" dirty="0">
                <a:solidFill>
                  <a:srgbClr val="0000FF"/>
                </a:solidFill>
                <a:latin typeface="Consolas"/>
              </a:rPr>
              <a:t>string</a:t>
            </a:r>
            <a:r>
              <a:rPr lang="en-US" sz="1600" dirty="0">
                <a:solidFill>
                  <a:srgbClr val="000000"/>
                </a:solidFill>
                <a:latin typeface="Consolas"/>
              </a:rPr>
              <a:t> </a:t>
            </a:r>
            <a:r>
              <a:rPr lang="en-US" sz="1600" dirty="0" err="1">
                <a:solidFill>
                  <a:srgbClr val="030003"/>
                </a:solidFill>
                <a:latin typeface="Consolas"/>
              </a:rPr>
              <a:t>sourceName</a:t>
            </a:r>
            <a:r>
              <a:rPr lang="en-US" sz="1600" dirty="0">
                <a:solidFill>
                  <a:srgbClr val="000000"/>
                </a:solidFill>
                <a:latin typeface="Consolas"/>
              </a:rPr>
              <a:t>, </a:t>
            </a:r>
            <a:r>
              <a:rPr lang="en-US" sz="1600" dirty="0">
                <a:solidFill>
                  <a:srgbClr val="0000FF"/>
                </a:solidFill>
                <a:latin typeface="Consolas"/>
              </a:rPr>
              <a:t>string</a:t>
            </a:r>
            <a:r>
              <a:rPr lang="en-US" sz="1600" dirty="0">
                <a:solidFill>
                  <a:srgbClr val="000000"/>
                </a:solidFill>
                <a:latin typeface="Consolas"/>
              </a:rPr>
              <a:t> </a:t>
            </a:r>
            <a:r>
              <a:rPr lang="en-US" sz="1600" dirty="0" err="1">
                <a:solidFill>
                  <a:srgbClr val="030003"/>
                </a:solidFill>
                <a:latin typeface="Consolas"/>
              </a:rPr>
              <a:t>destName</a:t>
            </a:r>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using</a:t>
            </a:r>
            <a:r>
              <a:rPr lang="en-US" sz="1600" dirty="0">
                <a:solidFill>
                  <a:srgbClr val="000000"/>
                </a:solidFill>
                <a:latin typeface="Consolas"/>
              </a:rPr>
              <a:t>(</a:t>
            </a:r>
            <a:r>
              <a:rPr lang="en-US" sz="1600" b="1" dirty="0">
                <a:solidFill>
                  <a:srgbClr val="0000FF"/>
                </a:solidFill>
                <a:latin typeface="Consolas"/>
              </a:rPr>
              <a:t>Stream</a:t>
            </a:r>
            <a:r>
              <a:rPr lang="en-US" sz="1600" dirty="0">
                <a:solidFill>
                  <a:srgbClr val="000000"/>
                </a:solidFill>
                <a:latin typeface="Consolas"/>
              </a:rPr>
              <a:t> </a:t>
            </a:r>
            <a:r>
              <a:rPr lang="en-US" sz="1600" dirty="0">
                <a:solidFill>
                  <a:srgbClr val="030003"/>
                </a:solidFill>
                <a:latin typeface="Consolas"/>
              </a:rPr>
              <a:t>input</a:t>
            </a:r>
            <a:r>
              <a:rPr lang="en-US" sz="1600" dirty="0">
                <a:solidFill>
                  <a:srgbClr val="000000"/>
                </a:solidFill>
                <a:latin typeface="Consolas"/>
              </a:rPr>
              <a:t> = </a:t>
            </a:r>
            <a:r>
              <a:rPr lang="en-US" sz="1600" dirty="0">
                <a:solidFill>
                  <a:srgbClr val="0000FF"/>
                </a:solidFill>
                <a:latin typeface="Consolas"/>
              </a:rPr>
              <a:t>new</a:t>
            </a:r>
            <a:r>
              <a:rPr lang="en-US" sz="1600" dirty="0">
                <a:solidFill>
                  <a:srgbClr val="000000"/>
                </a:solidFill>
                <a:latin typeface="Consolas"/>
              </a:rPr>
              <a:t> </a:t>
            </a:r>
            <a:r>
              <a:rPr lang="en-US" sz="1600" b="1" dirty="0" err="1">
                <a:solidFill>
                  <a:srgbClr val="0000FF"/>
                </a:solidFill>
                <a:latin typeface="Consolas"/>
              </a:rPr>
              <a:t>FileStream</a:t>
            </a:r>
            <a:r>
              <a:rPr lang="en-US" sz="1600" dirty="0">
                <a:solidFill>
                  <a:srgbClr val="000000"/>
                </a:solidFill>
                <a:latin typeface="Consolas"/>
              </a:rPr>
              <a:t>(</a:t>
            </a:r>
            <a:r>
              <a:rPr lang="en-US" sz="1600" dirty="0" err="1">
                <a:solidFill>
                  <a:srgbClr val="030003"/>
                </a:solidFill>
                <a:latin typeface="Consolas"/>
              </a:rPr>
              <a:t>sourceName</a:t>
            </a:r>
            <a:r>
              <a:rPr lang="en-US" sz="1600" dirty="0">
                <a:solidFill>
                  <a:srgbClr val="000000"/>
                </a:solidFill>
                <a:latin typeface="Consolas"/>
              </a:rPr>
              <a:t>, </a:t>
            </a:r>
            <a:r>
              <a:rPr lang="en-US" sz="1600" b="1" dirty="0" err="1">
                <a:solidFill>
                  <a:srgbClr val="800080"/>
                </a:solidFill>
                <a:latin typeface="Consolas"/>
              </a:rPr>
              <a:t>FileMode</a:t>
            </a:r>
            <a:r>
              <a:rPr lang="en-US" sz="1600" dirty="0" err="1">
                <a:solidFill>
                  <a:srgbClr val="000000"/>
                </a:solidFill>
                <a:latin typeface="Consolas"/>
              </a:rPr>
              <a:t>.</a:t>
            </a:r>
            <a:r>
              <a:rPr lang="en-US" sz="1600" dirty="0" err="1">
                <a:solidFill>
                  <a:srgbClr val="030003"/>
                </a:solidFill>
                <a:latin typeface="Consolas"/>
              </a:rPr>
              <a:t>Open</a:t>
            </a:r>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using</a:t>
            </a:r>
            <a:r>
              <a:rPr lang="en-US" sz="1600" dirty="0">
                <a:solidFill>
                  <a:srgbClr val="000000"/>
                </a:solidFill>
                <a:latin typeface="Consolas"/>
              </a:rPr>
              <a:t>(</a:t>
            </a:r>
            <a:r>
              <a:rPr lang="en-US" sz="1600" b="1" dirty="0">
                <a:solidFill>
                  <a:srgbClr val="0000FF"/>
                </a:solidFill>
                <a:latin typeface="Consolas"/>
              </a:rPr>
              <a:t>Stream</a:t>
            </a:r>
            <a:r>
              <a:rPr lang="en-US" sz="1600" dirty="0">
                <a:solidFill>
                  <a:srgbClr val="000000"/>
                </a:solidFill>
                <a:latin typeface="Consolas"/>
              </a:rPr>
              <a:t> </a:t>
            </a:r>
            <a:r>
              <a:rPr lang="en-US" sz="1600" dirty="0">
                <a:solidFill>
                  <a:srgbClr val="030003"/>
                </a:solidFill>
                <a:latin typeface="Consolas"/>
              </a:rPr>
              <a:t>output</a:t>
            </a:r>
            <a:r>
              <a:rPr lang="en-US" sz="1600" dirty="0">
                <a:solidFill>
                  <a:srgbClr val="000000"/>
                </a:solidFill>
                <a:latin typeface="Consolas"/>
              </a:rPr>
              <a:t> = </a:t>
            </a:r>
            <a:r>
              <a:rPr lang="en-US" sz="1600" dirty="0">
                <a:solidFill>
                  <a:srgbClr val="0000FF"/>
                </a:solidFill>
                <a:latin typeface="Consolas"/>
              </a:rPr>
              <a:t>new</a:t>
            </a:r>
            <a:r>
              <a:rPr lang="en-US" sz="1600" dirty="0">
                <a:solidFill>
                  <a:srgbClr val="000000"/>
                </a:solidFill>
                <a:latin typeface="Consolas"/>
              </a:rPr>
              <a:t> </a:t>
            </a:r>
            <a:r>
              <a:rPr lang="en-US" sz="1600" b="1" dirty="0" err="1">
                <a:solidFill>
                  <a:srgbClr val="0000FF"/>
                </a:solidFill>
                <a:latin typeface="Consolas"/>
              </a:rPr>
              <a:t>FileStream</a:t>
            </a:r>
            <a:r>
              <a:rPr lang="en-US" sz="1600" dirty="0">
                <a:solidFill>
                  <a:srgbClr val="000000"/>
                </a:solidFill>
                <a:latin typeface="Consolas"/>
              </a:rPr>
              <a:t>(</a:t>
            </a:r>
            <a:r>
              <a:rPr lang="en-US" sz="1600" dirty="0" err="1">
                <a:solidFill>
                  <a:srgbClr val="030003"/>
                </a:solidFill>
                <a:latin typeface="Consolas"/>
              </a:rPr>
              <a:t>destName</a:t>
            </a:r>
            <a:r>
              <a:rPr lang="en-US" sz="1600" dirty="0">
                <a:solidFill>
                  <a:srgbClr val="000000"/>
                </a:solidFill>
                <a:latin typeface="Consolas"/>
              </a:rPr>
              <a:t>, </a:t>
            </a:r>
            <a:r>
              <a:rPr lang="en-US" sz="1600" b="1" dirty="0" err="1">
                <a:solidFill>
                  <a:srgbClr val="800080"/>
                </a:solidFill>
                <a:latin typeface="Consolas"/>
              </a:rPr>
              <a:t>FileMode</a:t>
            </a:r>
            <a:r>
              <a:rPr lang="en-US" sz="1600" dirty="0" err="1">
                <a:solidFill>
                  <a:srgbClr val="000000"/>
                </a:solidFill>
                <a:latin typeface="Consolas"/>
              </a:rPr>
              <a:t>.</a:t>
            </a:r>
            <a:r>
              <a:rPr lang="en-US" sz="1600" dirty="0" err="1">
                <a:solidFill>
                  <a:srgbClr val="030003"/>
                </a:solidFill>
                <a:latin typeface="Consolas"/>
              </a:rPr>
              <a:t>Create</a:t>
            </a:r>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byte</a:t>
            </a:r>
            <a:r>
              <a:rPr lang="en-US" sz="1600" dirty="0">
                <a:solidFill>
                  <a:srgbClr val="000000"/>
                </a:solidFill>
                <a:latin typeface="Consolas"/>
              </a:rPr>
              <a:t>[] </a:t>
            </a:r>
            <a:r>
              <a:rPr lang="en-US" sz="1600" dirty="0">
                <a:solidFill>
                  <a:srgbClr val="030003"/>
                </a:solidFill>
                <a:latin typeface="Consolas"/>
              </a:rPr>
              <a:t>b</a:t>
            </a:r>
            <a:r>
              <a:rPr lang="en-US" sz="1600" dirty="0">
                <a:solidFill>
                  <a:srgbClr val="000000"/>
                </a:solidFill>
                <a:latin typeface="Consolas"/>
              </a:rPr>
              <a:t> = </a:t>
            </a:r>
            <a:r>
              <a:rPr lang="en-US" sz="1600" dirty="0">
                <a:solidFill>
                  <a:srgbClr val="0000FF"/>
                </a:solidFill>
                <a:latin typeface="Consolas"/>
              </a:rPr>
              <a:t>new</a:t>
            </a:r>
            <a:r>
              <a:rPr lang="en-US" sz="1600" dirty="0">
                <a:solidFill>
                  <a:srgbClr val="000000"/>
                </a:solidFill>
                <a:latin typeface="Consolas"/>
              </a:rPr>
              <a:t> </a:t>
            </a:r>
            <a:r>
              <a:rPr lang="en-US" sz="1600" dirty="0">
                <a:solidFill>
                  <a:srgbClr val="0000FF"/>
                </a:solidFill>
                <a:latin typeface="Consolas"/>
              </a:rPr>
              <a:t>byte</a:t>
            </a:r>
            <a:r>
              <a:rPr lang="en-US" sz="1600" dirty="0">
                <a:solidFill>
                  <a:srgbClr val="000000"/>
                </a:solidFill>
                <a:latin typeface="Consolas"/>
              </a:rPr>
              <a:t>[65536];</a:t>
            </a:r>
          </a:p>
          <a:p>
            <a:r>
              <a:rPr lang="en-US" sz="1600" dirty="0">
                <a:solidFill>
                  <a:srgbClr val="000000"/>
                </a:solidFill>
                <a:latin typeface="Consolas"/>
              </a:rPr>
              <a:t>      </a:t>
            </a:r>
            <a:r>
              <a:rPr lang="en-US" sz="1600" dirty="0" err="1">
                <a:solidFill>
                  <a:srgbClr val="0000FF"/>
                </a:solidFill>
                <a:latin typeface="Consolas"/>
              </a:rPr>
              <a:t>int</a:t>
            </a:r>
            <a:r>
              <a:rPr lang="en-US" sz="1600" dirty="0">
                <a:solidFill>
                  <a:srgbClr val="000000"/>
                </a:solidFill>
                <a:latin typeface="Consolas"/>
              </a:rPr>
              <a:t> </a:t>
            </a:r>
            <a:r>
              <a:rPr lang="en-US" sz="1600" dirty="0">
                <a:solidFill>
                  <a:srgbClr val="030003"/>
                </a:solidFill>
                <a:latin typeface="Consolas"/>
              </a:rPr>
              <a:t>n</a:t>
            </a:r>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while</a:t>
            </a:r>
            <a:r>
              <a:rPr lang="en-US" sz="1600" dirty="0">
                <a:solidFill>
                  <a:srgbClr val="000000"/>
                </a:solidFill>
                <a:latin typeface="Consolas"/>
              </a:rPr>
              <a:t>((</a:t>
            </a:r>
            <a:r>
              <a:rPr lang="en-US" sz="1600" dirty="0">
                <a:solidFill>
                  <a:srgbClr val="030003"/>
                </a:solidFill>
                <a:latin typeface="Consolas"/>
              </a:rPr>
              <a:t>n</a:t>
            </a:r>
            <a:r>
              <a:rPr lang="en-US" sz="1600" dirty="0">
                <a:solidFill>
                  <a:srgbClr val="000000"/>
                </a:solidFill>
                <a:latin typeface="Consolas"/>
              </a:rPr>
              <a:t> = </a:t>
            </a:r>
            <a:r>
              <a:rPr lang="en-US" sz="1600" dirty="0" err="1">
                <a:solidFill>
                  <a:srgbClr val="030003"/>
                </a:solidFill>
                <a:latin typeface="Consolas"/>
              </a:rPr>
              <a:t>input</a:t>
            </a:r>
            <a:r>
              <a:rPr lang="en-US" sz="1600" dirty="0" err="1">
                <a:solidFill>
                  <a:srgbClr val="000000"/>
                </a:solidFill>
                <a:latin typeface="Consolas"/>
              </a:rPr>
              <a:t>.</a:t>
            </a:r>
            <a:r>
              <a:rPr lang="en-US" sz="1600" dirty="0" err="1">
                <a:solidFill>
                  <a:srgbClr val="030003"/>
                </a:solidFill>
                <a:latin typeface="Consolas"/>
              </a:rPr>
              <a:t>Read</a:t>
            </a:r>
            <a:r>
              <a:rPr lang="en-US" sz="1600" dirty="0">
                <a:solidFill>
                  <a:srgbClr val="000000"/>
                </a:solidFill>
                <a:latin typeface="Consolas"/>
              </a:rPr>
              <a:t>(</a:t>
            </a:r>
            <a:r>
              <a:rPr lang="en-US" sz="1600" dirty="0">
                <a:solidFill>
                  <a:srgbClr val="030003"/>
                </a:solidFill>
                <a:latin typeface="Consolas"/>
              </a:rPr>
              <a:t>b</a:t>
            </a:r>
            <a:r>
              <a:rPr lang="en-US" sz="1600" dirty="0">
                <a:solidFill>
                  <a:srgbClr val="000000"/>
                </a:solidFill>
                <a:latin typeface="Consolas"/>
              </a:rPr>
              <a:t>, 0, </a:t>
            </a:r>
            <a:r>
              <a:rPr lang="en-US" sz="1600" dirty="0" err="1">
                <a:solidFill>
                  <a:srgbClr val="030003"/>
                </a:solidFill>
                <a:latin typeface="Consolas"/>
              </a:rPr>
              <a:t>b</a:t>
            </a:r>
            <a:r>
              <a:rPr lang="en-US" sz="1600" dirty="0" err="1">
                <a:solidFill>
                  <a:srgbClr val="000000"/>
                </a:solidFill>
                <a:latin typeface="Consolas"/>
              </a:rPr>
              <a:t>.</a:t>
            </a:r>
            <a:r>
              <a:rPr lang="en-US" sz="1600" dirty="0" err="1">
                <a:solidFill>
                  <a:srgbClr val="030003"/>
                </a:solidFill>
                <a:latin typeface="Consolas"/>
              </a:rPr>
              <a:t>Length</a:t>
            </a:r>
            <a:r>
              <a:rPr lang="en-US" sz="1600" dirty="0">
                <a:solidFill>
                  <a:srgbClr val="000000"/>
                </a:solidFill>
                <a:latin typeface="Consolas"/>
              </a:rPr>
              <a:t>)) != 0) {</a:t>
            </a:r>
          </a:p>
          <a:p>
            <a:r>
              <a:rPr lang="en-US" sz="1600" dirty="0">
                <a:solidFill>
                  <a:srgbClr val="000000"/>
                </a:solidFill>
                <a:latin typeface="Consolas"/>
              </a:rPr>
              <a:t>         </a:t>
            </a:r>
            <a:r>
              <a:rPr lang="en-US" sz="1600" dirty="0" err="1">
                <a:solidFill>
                  <a:srgbClr val="030003"/>
                </a:solidFill>
                <a:latin typeface="Consolas"/>
              </a:rPr>
              <a:t>output</a:t>
            </a:r>
            <a:r>
              <a:rPr lang="en-US" sz="1600" dirty="0" err="1">
                <a:solidFill>
                  <a:srgbClr val="000000"/>
                </a:solidFill>
                <a:latin typeface="Consolas"/>
              </a:rPr>
              <a:t>.</a:t>
            </a:r>
            <a:r>
              <a:rPr lang="en-US" sz="1600" dirty="0" err="1">
                <a:solidFill>
                  <a:srgbClr val="030003"/>
                </a:solidFill>
                <a:latin typeface="Consolas"/>
              </a:rPr>
              <a:t>Write</a:t>
            </a:r>
            <a:r>
              <a:rPr lang="en-US" sz="1600" dirty="0">
                <a:solidFill>
                  <a:srgbClr val="000000"/>
                </a:solidFill>
                <a:latin typeface="Consolas"/>
              </a:rPr>
              <a:t>(</a:t>
            </a:r>
            <a:r>
              <a:rPr lang="en-US" sz="1600" dirty="0">
                <a:solidFill>
                  <a:srgbClr val="030003"/>
                </a:solidFill>
                <a:latin typeface="Consolas"/>
              </a:rPr>
              <a:t>b</a:t>
            </a:r>
            <a:r>
              <a:rPr lang="en-US" sz="1600" dirty="0">
                <a:solidFill>
                  <a:srgbClr val="000000"/>
                </a:solidFill>
                <a:latin typeface="Consolas"/>
              </a:rPr>
              <a:t>, 0, </a:t>
            </a:r>
            <a:r>
              <a:rPr lang="en-US" sz="1600" dirty="0">
                <a:solidFill>
                  <a:srgbClr val="030003"/>
                </a:solidFill>
                <a:latin typeface="Consolas"/>
              </a:rPr>
              <a:t>n</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p>
        </p:txBody>
      </p:sp>
      <p:pic>
        <p:nvPicPr>
          <p:cNvPr id="7" name="Picture 2" descr="C:\Users\Pavel\Pictures\Icons\48x48\shadow\check2.png"/>
          <p:cNvPicPr>
            <a:picLocks noChangeAspect="1" noChangeArrowheads="1"/>
          </p:cNvPicPr>
          <p:nvPr/>
        </p:nvPicPr>
        <p:blipFill>
          <a:blip r:embed="rId2" cstate="print"/>
          <a:srcRect/>
          <a:stretch>
            <a:fillRect/>
          </a:stretch>
        </p:blipFill>
        <p:spPr bwMode="auto">
          <a:xfrm>
            <a:off x="7858148" y="142852"/>
            <a:ext cx="617537" cy="617537"/>
          </a:xfrm>
          <a:prstGeom prst="rect">
            <a:avLst/>
          </a:prstGeom>
          <a:noFill/>
        </p:spPr>
      </p:pic>
      <p:sp>
        <p:nvSpPr>
          <p:cNvPr id="8" name="Rectangle 7"/>
          <p:cNvSpPr>
            <a:spLocks noChangeArrowheads="1"/>
          </p:cNvSpPr>
          <p:nvPr/>
        </p:nvSpPr>
        <p:spPr bwMode="auto">
          <a:xfrm>
            <a:off x="428596" y="4800054"/>
            <a:ext cx="8215370" cy="1077218"/>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b="1" dirty="0">
                <a:solidFill>
                  <a:srgbClr val="0000FF"/>
                </a:solidFill>
                <a:latin typeface="Consolas"/>
              </a:rPr>
              <a:t>Timer</a:t>
            </a:r>
            <a:r>
              <a:rPr lang="en-US" sz="1600" dirty="0">
                <a:solidFill>
                  <a:srgbClr val="000000"/>
                </a:solidFill>
                <a:latin typeface="Consolas"/>
              </a:rPr>
              <a:t> </a:t>
            </a:r>
            <a:r>
              <a:rPr lang="en-US" sz="1600" dirty="0" err="1">
                <a:solidFill>
                  <a:srgbClr val="030003"/>
                </a:solidFill>
                <a:latin typeface="Consolas"/>
              </a:rPr>
              <a:t>tmr</a:t>
            </a:r>
            <a:r>
              <a:rPr lang="en-US" sz="1600" dirty="0">
                <a:solidFill>
                  <a:srgbClr val="000000"/>
                </a:solidFill>
                <a:latin typeface="Consolas"/>
              </a:rPr>
              <a:t> = </a:t>
            </a:r>
            <a:r>
              <a:rPr lang="en-US" sz="1600" dirty="0">
                <a:solidFill>
                  <a:srgbClr val="0000FF"/>
                </a:solidFill>
                <a:latin typeface="Consolas"/>
              </a:rPr>
              <a:t>new</a:t>
            </a:r>
            <a:r>
              <a:rPr lang="en-US" sz="1600" dirty="0">
                <a:solidFill>
                  <a:srgbClr val="000000"/>
                </a:solidFill>
                <a:latin typeface="Consolas"/>
              </a:rPr>
              <a:t> </a:t>
            </a:r>
            <a:r>
              <a:rPr lang="en-US" sz="1600" b="1" dirty="0">
                <a:solidFill>
                  <a:srgbClr val="0000FF"/>
                </a:solidFill>
                <a:latin typeface="Consolas"/>
              </a:rPr>
              <a:t>Timer</a:t>
            </a:r>
            <a:r>
              <a:rPr lang="en-US" sz="1600" dirty="0">
                <a:solidFill>
                  <a:srgbClr val="000000"/>
                </a:solidFill>
                <a:latin typeface="Consolas"/>
              </a:rPr>
              <a:t>(</a:t>
            </a:r>
            <a:r>
              <a:rPr lang="en-US" sz="1600" dirty="0" err="1">
                <a:solidFill>
                  <a:srgbClr val="030003"/>
                </a:solidFill>
                <a:latin typeface="Consolas"/>
              </a:rPr>
              <a:t>DoSomething</a:t>
            </a:r>
            <a:r>
              <a:rPr lang="en-US" sz="1600" dirty="0">
                <a:solidFill>
                  <a:srgbClr val="000000"/>
                </a:solidFill>
                <a:latin typeface="Consolas"/>
              </a:rPr>
              <a:t>, </a:t>
            </a:r>
            <a:r>
              <a:rPr lang="en-US" sz="1600" dirty="0">
                <a:solidFill>
                  <a:srgbClr val="0000FF"/>
                </a:solidFill>
                <a:latin typeface="Consolas"/>
              </a:rPr>
              <a:t>null</a:t>
            </a:r>
            <a:r>
              <a:rPr lang="en-US" sz="1600" dirty="0">
                <a:solidFill>
                  <a:srgbClr val="000000"/>
                </a:solidFill>
                <a:latin typeface="Consolas"/>
              </a:rPr>
              <a:t>, 1000, 1000);</a:t>
            </a:r>
          </a:p>
          <a:p>
            <a:r>
              <a:rPr lang="en-US" sz="1600" dirty="0">
                <a:solidFill>
                  <a:srgbClr val="0000FF"/>
                </a:solidFill>
                <a:latin typeface="Consolas"/>
              </a:rPr>
              <a:t>using</a:t>
            </a:r>
            <a:r>
              <a:rPr lang="en-US" sz="1600" dirty="0">
                <a:solidFill>
                  <a:srgbClr val="000000"/>
                </a:solidFill>
                <a:latin typeface="Consolas"/>
              </a:rPr>
              <a:t>(</a:t>
            </a:r>
            <a:r>
              <a:rPr lang="en-US" sz="1600" dirty="0" err="1">
                <a:solidFill>
                  <a:srgbClr val="030003"/>
                </a:solidFill>
                <a:latin typeface="Consolas"/>
              </a:rPr>
              <a:t>tmr</a:t>
            </a:r>
            <a:r>
              <a:rPr lang="en-US" sz="1600" dirty="0">
                <a:solidFill>
                  <a:srgbClr val="000000"/>
                </a:solidFill>
                <a:latin typeface="Consolas"/>
              </a:rPr>
              <a:t>) {</a:t>
            </a:r>
          </a:p>
          <a:p>
            <a:r>
              <a:rPr lang="en-US" sz="1600" dirty="0">
                <a:solidFill>
                  <a:srgbClr val="000000"/>
                </a:solidFill>
                <a:latin typeface="Consolas"/>
              </a:rPr>
              <a:t>   </a:t>
            </a:r>
            <a:r>
              <a:rPr lang="en-US" sz="1600" b="1" dirty="0" err="1">
                <a:solidFill>
                  <a:srgbClr val="0000FF"/>
                </a:solidFill>
                <a:latin typeface="Consolas"/>
              </a:rPr>
              <a:t>Thread</a:t>
            </a:r>
            <a:r>
              <a:rPr lang="en-US" sz="1600" dirty="0" err="1">
                <a:solidFill>
                  <a:srgbClr val="000000"/>
                </a:solidFill>
                <a:latin typeface="Consolas"/>
              </a:rPr>
              <a:t>.</a:t>
            </a:r>
            <a:r>
              <a:rPr lang="en-US" sz="1600" dirty="0" err="1">
                <a:solidFill>
                  <a:srgbClr val="030003"/>
                </a:solidFill>
                <a:latin typeface="Consolas"/>
              </a:rPr>
              <a:t>Sleep</a:t>
            </a:r>
            <a:r>
              <a:rPr lang="en-US" sz="1600" dirty="0">
                <a:solidFill>
                  <a:srgbClr val="000000"/>
                </a:solidFill>
                <a:latin typeface="Consolas"/>
              </a:rPr>
              <a:t>(10000);</a:t>
            </a:r>
          </a:p>
          <a:p>
            <a:r>
              <a:rPr lang="en-US" sz="1600" dirty="0">
                <a:solidFill>
                  <a:srgbClr val="000000"/>
                </a:solidFill>
                <a:latin typeface="Consolas"/>
              </a:rPr>
              <a:t>}</a:t>
            </a:r>
          </a:p>
        </p:txBody>
      </p:sp>
    </p:spTree>
  </p:cSld>
  <p:clrMapOvr>
    <a:masterClrMapping/>
  </p:clrMapOvr>
  <p:transition>
    <p:fade/>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Controlling &amp; Monitoring Object Lifetime</a:t>
            </a:r>
          </a:p>
        </p:txBody>
      </p:sp>
      <p:sp>
        <p:nvSpPr>
          <p:cNvPr id="3" name="Content Placeholder 2"/>
          <p:cNvSpPr>
            <a:spLocks noGrp="1"/>
          </p:cNvSpPr>
          <p:nvPr>
            <p:ph idx="1"/>
          </p:nvPr>
        </p:nvSpPr>
        <p:spPr/>
        <p:txBody>
          <a:bodyPr>
            <a:normAutofit fontScale="92500"/>
          </a:bodyPr>
          <a:lstStyle/>
          <a:p>
            <a:r>
              <a:rPr lang="en-US" dirty="0"/>
              <a:t>The CLR provides each </a:t>
            </a:r>
            <a:r>
              <a:rPr lang="en-US" dirty="0" err="1"/>
              <a:t>AppDomain</a:t>
            </a:r>
            <a:r>
              <a:rPr lang="en-US" dirty="0"/>
              <a:t> with a GC handle table</a:t>
            </a:r>
          </a:p>
          <a:p>
            <a:pPr lvl="1"/>
            <a:r>
              <a:rPr lang="en-US" dirty="0"/>
              <a:t>Starts out empty</a:t>
            </a:r>
          </a:p>
          <a:p>
            <a:pPr lvl="1"/>
            <a:r>
              <a:rPr lang="en-US" dirty="0"/>
              <a:t>Stores pointers to managed objects along with a flag indicating its monitoring/controlling usage</a:t>
            </a:r>
          </a:p>
          <a:p>
            <a:r>
              <a:rPr lang="en-US" dirty="0"/>
              <a:t>An application can add or remove handles using the </a:t>
            </a:r>
            <a:r>
              <a:rPr lang="en-US" sz="2800" b="1" dirty="0" err="1">
                <a:solidFill>
                  <a:srgbClr val="FF0000"/>
                </a:solidFill>
                <a:latin typeface="Consolas" pitchFamily="49" charset="0"/>
              </a:rPr>
              <a:t>System.Runtime.InteropServices.GCHandle</a:t>
            </a:r>
            <a:r>
              <a:rPr lang="en-US" dirty="0"/>
              <a:t> value type</a:t>
            </a:r>
          </a:p>
          <a:p>
            <a:r>
              <a:rPr lang="en-US" dirty="0"/>
              <a:t>Useful in interoperability scenarios</a:t>
            </a:r>
          </a:p>
          <a:p>
            <a:endParaRPr lang="en-US" dirty="0"/>
          </a:p>
        </p:txBody>
      </p:sp>
      <p:sp>
        <p:nvSpPr>
          <p:cNvPr id="4" name="Footer Placeholder 3"/>
          <p:cNvSpPr>
            <a:spLocks noGrp="1"/>
          </p:cNvSpPr>
          <p:nvPr>
            <p:ph type="ftr" sz="quarter" idx="11"/>
          </p:nvPr>
        </p:nvSpPr>
        <p:spPr/>
        <p:txBody>
          <a:bodyPr/>
          <a:lstStyle/>
          <a:p>
            <a:pPr>
              <a:defRPr/>
            </a:pPr>
            <a:r>
              <a:rPr lang="en-US"/>
              <a:t>(C)2011 Pavel Yosifovich</a:t>
            </a:r>
            <a:endParaRPr lang="he-IL" dirty="0"/>
          </a:p>
        </p:txBody>
      </p:sp>
      <p:sp>
        <p:nvSpPr>
          <p:cNvPr id="5" name="Slide Number Placeholder 4"/>
          <p:cNvSpPr>
            <a:spLocks noGrp="1"/>
          </p:cNvSpPr>
          <p:nvPr>
            <p:ph type="sldNum" sz="quarter" idx="12"/>
          </p:nvPr>
        </p:nvSpPr>
        <p:spPr/>
        <p:txBody>
          <a:bodyPr/>
          <a:lstStyle/>
          <a:p>
            <a:pPr>
              <a:defRPr/>
            </a:pPr>
            <a:fld id="{2CBB6C8B-DB51-4C2F-B53E-39629D809305}" type="slidenum">
              <a:rPr lang="he-IL" smtClean="0"/>
              <a:pPr>
                <a:defRPr/>
              </a:pPr>
              <a:t>177</a:t>
            </a:fld>
            <a:endParaRPr lang="he-IL"/>
          </a:p>
        </p:txBody>
      </p:sp>
    </p:spTree>
  </p:cSld>
  <p:clrMapOvr>
    <a:masterClrMapping/>
  </p:clrMapOvr>
  <p:transition>
    <p:fade/>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a:t>
            </a:r>
            <a:r>
              <a:rPr lang="en-US" sz="3600" dirty="0" err="1">
                <a:latin typeface="Consolas" pitchFamily="49" charset="0"/>
              </a:rPr>
              <a:t>GCHandle</a:t>
            </a:r>
            <a:endParaRPr lang="en-US" dirty="0">
              <a:latin typeface="Consolas" pitchFamily="49" charset="0"/>
            </a:endParaRPr>
          </a:p>
        </p:txBody>
      </p:sp>
      <p:sp>
        <p:nvSpPr>
          <p:cNvPr id="3" name="Content Placeholder 2"/>
          <p:cNvSpPr>
            <a:spLocks noGrp="1"/>
          </p:cNvSpPr>
          <p:nvPr>
            <p:ph idx="1"/>
          </p:nvPr>
        </p:nvSpPr>
        <p:spPr/>
        <p:txBody>
          <a:bodyPr>
            <a:normAutofit lnSpcReduction="10000"/>
          </a:bodyPr>
          <a:lstStyle/>
          <a:p>
            <a:r>
              <a:rPr lang="en-US" dirty="0"/>
              <a:t>Call the static </a:t>
            </a:r>
            <a:r>
              <a:rPr lang="en-US" b="1" dirty="0" err="1">
                <a:solidFill>
                  <a:srgbClr val="7030A0"/>
                </a:solidFill>
                <a:latin typeface="Consolas" pitchFamily="49" charset="0"/>
              </a:rPr>
              <a:t>Alloc</a:t>
            </a:r>
            <a:r>
              <a:rPr lang="en-US" dirty="0"/>
              <a:t> method</a:t>
            </a:r>
          </a:p>
          <a:p>
            <a:pPr lvl="1"/>
            <a:r>
              <a:rPr lang="en-US" dirty="0"/>
              <a:t>Passing the object to be monitored/controlled</a:t>
            </a:r>
          </a:p>
          <a:p>
            <a:pPr lvl="1"/>
            <a:r>
              <a:rPr lang="en-US" dirty="0"/>
              <a:t>Optionally passing the monitoring/controlling flag</a:t>
            </a:r>
          </a:p>
          <a:p>
            <a:r>
              <a:rPr lang="en-US" b="1" dirty="0" err="1">
                <a:solidFill>
                  <a:srgbClr val="FF0000"/>
                </a:solidFill>
                <a:latin typeface="Consolas" pitchFamily="49" charset="0"/>
              </a:rPr>
              <a:t>GCHandleType</a:t>
            </a:r>
            <a:r>
              <a:rPr lang="en-US" dirty="0"/>
              <a:t> </a:t>
            </a:r>
            <a:r>
              <a:rPr lang="en-US" dirty="0" err="1"/>
              <a:t>enum</a:t>
            </a:r>
            <a:endParaRPr lang="en-US" dirty="0"/>
          </a:p>
          <a:p>
            <a:pPr lvl="1"/>
            <a:r>
              <a:rPr lang="en-US" b="1" dirty="0">
                <a:solidFill>
                  <a:srgbClr val="0045D0"/>
                </a:solidFill>
                <a:latin typeface="Consolas" pitchFamily="49" charset="0"/>
              </a:rPr>
              <a:t>Weak</a:t>
            </a:r>
          </a:p>
          <a:p>
            <a:pPr lvl="1"/>
            <a:r>
              <a:rPr lang="en-US" b="1" dirty="0" err="1">
                <a:solidFill>
                  <a:srgbClr val="0045D0"/>
                </a:solidFill>
                <a:latin typeface="Consolas" pitchFamily="49" charset="0"/>
              </a:rPr>
              <a:t>WeakTrackRessurection</a:t>
            </a:r>
            <a:endParaRPr lang="en-US" b="1" dirty="0">
              <a:solidFill>
                <a:srgbClr val="0045D0"/>
              </a:solidFill>
              <a:latin typeface="Consolas" pitchFamily="49" charset="0"/>
            </a:endParaRPr>
          </a:p>
          <a:p>
            <a:pPr lvl="1"/>
            <a:r>
              <a:rPr lang="en-US" b="1" dirty="0">
                <a:solidFill>
                  <a:srgbClr val="0045D0"/>
                </a:solidFill>
                <a:latin typeface="Consolas" pitchFamily="49" charset="0"/>
              </a:rPr>
              <a:t>Normal</a:t>
            </a:r>
            <a:r>
              <a:rPr lang="en-US" dirty="0"/>
              <a:t> (the default)</a:t>
            </a:r>
          </a:p>
          <a:p>
            <a:pPr lvl="1"/>
            <a:r>
              <a:rPr lang="en-US" b="1" dirty="0">
                <a:solidFill>
                  <a:srgbClr val="0045D0"/>
                </a:solidFill>
                <a:latin typeface="Consolas" pitchFamily="49" charset="0"/>
              </a:rPr>
              <a:t>Pinned</a:t>
            </a:r>
          </a:p>
          <a:p>
            <a:endParaRPr lang="en-US" dirty="0"/>
          </a:p>
        </p:txBody>
      </p:sp>
      <p:sp>
        <p:nvSpPr>
          <p:cNvPr id="4" name="Footer Placeholder 3"/>
          <p:cNvSpPr>
            <a:spLocks noGrp="1"/>
          </p:cNvSpPr>
          <p:nvPr>
            <p:ph type="ftr" sz="quarter" idx="11"/>
          </p:nvPr>
        </p:nvSpPr>
        <p:spPr/>
        <p:txBody>
          <a:bodyPr/>
          <a:lstStyle/>
          <a:p>
            <a:pPr>
              <a:defRPr/>
            </a:pPr>
            <a:r>
              <a:rPr lang="en-US"/>
              <a:t>(C)2011 Pavel Yosifovich</a:t>
            </a:r>
            <a:endParaRPr lang="he-IL" dirty="0"/>
          </a:p>
        </p:txBody>
      </p:sp>
      <p:sp>
        <p:nvSpPr>
          <p:cNvPr id="5" name="Slide Number Placeholder 4"/>
          <p:cNvSpPr>
            <a:spLocks noGrp="1"/>
          </p:cNvSpPr>
          <p:nvPr>
            <p:ph type="sldNum" sz="quarter" idx="12"/>
          </p:nvPr>
        </p:nvSpPr>
        <p:spPr/>
        <p:txBody>
          <a:bodyPr/>
          <a:lstStyle/>
          <a:p>
            <a:pPr>
              <a:defRPr/>
            </a:pPr>
            <a:fld id="{2CBB6C8B-DB51-4C2F-B53E-39629D809305}" type="slidenum">
              <a:rPr lang="he-IL" smtClean="0"/>
              <a:pPr>
                <a:defRPr/>
              </a:pPr>
              <a:t>178</a:t>
            </a:fld>
            <a:endParaRPr lang="he-IL"/>
          </a:p>
        </p:txBody>
      </p:sp>
    </p:spTree>
  </p:cSld>
  <p:clrMapOvr>
    <a:masterClrMapping/>
  </p:clrMapOvr>
  <p:transition>
    <p:fade/>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itchFamily="49" charset="0"/>
              </a:rPr>
              <a:t>GCHandleType</a:t>
            </a:r>
            <a:endParaRPr lang="en-US" dirty="0">
              <a:latin typeface="Consolas" pitchFamily="49" charset="0"/>
            </a:endParaRPr>
          </a:p>
        </p:txBody>
      </p:sp>
      <p:sp>
        <p:nvSpPr>
          <p:cNvPr id="3" name="Content Placeholder 2"/>
          <p:cNvSpPr>
            <a:spLocks noGrp="1"/>
          </p:cNvSpPr>
          <p:nvPr>
            <p:ph idx="1"/>
          </p:nvPr>
        </p:nvSpPr>
        <p:spPr/>
        <p:txBody>
          <a:bodyPr>
            <a:normAutofit fontScale="92500" lnSpcReduction="20000"/>
          </a:bodyPr>
          <a:lstStyle/>
          <a:p>
            <a:r>
              <a:rPr lang="en-US" b="1" dirty="0">
                <a:solidFill>
                  <a:srgbClr val="0045D0"/>
                </a:solidFill>
                <a:latin typeface="Consolas" pitchFamily="49" charset="0"/>
              </a:rPr>
              <a:t>Weak</a:t>
            </a:r>
          </a:p>
          <a:p>
            <a:pPr lvl="1"/>
            <a:r>
              <a:rPr lang="en-US" dirty="0"/>
              <a:t>Allows monitoring an object </a:t>
            </a:r>
          </a:p>
          <a:p>
            <a:pPr lvl="1"/>
            <a:r>
              <a:rPr lang="en-US" dirty="0"/>
              <a:t>When it becomes unreachable, the </a:t>
            </a:r>
            <a:r>
              <a:rPr lang="en-US" dirty="0" err="1"/>
              <a:t>GCHandle</a:t>
            </a:r>
            <a:r>
              <a:rPr lang="en-US" dirty="0"/>
              <a:t>-wrapped reference is </a:t>
            </a:r>
            <a:r>
              <a:rPr lang="en-US" dirty="0" err="1"/>
              <a:t>nulled</a:t>
            </a:r>
            <a:endParaRPr lang="en-US" dirty="0"/>
          </a:p>
          <a:p>
            <a:r>
              <a:rPr lang="en-US" b="1" dirty="0" err="1">
                <a:solidFill>
                  <a:srgbClr val="0045D0"/>
                </a:solidFill>
                <a:latin typeface="Consolas" pitchFamily="49" charset="0"/>
              </a:rPr>
              <a:t>WeakTrackRessurection</a:t>
            </a:r>
            <a:endParaRPr lang="en-US" b="1" dirty="0">
              <a:solidFill>
                <a:srgbClr val="0045D0"/>
              </a:solidFill>
              <a:latin typeface="Consolas" pitchFamily="49" charset="0"/>
            </a:endParaRPr>
          </a:p>
          <a:p>
            <a:pPr lvl="1"/>
            <a:r>
              <a:rPr lang="en-US" dirty="0"/>
              <a:t>Similar to </a:t>
            </a:r>
            <a:r>
              <a:rPr lang="en-US" dirty="0">
                <a:latin typeface="Consolas" pitchFamily="49" charset="0"/>
              </a:rPr>
              <a:t>Weak</a:t>
            </a:r>
            <a:r>
              <a:rPr lang="en-US" dirty="0"/>
              <a:t>, but the </a:t>
            </a:r>
            <a:r>
              <a:rPr lang="en-US" dirty="0" err="1"/>
              <a:t>finalizer</a:t>
            </a:r>
            <a:r>
              <a:rPr lang="en-US" dirty="0"/>
              <a:t> has definitely run</a:t>
            </a:r>
          </a:p>
          <a:p>
            <a:r>
              <a:rPr lang="en-US" b="1" dirty="0">
                <a:solidFill>
                  <a:srgbClr val="0045D0"/>
                </a:solidFill>
                <a:latin typeface="Consolas" pitchFamily="49" charset="0"/>
              </a:rPr>
              <a:t>Normal</a:t>
            </a:r>
          </a:p>
          <a:p>
            <a:pPr lvl="1"/>
            <a:r>
              <a:rPr lang="en-US" dirty="0"/>
              <a:t>The </a:t>
            </a:r>
            <a:r>
              <a:rPr lang="en-US" dirty="0" err="1">
                <a:latin typeface="Consolas" pitchFamily="49" charset="0"/>
              </a:rPr>
              <a:t>GCHandle</a:t>
            </a:r>
            <a:r>
              <a:rPr lang="en-US" dirty="0"/>
              <a:t> holds a root to the object</a:t>
            </a:r>
          </a:p>
          <a:p>
            <a:r>
              <a:rPr lang="en-US" b="1" dirty="0">
                <a:solidFill>
                  <a:srgbClr val="0045D0"/>
                </a:solidFill>
                <a:latin typeface="Consolas" pitchFamily="49" charset="0"/>
              </a:rPr>
              <a:t>Pinned</a:t>
            </a:r>
          </a:p>
          <a:p>
            <a:pPr lvl="1"/>
            <a:r>
              <a:rPr lang="en-US" dirty="0"/>
              <a:t>Similar to normal, but object pointer is pinned and will not be moved in case of garbage collection</a:t>
            </a:r>
          </a:p>
        </p:txBody>
      </p:sp>
      <p:sp>
        <p:nvSpPr>
          <p:cNvPr id="4" name="Footer Placeholder 3"/>
          <p:cNvSpPr>
            <a:spLocks noGrp="1"/>
          </p:cNvSpPr>
          <p:nvPr>
            <p:ph type="ftr" sz="quarter" idx="11"/>
          </p:nvPr>
        </p:nvSpPr>
        <p:spPr/>
        <p:txBody>
          <a:bodyPr/>
          <a:lstStyle/>
          <a:p>
            <a:pPr>
              <a:defRPr/>
            </a:pPr>
            <a:r>
              <a:rPr lang="en-US"/>
              <a:t>(C)2011 Pavel Yosifovich</a:t>
            </a:r>
            <a:endParaRPr lang="he-IL" dirty="0"/>
          </a:p>
        </p:txBody>
      </p:sp>
      <p:sp>
        <p:nvSpPr>
          <p:cNvPr id="5" name="Slide Number Placeholder 4"/>
          <p:cNvSpPr>
            <a:spLocks noGrp="1"/>
          </p:cNvSpPr>
          <p:nvPr>
            <p:ph type="sldNum" sz="quarter" idx="12"/>
          </p:nvPr>
        </p:nvSpPr>
        <p:spPr/>
        <p:txBody>
          <a:bodyPr/>
          <a:lstStyle/>
          <a:p>
            <a:pPr>
              <a:defRPr/>
            </a:pPr>
            <a:fld id="{2CBB6C8B-DB51-4C2F-B53E-39629D809305}" type="slidenum">
              <a:rPr lang="he-IL" smtClean="0"/>
              <a:pPr>
                <a:defRPr/>
              </a:pPr>
              <a:t>179</a:t>
            </a:fld>
            <a:endParaRPr lang="he-IL"/>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6357950" y="4857760"/>
            <a:ext cx="2500330" cy="171451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rPr>
              <a:t>Legend</a:t>
            </a:r>
          </a:p>
        </p:txBody>
      </p:sp>
      <p:sp>
        <p:nvSpPr>
          <p:cNvPr id="2" name="Title 1"/>
          <p:cNvSpPr>
            <a:spLocks noGrp="1"/>
          </p:cNvSpPr>
          <p:nvPr>
            <p:ph type="title"/>
          </p:nvPr>
        </p:nvSpPr>
        <p:spPr/>
        <p:txBody>
          <a:bodyPr/>
          <a:lstStyle/>
          <a:p>
            <a:r>
              <a:rPr lang="en-US" dirty="0"/>
              <a:t>Type Member Object Model</a:t>
            </a:r>
            <a:endParaRPr lang="he-IL" dirty="0"/>
          </a:p>
        </p:txBody>
      </p:sp>
      <p:sp>
        <p:nvSpPr>
          <p:cNvPr id="102" name="Footer Placeholder 101"/>
          <p:cNvSpPr>
            <a:spLocks noGrp="1"/>
          </p:cNvSpPr>
          <p:nvPr>
            <p:ph type="ftr" sz="quarter" idx="11"/>
          </p:nvPr>
        </p:nvSpPr>
        <p:spPr/>
        <p:txBody>
          <a:bodyPr/>
          <a:lstStyle/>
          <a:p>
            <a:r>
              <a:rPr lang="en-US"/>
              <a:t>(C)2011 Pavel Yosifovich</a:t>
            </a:r>
            <a:endParaRPr lang="he-IL" dirty="0"/>
          </a:p>
        </p:txBody>
      </p:sp>
      <p:sp>
        <p:nvSpPr>
          <p:cNvPr id="101" name="Slide Number Placeholder 100"/>
          <p:cNvSpPr>
            <a:spLocks noGrp="1"/>
          </p:cNvSpPr>
          <p:nvPr>
            <p:ph type="sldNum" sz="quarter" idx="12"/>
          </p:nvPr>
        </p:nvSpPr>
        <p:spPr/>
        <p:txBody>
          <a:bodyPr/>
          <a:lstStyle/>
          <a:p>
            <a:fld id="{8D5EC362-8DE0-4138-8AD2-9C18772BB671}" type="slidenum">
              <a:rPr lang="he-IL" smtClean="0"/>
              <a:pPr/>
              <a:t>18</a:t>
            </a:fld>
            <a:endParaRPr lang="he-IL"/>
          </a:p>
        </p:txBody>
      </p:sp>
      <p:sp>
        <p:nvSpPr>
          <p:cNvPr id="4" name="AutoShape 4"/>
          <p:cNvSpPr>
            <a:spLocks noChangeArrowheads="1"/>
          </p:cNvSpPr>
          <p:nvPr/>
        </p:nvSpPr>
        <p:spPr bwMode="auto">
          <a:xfrm>
            <a:off x="3000364" y="2102864"/>
            <a:ext cx="1416050" cy="307777"/>
          </a:xfrm>
          <a:prstGeom prst="flowChartProcess">
            <a:avLst/>
          </a:prstGeom>
          <a:ln>
            <a:headEnd/>
            <a:tailEnd/>
          </a:ln>
        </p:spPr>
        <p:style>
          <a:lnRef idx="0">
            <a:schemeClr val="accent2"/>
          </a:lnRef>
          <a:fillRef idx="3">
            <a:schemeClr val="accent2"/>
          </a:fillRef>
          <a:effectRef idx="3">
            <a:schemeClr val="accent2"/>
          </a:effectRef>
          <a:fontRef idx="minor">
            <a:schemeClr val="lt1"/>
          </a:fontRef>
        </p:style>
        <p:txBody>
          <a:bodyPr wrap="square" anchor="ctr">
            <a:spAutoFit/>
          </a:bodyPr>
          <a:lstStyle/>
          <a:p>
            <a:pPr algn="ctr" eaLnBrk="0" hangingPunct="0"/>
            <a:r>
              <a:rPr lang="de-DE" sz="1400" b="1">
                <a:latin typeface="Consolas" pitchFamily="49" charset="0"/>
              </a:rPr>
              <a:t>MemberInfo</a:t>
            </a:r>
            <a:endParaRPr lang="en-GB" sz="1400" b="1">
              <a:latin typeface="Consolas" pitchFamily="49" charset="0"/>
            </a:endParaRPr>
          </a:p>
        </p:txBody>
      </p:sp>
      <p:sp>
        <p:nvSpPr>
          <p:cNvPr id="5" name="AutoShape 5"/>
          <p:cNvSpPr>
            <a:spLocks noChangeArrowheads="1"/>
          </p:cNvSpPr>
          <p:nvPr/>
        </p:nvSpPr>
        <p:spPr bwMode="auto">
          <a:xfrm>
            <a:off x="571472" y="3070875"/>
            <a:ext cx="1428760" cy="307777"/>
          </a:xfrm>
          <a:prstGeom prst="flowChartProcess">
            <a:avLst/>
          </a:prstGeom>
          <a:ln>
            <a:headEnd/>
            <a:tailEnd/>
          </a:ln>
        </p:spPr>
        <p:style>
          <a:lnRef idx="0">
            <a:schemeClr val="accent2"/>
          </a:lnRef>
          <a:fillRef idx="3">
            <a:schemeClr val="accent2"/>
          </a:fillRef>
          <a:effectRef idx="3">
            <a:schemeClr val="accent2"/>
          </a:effectRef>
          <a:fontRef idx="minor">
            <a:schemeClr val="lt1"/>
          </a:fontRef>
        </p:style>
        <p:txBody>
          <a:bodyPr wrap="square" anchor="ctr">
            <a:spAutoFit/>
          </a:bodyPr>
          <a:lstStyle/>
          <a:p>
            <a:pPr algn="ctr" eaLnBrk="0" hangingPunct="0"/>
            <a:r>
              <a:rPr lang="de-DE" sz="1400" b="1">
                <a:latin typeface="Consolas" pitchFamily="49" charset="0"/>
              </a:rPr>
              <a:t>MethodBase</a:t>
            </a:r>
            <a:endParaRPr lang="en-GB" sz="1400" b="1">
              <a:latin typeface="Consolas" pitchFamily="49" charset="0"/>
            </a:endParaRPr>
          </a:p>
        </p:txBody>
      </p:sp>
      <p:sp>
        <p:nvSpPr>
          <p:cNvPr id="7" name="AutoShape 7"/>
          <p:cNvSpPr>
            <a:spLocks noChangeArrowheads="1"/>
          </p:cNvSpPr>
          <p:nvPr/>
        </p:nvSpPr>
        <p:spPr bwMode="auto">
          <a:xfrm>
            <a:off x="3643306" y="3070875"/>
            <a:ext cx="1193828" cy="307777"/>
          </a:xfrm>
          <a:prstGeom prst="flowChartProcess">
            <a:avLst/>
          </a:prstGeom>
          <a:ln>
            <a:headEnd/>
            <a:tailEnd/>
          </a:ln>
        </p:spPr>
        <p:style>
          <a:lnRef idx="0">
            <a:schemeClr val="accent2"/>
          </a:lnRef>
          <a:fillRef idx="3">
            <a:schemeClr val="accent2"/>
          </a:fillRef>
          <a:effectRef idx="3">
            <a:schemeClr val="accent2"/>
          </a:effectRef>
          <a:fontRef idx="minor">
            <a:schemeClr val="lt1"/>
          </a:fontRef>
        </p:style>
        <p:txBody>
          <a:bodyPr wrap="square" anchor="ctr">
            <a:spAutoFit/>
          </a:bodyPr>
          <a:lstStyle/>
          <a:p>
            <a:pPr algn="ctr"/>
            <a:r>
              <a:rPr lang="de-DE" sz="1400" b="1">
                <a:latin typeface="Consolas" pitchFamily="49" charset="0"/>
              </a:rPr>
              <a:t>FieldInfo</a:t>
            </a:r>
            <a:endParaRPr lang="en-GB" sz="1400" b="1">
              <a:latin typeface="Consolas" pitchFamily="49" charset="0"/>
            </a:endParaRPr>
          </a:p>
        </p:txBody>
      </p:sp>
      <p:sp>
        <p:nvSpPr>
          <p:cNvPr id="8" name="AutoShape 8"/>
          <p:cNvSpPr>
            <a:spLocks noChangeArrowheads="1"/>
          </p:cNvSpPr>
          <p:nvPr/>
        </p:nvSpPr>
        <p:spPr bwMode="auto">
          <a:xfrm>
            <a:off x="5010172" y="3070875"/>
            <a:ext cx="1162050" cy="307777"/>
          </a:xfrm>
          <a:prstGeom prst="flowChartProcess">
            <a:avLst/>
          </a:prstGeom>
          <a:ln>
            <a:headEnd/>
            <a:tailEnd/>
          </a:ln>
        </p:spPr>
        <p:style>
          <a:lnRef idx="0">
            <a:schemeClr val="accent2"/>
          </a:lnRef>
          <a:fillRef idx="3">
            <a:schemeClr val="accent2"/>
          </a:fillRef>
          <a:effectRef idx="3">
            <a:schemeClr val="accent2"/>
          </a:effectRef>
          <a:fontRef idx="minor">
            <a:schemeClr val="lt1"/>
          </a:fontRef>
        </p:style>
        <p:txBody>
          <a:bodyPr wrap="square" anchor="ctr">
            <a:spAutoFit/>
          </a:bodyPr>
          <a:lstStyle/>
          <a:p>
            <a:pPr algn="ctr"/>
            <a:r>
              <a:rPr lang="de-DE" sz="1400" b="1">
                <a:latin typeface="Consolas" pitchFamily="49" charset="0"/>
              </a:rPr>
              <a:t>EventInfo</a:t>
            </a:r>
            <a:endParaRPr lang="en-GB" sz="1400" b="1">
              <a:latin typeface="Consolas" pitchFamily="49" charset="0"/>
            </a:endParaRPr>
          </a:p>
        </p:txBody>
      </p:sp>
      <p:sp>
        <p:nvSpPr>
          <p:cNvPr id="9" name="AutoShape 9"/>
          <p:cNvSpPr>
            <a:spLocks noChangeArrowheads="1"/>
          </p:cNvSpPr>
          <p:nvPr/>
        </p:nvSpPr>
        <p:spPr bwMode="auto">
          <a:xfrm>
            <a:off x="6273822" y="3070875"/>
            <a:ext cx="1512888" cy="307777"/>
          </a:xfrm>
          <a:prstGeom prst="flowChartProcess">
            <a:avLst/>
          </a:prstGeom>
          <a:ln>
            <a:headEnd/>
            <a:tailEnd/>
          </a:ln>
        </p:spPr>
        <p:style>
          <a:lnRef idx="0">
            <a:schemeClr val="accent2"/>
          </a:lnRef>
          <a:fillRef idx="3">
            <a:schemeClr val="accent2"/>
          </a:fillRef>
          <a:effectRef idx="3">
            <a:schemeClr val="accent2"/>
          </a:effectRef>
          <a:fontRef idx="minor">
            <a:schemeClr val="lt1"/>
          </a:fontRef>
        </p:style>
        <p:txBody>
          <a:bodyPr wrap="square" anchor="ctr">
            <a:spAutoFit/>
          </a:bodyPr>
          <a:lstStyle/>
          <a:p>
            <a:pPr algn="ctr"/>
            <a:r>
              <a:rPr lang="de-DE" sz="1400" b="1">
                <a:latin typeface="Consolas" pitchFamily="49" charset="0"/>
              </a:rPr>
              <a:t>PropertyInfo</a:t>
            </a:r>
            <a:endParaRPr lang="en-GB" sz="1400" b="1">
              <a:latin typeface="Consolas" pitchFamily="49" charset="0"/>
            </a:endParaRPr>
          </a:p>
        </p:txBody>
      </p:sp>
      <p:sp>
        <p:nvSpPr>
          <p:cNvPr id="10" name="AutoShape 10"/>
          <p:cNvSpPr>
            <a:spLocks noChangeArrowheads="1"/>
          </p:cNvSpPr>
          <p:nvPr/>
        </p:nvSpPr>
        <p:spPr bwMode="auto">
          <a:xfrm>
            <a:off x="642910" y="4558931"/>
            <a:ext cx="1285884" cy="307777"/>
          </a:xfrm>
          <a:prstGeom prst="flowChartProcess">
            <a:avLst/>
          </a:prstGeom>
          <a:ln>
            <a:headEnd/>
            <a:tailEnd/>
          </a:ln>
        </p:spPr>
        <p:style>
          <a:lnRef idx="0">
            <a:schemeClr val="accent2"/>
          </a:lnRef>
          <a:fillRef idx="3">
            <a:schemeClr val="accent2"/>
          </a:fillRef>
          <a:effectRef idx="3">
            <a:schemeClr val="accent2"/>
          </a:effectRef>
          <a:fontRef idx="minor">
            <a:schemeClr val="lt1"/>
          </a:fontRef>
        </p:style>
        <p:txBody>
          <a:bodyPr wrap="square" anchor="ctr">
            <a:spAutoFit/>
          </a:bodyPr>
          <a:lstStyle/>
          <a:p>
            <a:pPr algn="ctr"/>
            <a:r>
              <a:rPr lang="de-DE" sz="1400" b="1">
                <a:latin typeface="Consolas" pitchFamily="49" charset="0"/>
              </a:rPr>
              <a:t>MethodInfo</a:t>
            </a:r>
            <a:endParaRPr lang="en-GB" sz="1400" b="1">
              <a:latin typeface="Consolas" pitchFamily="49" charset="0"/>
            </a:endParaRPr>
          </a:p>
        </p:txBody>
      </p:sp>
      <p:sp>
        <p:nvSpPr>
          <p:cNvPr id="11" name="AutoShape 11"/>
          <p:cNvSpPr>
            <a:spLocks noChangeArrowheads="1"/>
          </p:cNvSpPr>
          <p:nvPr/>
        </p:nvSpPr>
        <p:spPr bwMode="auto">
          <a:xfrm>
            <a:off x="2122510" y="4558931"/>
            <a:ext cx="1806548" cy="307777"/>
          </a:xfrm>
          <a:prstGeom prst="flowChartProcess">
            <a:avLst/>
          </a:prstGeom>
          <a:ln>
            <a:headEnd/>
            <a:tailEnd/>
          </a:ln>
        </p:spPr>
        <p:style>
          <a:lnRef idx="0">
            <a:schemeClr val="accent2"/>
          </a:lnRef>
          <a:fillRef idx="3">
            <a:schemeClr val="accent2"/>
          </a:fillRef>
          <a:effectRef idx="3">
            <a:schemeClr val="accent2"/>
          </a:effectRef>
          <a:fontRef idx="minor">
            <a:schemeClr val="lt1"/>
          </a:fontRef>
        </p:style>
        <p:txBody>
          <a:bodyPr wrap="square" anchor="ctr">
            <a:spAutoFit/>
          </a:bodyPr>
          <a:lstStyle/>
          <a:p>
            <a:pPr algn="ctr"/>
            <a:r>
              <a:rPr lang="de-DE" sz="1400" b="1">
                <a:latin typeface="Consolas" pitchFamily="49" charset="0"/>
              </a:rPr>
              <a:t>ConstructorInfo</a:t>
            </a:r>
            <a:endParaRPr lang="en-GB" sz="1400" b="1">
              <a:latin typeface="Consolas" pitchFamily="49" charset="0"/>
            </a:endParaRPr>
          </a:p>
        </p:txBody>
      </p:sp>
      <p:cxnSp>
        <p:nvCxnSpPr>
          <p:cNvPr id="13" name="AutoShape 13"/>
          <p:cNvCxnSpPr>
            <a:cxnSpLocks noChangeShapeType="1"/>
            <a:stCxn id="10" idx="0"/>
            <a:endCxn id="5" idx="2"/>
          </p:cNvCxnSpPr>
          <p:nvPr/>
        </p:nvCxnSpPr>
        <p:spPr bwMode="auto">
          <a:xfrm rot="5400000" flipH="1" flipV="1">
            <a:off x="695713" y="3968792"/>
            <a:ext cx="1180279" cy="1588"/>
          </a:xfrm>
          <a:prstGeom prst="bentConnector3">
            <a:avLst>
              <a:gd name="adj1" fmla="val 50000"/>
            </a:avLst>
          </a:prstGeom>
          <a:noFill/>
          <a:ln w="38100">
            <a:solidFill>
              <a:schemeClr val="tx1"/>
            </a:solidFill>
            <a:miter lim="800000"/>
            <a:headEnd/>
            <a:tailEnd type="triangle" w="med" len="med"/>
          </a:ln>
          <a:effectLst/>
        </p:spPr>
      </p:cxnSp>
      <p:cxnSp>
        <p:nvCxnSpPr>
          <p:cNvPr id="15" name="AutoShape 15"/>
          <p:cNvCxnSpPr>
            <a:cxnSpLocks noChangeShapeType="1"/>
            <a:stCxn id="7" idx="0"/>
            <a:endCxn id="4" idx="2"/>
          </p:cNvCxnSpPr>
          <p:nvPr/>
        </p:nvCxnSpPr>
        <p:spPr bwMode="auto">
          <a:xfrm rot="16200000" flipV="1">
            <a:off x="3644188" y="2474842"/>
            <a:ext cx="660234" cy="531831"/>
          </a:xfrm>
          <a:prstGeom prst="bentConnector3">
            <a:avLst>
              <a:gd name="adj1" fmla="val 50000"/>
            </a:avLst>
          </a:prstGeom>
          <a:noFill/>
          <a:ln w="38100">
            <a:solidFill>
              <a:schemeClr val="tx1"/>
            </a:solidFill>
            <a:miter lim="800000"/>
            <a:headEnd/>
            <a:tailEnd type="triangle" w="med" len="med"/>
          </a:ln>
          <a:effectLst/>
        </p:spPr>
      </p:cxnSp>
      <p:cxnSp>
        <p:nvCxnSpPr>
          <p:cNvPr id="16" name="AutoShape 16"/>
          <p:cNvCxnSpPr>
            <a:cxnSpLocks noChangeShapeType="1"/>
            <a:stCxn id="8" idx="0"/>
            <a:endCxn id="4" idx="2"/>
          </p:cNvCxnSpPr>
          <p:nvPr/>
        </p:nvCxnSpPr>
        <p:spPr bwMode="auto">
          <a:xfrm rot="16200000" flipV="1">
            <a:off x="4319676" y="1799354"/>
            <a:ext cx="660234" cy="1882808"/>
          </a:xfrm>
          <a:prstGeom prst="bentConnector3">
            <a:avLst>
              <a:gd name="adj1" fmla="val 50000"/>
            </a:avLst>
          </a:prstGeom>
          <a:noFill/>
          <a:ln w="38100">
            <a:solidFill>
              <a:schemeClr val="tx1"/>
            </a:solidFill>
            <a:miter lim="800000"/>
            <a:headEnd/>
            <a:tailEnd type="triangle" w="med" len="med"/>
          </a:ln>
          <a:effectLst/>
        </p:spPr>
      </p:cxnSp>
      <p:cxnSp>
        <p:nvCxnSpPr>
          <p:cNvPr id="17" name="AutoShape 17"/>
          <p:cNvCxnSpPr>
            <a:cxnSpLocks noChangeShapeType="1"/>
            <a:stCxn id="32" idx="0"/>
            <a:endCxn id="4" idx="2"/>
          </p:cNvCxnSpPr>
          <p:nvPr/>
        </p:nvCxnSpPr>
        <p:spPr bwMode="auto">
          <a:xfrm rot="16200000" flipV="1">
            <a:off x="5735734" y="383296"/>
            <a:ext cx="660234" cy="4714924"/>
          </a:xfrm>
          <a:prstGeom prst="bentConnector3">
            <a:avLst>
              <a:gd name="adj1" fmla="val 50000"/>
            </a:avLst>
          </a:prstGeom>
          <a:noFill/>
          <a:ln w="38100">
            <a:solidFill>
              <a:schemeClr val="tx1"/>
            </a:solidFill>
            <a:miter lim="800000"/>
            <a:headEnd/>
            <a:tailEnd type="triangle" w="med" len="med"/>
          </a:ln>
          <a:effectLst/>
        </p:spPr>
      </p:cxnSp>
      <p:cxnSp>
        <p:nvCxnSpPr>
          <p:cNvPr id="18" name="AutoShape 18"/>
          <p:cNvCxnSpPr>
            <a:cxnSpLocks noChangeShapeType="1"/>
            <a:stCxn id="5" idx="0"/>
            <a:endCxn id="4" idx="2"/>
          </p:cNvCxnSpPr>
          <p:nvPr/>
        </p:nvCxnSpPr>
        <p:spPr bwMode="auto">
          <a:xfrm rot="5400000" flipH="1" flipV="1">
            <a:off x="2167003" y="1529490"/>
            <a:ext cx="660234" cy="2422537"/>
          </a:xfrm>
          <a:prstGeom prst="bentConnector3">
            <a:avLst>
              <a:gd name="adj1" fmla="val 50000"/>
            </a:avLst>
          </a:prstGeom>
          <a:noFill/>
          <a:ln w="38100">
            <a:solidFill>
              <a:schemeClr val="tx1"/>
            </a:solidFill>
            <a:miter lim="800000"/>
            <a:headEnd/>
            <a:tailEnd type="triangle" w="med" len="med"/>
          </a:ln>
          <a:effectLst/>
        </p:spPr>
      </p:cxnSp>
      <p:sp>
        <p:nvSpPr>
          <p:cNvPr id="22" name="AutoShape 5"/>
          <p:cNvSpPr>
            <a:spLocks noChangeArrowheads="1"/>
          </p:cNvSpPr>
          <p:nvPr/>
        </p:nvSpPr>
        <p:spPr bwMode="auto">
          <a:xfrm>
            <a:off x="6929454" y="6121619"/>
            <a:ext cx="1428760" cy="307777"/>
          </a:xfrm>
          <a:prstGeom prst="flowChartProcess">
            <a:avLst/>
          </a:prstGeom>
          <a:ln>
            <a:headEnd/>
            <a:tailEnd/>
          </a:ln>
        </p:spPr>
        <p:style>
          <a:lnRef idx="0">
            <a:schemeClr val="accent2"/>
          </a:lnRef>
          <a:fillRef idx="3">
            <a:schemeClr val="accent2"/>
          </a:fillRef>
          <a:effectRef idx="3">
            <a:schemeClr val="accent2"/>
          </a:effectRef>
          <a:fontRef idx="minor">
            <a:schemeClr val="lt1"/>
          </a:fontRef>
        </p:style>
        <p:txBody>
          <a:bodyPr wrap="square" anchor="ctr">
            <a:spAutoFit/>
          </a:bodyPr>
          <a:lstStyle/>
          <a:p>
            <a:pPr algn="ctr" eaLnBrk="0" hangingPunct="0"/>
            <a:r>
              <a:rPr lang="de-DE" sz="1400" b="1" dirty="0">
                <a:latin typeface="Consolas" pitchFamily="49" charset="0"/>
              </a:rPr>
              <a:t>abstract</a:t>
            </a:r>
            <a:endParaRPr lang="en-GB" sz="1400" b="1" dirty="0">
              <a:latin typeface="Consolas" pitchFamily="49" charset="0"/>
            </a:endParaRPr>
          </a:p>
        </p:txBody>
      </p:sp>
      <p:sp>
        <p:nvSpPr>
          <p:cNvPr id="24" name="AutoShape 10"/>
          <p:cNvSpPr>
            <a:spLocks noChangeArrowheads="1"/>
          </p:cNvSpPr>
          <p:nvPr/>
        </p:nvSpPr>
        <p:spPr bwMode="auto">
          <a:xfrm>
            <a:off x="6929454" y="5692991"/>
            <a:ext cx="1428760" cy="340519"/>
          </a:xfrm>
          <a:prstGeom prst="roundRect">
            <a:avLst>
              <a:gd name="adj" fmla="val 30206"/>
            </a:avLst>
          </a:prstGeom>
          <a:ln>
            <a:headEnd/>
            <a:tailEnd/>
          </a:ln>
        </p:spPr>
        <p:style>
          <a:lnRef idx="0">
            <a:schemeClr val="accent4"/>
          </a:lnRef>
          <a:fillRef idx="3">
            <a:schemeClr val="accent4"/>
          </a:fillRef>
          <a:effectRef idx="3">
            <a:schemeClr val="accent4"/>
          </a:effectRef>
          <a:fontRef idx="minor">
            <a:schemeClr val="lt1"/>
          </a:fontRef>
        </p:style>
        <p:txBody>
          <a:bodyPr wrap="square" anchor="ctr">
            <a:spAutoFit/>
          </a:bodyPr>
          <a:lstStyle/>
          <a:p>
            <a:pPr algn="ctr" eaLnBrk="0" hangingPunct="0"/>
            <a:r>
              <a:rPr lang="de-DE" sz="1400" b="1" dirty="0">
                <a:latin typeface="Consolas" pitchFamily="49" charset="0"/>
              </a:rPr>
              <a:t>concrete</a:t>
            </a:r>
            <a:endParaRPr lang="en-GB" sz="1400" b="1" dirty="0">
              <a:latin typeface="Consolas" pitchFamily="49" charset="0"/>
            </a:endParaRPr>
          </a:p>
        </p:txBody>
      </p:sp>
      <p:sp>
        <p:nvSpPr>
          <p:cNvPr id="32" name="AutoShape 4"/>
          <p:cNvSpPr>
            <a:spLocks noChangeArrowheads="1"/>
          </p:cNvSpPr>
          <p:nvPr/>
        </p:nvSpPr>
        <p:spPr bwMode="auto">
          <a:xfrm>
            <a:off x="7858148" y="3070875"/>
            <a:ext cx="1130330" cy="307777"/>
          </a:xfrm>
          <a:prstGeom prst="flowChartProcess">
            <a:avLst/>
          </a:prstGeom>
          <a:ln>
            <a:headEnd/>
            <a:tailEnd/>
          </a:ln>
        </p:spPr>
        <p:style>
          <a:lnRef idx="0">
            <a:schemeClr val="accent2"/>
          </a:lnRef>
          <a:fillRef idx="3">
            <a:schemeClr val="accent2"/>
          </a:fillRef>
          <a:effectRef idx="3">
            <a:schemeClr val="accent2"/>
          </a:effectRef>
          <a:fontRef idx="minor">
            <a:schemeClr val="lt1"/>
          </a:fontRef>
        </p:style>
        <p:txBody>
          <a:bodyPr wrap="square" anchor="ctr">
            <a:spAutoFit/>
          </a:bodyPr>
          <a:lstStyle/>
          <a:p>
            <a:pPr algn="ctr" eaLnBrk="0" hangingPunct="0"/>
            <a:r>
              <a:rPr lang="de-DE" sz="1400" b="1" dirty="0">
                <a:latin typeface="Consolas" pitchFamily="49" charset="0"/>
              </a:rPr>
              <a:t>Type</a:t>
            </a:r>
            <a:endParaRPr lang="en-GB" sz="1400" b="1" dirty="0">
              <a:latin typeface="Consolas" pitchFamily="49" charset="0"/>
            </a:endParaRPr>
          </a:p>
        </p:txBody>
      </p:sp>
      <p:sp>
        <p:nvSpPr>
          <p:cNvPr id="23" name="AutoShape 6"/>
          <p:cNvSpPr>
            <a:spLocks noChangeArrowheads="1"/>
          </p:cNvSpPr>
          <p:nvPr/>
        </p:nvSpPr>
        <p:spPr bwMode="auto">
          <a:xfrm>
            <a:off x="2706928" y="1223370"/>
            <a:ext cx="2000264" cy="307777"/>
          </a:xfrm>
          <a:prstGeom prst="flowChartProcess">
            <a:avLst/>
          </a:prstGeom>
          <a:ln>
            <a:headEnd/>
            <a:tailEnd/>
          </a:ln>
        </p:spPr>
        <p:style>
          <a:lnRef idx="0">
            <a:schemeClr val="accent6"/>
          </a:lnRef>
          <a:fillRef idx="3">
            <a:schemeClr val="accent6"/>
          </a:fillRef>
          <a:effectRef idx="3">
            <a:schemeClr val="accent6"/>
          </a:effectRef>
          <a:fontRef idx="minor">
            <a:schemeClr val="lt1"/>
          </a:fontRef>
        </p:style>
        <p:txBody>
          <a:bodyPr wrap="square" anchor="ctr">
            <a:spAutoFit/>
          </a:bodyPr>
          <a:lstStyle/>
          <a:p>
            <a:pPr algn="ctr" eaLnBrk="0" hangingPunct="0"/>
            <a:r>
              <a:rPr lang="de-DE" sz="1400" b="1" dirty="0">
                <a:solidFill>
                  <a:schemeClr val="tx1"/>
                </a:solidFill>
                <a:latin typeface="Consolas" pitchFamily="49" charset="0"/>
              </a:rPr>
              <a:t>System.Object</a:t>
            </a:r>
            <a:endParaRPr lang="en-GB" sz="1400" b="1" dirty="0">
              <a:solidFill>
                <a:schemeClr val="tx1"/>
              </a:solidFill>
              <a:latin typeface="Consolas" pitchFamily="49" charset="0"/>
            </a:endParaRPr>
          </a:p>
        </p:txBody>
      </p:sp>
      <p:cxnSp>
        <p:nvCxnSpPr>
          <p:cNvPr id="25" name="AutoShape 18"/>
          <p:cNvCxnSpPr>
            <a:cxnSpLocks noChangeShapeType="1"/>
            <a:stCxn id="4" idx="0"/>
            <a:endCxn id="23" idx="2"/>
          </p:cNvCxnSpPr>
          <p:nvPr/>
        </p:nvCxnSpPr>
        <p:spPr bwMode="auto">
          <a:xfrm rot="16200000" flipV="1">
            <a:off x="3421867" y="1816341"/>
            <a:ext cx="571717" cy="1329"/>
          </a:xfrm>
          <a:prstGeom prst="bentConnector3">
            <a:avLst>
              <a:gd name="adj1" fmla="val 50000"/>
            </a:avLst>
          </a:prstGeom>
          <a:noFill/>
          <a:ln w="38100">
            <a:solidFill>
              <a:schemeClr val="tx1"/>
            </a:solidFill>
            <a:miter lim="800000"/>
            <a:headEnd/>
            <a:tailEnd type="triangle" w="med" len="med"/>
          </a:ln>
          <a:effectLst/>
        </p:spPr>
      </p:cxnSp>
      <p:sp>
        <p:nvSpPr>
          <p:cNvPr id="31" name="AutoShape 7"/>
          <p:cNvSpPr>
            <a:spLocks noChangeArrowheads="1"/>
          </p:cNvSpPr>
          <p:nvPr/>
        </p:nvSpPr>
        <p:spPr bwMode="auto">
          <a:xfrm>
            <a:off x="928662" y="2102864"/>
            <a:ext cx="1857388" cy="340519"/>
          </a:xfrm>
          <a:prstGeom prst="roundRect">
            <a:avLst>
              <a:gd name="adj" fmla="val 32463"/>
            </a:avLst>
          </a:prstGeom>
          <a:ln>
            <a:headEnd/>
            <a:tailEnd/>
          </a:ln>
        </p:spPr>
        <p:style>
          <a:lnRef idx="0">
            <a:schemeClr val="accent4"/>
          </a:lnRef>
          <a:fillRef idx="3">
            <a:schemeClr val="accent4"/>
          </a:fillRef>
          <a:effectRef idx="3">
            <a:schemeClr val="accent4"/>
          </a:effectRef>
          <a:fontRef idx="minor">
            <a:schemeClr val="lt1"/>
          </a:fontRef>
        </p:style>
        <p:txBody>
          <a:bodyPr wrap="square" anchor="ctr">
            <a:spAutoFit/>
          </a:bodyPr>
          <a:lstStyle/>
          <a:p>
            <a:pPr algn="ctr" eaLnBrk="0" hangingPunct="0"/>
            <a:r>
              <a:rPr lang="de-DE" sz="1400" b="1" dirty="0">
                <a:latin typeface="Consolas" pitchFamily="49" charset="0"/>
              </a:rPr>
              <a:t>ParameterInfo</a:t>
            </a:r>
            <a:endParaRPr lang="en-GB" sz="1400" b="1" dirty="0">
              <a:latin typeface="Consolas" pitchFamily="49" charset="0"/>
            </a:endParaRPr>
          </a:p>
        </p:txBody>
      </p:sp>
      <p:cxnSp>
        <p:nvCxnSpPr>
          <p:cNvPr id="39" name="AutoShape 18"/>
          <p:cNvCxnSpPr>
            <a:cxnSpLocks noChangeShapeType="1"/>
            <a:endCxn id="23" idx="2"/>
          </p:cNvCxnSpPr>
          <p:nvPr/>
        </p:nvCxnSpPr>
        <p:spPr bwMode="auto">
          <a:xfrm rot="5400000" flipH="1" flipV="1">
            <a:off x="2496350" y="892154"/>
            <a:ext cx="571717" cy="1849704"/>
          </a:xfrm>
          <a:prstGeom prst="bentConnector3">
            <a:avLst>
              <a:gd name="adj1" fmla="val 50000"/>
            </a:avLst>
          </a:prstGeom>
          <a:noFill/>
          <a:ln w="38100">
            <a:solidFill>
              <a:schemeClr val="tx1"/>
            </a:solidFill>
            <a:miter lim="800000"/>
            <a:headEnd/>
            <a:tailEnd type="triangle" w="med" len="med"/>
          </a:ln>
          <a:effectLst/>
        </p:spPr>
      </p:cxnSp>
      <p:sp>
        <p:nvSpPr>
          <p:cNvPr id="43" name="AutoShape 7"/>
          <p:cNvSpPr>
            <a:spLocks noChangeArrowheads="1"/>
          </p:cNvSpPr>
          <p:nvPr/>
        </p:nvSpPr>
        <p:spPr bwMode="auto">
          <a:xfrm>
            <a:off x="4643438" y="2102864"/>
            <a:ext cx="1357322" cy="340519"/>
          </a:xfrm>
          <a:prstGeom prst="roundRect">
            <a:avLst>
              <a:gd name="adj" fmla="val 27950"/>
            </a:avLst>
          </a:prstGeom>
          <a:ln>
            <a:headEnd/>
            <a:tailEnd/>
          </a:ln>
        </p:spPr>
        <p:style>
          <a:lnRef idx="0">
            <a:schemeClr val="accent4"/>
          </a:lnRef>
          <a:fillRef idx="3">
            <a:schemeClr val="accent4"/>
          </a:fillRef>
          <a:effectRef idx="3">
            <a:schemeClr val="accent4"/>
          </a:effectRef>
          <a:fontRef idx="minor">
            <a:schemeClr val="lt1"/>
          </a:fontRef>
        </p:style>
        <p:txBody>
          <a:bodyPr wrap="square" anchor="ctr">
            <a:spAutoFit/>
          </a:bodyPr>
          <a:lstStyle/>
          <a:p>
            <a:pPr algn="ctr"/>
            <a:r>
              <a:rPr lang="de-DE" sz="1400" b="1" dirty="0">
                <a:latin typeface="Consolas" pitchFamily="49" charset="0"/>
              </a:rPr>
              <a:t>Assembly</a:t>
            </a:r>
            <a:endParaRPr lang="en-GB" sz="1400" b="1" dirty="0">
              <a:latin typeface="Consolas" pitchFamily="49" charset="0"/>
            </a:endParaRPr>
          </a:p>
        </p:txBody>
      </p:sp>
      <p:cxnSp>
        <p:nvCxnSpPr>
          <p:cNvPr id="44" name="AutoShape 18"/>
          <p:cNvCxnSpPr>
            <a:cxnSpLocks noChangeShapeType="1"/>
            <a:endCxn id="23" idx="2"/>
          </p:cNvCxnSpPr>
          <p:nvPr/>
        </p:nvCxnSpPr>
        <p:spPr bwMode="auto">
          <a:xfrm rot="16200000" flipV="1">
            <a:off x="4228722" y="1009486"/>
            <a:ext cx="571717" cy="1615039"/>
          </a:xfrm>
          <a:prstGeom prst="bentConnector3">
            <a:avLst>
              <a:gd name="adj1" fmla="val 50000"/>
            </a:avLst>
          </a:prstGeom>
          <a:noFill/>
          <a:ln w="38100">
            <a:solidFill>
              <a:schemeClr val="tx1"/>
            </a:solidFill>
            <a:miter lim="800000"/>
            <a:headEnd/>
            <a:tailEnd type="triangle" w="med" len="med"/>
          </a:ln>
          <a:effectLst/>
        </p:spPr>
      </p:cxnSp>
      <p:sp>
        <p:nvSpPr>
          <p:cNvPr id="47" name="AutoShape 7"/>
          <p:cNvSpPr>
            <a:spLocks noChangeArrowheads="1"/>
          </p:cNvSpPr>
          <p:nvPr/>
        </p:nvSpPr>
        <p:spPr bwMode="auto">
          <a:xfrm>
            <a:off x="6215074" y="2102864"/>
            <a:ext cx="1357322" cy="340519"/>
          </a:xfrm>
          <a:prstGeom prst="roundRect">
            <a:avLst>
              <a:gd name="adj" fmla="val 27950"/>
            </a:avLst>
          </a:prstGeom>
          <a:ln>
            <a:headEnd/>
            <a:tailEnd/>
          </a:ln>
        </p:spPr>
        <p:style>
          <a:lnRef idx="0">
            <a:schemeClr val="accent4"/>
          </a:lnRef>
          <a:fillRef idx="3">
            <a:schemeClr val="accent4"/>
          </a:fillRef>
          <a:effectRef idx="3">
            <a:schemeClr val="accent4"/>
          </a:effectRef>
          <a:fontRef idx="minor">
            <a:schemeClr val="lt1"/>
          </a:fontRef>
        </p:style>
        <p:txBody>
          <a:bodyPr wrap="square" anchor="ctr">
            <a:spAutoFit/>
          </a:bodyPr>
          <a:lstStyle/>
          <a:p>
            <a:pPr algn="ctr"/>
            <a:r>
              <a:rPr lang="de-DE" sz="1400" b="1" dirty="0">
                <a:latin typeface="Consolas" pitchFamily="49" charset="0"/>
              </a:rPr>
              <a:t>Module</a:t>
            </a:r>
            <a:endParaRPr lang="en-GB" sz="1400" b="1" dirty="0">
              <a:latin typeface="Consolas" pitchFamily="49" charset="0"/>
            </a:endParaRPr>
          </a:p>
        </p:txBody>
      </p:sp>
      <p:cxnSp>
        <p:nvCxnSpPr>
          <p:cNvPr id="48" name="AutoShape 18"/>
          <p:cNvCxnSpPr>
            <a:cxnSpLocks noChangeShapeType="1"/>
            <a:endCxn id="23" idx="2"/>
          </p:cNvCxnSpPr>
          <p:nvPr/>
        </p:nvCxnSpPr>
        <p:spPr bwMode="auto">
          <a:xfrm rot="16200000" flipV="1">
            <a:off x="5014540" y="223668"/>
            <a:ext cx="571717" cy="3186675"/>
          </a:xfrm>
          <a:prstGeom prst="bentConnector3">
            <a:avLst>
              <a:gd name="adj1" fmla="val 50000"/>
            </a:avLst>
          </a:prstGeom>
          <a:noFill/>
          <a:ln w="38100">
            <a:solidFill>
              <a:schemeClr val="tx1"/>
            </a:solidFill>
            <a:miter lim="800000"/>
            <a:headEnd/>
            <a:tailEnd type="triangle" w="med" len="med"/>
          </a:ln>
          <a:effectLst/>
        </p:spPr>
      </p:cxnSp>
      <p:cxnSp>
        <p:nvCxnSpPr>
          <p:cNvPr id="27" name="AutoShape 17"/>
          <p:cNvCxnSpPr>
            <a:cxnSpLocks noChangeShapeType="1"/>
            <a:stCxn id="9" idx="0"/>
            <a:endCxn id="4" idx="2"/>
          </p:cNvCxnSpPr>
          <p:nvPr/>
        </p:nvCxnSpPr>
        <p:spPr bwMode="auto">
          <a:xfrm rot="16200000" flipV="1">
            <a:off x="5039211" y="1079819"/>
            <a:ext cx="660234" cy="3321877"/>
          </a:xfrm>
          <a:prstGeom prst="bentConnector3">
            <a:avLst>
              <a:gd name="adj1" fmla="val 50000"/>
            </a:avLst>
          </a:prstGeom>
          <a:noFill/>
          <a:ln w="38100">
            <a:solidFill>
              <a:schemeClr val="tx1"/>
            </a:solidFill>
            <a:miter lim="800000"/>
            <a:headEnd/>
            <a:tailEnd type="triangle" w="med" len="med"/>
          </a:ln>
          <a:effectLst/>
        </p:spPr>
      </p:cxnSp>
      <p:sp>
        <p:nvSpPr>
          <p:cNvPr id="29" name="AutoShape 7"/>
          <p:cNvSpPr>
            <a:spLocks noChangeArrowheads="1"/>
          </p:cNvSpPr>
          <p:nvPr/>
        </p:nvSpPr>
        <p:spPr bwMode="auto">
          <a:xfrm>
            <a:off x="285720" y="5285453"/>
            <a:ext cx="2000264" cy="307777"/>
          </a:xfrm>
          <a:prstGeom prst="flowChartProcess">
            <a:avLst/>
          </a:prstGeom>
          <a:ln>
            <a:solidFill>
              <a:srgbClr val="DAA600"/>
            </a:solidFill>
            <a:prstDash val="sysDash"/>
            <a:headEnd/>
            <a:tailEnd/>
          </a:ln>
        </p:spPr>
        <p:style>
          <a:lnRef idx="3">
            <a:schemeClr val="lt1"/>
          </a:lnRef>
          <a:fillRef idx="1">
            <a:schemeClr val="dk1"/>
          </a:fillRef>
          <a:effectRef idx="1">
            <a:schemeClr val="dk1"/>
          </a:effectRef>
          <a:fontRef idx="minor">
            <a:schemeClr val="lt1"/>
          </a:fontRef>
        </p:style>
        <p:txBody>
          <a:bodyPr wrap="square" anchor="ctr">
            <a:spAutoFit/>
          </a:bodyPr>
          <a:lstStyle/>
          <a:p>
            <a:pPr algn="ctr" eaLnBrk="0" hangingPunct="0"/>
            <a:r>
              <a:rPr lang="de-DE" sz="1400" b="1" dirty="0">
                <a:latin typeface="Consolas" pitchFamily="49" charset="0"/>
              </a:rPr>
              <a:t>RuntimeMethodInfo</a:t>
            </a:r>
            <a:endParaRPr lang="en-GB" sz="1400" b="1" dirty="0">
              <a:latin typeface="Consolas" pitchFamily="49" charset="0"/>
            </a:endParaRPr>
          </a:p>
        </p:txBody>
      </p:sp>
      <p:cxnSp>
        <p:nvCxnSpPr>
          <p:cNvPr id="35" name="AutoShape 13"/>
          <p:cNvCxnSpPr>
            <a:cxnSpLocks noChangeShapeType="1"/>
            <a:stCxn id="29" idx="0"/>
            <a:endCxn id="10" idx="2"/>
          </p:cNvCxnSpPr>
          <p:nvPr/>
        </p:nvCxnSpPr>
        <p:spPr bwMode="auto">
          <a:xfrm rot="5400000" flipH="1" flipV="1">
            <a:off x="1076480" y="5076081"/>
            <a:ext cx="418745" cy="1588"/>
          </a:xfrm>
          <a:prstGeom prst="bentConnector3">
            <a:avLst>
              <a:gd name="adj1" fmla="val 50000"/>
            </a:avLst>
          </a:prstGeom>
          <a:noFill/>
          <a:ln w="38100">
            <a:solidFill>
              <a:schemeClr val="tx1"/>
            </a:solidFill>
            <a:miter lim="800000"/>
            <a:headEnd/>
            <a:tailEnd type="triangle" w="med" len="med"/>
          </a:ln>
          <a:effectLst/>
        </p:spPr>
      </p:cxnSp>
      <p:cxnSp>
        <p:nvCxnSpPr>
          <p:cNvPr id="57" name="AutoShape 13"/>
          <p:cNvCxnSpPr>
            <a:cxnSpLocks noChangeShapeType="1"/>
            <a:stCxn id="11" idx="0"/>
            <a:endCxn id="5" idx="2"/>
          </p:cNvCxnSpPr>
          <p:nvPr/>
        </p:nvCxnSpPr>
        <p:spPr bwMode="auto">
          <a:xfrm rot="16200000" flipV="1">
            <a:off x="1565679" y="3098826"/>
            <a:ext cx="1180279" cy="1739932"/>
          </a:xfrm>
          <a:prstGeom prst="bentConnector3">
            <a:avLst>
              <a:gd name="adj1" fmla="val 50000"/>
            </a:avLst>
          </a:prstGeom>
          <a:noFill/>
          <a:ln w="38100">
            <a:solidFill>
              <a:schemeClr val="tx1"/>
            </a:solidFill>
            <a:miter lim="800000"/>
            <a:headEnd/>
            <a:tailEnd type="triangle" w="med" len="med"/>
          </a:ln>
          <a:effectLst/>
        </p:spPr>
      </p:cxnSp>
      <p:sp>
        <p:nvSpPr>
          <p:cNvPr id="62" name="AutoShape 7"/>
          <p:cNvSpPr>
            <a:spLocks noChangeArrowheads="1"/>
          </p:cNvSpPr>
          <p:nvPr/>
        </p:nvSpPr>
        <p:spPr bwMode="auto">
          <a:xfrm>
            <a:off x="3556500" y="3735842"/>
            <a:ext cx="1357322" cy="307777"/>
          </a:xfrm>
          <a:prstGeom prst="flowChartProcess">
            <a:avLst/>
          </a:prstGeom>
          <a:ln>
            <a:solidFill>
              <a:srgbClr val="DAA600"/>
            </a:solidFill>
            <a:prstDash val="sysDash"/>
            <a:headEnd/>
            <a:tailEnd/>
          </a:ln>
        </p:spPr>
        <p:style>
          <a:lnRef idx="3">
            <a:schemeClr val="lt1"/>
          </a:lnRef>
          <a:fillRef idx="1">
            <a:schemeClr val="dk1"/>
          </a:fillRef>
          <a:effectRef idx="1">
            <a:schemeClr val="dk1"/>
          </a:effectRef>
          <a:fontRef idx="minor">
            <a:schemeClr val="lt1"/>
          </a:fontRef>
        </p:style>
        <p:txBody>
          <a:bodyPr wrap="square" anchor="ctr">
            <a:spAutoFit/>
          </a:bodyPr>
          <a:lstStyle/>
          <a:p>
            <a:pPr algn="ctr" eaLnBrk="0" hangingPunct="0"/>
            <a:r>
              <a:rPr lang="de-DE" sz="1400" b="1" dirty="0">
                <a:latin typeface="Consolas" pitchFamily="49" charset="0"/>
              </a:rPr>
              <a:t>RtFieldInfo</a:t>
            </a:r>
            <a:endParaRPr lang="en-GB" sz="1400" b="1" dirty="0">
              <a:latin typeface="Consolas" pitchFamily="49" charset="0"/>
            </a:endParaRPr>
          </a:p>
        </p:txBody>
      </p:sp>
      <p:sp>
        <p:nvSpPr>
          <p:cNvPr id="63" name="AutoShape 7"/>
          <p:cNvSpPr>
            <a:spLocks noChangeArrowheads="1"/>
          </p:cNvSpPr>
          <p:nvPr/>
        </p:nvSpPr>
        <p:spPr bwMode="auto">
          <a:xfrm>
            <a:off x="6572264" y="5264363"/>
            <a:ext cx="2071702" cy="307777"/>
          </a:xfrm>
          <a:prstGeom prst="flowChartProcess">
            <a:avLst/>
          </a:prstGeom>
          <a:ln>
            <a:solidFill>
              <a:srgbClr val="DAA600"/>
            </a:solidFill>
            <a:prstDash val="sysDash"/>
            <a:headEnd/>
            <a:tailEnd/>
          </a:ln>
        </p:spPr>
        <p:style>
          <a:lnRef idx="3">
            <a:schemeClr val="lt1"/>
          </a:lnRef>
          <a:fillRef idx="1">
            <a:schemeClr val="dk1"/>
          </a:fillRef>
          <a:effectRef idx="1">
            <a:schemeClr val="dk1"/>
          </a:effectRef>
          <a:fontRef idx="minor">
            <a:schemeClr val="lt1"/>
          </a:fontRef>
        </p:style>
        <p:txBody>
          <a:bodyPr wrap="square" anchor="ctr">
            <a:spAutoFit/>
          </a:bodyPr>
          <a:lstStyle/>
          <a:p>
            <a:pPr algn="ctr"/>
            <a:r>
              <a:rPr lang="de-DE" sz="1400" b="1" dirty="0">
                <a:solidFill>
                  <a:schemeClr val="lt1"/>
                </a:solidFill>
                <a:latin typeface="Consolas" pitchFamily="49" charset="0"/>
              </a:rPr>
              <a:t>Concrete internal</a:t>
            </a:r>
            <a:endParaRPr lang="en-GB" sz="1400" b="1" dirty="0">
              <a:solidFill>
                <a:schemeClr val="lt1"/>
              </a:solidFill>
              <a:latin typeface="Consolas" pitchFamily="49" charset="0"/>
            </a:endParaRPr>
          </a:p>
        </p:txBody>
      </p:sp>
      <p:cxnSp>
        <p:nvCxnSpPr>
          <p:cNvPr id="64" name="AutoShape 13"/>
          <p:cNvCxnSpPr>
            <a:cxnSpLocks noChangeShapeType="1"/>
            <a:stCxn id="62" idx="0"/>
            <a:endCxn id="7" idx="2"/>
          </p:cNvCxnSpPr>
          <p:nvPr/>
        </p:nvCxnSpPr>
        <p:spPr bwMode="auto">
          <a:xfrm rot="5400000" flipH="1" flipV="1">
            <a:off x="4059095" y="3554718"/>
            <a:ext cx="357190" cy="5059"/>
          </a:xfrm>
          <a:prstGeom prst="straightConnector1">
            <a:avLst/>
          </a:prstGeom>
          <a:noFill/>
          <a:ln w="38100">
            <a:solidFill>
              <a:schemeClr val="tx1"/>
            </a:solidFill>
            <a:miter lim="800000"/>
            <a:headEnd/>
            <a:tailEnd type="triangle" w="med" len="med"/>
          </a:ln>
          <a:effectLst/>
        </p:spPr>
      </p:cxnSp>
      <p:sp>
        <p:nvSpPr>
          <p:cNvPr id="74" name="AutoShape 7"/>
          <p:cNvSpPr>
            <a:spLocks noChangeArrowheads="1"/>
          </p:cNvSpPr>
          <p:nvPr/>
        </p:nvSpPr>
        <p:spPr bwMode="auto">
          <a:xfrm>
            <a:off x="7715272" y="3735842"/>
            <a:ext cx="1428728" cy="307777"/>
          </a:xfrm>
          <a:prstGeom prst="flowChartProcess">
            <a:avLst/>
          </a:prstGeom>
          <a:ln>
            <a:solidFill>
              <a:srgbClr val="DAA600"/>
            </a:solidFill>
            <a:prstDash val="sysDash"/>
            <a:headEnd/>
            <a:tailEnd/>
          </a:ln>
        </p:spPr>
        <p:style>
          <a:lnRef idx="3">
            <a:schemeClr val="lt1"/>
          </a:lnRef>
          <a:fillRef idx="1">
            <a:schemeClr val="dk1"/>
          </a:fillRef>
          <a:effectRef idx="1">
            <a:schemeClr val="dk1"/>
          </a:effectRef>
          <a:fontRef idx="minor">
            <a:schemeClr val="lt1"/>
          </a:fontRef>
        </p:style>
        <p:txBody>
          <a:bodyPr wrap="square" anchor="ctr">
            <a:spAutoFit/>
          </a:bodyPr>
          <a:lstStyle/>
          <a:p>
            <a:pPr algn="ctr" eaLnBrk="0" hangingPunct="0"/>
            <a:r>
              <a:rPr lang="de-DE" sz="1400" b="1" dirty="0">
                <a:latin typeface="Consolas" pitchFamily="49" charset="0"/>
              </a:rPr>
              <a:t>RuntimeType</a:t>
            </a:r>
            <a:endParaRPr lang="en-GB" sz="1400" b="1" dirty="0">
              <a:latin typeface="Consolas" pitchFamily="49" charset="0"/>
            </a:endParaRPr>
          </a:p>
        </p:txBody>
      </p:sp>
      <p:cxnSp>
        <p:nvCxnSpPr>
          <p:cNvPr id="75" name="AutoShape 13"/>
          <p:cNvCxnSpPr>
            <a:cxnSpLocks noChangeShapeType="1"/>
            <a:stCxn id="74" idx="0"/>
            <a:endCxn id="32" idx="2"/>
          </p:cNvCxnSpPr>
          <p:nvPr/>
        </p:nvCxnSpPr>
        <p:spPr bwMode="auto">
          <a:xfrm rot="16200000" flipV="1">
            <a:off x="8247880" y="3554085"/>
            <a:ext cx="357190" cy="6323"/>
          </a:xfrm>
          <a:prstGeom prst="straightConnector1">
            <a:avLst/>
          </a:prstGeom>
          <a:noFill/>
          <a:ln w="38100">
            <a:solidFill>
              <a:schemeClr val="tx1"/>
            </a:solidFill>
            <a:miter lim="800000"/>
            <a:headEnd/>
            <a:tailEnd type="triangle" w="med" len="med"/>
          </a:ln>
          <a:effectLst/>
        </p:spPr>
      </p:cxnSp>
      <p:sp>
        <p:nvSpPr>
          <p:cNvPr id="80" name="AutoShape 7"/>
          <p:cNvSpPr>
            <a:spLocks noChangeArrowheads="1"/>
          </p:cNvSpPr>
          <p:nvPr/>
        </p:nvSpPr>
        <p:spPr bwMode="auto">
          <a:xfrm>
            <a:off x="2532436" y="5285452"/>
            <a:ext cx="2508014" cy="307777"/>
          </a:xfrm>
          <a:prstGeom prst="flowChartProcess">
            <a:avLst/>
          </a:prstGeom>
          <a:ln>
            <a:solidFill>
              <a:srgbClr val="DAA600"/>
            </a:solidFill>
            <a:prstDash val="sysDash"/>
            <a:headEnd/>
            <a:tailEnd/>
          </a:ln>
        </p:spPr>
        <p:style>
          <a:lnRef idx="3">
            <a:schemeClr val="lt1"/>
          </a:lnRef>
          <a:fillRef idx="1">
            <a:schemeClr val="dk1"/>
          </a:fillRef>
          <a:effectRef idx="1">
            <a:schemeClr val="dk1"/>
          </a:effectRef>
          <a:fontRef idx="minor">
            <a:schemeClr val="lt1"/>
          </a:fontRef>
        </p:style>
        <p:txBody>
          <a:bodyPr wrap="square" anchor="ctr">
            <a:spAutoFit/>
          </a:bodyPr>
          <a:lstStyle/>
          <a:p>
            <a:pPr algn="ctr" eaLnBrk="0" hangingPunct="0"/>
            <a:r>
              <a:rPr lang="de-DE" sz="1400" b="1" dirty="0">
                <a:latin typeface="Consolas" pitchFamily="49" charset="0"/>
              </a:rPr>
              <a:t>RuntimeConstructorInfo</a:t>
            </a:r>
            <a:endParaRPr lang="en-GB" sz="1400" b="1" dirty="0">
              <a:latin typeface="Consolas" pitchFamily="49" charset="0"/>
            </a:endParaRPr>
          </a:p>
        </p:txBody>
      </p:sp>
      <p:cxnSp>
        <p:nvCxnSpPr>
          <p:cNvPr id="81" name="AutoShape 13"/>
          <p:cNvCxnSpPr>
            <a:cxnSpLocks noChangeShapeType="1"/>
            <a:stCxn id="80" idx="0"/>
            <a:endCxn id="11" idx="2"/>
          </p:cNvCxnSpPr>
          <p:nvPr/>
        </p:nvCxnSpPr>
        <p:spPr bwMode="auto">
          <a:xfrm rot="16200000" flipV="1">
            <a:off x="3196742" y="4695750"/>
            <a:ext cx="418744" cy="760659"/>
          </a:xfrm>
          <a:prstGeom prst="bentConnector3">
            <a:avLst>
              <a:gd name="adj1" fmla="val 50000"/>
            </a:avLst>
          </a:prstGeom>
          <a:noFill/>
          <a:ln w="38100">
            <a:solidFill>
              <a:schemeClr val="tx1"/>
            </a:solidFill>
            <a:miter lim="800000"/>
            <a:headEnd/>
            <a:tailEnd type="triangle" w="med" len="med"/>
          </a:ln>
          <a:effectLst/>
        </p:spPr>
      </p:cxnSp>
      <p:sp>
        <p:nvSpPr>
          <p:cNvPr id="89" name="AutoShape 7"/>
          <p:cNvSpPr>
            <a:spLocks noChangeArrowheads="1"/>
          </p:cNvSpPr>
          <p:nvPr/>
        </p:nvSpPr>
        <p:spPr bwMode="auto">
          <a:xfrm>
            <a:off x="5929322" y="4235908"/>
            <a:ext cx="2214578" cy="307777"/>
          </a:xfrm>
          <a:prstGeom prst="flowChartProcess">
            <a:avLst/>
          </a:prstGeom>
          <a:ln>
            <a:solidFill>
              <a:srgbClr val="DAA600"/>
            </a:solidFill>
            <a:prstDash val="sysDash"/>
            <a:headEnd/>
            <a:tailEnd/>
          </a:ln>
        </p:spPr>
        <p:style>
          <a:lnRef idx="3">
            <a:schemeClr val="lt1"/>
          </a:lnRef>
          <a:fillRef idx="1">
            <a:schemeClr val="dk1"/>
          </a:fillRef>
          <a:effectRef idx="1">
            <a:schemeClr val="dk1"/>
          </a:effectRef>
          <a:fontRef idx="minor">
            <a:schemeClr val="lt1"/>
          </a:fontRef>
        </p:style>
        <p:txBody>
          <a:bodyPr wrap="square" anchor="ctr">
            <a:spAutoFit/>
          </a:bodyPr>
          <a:lstStyle/>
          <a:p>
            <a:pPr algn="ctr" eaLnBrk="0" hangingPunct="0"/>
            <a:r>
              <a:rPr lang="de-DE" sz="1400" b="1" dirty="0">
                <a:latin typeface="Consolas" pitchFamily="49" charset="0"/>
              </a:rPr>
              <a:t>RuntimePropertyInfo</a:t>
            </a:r>
            <a:endParaRPr lang="en-GB" sz="1400" b="1" dirty="0">
              <a:latin typeface="Consolas" pitchFamily="49" charset="0"/>
            </a:endParaRPr>
          </a:p>
        </p:txBody>
      </p:sp>
      <p:cxnSp>
        <p:nvCxnSpPr>
          <p:cNvPr id="90" name="AutoShape 13"/>
          <p:cNvCxnSpPr>
            <a:cxnSpLocks noChangeShapeType="1"/>
            <a:stCxn id="89" idx="0"/>
            <a:endCxn id="9" idx="2"/>
          </p:cNvCxnSpPr>
          <p:nvPr/>
        </p:nvCxnSpPr>
        <p:spPr bwMode="auto">
          <a:xfrm rot="16200000" flipV="1">
            <a:off x="6604811" y="3804107"/>
            <a:ext cx="857256" cy="6345"/>
          </a:xfrm>
          <a:prstGeom prst="straightConnector1">
            <a:avLst/>
          </a:prstGeom>
          <a:noFill/>
          <a:ln w="38100">
            <a:solidFill>
              <a:schemeClr val="tx1"/>
            </a:solidFill>
            <a:miter lim="800000"/>
            <a:headEnd/>
            <a:tailEnd type="triangle" w="med" len="med"/>
          </a:ln>
          <a:effectLst/>
        </p:spPr>
      </p:cxnSp>
      <p:sp>
        <p:nvSpPr>
          <p:cNvPr id="97" name="AutoShape 7"/>
          <p:cNvSpPr>
            <a:spLocks noChangeArrowheads="1"/>
          </p:cNvSpPr>
          <p:nvPr/>
        </p:nvSpPr>
        <p:spPr bwMode="auto">
          <a:xfrm>
            <a:off x="5072066" y="3735842"/>
            <a:ext cx="1785950" cy="307777"/>
          </a:xfrm>
          <a:prstGeom prst="flowChartProcess">
            <a:avLst/>
          </a:prstGeom>
          <a:ln>
            <a:solidFill>
              <a:srgbClr val="DAA600"/>
            </a:solidFill>
            <a:prstDash val="sysDash"/>
            <a:headEnd/>
            <a:tailEnd/>
          </a:ln>
        </p:spPr>
        <p:style>
          <a:lnRef idx="3">
            <a:schemeClr val="lt1"/>
          </a:lnRef>
          <a:fillRef idx="1">
            <a:schemeClr val="dk1"/>
          </a:fillRef>
          <a:effectRef idx="1">
            <a:schemeClr val="dk1"/>
          </a:effectRef>
          <a:fontRef idx="minor">
            <a:schemeClr val="lt1"/>
          </a:fontRef>
        </p:style>
        <p:txBody>
          <a:bodyPr wrap="square" anchor="ctr">
            <a:spAutoFit/>
          </a:bodyPr>
          <a:lstStyle/>
          <a:p>
            <a:pPr algn="ctr" eaLnBrk="0" hangingPunct="0"/>
            <a:r>
              <a:rPr lang="de-DE" sz="1400" b="1" dirty="0">
                <a:latin typeface="Consolas" pitchFamily="49" charset="0"/>
              </a:rPr>
              <a:t>RuntimeEventInfo</a:t>
            </a:r>
            <a:endParaRPr lang="en-GB" sz="1400" b="1" dirty="0">
              <a:latin typeface="Consolas" pitchFamily="49" charset="0"/>
            </a:endParaRPr>
          </a:p>
        </p:txBody>
      </p:sp>
      <p:cxnSp>
        <p:nvCxnSpPr>
          <p:cNvPr id="98" name="AutoShape 13"/>
          <p:cNvCxnSpPr>
            <a:cxnSpLocks noChangeShapeType="1"/>
            <a:stCxn id="97" idx="0"/>
            <a:endCxn id="8" idx="2"/>
          </p:cNvCxnSpPr>
          <p:nvPr/>
        </p:nvCxnSpPr>
        <p:spPr bwMode="auto">
          <a:xfrm rot="16200000" flipV="1">
            <a:off x="5599524" y="3370325"/>
            <a:ext cx="357190" cy="373844"/>
          </a:xfrm>
          <a:prstGeom prst="bentConnector3">
            <a:avLst>
              <a:gd name="adj1" fmla="val 50000"/>
            </a:avLst>
          </a:prstGeom>
          <a:noFill/>
          <a:ln w="38100">
            <a:solidFill>
              <a:schemeClr val="tx1"/>
            </a:solidFill>
            <a:miter lim="800000"/>
            <a:headEnd/>
            <a:tailEnd type="triangle" w="med" len="med"/>
          </a:ln>
          <a:effectLst/>
        </p:spPr>
      </p:cxnSp>
      <p:sp>
        <p:nvSpPr>
          <p:cNvPr id="3" name="TextBox 2"/>
          <p:cNvSpPr txBox="1"/>
          <p:nvPr/>
        </p:nvSpPr>
        <p:spPr>
          <a:xfrm>
            <a:off x="453854" y="5877272"/>
            <a:ext cx="4711161" cy="400110"/>
          </a:xfrm>
          <a:prstGeom prst="rect">
            <a:avLst/>
          </a:prstGeom>
          <a:noFill/>
        </p:spPr>
        <p:txBody>
          <a:bodyPr wrap="none" rtlCol="0">
            <a:spAutoFit/>
          </a:bodyPr>
          <a:lstStyle/>
          <a:p>
            <a:r>
              <a:rPr lang="en-US" sz="2000" dirty="0"/>
              <a:t>Why is </a:t>
            </a:r>
            <a:r>
              <a:rPr lang="en-US" sz="2000" b="1" dirty="0">
                <a:solidFill>
                  <a:srgbClr val="FF0000"/>
                </a:solidFill>
                <a:latin typeface="Consolas" pitchFamily="49" charset="0"/>
                <a:cs typeface="Consolas" pitchFamily="49" charset="0"/>
              </a:rPr>
              <a:t>Type</a:t>
            </a:r>
            <a:r>
              <a:rPr lang="en-US" sz="2000" dirty="0"/>
              <a:t> derived from </a:t>
            </a:r>
            <a:r>
              <a:rPr lang="en-US" sz="2000" b="1" dirty="0" err="1">
                <a:solidFill>
                  <a:srgbClr val="FF0000"/>
                </a:solidFill>
                <a:latin typeface="Consolas" pitchFamily="49" charset="0"/>
                <a:cs typeface="Consolas" pitchFamily="49" charset="0"/>
              </a:rPr>
              <a:t>MemberInfo</a:t>
            </a:r>
            <a:r>
              <a:rPr lang="en-US" sz="2000" dirty="0"/>
              <a:t>?</a:t>
            </a:r>
            <a:endParaRPr lang="en-GB" sz="2000" dirty="0"/>
          </a:p>
        </p:txBody>
      </p:sp>
    </p:spTree>
  </p:cSld>
  <p:clrMapOvr>
    <a:masterClrMapping/>
  </p:clrMapOvr>
  <p:transition>
    <p:fade/>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latin typeface="Consolas" pitchFamily="49" charset="0"/>
              </a:rPr>
              <a:t>GCHandle</a:t>
            </a:r>
            <a:r>
              <a:rPr lang="en-US" dirty="0"/>
              <a:t> Example</a:t>
            </a:r>
          </a:p>
        </p:txBody>
      </p:sp>
      <p:sp>
        <p:nvSpPr>
          <p:cNvPr id="5" name="Footer Placeholder 4"/>
          <p:cNvSpPr>
            <a:spLocks noGrp="1"/>
          </p:cNvSpPr>
          <p:nvPr>
            <p:ph type="ftr" sz="quarter" idx="11"/>
          </p:nvPr>
        </p:nvSpPr>
        <p:spPr/>
        <p:txBody>
          <a:bodyPr/>
          <a:lstStyle/>
          <a:p>
            <a:pPr>
              <a:defRPr/>
            </a:pPr>
            <a:r>
              <a:rPr lang="en-US"/>
              <a:t>(C)2011 Pavel Yosifovich</a:t>
            </a:r>
            <a:endParaRPr lang="he-IL" dirty="0"/>
          </a:p>
        </p:txBody>
      </p:sp>
      <p:sp>
        <p:nvSpPr>
          <p:cNvPr id="6" name="Slide Number Placeholder 5"/>
          <p:cNvSpPr>
            <a:spLocks noGrp="1"/>
          </p:cNvSpPr>
          <p:nvPr>
            <p:ph type="sldNum" sz="quarter" idx="12"/>
          </p:nvPr>
        </p:nvSpPr>
        <p:spPr/>
        <p:txBody>
          <a:bodyPr/>
          <a:lstStyle/>
          <a:p>
            <a:pPr>
              <a:defRPr/>
            </a:pPr>
            <a:fld id="{2CBB6C8B-DB51-4C2F-B53E-39629D809305}" type="slidenum">
              <a:rPr lang="he-IL" smtClean="0"/>
              <a:pPr>
                <a:defRPr/>
              </a:pPr>
              <a:t>180</a:t>
            </a:fld>
            <a:endParaRPr lang="he-IL"/>
          </a:p>
        </p:txBody>
      </p:sp>
      <p:sp>
        <p:nvSpPr>
          <p:cNvPr id="4" name="Rectangle 3"/>
          <p:cNvSpPr>
            <a:spLocks noChangeArrowheads="1"/>
          </p:cNvSpPr>
          <p:nvPr/>
        </p:nvSpPr>
        <p:spPr bwMode="auto">
          <a:xfrm>
            <a:off x="142844" y="959524"/>
            <a:ext cx="8858311" cy="5493812"/>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300" dirty="0">
                <a:solidFill>
                  <a:srgbClr val="0000FF"/>
                </a:solidFill>
                <a:latin typeface="Consolas"/>
              </a:rPr>
              <a:t>internal</a:t>
            </a:r>
            <a:r>
              <a:rPr lang="en-US" sz="1300" dirty="0">
                <a:solidFill>
                  <a:srgbClr val="000000"/>
                </a:solidFill>
                <a:latin typeface="Consolas"/>
              </a:rPr>
              <a:t> </a:t>
            </a:r>
            <a:r>
              <a:rPr lang="en-US" sz="1300" dirty="0">
                <a:solidFill>
                  <a:srgbClr val="0000FF"/>
                </a:solidFill>
                <a:latin typeface="Consolas"/>
              </a:rPr>
              <a:t>delegate</a:t>
            </a:r>
            <a:r>
              <a:rPr lang="en-US" sz="1300" dirty="0">
                <a:solidFill>
                  <a:srgbClr val="000000"/>
                </a:solidFill>
                <a:latin typeface="Consolas"/>
              </a:rPr>
              <a:t> </a:t>
            </a:r>
            <a:r>
              <a:rPr lang="en-US" sz="1300" dirty="0" err="1">
                <a:solidFill>
                  <a:srgbClr val="0000FF"/>
                </a:solidFill>
                <a:latin typeface="Consolas"/>
              </a:rPr>
              <a:t>bool</a:t>
            </a:r>
            <a:r>
              <a:rPr lang="en-US" sz="1300" dirty="0">
                <a:solidFill>
                  <a:srgbClr val="000000"/>
                </a:solidFill>
                <a:latin typeface="Consolas"/>
              </a:rPr>
              <a:t> </a:t>
            </a:r>
            <a:r>
              <a:rPr lang="en-US" sz="1300" b="1" dirty="0" err="1">
                <a:solidFill>
                  <a:srgbClr val="2B91AF"/>
                </a:solidFill>
                <a:latin typeface="Consolas"/>
              </a:rPr>
              <a:t>EnumWindowProc</a:t>
            </a:r>
            <a:r>
              <a:rPr lang="en-US" sz="1300" dirty="0">
                <a:solidFill>
                  <a:srgbClr val="000000"/>
                </a:solidFill>
                <a:latin typeface="Consolas"/>
              </a:rPr>
              <a:t>(</a:t>
            </a:r>
            <a:r>
              <a:rPr lang="en-US" sz="1300" b="1" dirty="0" err="1">
                <a:solidFill>
                  <a:srgbClr val="808000"/>
                </a:solidFill>
                <a:latin typeface="Consolas"/>
              </a:rPr>
              <a:t>IntPtr</a:t>
            </a:r>
            <a:r>
              <a:rPr lang="en-US" sz="1300" dirty="0">
                <a:solidFill>
                  <a:srgbClr val="000000"/>
                </a:solidFill>
                <a:latin typeface="Consolas"/>
              </a:rPr>
              <a:t> </a:t>
            </a:r>
            <a:r>
              <a:rPr lang="en-US" sz="1300" dirty="0" err="1">
                <a:solidFill>
                  <a:srgbClr val="020002"/>
                </a:solidFill>
                <a:latin typeface="Consolas"/>
              </a:rPr>
              <a:t>hwnd</a:t>
            </a:r>
            <a:r>
              <a:rPr lang="en-US" sz="1300" dirty="0">
                <a:solidFill>
                  <a:srgbClr val="000000"/>
                </a:solidFill>
                <a:latin typeface="Consolas"/>
              </a:rPr>
              <a:t>, </a:t>
            </a:r>
            <a:r>
              <a:rPr lang="en-US" sz="1300" b="1" dirty="0" err="1">
                <a:solidFill>
                  <a:srgbClr val="808000"/>
                </a:solidFill>
                <a:latin typeface="Consolas"/>
              </a:rPr>
              <a:t>IntPtr</a:t>
            </a:r>
            <a:r>
              <a:rPr lang="en-US" sz="1300" dirty="0">
                <a:solidFill>
                  <a:srgbClr val="000000"/>
                </a:solidFill>
                <a:latin typeface="Consolas"/>
              </a:rPr>
              <a:t> </a:t>
            </a:r>
            <a:r>
              <a:rPr lang="en-US" sz="1300" dirty="0" err="1">
                <a:solidFill>
                  <a:srgbClr val="020002"/>
                </a:solidFill>
                <a:latin typeface="Consolas"/>
              </a:rPr>
              <a:t>param</a:t>
            </a:r>
            <a:r>
              <a:rPr lang="en-US" sz="1300" dirty="0">
                <a:solidFill>
                  <a:srgbClr val="000000"/>
                </a:solidFill>
                <a:latin typeface="Consolas"/>
              </a:rPr>
              <a:t>);</a:t>
            </a:r>
          </a:p>
          <a:p>
            <a:r>
              <a:rPr lang="en-US" sz="1300" dirty="0">
                <a:solidFill>
                  <a:srgbClr val="000000"/>
                </a:solidFill>
                <a:latin typeface="Consolas"/>
              </a:rPr>
              <a:t> </a:t>
            </a:r>
          </a:p>
          <a:p>
            <a:r>
              <a:rPr lang="en-US" sz="1300" dirty="0">
                <a:solidFill>
                  <a:srgbClr val="0000FF"/>
                </a:solidFill>
                <a:latin typeface="Consolas"/>
              </a:rPr>
              <a:t>class</a:t>
            </a:r>
            <a:r>
              <a:rPr lang="en-US" sz="1300" dirty="0">
                <a:solidFill>
                  <a:srgbClr val="000000"/>
                </a:solidFill>
                <a:latin typeface="Consolas"/>
              </a:rPr>
              <a:t> </a:t>
            </a:r>
            <a:r>
              <a:rPr lang="en-US" sz="1300" b="1" dirty="0">
                <a:solidFill>
                  <a:srgbClr val="0000FF"/>
                </a:solidFill>
                <a:latin typeface="Consolas"/>
              </a:rPr>
              <a:t>Program</a:t>
            </a:r>
            <a:r>
              <a:rPr lang="en-US" sz="1300" dirty="0">
                <a:solidFill>
                  <a:srgbClr val="000000"/>
                </a:solidFill>
                <a:latin typeface="Consolas"/>
              </a:rPr>
              <a:t> {</a:t>
            </a:r>
          </a:p>
          <a:p>
            <a:r>
              <a:rPr lang="en-US" sz="1300" dirty="0">
                <a:solidFill>
                  <a:srgbClr val="000000"/>
                </a:solidFill>
                <a:latin typeface="Consolas"/>
              </a:rPr>
              <a:t>   [</a:t>
            </a:r>
            <a:r>
              <a:rPr lang="en-US" sz="1300" b="1" dirty="0" err="1">
                <a:solidFill>
                  <a:srgbClr val="0000FF"/>
                </a:solidFill>
                <a:latin typeface="Consolas"/>
              </a:rPr>
              <a:t>DllImport</a:t>
            </a:r>
            <a:r>
              <a:rPr lang="en-US" sz="1300" dirty="0">
                <a:solidFill>
                  <a:srgbClr val="000000"/>
                </a:solidFill>
                <a:latin typeface="Consolas"/>
              </a:rPr>
              <a:t>(</a:t>
            </a:r>
            <a:r>
              <a:rPr lang="en-US" sz="1300" dirty="0">
                <a:solidFill>
                  <a:srgbClr val="A31515"/>
                </a:solidFill>
                <a:latin typeface="Consolas"/>
              </a:rPr>
              <a:t>"user32"</a:t>
            </a:r>
            <a:r>
              <a:rPr lang="en-US" sz="1300" dirty="0">
                <a:solidFill>
                  <a:srgbClr val="000000"/>
                </a:solidFill>
                <a:latin typeface="Consolas"/>
              </a:rPr>
              <a:t>)]</a:t>
            </a:r>
          </a:p>
          <a:p>
            <a:r>
              <a:rPr lang="en-US" sz="1300" dirty="0">
                <a:solidFill>
                  <a:srgbClr val="000000"/>
                </a:solidFill>
                <a:latin typeface="Consolas"/>
              </a:rPr>
              <a:t>   </a:t>
            </a:r>
            <a:r>
              <a:rPr lang="en-US" sz="1300" dirty="0">
                <a:solidFill>
                  <a:srgbClr val="0000FF"/>
                </a:solidFill>
                <a:latin typeface="Consolas"/>
              </a:rPr>
              <a:t>public</a:t>
            </a:r>
            <a:r>
              <a:rPr lang="en-US" sz="1300" dirty="0">
                <a:solidFill>
                  <a:srgbClr val="000000"/>
                </a:solidFill>
                <a:latin typeface="Consolas"/>
              </a:rPr>
              <a:t> </a:t>
            </a:r>
            <a:r>
              <a:rPr lang="en-US" sz="1300" dirty="0">
                <a:solidFill>
                  <a:srgbClr val="0000FF"/>
                </a:solidFill>
                <a:latin typeface="Consolas"/>
              </a:rPr>
              <a:t>static</a:t>
            </a:r>
            <a:r>
              <a:rPr lang="en-US" sz="1300" dirty="0">
                <a:solidFill>
                  <a:srgbClr val="000000"/>
                </a:solidFill>
                <a:latin typeface="Consolas"/>
              </a:rPr>
              <a:t> </a:t>
            </a:r>
            <a:r>
              <a:rPr lang="en-US" sz="1300" dirty="0">
                <a:solidFill>
                  <a:srgbClr val="0000FF"/>
                </a:solidFill>
                <a:latin typeface="Consolas"/>
              </a:rPr>
              <a:t>extern</a:t>
            </a:r>
            <a:r>
              <a:rPr lang="en-US" sz="1300" dirty="0">
                <a:solidFill>
                  <a:srgbClr val="000000"/>
                </a:solidFill>
                <a:latin typeface="Consolas"/>
              </a:rPr>
              <a:t> </a:t>
            </a:r>
            <a:r>
              <a:rPr lang="en-US" sz="1300" dirty="0" err="1">
                <a:solidFill>
                  <a:srgbClr val="0000FF"/>
                </a:solidFill>
                <a:latin typeface="Consolas"/>
              </a:rPr>
              <a:t>bool</a:t>
            </a:r>
            <a:r>
              <a:rPr lang="en-US" sz="1300" dirty="0">
                <a:solidFill>
                  <a:srgbClr val="000000"/>
                </a:solidFill>
                <a:latin typeface="Consolas"/>
              </a:rPr>
              <a:t> </a:t>
            </a:r>
            <a:r>
              <a:rPr lang="en-US" sz="1300" dirty="0" err="1">
                <a:solidFill>
                  <a:srgbClr val="020002"/>
                </a:solidFill>
                <a:latin typeface="Consolas"/>
              </a:rPr>
              <a:t>EnumWindows</a:t>
            </a:r>
            <a:r>
              <a:rPr lang="en-US" sz="1300" dirty="0">
                <a:solidFill>
                  <a:srgbClr val="000000"/>
                </a:solidFill>
                <a:latin typeface="Consolas"/>
              </a:rPr>
              <a:t>(</a:t>
            </a:r>
            <a:r>
              <a:rPr lang="en-US" sz="1300" b="1" dirty="0" err="1">
                <a:solidFill>
                  <a:srgbClr val="2B91AF"/>
                </a:solidFill>
                <a:latin typeface="Consolas"/>
              </a:rPr>
              <a:t>EnumWindowProc</a:t>
            </a:r>
            <a:r>
              <a:rPr lang="en-US" sz="1300" dirty="0">
                <a:solidFill>
                  <a:srgbClr val="000000"/>
                </a:solidFill>
                <a:latin typeface="Consolas"/>
              </a:rPr>
              <a:t> </a:t>
            </a:r>
            <a:r>
              <a:rPr lang="en-US" sz="1300" dirty="0" err="1">
                <a:solidFill>
                  <a:srgbClr val="020002"/>
                </a:solidFill>
                <a:latin typeface="Consolas"/>
              </a:rPr>
              <a:t>cb</a:t>
            </a:r>
            <a:r>
              <a:rPr lang="en-US" sz="1300" dirty="0">
                <a:solidFill>
                  <a:srgbClr val="000000"/>
                </a:solidFill>
                <a:latin typeface="Consolas"/>
              </a:rPr>
              <a:t>, </a:t>
            </a:r>
            <a:r>
              <a:rPr lang="en-US" sz="1300" b="1" dirty="0" err="1">
                <a:solidFill>
                  <a:srgbClr val="808000"/>
                </a:solidFill>
                <a:latin typeface="Consolas"/>
              </a:rPr>
              <a:t>IntPtr</a:t>
            </a:r>
            <a:r>
              <a:rPr lang="en-US" sz="1300" dirty="0">
                <a:solidFill>
                  <a:srgbClr val="000000"/>
                </a:solidFill>
                <a:latin typeface="Consolas"/>
              </a:rPr>
              <a:t> </a:t>
            </a:r>
            <a:r>
              <a:rPr lang="en-US" sz="1300" dirty="0" err="1">
                <a:solidFill>
                  <a:srgbClr val="020002"/>
                </a:solidFill>
                <a:latin typeface="Consolas"/>
              </a:rPr>
              <a:t>param</a:t>
            </a:r>
            <a:r>
              <a:rPr lang="en-US" sz="1300" dirty="0">
                <a:solidFill>
                  <a:srgbClr val="000000"/>
                </a:solidFill>
                <a:latin typeface="Consolas"/>
              </a:rPr>
              <a:t>);</a:t>
            </a:r>
          </a:p>
          <a:p>
            <a:r>
              <a:rPr lang="en-US" sz="1300" dirty="0">
                <a:solidFill>
                  <a:srgbClr val="000000"/>
                </a:solidFill>
                <a:latin typeface="Consolas"/>
              </a:rPr>
              <a:t>   [</a:t>
            </a:r>
            <a:r>
              <a:rPr lang="en-US" sz="1300" b="1" dirty="0" err="1">
                <a:solidFill>
                  <a:srgbClr val="0000FF"/>
                </a:solidFill>
                <a:latin typeface="Consolas"/>
              </a:rPr>
              <a:t>DllImport</a:t>
            </a:r>
            <a:r>
              <a:rPr lang="en-US" sz="1300" dirty="0">
                <a:solidFill>
                  <a:srgbClr val="000000"/>
                </a:solidFill>
                <a:latin typeface="Consolas"/>
              </a:rPr>
              <a:t>(</a:t>
            </a:r>
            <a:r>
              <a:rPr lang="en-US" sz="1300" dirty="0">
                <a:solidFill>
                  <a:srgbClr val="A31515"/>
                </a:solidFill>
                <a:latin typeface="Consolas"/>
              </a:rPr>
              <a:t>"user32"</a:t>
            </a:r>
            <a:r>
              <a:rPr lang="en-US" sz="1300" dirty="0">
                <a:solidFill>
                  <a:srgbClr val="000000"/>
                </a:solidFill>
                <a:latin typeface="Consolas"/>
              </a:rPr>
              <a:t>)]</a:t>
            </a:r>
          </a:p>
          <a:p>
            <a:r>
              <a:rPr lang="en-US" sz="1300" dirty="0">
                <a:solidFill>
                  <a:srgbClr val="000000"/>
                </a:solidFill>
                <a:latin typeface="Consolas"/>
              </a:rPr>
              <a:t>   </a:t>
            </a:r>
            <a:r>
              <a:rPr lang="en-US" sz="1300" dirty="0">
                <a:solidFill>
                  <a:srgbClr val="0000FF"/>
                </a:solidFill>
                <a:latin typeface="Consolas"/>
              </a:rPr>
              <a:t>public</a:t>
            </a:r>
            <a:r>
              <a:rPr lang="en-US" sz="1300" dirty="0">
                <a:solidFill>
                  <a:srgbClr val="000000"/>
                </a:solidFill>
                <a:latin typeface="Consolas"/>
              </a:rPr>
              <a:t> </a:t>
            </a:r>
            <a:r>
              <a:rPr lang="en-US" sz="1300" dirty="0">
                <a:solidFill>
                  <a:srgbClr val="0000FF"/>
                </a:solidFill>
                <a:latin typeface="Consolas"/>
              </a:rPr>
              <a:t>static</a:t>
            </a:r>
            <a:r>
              <a:rPr lang="en-US" sz="1300" dirty="0">
                <a:solidFill>
                  <a:srgbClr val="000000"/>
                </a:solidFill>
                <a:latin typeface="Consolas"/>
              </a:rPr>
              <a:t> </a:t>
            </a:r>
            <a:r>
              <a:rPr lang="en-US" sz="1300" dirty="0">
                <a:solidFill>
                  <a:srgbClr val="0000FF"/>
                </a:solidFill>
                <a:latin typeface="Consolas"/>
              </a:rPr>
              <a:t>extern</a:t>
            </a:r>
            <a:r>
              <a:rPr lang="en-US" sz="1300" dirty="0">
                <a:solidFill>
                  <a:srgbClr val="000000"/>
                </a:solidFill>
                <a:latin typeface="Consolas"/>
              </a:rPr>
              <a:t> </a:t>
            </a:r>
            <a:r>
              <a:rPr lang="en-US" sz="1300" dirty="0" err="1">
                <a:solidFill>
                  <a:srgbClr val="0000FF"/>
                </a:solidFill>
                <a:latin typeface="Consolas"/>
              </a:rPr>
              <a:t>bool</a:t>
            </a:r>
            <a:r>
              <a:rPr lang="en-US" sz="1300" dirty="0">
                <a:solidFill>
                  <a:srgbClr val="000000"/>
                </a:solidFill>
                <a:latin typeface="Consolas"/>
              </a:rPr>
              <a:t> </a:t>
            </a:r>
            <a:r>
              <a:rPr lang="en-US" sz="1300" dirty="0" err="1">
                <a:solidFill>
                  <a:srgbClr val="020002"/>
                </a:solidFill>
                <a:latin typeface="Consolas"/>
              </a:rPr>
              <a:t>GetWindowText</a:t>
            </a:r>
            <a:r>
              <a:rPr lang="en-US" sz="1300" dirty="0">
                <a:solidFill>
                  <a:srgbClr val="000000"/>
                </a:solidFill>
                <a:latin typeface="Consolas"/>
              </a:rPr>
              <a:t>(</a:t>
            </a:r>
            <a:r>
              <a:rPr lang="en-US" sz="1300" b="1" dirty="0" err="1">
                <a:solidFill>
                  <a:srgbClr val="808000"/>
                </a:solidFill>
                <a:latin typeface="Consolas"/>
              </a:rPr>
              <a:t>IntPtr</a:t>
            </a:r>
            <a:r>
              <a:rPr lang="en-US" sz="1300" dirty="0">
                <a:solidFill>
                  <a:srgbClr val="000000"/>
                </a:solidFill>
                <a:latin typeface="Consolas"/>
              </a:rPr>
              <a:t> </a:t>
            </a:r>
            <a:r>
              <a:rPr lang="en-US" sz="1300" dirty="0" err="1">
                <a:solidFill>
                  <a:srgbClr val="020002"/>
                </a:solidFill>
                <a:latin typeface="Consolas"/>
              </a:rPr>
              <a:t>hWnd</a:t>
            </a:r>
            <a:r>
              <a:rPr lang="en-US" sz="1300" dirty="0">
                <a:solidFill>
                  <a:srgbClr val="000000"/>
                </a:solidFill>
                <a:latin typeface="Consolas"/>
              </a:rPr>
              <a:t>, </a:t>
            </a:r>
            <a:r>
              <a:rPr lang="en-US" sz="1300" b="1" dirty="0" err="1">
                <a:solidFill>
                  <a:srgbClr val="0000FF"/>
                </a:solidFill>
                <a:latin typeface="Consolas"/>
              </a:rPr>
              <a:t>StringBuilder</a:t>
            </a:r>
            <a:r>
              <a:rPr lang="en-US" sz="1300" dirty="0">
                <a:solidFill>
                  <a:srgbClr val="000000"/>
                </a:solidFill>
                <a:latin typeface="Consolas"/>
              </a:rPr>
              <a:t> </a:t>
            </a:r>
            <a:r>
              <a:rPr lang="en-US" sz="1300" dirty="0">
                <a:solidFill>
                  <a:srgbClr val="020002"/>
                </a:solidFill>
                <a:latin typeface="Consolas"/>
              </a:rPr>
              <a:t>name</a:t>
            </a:r>
            <a:r>
              <a:rPr lang="en-US" sz="1300" dirty="0">
                <a:solidFill>
                  <a:srgbClr val="000000"/>
                </a:solidFill>
                <a:latin typeface="Consolas"/>
              </a:rPr>
              <a:t>, </a:t>
            </a:r>
            <a:r>
              <a:rPr lang="en-US" sz="1300" dirty="0" err="1">
                <a:solidFill>
                  <a:srgbClr val="0000FF"/>
                </a:solidFill>
                <a:latin typeface="Consolas"/>
              </a:rPr>
              <a:t>int</a:t>
            </a:r>
            <a:r>
              <a:rPr lang="en-US" sz="1300" dirty="0">
                <a:solidFill>
                  <a:srgbClr val="000000"/>
                </a:solidFill>
                <a:latin typeface="Consolas"/>
              </a:rPr>
              <a:t> </a:t>
            </a:r>
            <a:r>
              <a:rPr lang="en-US" sz="1300" dirty="0">
                <a:solidFill>
                  <a:srgbClr val="020002"/>
                </a:solidFill>
                <a:latin typeface="Consolas"/>
              </a:rPr>
              <a:t>count</a:t>
            </a:r>
            <a:r>
              <a:rPr lang="en-US" sz="1300" dirty="0">
                <a:solidFill>
                  <a:srgbClr val="000000"/>
                </a:solidFill>
                <a:latin typeface="Consolas"/>
              </a:rPr>
              <a:t>);</a:t>
            </a:r>
          </a:p>
          <a:p>
            <a:r>
              <a:rPr lang="en-US" sz="1300" dirty="0">
                <a:solidFill>
                  <a:srgbClr val="000000"/>
                </a:solidFill>
                <a:latin typeface="Consolas"/>
              </a:rPr>
              <a:t>   [</a:t>
            </a:r>
            <a:r>
              <a:rPr lang="en-US" sz="1300" b="1" dirty="0" err="1">
                <a:solidFill>
                  <a:srgbClr val="0000FF"/>
                </a:solidFill>
                <a:latin typeface="Consolas"/>
              </a:rPr>
              <a:t>DllImport</a:t>
            </a:r>
            <a:r>
              <a:rPr lang="en-US" sz="1300" dirty="0">
                <a:solidFill>
                  <a:srgbClr val="000000"/>
                </a:solidFill>
                <a:latin typeface="Consolas"/>
              </a:rPr>
              <a:t>(</a:t>
            </a:r>
            <a:r>
              <a:rPr lang="en-US" sz="1300" dirty="0">
                <a:solidFill>
                  <a:srgbClr val="A31515"/>
                </a:solidFill>
                <a:latin typeface="Consolas"/>
              </a:rPr>
              <a:t>"user32"</a:t>
            </a:r>
            <a:r>
              <a:rPr lang="en-US" sz="1300" dirty="0">
                <a:solidFill>
                  <a:srgbClr val="000000"/>
                </a:solidFill>
                <a:latin typeface="Consolas"/>
              </a:rPr>
              <a:t>)]</a:t>
            </a:r>
          </a:p>
          <a:p>
            <a:r>
              <a:rPr lang="en-US" sz="1300" dirty="0">
                <a:solidFill>
                  <a:srgbClr val="000000"/>
                </a:solidFill>
                <a:latin typeface="Consolas"/>
              </a:rPr>
              <a:t>   </a:t>
            </a:r>
            <a:r>
              <a:rPr lang="en-US" sz="1300" dirty="0">
                <a:solidFill>
                  <a:srgbClr val="0000FF"/>
                </a:solidFill>
                <a:latin typeface="Consolas"/>
              </a:rPr>
              <a:t>public</a:t>
            </a:r>
            <a:r>
              <a:rPr lang="en-US" sz="1300" dirty="0">
                <a:solidFill>
                  <a:srgbClr val="000000"/>
                </a:solidFill>
                <a:latin typeface="Consolas"/>
              </a:rPr>
              <a:t> </a:t>
            </a:r>
            <a:r>
              <a:rPr lang="en-US" sz="1300" dirty="0">
                <a:solidFill>
                  <a:srgbClr val="0000FF"/>
                </a:solidFill>
                <a:latin typeface="Consolas"/>
              </a:rPr>
              <a:t>static</a:t>
            </a:r>
            <a:r>
              <a:rPr lang="en-US" sz="1300" dirty="0">
                <a:solidFill>
                  <a:srgbClr val="000000"/>
                </a:solidFill>
                <a:latin typeface="Consolas"/>
              </a:rPr>
              <a:t> </a:t>
            </a:r>
            <a:r>
              <a:rPr lang="en-US" sz="1300" dirty="0">
                <a:solidFill>
                  <a:srgbClr val="0000FF"/>
                </a:solidFill>
                <a:latin typeface="Consolas"/>
              </a:rPr>
              <a:t>extern</a:t>
            </a:r>
            <a:r>
              <a:rPr lang="en-US" sz="1300" dirty="0">
                <a:solidFill>
                  <a:srgbClr val="000000"/>
                </a:solidFill>
                <a:latin typeface="Consolas"/>
              </a:rPr>
              <a:t> </a:t>
            </a:r>
            <a:r>
              <a:rPr lang="en-US" sz="1300" dirty="0" err="1">
                <a:solidFill>
                  <a:srgbClr val="0000FF"/>
                </a:solidFill>
                <a:latin typeface="Consolas"/>
              </a:rPr>
              <a:t>bool</a:t>
            </a:r>
            <a:r>
              <a:rPr lang="en-US" sz="1300" dirty="0">
                <a:solidFill>
                  <a:srgbClr val="000000"/>
                </a:solidFill>
                <a:latin typeface="Consolas"/>
              </a:rPr>
              <a:t> </a:t>
            </a:r>
            <a:r>
              <a:rPr lang="en-US" sz="1300" dirty="0" err="1">
                <a:solidFill>
                  <a:srgbClr val="020002"/>
                </a:solidFill>
                <a:latin typeface="Consolas"/>
              </a:rPr>
              <a:t>IsWindowVisible</a:t>
            </a:r>
            <a:r>
              <a:rPr lang="en-US" sz="1300" dirty="0">
                <a:solidFill>
                  <a:srgbClr val="000000"/>
                </a:solidFill>
                <a:latin typeface="Consolas"/>
              </a:rPr>
              <a:t>(</a:t>
            </a:r>
            <a:r>
              <a:rPr lang="en-US" sz="1300" b="1" dirty="0" err="1">
                <a:solidFill>
                  <a:srgbClr val="808000"/>
                </a:solidFill>
                <a:latin typeface="Consolas"/>
              </a:rPr>
              <a:t>IntPtr</a:t>
            </a:r>
            <a:r>
              <a:rPr lang="en-US" sz="1300" dirty="0">
                <a:solidFill>
                  <a:srgbClr val="000000"/>
                </a:solidFill>
                <a:latin typeface="Consolas"/>
              </a:rPr>
              <a:t> </a:t>
            </a:r>
            <a:r>
              <a:rPr lang="en-US" sz="1300" dirty="0" err="1">
                <a:solidFill>
                  <a:srgbClr val="020002"/>
                </a:solidFill>
                <a:latin typeface="Consolas"/>
              </a:rPr>
              <a:t>hWnd</a:t>
            </a:r>
            <a:r>
              <a:rPr lang="en-US" sz="1300" dirty="0">
                <a:solidFill>
                  <a:srgbClr val="000000"/>
                </a:solidFill>
                <a:latin typeface="Consolas"/>
              </a:rPr>
              <a:t>);</a:t>
            </a:r>
          </a:p>
          <a:p>
            <a:r>
              <a:rPr lang="en-US" sz="1300" dirty="0">
                <a:solidFill>
                  <a:srgbClr val="000000"/>
                </a:solidFill>
                <a:latin typeface="Consolas"/>
              </a:rPr>
              <a:t> </a:t>
            </a:r>
          </a:p>
          <a:p>
            <a:r>
              <a:rPr lang="en-US" sz="1300" dirty="0">
                <a:solidFill>
                  <a:srgbClr val="000000"/>
                </a:solidFill>
                <a:latin typeface="Consolas"/>
              </a:rPr>
              <a:t>   </a:t>
            </a:r>
            <a:r>
              <a:rPr lang="en-US" sz="1300" dirty="0">
                <a:solidFill>
                  <a:srgbClr val="0000FF"/>
                </a:solidFill>
                <a:latin typeface="Consolas"/>
              </a:rPr>
              <a:t>static</a:t>
            </a:r>
            <a:r>
              <a:rPr lang="en-US" sz="1300" dirty="0">
                <a:solidFill>
                  <a:srgbClr val="000000"/>
                </a:solidFill>
                <a:latin typeface="Consolas"/>
              </a:rPr>
              <a:t> </a:t>
            </a:r>
            <a:r>
              <a:rPr lang="en-US" sz="1300" dirty="0">
                <a:solidFill>
                  <a:srgbClr val="0000FF"/>
                </a:solidFill>
                <a:latin typeface="Consolas"/>
              </a:rPr>
              <a:t>void</a:t>
            </a:r>
            <a:r>
              <a:rPr lang="en-US" sz="1300" dirty="0">
                <a:solidFill>
                  <a:srgbClr val="000000"/>
                </a:solidFill>
                <a:latin typeface="Consolas"/>
              </a:rPr>
              <a:t> </a:t>
            </a:r>
            <a:r>
              <a:rPr lang="en-US" sz="1300" dirty="0">
                <a:solidFill>
                  <a:srgbClr val="020002"/>
                </a:solidFill>
                <a:latin typeface="Consolas"/>
              </a:rPr>
              <a:t>Main</a:t>
            </a:r>
            <a:r>
              <a:rPr lang="en-US" sz="1300" dirty="0">
                <a:solidFill>
                  <a:srgbClr val="000000"/>
                </a:solidFill>
                <a:latin typeface="Consolas"/>
              </a:rPr>
              <a:t>(</a:t>
            </a:r>
            <a:r>
              <a:rPr lang="en-US" sz="1300" dirty="0">
                <a:solidFill>
                  <a:srgbClr val="0000FF"/>
                </a:solidFill>
                <a:latin typeface="Consolas"/>
              </a:rPr>
              <a:t>string</a:t>
            </a:r>
            <a:r>
              <a:rPr lang="en-US" sz="1300" dirty="0">
                <a:solidFill>
                  <a:srgbClr val="000000"/>
                </a:solidFill>
                <a:latin typeface="Consolas"/>
              </a:rPr>
              <a:t>[] </a:t>
            </a:r>
            <a:r>
              <a:rPr lang="en-US" sz="1300" dirty="0" err="1">
                <a:solidFill>
                  <a:srgbClr val="020002"/>
                </a:solidFill>
                <a:latin typeface="Consolas"/>
              </a:rPr>
              <a:t>args</a:t>
            </a:r>
            <a:r>
              <a:rPr lang="en-US" sz="1300" dirty="0">
                <a:solidFill>
                  <a:srgbClr val="000000"/>
                </a:solidFill>
                <a:latin typeface="Consolas"/>
              </a:rPr>
              <a:t>) {</a:t>
            </a:r>
          </a:p>
          <a:p>
            <a:r>
              <a:rPr lang="en-US" sz="1300" dirty="0">
                <a:solidFill>
                  <a:srgbClr val="000000"/>
                </a:solidFill>
                <a:latin typeface="Consolas"/>
              </a:rPr>
              <a:t>      </a:t>
            </a:r>
            <a:r>
              <a:rPr lang="en-US" sz="1300" b="1" dirty="0">
                <a:solidFill>
                  <a:srgbClr val="0000FF"/>
                </a:solidFill>
                <a:latin typeface="Consolas"/>
              </a:rPr>
              <a:t>List</a:t>
            </a:r>
            <a:r>
              <a:rPr lang="en-US" sz="1300" dirty="0">
                <a:solidFill>
                  <a:srgbClr val="000000"/>
                </a:solidFill>
                <a:latin typeface="Consolas"/>
              </a:rPr>
              <a:t>&lt;</a:t>
            </a:r>
            <a:r>
              <a:rPr lang="en-US" sz="1300" dirty="0">
                <a:solidFill>
                  <a:srgbClr val="0000FF"/>
                </a:solidFill>
                <a:latin typeface="Consolas"/>
              </a:rPr>
              <a:t>string</a:t>
            </a:r>
            <a:r>
              <a:rPr lang="en-US" sz="1300" dirty="0">
                <a:solidFill>
                  <a:srgbClr val="000000"/>
                </a:solidFill>
                <a:latin typeface="Consolas"/>
              </a:rPr>
              <a:t>&gt; </a:t>
            </a:r>
            <a:r>
              <a:rPr lang="en-US" sz="1300" dirty="0">
                <a:solidFill>
                  <a:srgbClr val="020002"/>
                </a:solidFill>
                <a:latin typeface="Consolas"/>
              </a:rPr>
              <a:t>titles</a:t>
            </a:r>
            <a:r>
              <a:rPr lang="en-US" sz="1300" dirty="0">
                <a:solidFill>
                  <a:srgbClr val="000000"/>
                </a:solidFill>
                <a:latin typeface="Consolas"/>
              </a:rPr>
              <a:t> = </a:t>
            </a:r>
            <a:r>
              <a:rPr lang="en-US" sz="1300" dirty="0">
                <a:solidFill>
                  <a:srgbClr val="0000FF"/>
                </a:solidFill>
                <a:latin typeface="Consolas"/>
              </a:rPr>
              <a:t>new</a:t>
            </a:r>
            <a:r>
              <a:rPr lang="en-US" sz="1300" dirty="0">
                <a:solidFill>
                  <a:srgbClr val="000000"/>
                </a:solidFill>
                <a:latin typeface="Consolas"/>
              </a:rPr>
              <a:t> </a:t>
            </a:r>
            <a:r>
              <a:rPr lang="en-US" sz="1300" b="1" dirty="0">
                <a:solidFill>
                  <a:srgbClr val="0000FF"/>
                </a:solidFill>
                <a:latin typeface="Consolas"/>
              </a:rPr>
              <a:t>List</a:t>
            </a:r>
            <a:r>
              <a:rPr lang="en-US" sz="1300" dirty="0">
                <a:solidFill>
                  <a:srgbClr val="000000"/>
                </a:solidFill>
                <a:latin typeface="Consolas"/>
              </a:rPr>
              <a:t>&lt;</a:t>
            </a:r>
            <a:r>
              <a:rPr lang="en-US" sz="1300" dirty="0">
                <a:solidFill>
                  <a:srgbClr val="0000FF"/>
                </a:solidFill>
                <a:latin typeface="Consolas"/>
              </a:rPr>
              <a:t>string</a:t>
            </a:r>
            <a:r>
              <a:rPr lang="en-US" sz="1300" dirty="0">
                <a:solidFill>
                  <a:srgbClr val="000000"/>
                </a:solidFill>
                <a:latin typeface="Consolas"/>
              </a:rPr>
              <a:t>&gt;();</a:t>
            </a:r>
          </a:p>
          <a:p>
            <a:r>
              <a:rPr lang="en-US" sz="1300" dirty="0">
                <a:solidFill>
                  <a:srgbClr val="000000"/>
                </a:solidFill>
                <a:latin typeface="Consolas"/>
              </a:rPr>
              <a:t>      </a:t>
            </a:r>
            <a:r>
              <a:rPr lang="en-US" sz="1300" dirty="0" err="1">
                <a:solidFill>
                  <a:srgbClr val="020002"/>
                </a:solidFill>
                <a:latin typeface="Consolas"/>
              </a:rPr>
              <a:t>EnumWindows</a:t>
            </a:r>
            <a:r>
              <a:rPr lang="en-US" sz="1300" dirty="0">
                <a:solidFill>
                  <a:srgbClr val="000000"/>
                </a:solidFill>
                <a:latin typeface="Consolas"/>
              </a:rPr>
              <a:t>(</a:t>
            </a:r>
            <a:r>
              <a:rPr lang="en-US" sz="1300" dirty="0" err="1">
                <a:solidFill>
                  <a:srgbClr val="020002"/>
                </a:solidFill>
                <a:latin typeface="Consolas"/>
              </a:rPr>
              <a:t>EnumCallback</a:t>
            </a:r>
            <a:r>
              <a:rPr lang="en-US" sz="1300" dirty="0">
                <a:solidFill>
                  <a:srgbClr val="000000"/>
                </a:solidFill>
                <a:latin typeface="Consolas"/>
              </a:rPr>
              <a:t>, (</a:t>
            </a:r>
            <a:r>
              <a:rPr lang="en-US" sz="1300" b="1" dirty="0" err="1">
                <a:solidFill>
                  <a:srgbClr val="808000"/>
                </a:solidFill>
                <a:latin typeface="Consolas"/>
              </a:rPr>
              <a:t>IntPtr</a:t>
            </a:r>
            <a:r>
              <a:rPr lang="en-US" sz="1300" dirty="0">
                <a:solidFill>
                  <a:srgbClr val="000000"/>
                </a:solidFill>
                <a:latin typeface="Consolas"/>
              </a:rPr>
              <a:t>)</a:t>
            </a:r>
            <a:r>
              <a:rPr lang="en-US" sz="1300" b="1" dirty="0" err="1">
                <a:solidFill>
                  <a:srgbClr val="808000"/>
                </a:solidFill>
                <a:latin typeface="Consolas"/>
              </a:rPr>
              <a:t>GCHandle</a:t>
            </a:r>
            <a:r>
              <a:rPr lang="en-US" sz="1300" dirty="0" err="1">
                <a:solidFill>
                  <a:srgbClr val="000000"/>
                </a:solidFill>
                <a:latin typeface="Consolas"/>
              </a:rPr>
              <a:t>.</a:t>
            </a:r>
            <a:r>
              <a:rPr lang="en-US" sz="1300" dirty="0" err="1">
                <a:solidFill>
                  <a:srgbClr val="020002"/>
                </a:solidFill>
                <a:latin typeface="Consolas"/>
              </a:rPr>
              <a:t>Alloc</a:t>
            </a:r>
            <a:r>
              <a:rPr lang="en-US" sz="1300" dirty="0">
                <a:solidFill>
                  <a:srgbClr val="000000"/>
                </a:solidFill>
                <a:latin typeface="Consolas"/>
              </a:rPr>
              <a:t>(</a:t>
            </a:r>
            <a:r>
              <a:rPr lang="en-US" sz="1300" dirty="0">
                <a:solidFill>
                  <a:srgbClr val="020002"/>
                </a:solidFill>
                <a:latin typeface="Consolas"/>
              </a:rPr>
              <a:t>titles</a:t>
            </a:r>
            <a:r>
              <a:rPr lang="en-US" sz="1300" dirty="0">
                <a:solidFill>
                  <a:srgbClr val="000000"/>
                </a:solidFill>
                <a:latin typeface="Consolas"/>
              </a:rPr>
              <a:t>));</a:t>
            </a:r>
          </a:p>
          <a:p>
            <a:r>
              <a:rPr lang="en-US" sz="1300" dirty="0">
                <a:solidFill>
                  <a:srgbClr val="000000"/>
                </a:solidFill>
                <a:latin typeface="Consolas"/>
              </a:rPr>
              <a:t>   }</a:t>
            </a:r>
          </a:p>
          <a:p>
            <a:r>
              <a:rPr lang="en-US" sz="1300" dirty="0">
                <a:solidFill>
                  <a:srgbClr val="000000"/>
                </a:solidFill>
                <a:latin typeface="Consolas"/>
              </a:rPr>
              <a:t>   </a:t>
            </a:r>
            <a:r>
              <a:rPr lang="en-US" sz="1300" dirty="0">
                <a:solidFill>
                  <a:srgbClr val="0000FF"/>
                </a:solidFill>
                <a:latin typeface="Consolas"/>
              </a:rPr>
              <a:t>static</a:t>
            </a:r>
            <a:r>
              <a:rPr lang="en-US" sz="1300" dirty="0">
                <a:solidFill>
                  <a:srgbClr val="000000"/>
                </a:solidFill>
                <a:latin typeface="Consolas"/>
              </a:rPr>
              <a:t> </a:t>
            </a:r>
            <a:r>
              <a:rPr lang="en-US" sz="1300" dirty="0" err="1">
                <a:solidFill>
                  <a:srgbClr val="0000FF"/>
                </a:solidFill>
                <a:latin typeface="Consolas"/>
              </a:rPr>
              <a:t>bool</a:t>
            </a:r>
            <a:r>
              <a:rPr lang="en-US" sz="1300" dirty="0">
                <a:solidFill>
                  <a:srgbClr val="000000"/>
                </a:solidFill>
                <a:latin typeface="Consolas"/>
              </a:rPr>
              <a:t> </a:t>
            </a:r>
            <a:r>
              <a:rPr lang="en-US" sz="1300" dirty="0" err="1">
                <a:solidFill>
                  <a:srgbClr val="020002"/>
                </a:solidFill>
                <a:latin typeface="Consolas"/>
              </a:rPr>
              <a:t>EnumCallback</a:t>
            </a:r>
            <a:r>
              <a:rPr lang="en-US" sz="1300" dirty="0">
                <a:solidFill>
                  <a:srgbClr val="000000"/>
                </a:solidFill>
                <a:latin typeface="Consolas"/>
              </a:rPr>
              <a:t>(</a:t>
            </a:r>
            <a:r>
              <a:rPr lang="en-US" sz="1300" b="1" dirty="0" err="1">
                <a:solidFill>
                  <a:srgbClr val="808000"/>
                </a:solidFill>
                <a:latin typeface="Consolas"/>
              </a:rPr>
              <a:t>IntPtr</a:t>
            </a:r>
            <a:r>
              <a:rPr lang="en-US" sz="1300" dirty="0">
                <a:solidFill>
                  <a:srgbClr val="000000"/>
                </a:solidFill>
                <a:latin typeface="Consolas"/>
              </a:rPr>
              <a:t> </a:t>
            </a:r>
            <a:r>
              <a:rPr lang="en-US" sz="1300" dirty="0" err="1">
                <a:solidFill>
                  <a:srgbClr val="020002"/>
                </a:solidFill>
                <a:latin typeface="Consolas"/>
              </a:rPr>
              <a:t>hWnd</a:t>
            </a:r>
            <a:r>
              <a:rPr lang="en-US" sz="1300" dirty="0">
                <a:solidFill>
                  <a:srgbClr val="000000"/>
                </a:solidFill>
                <a:latin typeface="Consolas"/>
              </a:rPr>
              <a:t>, </a:t>
            </a:r>
            <a:r>
              <a:rPr lang="en-US" sz="1300" b="1" dirty="0" err="1">
                <a:solidFill>
                  <a:srgbClr val="808000"/>
                </a:solidFill>
                <a:latin typeface="Consolas"/>
              </a:rPr>
              <a:t>IntPtr</a:t>
            </a:r>
            <a:r>
              <a:rPr lang="en-US" sz="1300" dirty="0">
                <a:solidFill>
                  <a:srgbClr val="000000"/>
                </a:solidFill>
                <a:latin typeface="Consolas"/>
              </a:rPr>
              <a:t> </a:t>
            </a:r>
            <a:r>
              <a:rPr lang="en-US" sz="1300" dirty="0" err="1">
                <a:solidFill>
                  <a:srgbClr val="020002"/>
                </a:solidFill>
                <a:latin typeface="Consolas"/>
              </a:rPr>
              <a:t>param</a:t>
            </a:r>
            <a:r>
              <a:rPr lang="en-US" sz="1300" dirty="0">
                <a:solidFill>
                  <a:srgbClr val="000000"/>
                </a:solidFill>
                <a:latin typeface="Consolas"/>
              </a:rPr>
              <a:t>) {</a:t>
            </a:r>
          </a:p>
          <a:p>
            <a:r>
              <a:rPr lang="en-US" sz="1300" dirty="0">
                <a:solidFill>
                  <a:srgbClr val="000000"/>
                </a:solidFill>
                <a:latin typeface="Consolas"/>
              </a:rPr>
              <a:t>      </a:t>
            </a:r>
            <a:r>
              <a:rPr lang="en-US" sz="1300" dirty="0">
                <a:solidFill>
                  <a:srgbClr val="0000FF"/>
                </a:solidFill>
                <a:latin typeface="Consolas"/>
              </a:rPr>
              <a:t>if</a:t>
            </a:r>
            <a:r>
              <a:rPr lang="en-US" sz="1300" dirty="0">
                <a:solidFill>
                  <a:srgbClr val="000000"/>
                </a:solidFill>
                <a:latin typeface="Consolas"/>
              </a:rPr>
              <a:t>(</a:t>
            </a:r>
            <a:r>
              <a:rPr lang="en-US" sz="1300" dirty="0" err="1">
                <a:solidFill>
                  <a:srgbClr val="020002"/>
                </a:solidFill>
                <a:latin typeface="Consolas"/>
              </a:rPr>
              <a:t>IsWindowVisible</a:t>
            </a:r>
            <a:r>
              <a:rPr lang="en-US" sz="1300" dirty="0">
                <a:solidFill>
                  <a:srgbClr val="000000"/>
                </a:solidFill>
                <a:latin typeface="Consolas"/>
              </a:rPr>
              <a:t>(</a:t>
            </a:r>
            <a:r>
              <a:rPr lang="en-US" sz="1300" dirty="0" err="1">
                <a:solidFill>
                  <a:srgbClr val="020002"/>
                </a:solidFill>
                <a:latin typeface="Consolas"/>
              </a:rPr>
              <a:t>hWnd</a:t>
            </a:r>
            <a:r>
              <a:rPr lang="en-US" sz="1300" dirty="0">
                <a:solidFill>
                  <a:srgbClr val="000000"/>
                </a:solidFill>
                <a:latin typeface="Consolas"/>
              </a:rPr>
              <a:t>)) {</a:t>
            </a:r>
          </a:p>
          <a:p>
            <a:r>
              <a:rPr lang="en-US" sz="1300" dirty="0">
                <a:solidFill>
                  <a:srgbClr val="000000"/>
                </a:solidFill>
                <a:latin typeface="Consolas"/>
              </a:rPr>
              <a:t>         </a:t>
            </a:r>
            <a:r>
              <a:rPr lang="en-US" sz="1300" b="1" dirty="0" err="1">
                <a:solidFill>
                  <a:srgbClr val="0000FF"/>
                </a:solidFill>
                <a:latin typeface="Consolas"/>
              </a:rPr>
              <a:t>StringBuilder</a:t>
            </a:r>
            <a:r>
              <a:rPr lang="en-US" sz="1300" dirty="0">
                <a:solidFill>
                  <a:srgbClr val="000000"/>
                </a:solidFill>
                <a:latin typeface="Consolas"/>
              </a:rPr>
              <a:t> </a:t>
            </a:r>
            <a:r>
              <a:rPr lang="en-US" sz="1300" dirty="0">
                <a:solidFill>
                  <a:srgbClr val="020002"/>
                </a:solidFill>
                <a:latin typeface="Consolas"/>
              </a:rPr>
              <a:t>name</a:t>
            </a:r>
            <a:r>
              <a:rPr lang="en-US" sz="1300" dirty="0">
                <a:solidFill>
                  <a:srgbClr val="000000"/>
                </a:solidFill>
                <a:latin typeface="Consolas"/>
              </a:rPr>
              <a:t> = </a:t>
            </a:r>
            <a:r>
              <a:rPr lang="en-US" sz="1300" dirty="0">
                <a:solidFill>
                  <a:srgbClr val="0000FF"/>
                </a:solidFill>
                <a:latin typeface="Consolas"/>
              </a:rPr>
              <a:t>new</a:t>
            </a:r>
            <a:r>
              <a:rPr lang="en-US" sz="1300" dirty="0">
                <a:solidFill>
                  <a:srgbClr val="000000"/>
                </a:solidFill>
                <a:latin typeface="Consolas"/>
              </a:rPr>
              <a:t> </a:t>
            </a:r>
            <a:r>
              <a:rPr lang="en-US" sz="1300" b="1" dirty="0" err="1">
                <a:solidFill>
                  <a:srgbClr val="0000FF"/>
                </a:solidFill>
                <a:latin typeface="Consolas"/>
              </a:rPr>
              <a:t>StringBuilder</a:t>
            </a:r>
            <a:r>
              <a:rPr lang="en-US" sz="1300" dirty="0">
                <a:solidFill>
                  <a:srgbClr val="000000"/>
                </a:solidFill>
                <a:latin typeface="Consolas"/>
              </a:rPr>
              <a:t>(300);</a:t>
            </a:r>
          </a:p>
          <a:p>
            <a:r>
              <a:rPr lang="en-US" sz="1300" dirty="0">
                <a:solidFill>
                  <a:srgbClr val="000000"/>
                </a:solidFill>
                <a:latin typeface="Consolas"/>
              </a:rPr>
              <a:t>         </a:t>
            </a:r>
            <a:r>
              <a:rPr lang="en-US" sz="1300" dirty="0" err="1">
                <a:solidFill>
                  <a:srgbClr val="020002"/>
                </a:solidFill>
                <a:latin typeface="Consolas"/>
              </a:rPr>
              <a:t>GetWindowText</a:t>
            </a:r>
            <a:r>
              <a:rPr lang="en-US" sz="1300" dirty="0">
                <a:solidFill>
                  <a:srgbClr val="000000"/>
                </a:solidFill>
                <a:latin typeface="Consolas"/>
              </a:rPr>
              <a:t>(</a:t>
            </a:r>
            <a:r>
              <a:rPr lang="en-US" sz="1300" dirty="0" err="1">
                <a:solidFill>
                  <a:srgbClr val="020002"/>
                </a:solidFill>
                <a:latin typeface="Consolas"/>
              </a:rPr>
              <a:t>hWnd</a:t>
            </a:r>
            <a:r>
              <a:rPr lang="en-US" sz="1300" dirty="0">
                <a:solidFill>
                  <a:srgbClr val="000000"/>
                </a:solidFill>
                <a:latin typeface="Consolas"/>
              </a:rPr>
              <a:t>, </a:t>
            </a:r>
            <a:r>
              <a:rPr lang="en-US" sz="1300" dirty="0">
                <a:solidFill>
                  <a:srgbClr val="020002"/>
                </a:solidFill>
                <a:latin typeface="Consolas"/>
              </a:rPr>
              <a:t>name</a:t>
            </a:r>
            <a:r>
              <a:rPr lang="en-US" sz="1300" dirty="0">
                <a:solidFill>
                  <a:srgbClr val="000000"/>
                </a:solidFill>
                <a:latin typeface="Consolas"/>
              </a:rPr>
              <a:t>, 300);</a:t>
            </a:r>
          </a:p>
          <a:p>
            <a:r>
              <a:rPr lang="en-US" sz="1300" dirty="0">
                <a:solidFill>
                  <a:srgbClr val="000000"/>
                </a:solidFill>
                <a:latin typeface="Consolas"/>
              </a:rPr>
              <a:t>         </a:t>
            </a:r>
            <a:r>
              <a:rPr lang="en-US" sz="1300" dirty="0">
                <a:solidFill>
                  <a:srgbClr val="0000FF"/>
                </a:solidFill>
                <a:latin typeface="Consolas"/>
              </a:rPr>
              <a:t>if</a:t>
            </a:r>
            <a:r>
              <a:rPr lang="en-US" sz="1300" dirty="0">
                <a:solidFill>
                  <a:srgbClr val="000000"/>
                </a:solidFill>
                <a:latin typeface="Consolas"/>
              </a:rPr>
              <a:t>(</a:t>
            </a:r>
            <a:r>
              <a:rPr lang="en-US" sz="1300" dirty="0" err="1">
                <a:solidFill>
                  <a:srgbClr val="020002"/>
                </a:solidFill>
                <a:latin typeface="Consolas"/>
              </a:rPr>
              <a:t>name</a:t>
            </a:r>
            <a:r>
              <a:rPr lang="en-US" sz="1300" dirty="0" err="1">
                <a:solidFill>
                  <a:srgbClr val="000000"/>
                </a:solidFill>
                <a:latin typeface="Consolas"/>
              </a:rPr>
              <a:t>.</a:t>
            </a:r>
            <a:r>
              <a:rPr lang="en-US" sz="1300" dirty="0" err="1">
                <a:solidFill>
                  <a:srgbClr val="020002"/>
                </a:solidFill>
                <a:latin typeface="Consolas"/>
              </a:rPr>
              <a:t>Length</a:t>
            </a:r>
            <a:r>
              <a:rPr lang="en-US" sz="1300" dirty="0">
                <a:solidFill>
                  <a:srgbClr val="000000"/>
                </a:solidFill>
                <a:latin typeface="Consolas"/>
              </a:rPr>
              <a:t> &gt; 0) {</a:t>
            </a:r>
          </a:p>
          <a:p>
            <a:r>
              <a:rPr lang="en-US" sz="1300" dirty="0">
                <a:solidFill>
                  <a:srgbClr val="000000"/>
                </a:solidFill>
                <a:latin typeface="Consolas"/>
              </a:rPr>
              <a:t>            </a:t>
            </a:r>
            <a:r>
              <a:rPr lang="en-US" sz="1300" b="1" dirty="0" err="1">
                <a:solidFill>
                  <a:srgbClr val="808000"/>
                </a:solidFill>
                <a:latin typeface="Consolas"/>
              </a:rPr>
              <a:t>GCHandle</a:t>
            </a:r>
            <a:r>
              <a:rPr lang="en-US" sz="1300" dirty="0">
                <a:solidFill>
                  <a:srgbClr val="000000"/>
                </a:solidFill>
                <a:latin typeface="Consolas"/>
              </a:rPr>
              <a:t> </a:t>
            </a:r>
            <a:r>
              <a:rPr lang="en-US" sz="1300" dirty="0">
                <a:solidFill>
                  <a:srgbClr val="020002"/>
                </a:solidFill>
                <a:latin typeface="Consolas"/>
              </a:rPr>
              <a:t>h</a:t>
            </a:r>
            <a:r>
              <a:rPr lang="en-US" sz="1300" dirty="0">
                <a:solidFill>
                  <a:srgbClr val="000000"/>
                </a:solidFill>
                <a:latin typeface="Consolas"/>
              </a:rPr>
              <a:t> = </a:t>
            </a:r>
            <a:r>
              <a:rPr lang="en-US" sz="1300" b="1" dirty="0" err="1">
                <a:solidFill>
                  <a:srgbClr val="808000"/>
                </a:solidFill>
                <a:latin typeface="Consolas"/>
              </a:rPr>
              <a:t>GCHandle</a:t>
            </a:r>
            <a:r>
              <a:rPr lang="en-US" sz="1300" dirty="0" err="1">
                <a:solidFill>
                  <a:srgbClr val="000000"/>
                </a:solidFill>
                <a:latin typeface="Consolas"/>
              </a:rPr>
              <a:t>.</a:t>
            </a:r>
            <a:r>
              <a:rPr lang="en-US" sz="1300" dirty="0" err="1">
                <a:solidFill>
                  <a:srgbClr val="020002"/>
                </a:solidFill>
                <a:latin typeface="Consolas"/>
              </a:rPr>
              <a:t>FromIntPtr</a:t>
            </a:r>
            <a:r>
              <a:rPr lang="en-US" sz="1300" dirty="0">
                <a:solidFill>
                  <a:srgbClr val="000000"/>
                </a:solidFill>
                <a:latin typeface="Consolas"/>
              </a:rPr>
              <a:t>(</a:t>
            </a:r>
            <a:r>
              <a:rPr lang="en-US" sz="1300" dirty="0" err="1">
                <a:solidFill>
                  <a:srgbClr val="020002"/>
                </a:solidFill>
                <a:latin typeface="Consolas"/>
              </a:rPr>
              <a:t>param</a:t>
            </a:r>
            <a:r>
              <a:rPr lang="en-US" sz="1300" dirty="0">
                <a:solidFill>
                  <a:srgbClr val="000000"/>
                </a:solidFill>
                <a:latin typeface="Consolas"/>
              </a:rPr>
              <a:t>);</a:t>
            </a:r>
          </a:p>
          <a:p>
            <a:r>
              <a:rPr lang="en-US" sz="1300" dirty="0">
                <a:solidFill>
                  <a:srgbClr val="000000"/>
                </a:solidFill>
                <a:latin typeface="Consolas"/>
              </a:rPr>
              <a:t>            </a:t>
            </a:r>
            <a:r>
              <a:rPr lang="en-US" sz="1300" b="1" dirty="0">
                <a:solidFill>
                  <a:srgbClr val="0000FF"/>
                </a:solidFill>
                <a:latin typeface="Consolas"/>
              </a:rPr>
              <a:t>List</a:t>
            </a:r>
            <a:r>
              <a:rPr lang="en-US" sz="1300" dirty="0">
                <a:solidFill>
                  <a:srgbClr val="000000"/>
                </a:solidFill>
                <a:latin typeface="Consolas"/>
              </a:rPr>
              <a:t>&lt;</a:t>
            </a:r>
            <a:r>
              <a:rPr lang="en-US" sz="1300" dirty="0">
                <a:solidFill>
                  <a:srgbClr val="0000FF"/>
                </a:solidFill>
                <a:latin typeface="Consolas"/>
              </a:rPr>
              <a:t>string</a:t>
            </a:r>
            <a:r>
              <a:rPr lang="en-US" sz="1300" dirty="0">
                <a:solidFill>
                  <a:srgbClr val="000000"/>
                </a:solidFill>
                <a:latin typeface="Consolas"/>
              </a:rPr>
              <a:t>&gt; </a:t>
            </a:r>
            <a:r>
              <a:rPr lang="en-US" sz="1300" dirty="0">
                <a:solidFill>
                  <a:srgbClr val="020002"/>
                </a:solidFill>
                <a:latin typeface="Consolas"/>
              </a:rPr>
              <a:t>list</a:t>
            </a:r>
            <a:r>
              <a:rPr lang="en-US" sz="1300" dirty="0">
                <a:solidFill>
                  <a:srgbClr val="000000"/>
                </a:solidFill>
                <a:latin typeface="Consolas"/>
              </a:rPr>
              <a:t> = (</a:t>
            </a:r>
            <a:r>
              <a:rPr lang="en-US" sz="1300" b="1" dirty="0">
                <a:solidFill>
                  <a:srgbClr val="0000FF"/>
                </a:solidFill>
                <a:latin typeface="Consolas"/>
              </a:rPr>
              <a:t>List</a:t>
            </a:r>
            <a:r>
              <a:rPr lang="en-US" sz="1300" dirty="0">
                <a:solidFill>
                  <a:srgbClr val="000000"/>
                </a:solidFill>
                <a:latin typeface="Consolas"/>
              </a:rPr>
              <a:t>&lt;</a:t>
            </a:r>
            <a:r>
              <a:rPr lang="en-US" sz="1300" dirty="0">
                <a:solidFill>
                  <a:srgbClr val="0000FF"/>
                </a:solidFill>
                <a:latin typeface="Consolas"/>
              </a:rPr>
              <a:t>string</a:t>
            </a:r>
            <a:r>
              <a:rPr lang="en-US" sz="1300" dirty="0">
                <a:solidFill>
                  <a:srgbClr val="000000"/>
                </a:solidFill>
                <a:latin typeface="Consolas"/>
              </a:rPr>
              <a:t>&gt;)</a:t>
            </a:r>
            <a:r>
              <a:rPr lang="en-US" sz="1300" dirty="0" err="1">
                <a:solidFill>
                  <a:srgbClr val="020002"/>
                </a:solidFill>
                <a:latin typeface="Consolas"/>
              </a:rPr>
              <a:t>h</a:t>
            </a:r>
            <a:r>
              <a:rPr lang="en-US" sz="1300" dirty="0" err="1">
                <a:solidFill>
                  <a:srgbClr val="000000"/>
                </a:solidFill>
                <a:latin typeface="Consolas"/>
              </a:rPr>
              <a:t>.</a:t>
            </a:r>
            <a:r>
              <a:rPr lang="en-US" sz="1300" dirty="0" err="1">
                <a:solidFill>
                  <a:srgbClr val="020002"/>
                </a:solidFill>
                <a:latin typeface="Consolas"/>
              </a:rPr>
              <a:t>Target</a:t>
            </a:r>
            <a:r>
              <a:rPr lang="en-US" sz="1300" dirty="0">
                <a:solidFill>
                  <a:srgbClr val="000000"/>
                </a:solidFill>
                <a:latin typeface="Consolas"/>
              </a:rPr>
              <a:t>;</a:t>
            </a:r>
          </a:p>
          <a:p>
            <a:r>
              <a:rPr lang="en-US" sz="1300" dirty="0">
                <a:solidFill>
                  <a:srgbClr val="000000"/>
                </a:solidFill>
                <a:latin typeface="Consolas"/>
              </a:rPr>
              <a:t>            </a:t>
            </a:r>
            <a:r>
              <a:rPr lang="en-US" sz="1300" dirty="0" err="1">
                <a:solidFill>
                  <a:srgbClr val="020002"/>
                </a:solidFill>
                <a:latin typeface="Consolas"/>
              </a:rPr>
              <a:t>list</a:t>
            </a:r>
            <a:r>
              <a:rPr lang="en-US" sz="1300" dirty="0" err="1">
                <a:solidFill>
                  <a:srgbClr val="000000"/>
                </a:solidFill>
                <a:latin typeface="Consolas"/>
              </a:rPr>
              <a:t>.</a:t>
            </a:r>
            <a:r>
              <a:rPr lang="en-US" sz="1300" dirty="0" err="1">
                <a:solidFill>
                  <a:srgbClr val="020002"/>
                </a:solidFill>
                <a:latin typeface="Consolas"/>
              </a:rPr>
              <a:t>Add</a:t>
            </a:r>
            <a:r>
              <a:rPr lang="en-US" sz="1300" dirty="0">
                <a:solidFill>
                  <a:srgbClr val="000000"/>
                </a:solidFill>
                <a:latin typeface="Consolas"/>
              </a:rPr>
              <a:t>(</a:t>
            </a:r>
            <a:r>
              <a:rPr lang="en-US" sz="1300" dirty="0" err="1">
                <a:solidFill>
                  <a:srgbClr val="020002"/>
                </a:solidFill>
                <a:latin typeface="Consolas"/>
              </a:rPr>
              <a:t>name</a:t>
            </a:r>
            <a:r>
              <a:rPr lang="en-US" sz="1300" dirty="0" err="1">
                <a:solidFill>
                  <a:srgbClr val="000000"/>
                </a:solidFill>
                <a:latin typeface="Consolas"/>
              </a:rPr>
              <a:t>.</a:t>
            </a:r>
            <a:r>
              <a:rPr lang="en-US" sz="1300" dirty="0" err="1">
                <a:solidFill>
                  <a:srgbClr val="020002"/>
                </a:solidFill>
                <a:latin typeface="Consolas"/>
              </a:rPr>
              <a:t>ToString</a:t>
            </a:r>
            <a:r>
              <a:rPr lang="en-US" sz="1300" dirty="0">
                <a:solidFill>
                  <a:srgbClr val="000000"/>
                </a:solidFill>
                <a:latin typeface="Consolas"/>
              </a:rPr>
              <a:t>());</a:t>
            </a:r>
          </a:p>
          <a:p>
            <a:r>
              <a:rPr lang="en-US" sz="1300" dirty="0">
                <a:solidFill>
                  <a:srgbClr val="000000"/>
                </a:solidFill>
                <a:latin typeface="Consolas"/>
              </a:rPr>
              <a:t>         }</a:t>
            </a:r>
          </a:p>
          <a:p>
            <a:r>
              <a:rPr lang="en-US" sz="1300" dirty="0">
                <a:solidFill>
                  <a:srgbClr val="000000"/>
                </a:solidFill>
                <a:latin typeface="Consolas"/>
              </a:rPr>
              <a:t>      }</a:t>
            </a:r>
          </a:p>
          <a:p>
            <a:r>
              <a:rPr lang="en-US" sz="1300" dirty="0">
                <a:solidFill>
                  <a:srgbClr val="000000"/>
                </a:solidFill>
                <a:latin typeface="Consolas"/>
              </a:rPr>
              <a:t>      </a:t>
            </a:r>
            <a:r>
              <a:rPr lang="en-US" sz="1300" dirty="0">
                <a:solidFill>
                  <a:srgbClr val="0000FF"/>
                </a:solidFill>
                <a:latin typeface="Consolas"/>
              </a:rPr>
              <a:t>return</a:t>
            </a:r>
            <a:r>
              <a:rPr lang="en-US" sz="1300" dirty="0">
                <a:solidFill>
                  <a:srgbClr val="000000"/>
                </a:solidFill>
                <a:latin typeface="Consolas"/>
              </a:rPr>
              <a:t> </a:t>
            </a:r>
            <a:r>
              <a:rPr lang="en-US" sz="1300" dirty="0">
                <a:solidFill>
                  <a:srgbClr val="0000FF"/>
                </a:solidFill>
                <a:latin typeface="Consolas"/>
              </a:rPr>
              <a:t>true</a:t>
            </a:r>
            <a:r>
              <a:rPr lang="en-US" sz="1300" dirty="0">
                <a:solidFill>
                  <a:srgbClr val="000000"/>
                </a:solidFill>
                <a:latin typeface="Consolas"/>
              </a:rPr>
              <a:t>;</a:t>
            </a:r>
          </a:p>
          <a:p>
            <a:r>
              <a:rPr lang="en-US" sz="1300" dirty="0">
                <a:solidFill>
                  <a:srgbClr val="000000"/>
                </a:solidFill>
                <a:latin typeface="Consolas"/>
              </a:rPr>
              <a:t>   }</a:t>
            </a:r>
          </a:p>
          <a:p>
            <a:r>
              <a:rPr lang="en-US" sz="1300" dirty="0">
                <a:solidFill>
                  <a:srgbClr val="000000"/>
                </a:solidFill>
                <a:latin typeface="Consolas"/>
              </a:rPr>
              <a:t>}</a:t>
            </a:r>
          </a:p>
        </p:txBody>
      </p:sp>
    </p:spTree>
  </p:cSld>
  <p:clrMapOvr>
    <a:masterClrMapping/>
  </p:clrMapOvr>
  <p:transition>
    <p:fade/>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References</a:t>
            </a:r>
            <a:endParaRPr lang="he-IL" dirty="0"/>
          </a:p>
        </p:txBody>
      </p:sp>
      <p:sp>
        <p:nvSpPr>
          <p:cNvPr id="3" name="Content Placeholder 2"/>
          <p:cNvSpPr>
            <a:spLocks noGrp="1"/>
          </p:cNvSpPr>
          <p:nvPr>
            <p:ph idx="1"/>
          </p:nvPr>
        </p:nvSpPr>
        <p:spPr/>
        <p:txBody>
          <a:bodyPr>
            <a:normAutofit fontScale="85000" lnSpcReduction="10000"/>
          </a:bodyPr>
          <a:lstStyle/>
          <a:p>
            <a:r>
              <a:rPr lang="en-US" dirty="0"/>
              <a:t>The </a:t>
            </a:r>
            <a:r>
              <a:rPr lang="en-US" b="1" dirty="0" err="1">
                <a:solidFill>
                  <a:srgbClr val="FF0000"/>
                </a:solidFill>
                <a:latin typeface="Consolas" pitchFamily="49" charset="0"/>
              </a:rPr>
              <a:t>WeakReference</a:t>
            </a:r>
            <a:r>
              <a:rPr lang="en-US" dirty="0"/>
              <a:t> type</a:t>
            </a:r>
          </a:p>
          <a:p>
            <a:pPr lvl="1"/>
            <a:r>
              <a:rPr lang="en-US" dirty="0"/>
              <a:t>Object oriented wrapper around a </a:t>
            </a:r>
            <a:r>
              <a:rPr lang="en-US" dirty="0" err="1">
                <a:latin typeface="Consolas" pitchFamily="49" charset="0"/>
              </a:rPr>
              <a:t>GCHandle</a:t>
            </a:r>
            <a:r>
              <a:rPr lang="en-US" dirty="0"/>
              <a:t> allocated with the </a:t>
            </a:r>
            <a:r>
              <a:rPr lang="en-US" dirty="0">
                <a:latin typeface="Consolas" pitchFamily="49" charset="0"/>
              </a:rPr>
              <a:t>Weak</a:t>
            </a:r>
            <a:r>
              <a:rPr lang="en-US" dirty="0"/>
              <a:t> flag</a:t>
            </a:r>
          </a:p>
          <a:p>
            <a:pPr lvl="1"/>
            <a:r>
              <a:rPr lang="en-US" dirty="0"/>
              <a:t>Its </a:t>
            </a:r>
            <a:r>
              <a:rPr lang="en-US" b="1" dirty="0">
                <a:solidFill>
                  <a:srgbClr val="C00000"/>
                </a:solidFill>
                <a:latin typeface="Consolas" pitchFamily="49" charset="0"/>
              </a:rPr>
              <a:t>Target</a:t>
            </a:r>
            <a:r>
              <a:rPr lang="en-US" dirty="0"/>
              <a:t> property calls the same </a:t>
            </a:r>
            <a:r>
              <a:rPr lang="en-US" dirty="0" err="1">
                <a:latin typeface="Consolas" pitchFamily="49" charset="0"/>
              </a:rPr>
              <a:t>GCHandle</a:t>
            </a:r>
            <a:r>
              <a:rPr lang="en-US" dirty="0"/>
              <a:t> property</a:t>
            </a:r>
          </a:p>
          <a:p>
            <a:pPr lvl="1"/>
            <a:r>
              <a:rPr lang="en-US" dirty="0"/>
              <a:t>Its </a:t>
            </a:r>
            <a:r>
              <a:rPr lang="en-US" dirty="0" err="1"/>
              <a:t>finalizer</a:t>
            </a:r>
            <a:r>
              <a:rPr lang="en-US" dirty="0"/>
              <a:t> calls the </a:t>
            </a:r>
            <a:r>
              <a:rPr lang="en-US" b="1" dirty="0" err="1">
                <a:solidFill>
                  <a:srgbClr val="7030A0"/>
                </a:solidFill>
                <a:latin typeface="Consolas" pitchFamily="49" charset="0"/>
              </a:rPr>
              <a:t>GCHandle.Free</a:t>
            </a:r>
            <a:r>
              <a:rPr lang="en-US" dirty="0"/>
              <a:t> method</a:t>
            </a:r>
          </a:p>
          <a:p>
            <a:pPr lvl="2"/>
            <a:r>
              <a:rPr lang="en-US" dirty="0"/>
              <a:t>Does not implement </a:t>
            </a:r>
            <a:r>
              <a:rPr lang="en-US" dirty="0" err="1">
                <a:latin typeface="Consolas" pitchFamily="49" charset="0"/>
              </a:rPr>
              <a:t>IDisposable</a:t>
            </a:r>
            <a:r>
              <a:rPr lang="en-US" dirty="0"/>
              <a:t> (it should have)</a:t>
            </a:r>
          </a:p>
          <a:p>
            <a:r>
              <a:rPr lang="en-US" dirty="0"/>
              <a:t>Useful when an object does not want its existence to require another referenced object to remain alive</a:t>
            </a:r>
          </a:p>
          <a:p>
            <a:r>
              <a:rPr lang="en-US" dirty="0"/>
              <a:t>If the </a:t>
            </a:r>
            <a:r>
              <a:rPr lang="en-US" dirty="0">
                <a:latin typeface="Consolas" pitchFamily="49" charset="0"/>
              </a:rPr>
              <a:t>Target</a:t>
            </a:r>
            <a:r>
              <a:rPr lang="en-US" dirty="0"/>
              <a:t> property returns null, the object has been garbage collected</a:t>
            </a:r>
          </a:p>
        </p:txBody>
      </p:sp>
      <p:sp>
        <p:nvSpPr>
          <p:cNvPr id="4" name="Footer Placeholder 3"/>
          <p:cNvSpPr>
            <a:spLocks noGrp="1"/>
          </p:cNvSpPr>
          <p:nvPr>
            <p:ph type="ftr" sz="quarter" idx="11"/>
          </p:nvPr>
        </p:nvSpPr>
        <p:spPr/>
        <p:txBody>
          <a:bodyPr/>
          <a:lstStyle/>
          <a:p>
            <a:pPr>
              <a:defRPr/>
            </a:pPr>
            <a:r>
              <a:rPr lang="en-US"/>
              <a:t>(C)2011 Pavel Yosifovich</a:t>
            </a:r>
            <a:endParaRPr lang="he-IL" dirty="0"/>
          </a:p>
        </p:txBody>
      </p:sp>
      <p:sp>
        <p:nvSpPr>
          <p:cNvPr id="5" name="Slide Number Placeholder 4"/>
          <p:cNvSpPr>
            <a:spLocks noGrp="1"/>
          </p:cNvSpPr>
          <p:nvPr>
            <p:ph type="sldNum" sz="quarter" idx="12"/>
          </p:nvPr>
        </p:nvSpPr>
        <p:spPr/>
        <p:txBody>
          <a:bodyPr/>
          <a:lstStyle/>
          <a:p>
            <a:pPr>
              <a:defRPr/>
            </a:pPr>
            <a:fld id="{2CBB6C8B-DB51-4C2F-B53E-39629D809305}" type="slidenum">
              <a:rPr lang="he-IL" smtClean="0"/>
              <a:pPr>
                <a:defRPr/>
              </a:pPr>
              <a:t>181</a:t>
            </a:fld>
            <a:endParaRPr lang="he-IL"/>
          </a:p>
        </p:txBody>
      </p:sp>
    </p:spTree>
  </p:cSld>
  <p:clrMapOvr>
    <a:masterClrMapping/>
  </p:clrMapOvr>
  <p:transition>
    <p:fade/>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itchFamily="49" charset="0"/>
              </a:rPr>
              <a:t>WeakReference</a:t>
            </a:r>
            <a:r>
              <a:rPr lang="en-US" dirty="0"/>
              <a:t> Example (1)</a:t>
            </a:r>
          </a:p>
        </p:txBody>
      </p:sp>
      <p:sp>
        <p:nvSpPr>
          <p:cNvPr id="5" name="Footer Placeholder 4"/>
          <p:cNvSpPr>
            <a:spLocks noGrp="1"/>
          </p:cNvSpPr>
          <p:nvPr>
            <p:ph type="ftr" sz="quarter" idx="11"/>
          </p:nvPr>
        </p:nvSpPr>
        <p:spPr/>
        <p:txBody>
          <a:bodyPr/>
          <a:lstStyle/>
          <a:p>
            <a:pPr>
              <a:defRPr/>
            </a:pPr>
            <a:r>
              <a:rPr lang="en-US"/>
              <a:t>(C)2011 Pavel Yosifovich</a:t>
            </a:r>
            <a:endParaRPr lang="he-IL" dirty="0"/>
          </a:p>
        </p:txBody>
      </p:sp>
      <p:sp>
        <p:nvSpPr>
          <p:cNvPr id="4" name="Slide Number Placeholder 3"/>
          <p:cNvSpPr>
            <a:spLocks noGrp="1"/>
          </p:cNvSpPr>
          <p:nvPr>
            <p:ph type="sldNum" sz="quarter" idx="12"/>
          </p:nvPr>
        </p:nvSpPr>
        <p:spPr/>
        <p:txBody>
          <a:bodyPr/>
          <a:lstStyle/>
          <a:p>
            <a:pPr>
              <a:defRPr/>
            </a:pPr>
            <a:fld id="{2CBB6C8B-DB51-4C2F-B53E-39629D809305}" type="slidenum">
              <a:rPr lang="he-IL" smtClean="0"/>
              <a:pPr>
                <a:defRPr/>
              </a:pPr>
              <a:t>182</a:t>
            </a:fld>
            <a:endParaRPr lang="he-IL" dirty="0"/>
          </a:p>
        </p:txBody>
      </p:sp>
      <p:sp>
        <p:nvSpPr>
          <p:cNvPr id="6" name="Rectangle 5"/>
          <p:cNvSpPr>
            <a:spLocks noChangeArrowheads="1"/>
          </p:cNvSpPr>
          <p:nvPr/>
        </p:nvSpPr>
        <p:spPr bwMode="auto">
          <a:xfrm>
            <a:off x="674315" y="1124744"/>
            <a:ext cx="7858125" cy="5262979"/>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a:solidFill>
                  <a:srgbClr val="0000FF"/>
                </a:solidFill>
                <a:latin typeface="Consolas"/>
              </a:rPr>
              <a:t>interface</a:t>
            </a:r>
            <a:r>
              <a:rPr lang="en-US" sz="1400" dirty="0">
                <a:solidFill>
                  <a:srgbClr val="000000"/>
                </a:solidFill>
                <a:latin typeface="Consolas"/>
              </a:rPr>
              <a:t> </a:t>
            </a:r>
            <a:r>
              <a:rPr lang="en-US" sz="1400" b="1" dirty="0" err="1">
                <a:solidFill>
                  <a:srgbClr val="2B91AF"/>
                </a:solidFill>
                <a:latin typeface="Consolas"/>
              </a:rPr>
              <a:t>INotify</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void</a:t>
            </a:r>
            <a:r>
              <a:rPr lang="en-US" sz="1400" dirty="0">
                <a:solidFill>
                  <a:srgbClr val="000000"/>
                </a:solidFill>
                <a:latin typeface="Consolas"/>
              </a:rPr>
              <a:t> </a:t>
            </a:r>
            <a:r>
              <a:rPr lang="en-US" sz="1400" dirty="0">
                <a:solidFill>
                  <a:srgbClr val="020002"/>
                </a:solidFill>
                <a:latin typeface="Consolas"/>
              </a:rPr>
              <a:t>Notify</a:t>
            </a:r>
            <a:r>
              <a:rPr lang="en-US" sz="1400" dirty="0">
                <a:solidFill>
                  <a:srgbClr val="000000"/>
                </a:solidFill>
                <a:latin typeface="Consolas"/>
              </a:rPr>
              <a:t>(</a:t>
            </a:r>
            <a:r>
              <a:rPr lang="en-US" sz="1400" dirty="0">
                <a:solidFill>
                  <a:srgbClr val="0000FF"/>
                </a:solidFill>
                <a:latin typeface="Consolas"/>
              </a:rPr>
              <a:t>object</a:t>
            </a:r>
            <a:r>
              <a:rPr lang="en-US" sz="1400" dirty="0">
                <a:solidFill>
                  <a:srgbClr val="000000"/>
                </a:solidFill>
                <a:latin typeface="Consolas"/>
              </a:rPr>
              <a:t> </a:t>
            </a:r>
            <a:r>
              <a:rPr lang="en-US" sz="1400" dirty="0">
                <a:solidFill>
                  <a:srgbClr val="020002"/>
                </a:solidFill>
                <a:latin typeface="Consolas"/>
              </a:rPr>
              <a:t>data</a:t>
            </a:r>
            <a:r>
              <a:rPr lang="en-US" sz="1400" dirty="0">
                <a:solidFill>
                  <a:srgbClr val="000000"/>
                </a:solidFill>
                <a:latin typeface="Consolas"/>
              </a:rPr>
              <a:t>);</a:t>
            </a:r>
          </a:p>
          <a:p>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FF"/>
                </a:solidFill>
                <a:latin typeface="Consolas"/>
              </a:rPr>
              <a:t>class</a:t>
            </a:r>
            <a:r>
              <a:rPr lang="en-US" sz="1400" dirty="0">
                <a:solidFill>
                  <a:srgbClr val="000000"/>
                </a:solidFill>
                <a:latin typeface="Consolas"/>
              </a:rPr>
              <a:t> </a:t>
            </a:r>
            <a:r>
              <a:rPr lang="en-US" sz="1400" b="1" dirty="0">
                <a:solidFill>
                  <a:srgbClr val="0000FF"/>
                </a:solidFill>
                <a:latin typeface="Consolas"/>
              </a:rPr>
              <a:t>Publisher</a:t>
            </a:r>
            <a:r>
              <a:rPr lang="en-US" sz="1400" dirty="0">
                <a:solidFill>
                  <a:srgbClr val="000000"/>
                </a:solidFill>
                <a:latin typeface="Consolas"/>
              </a:rPr>
              <a:t> {</a:t>
            </a:r>
          </a:p>
          <a:p>
            <a:r>
              <a:rPr lang="en-US" sz="1400" dirty="0">
                <a:solidFill>
                  <a:srgbClr val="000000"/>
                </a:solidFill>
                <a:latin typeface="Consolas"/>
              </a:rPr>
              <a:t>   </a:t>
            </a:r>
            <a:r>
              <a:rPr lang="en-US" sz="1400" b="1" dirty="0" err="1">
                <a:solidFill>
                  <a:srgbClr val="0000FF"/>
                </a:solidFill>
                <a:latin typeface="Consolas"/>
              </a:rPr>
              <a:t>WeakReference</a:t>
            </a:r>
            <a:r>
              <a:rPr lang="en-US" sz="1400" dirty="0">
                <a:solidFill>
                  <a:srgbClr val="000000"/>
                </a:solidFill>
                <a:latin typeface="Consolas"/>
              </a:rPr>
              <a:t> </a:t>
            </a:r>
            <a:r>
              <a:rPr lang="en-US" sz="1400" dirty="0">
                <a:solidFill>
                  <a:srgbClr val="020002"/>
                </a:solidFill>
                <a:latin typeface="Consolas"/>
              </a:rPr>
              <a:t>_client</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public</a:t>
            </a:r>
            <a:r>
              <a:rPr lang="en-US" sz="1400" dirty="0">
                <a:solidFill>
                  <a:srgbClr val="000000"/>
                </a:solidFill>
                <a:latin typeface="Consolas"/>
              </a:rPr>
              <a:t> </a:t>
            </a:r>
            <a:r>
              <a:rPr lang="en-US" sz="1400" dirty="0">
                <a:solidFill>
                  <a:srgbClr val="0000FF"/>
                </a:solidFill>
                <a:latin typeface="Consolas"/>
              </a:rPr>
              <a:t>void</a:t>
            </a:r>
            <a:r>
              <a:rPr lang="en-US" sz="1400" dirty="0">
                <a:solidFill>
                  <a:srgbClr val="000000"/>
                </a:solidFill>
                <a:latin typeface="Consolas"/>
              </a:rPr>
              <a:t> </a:t>
            </a:r>
            <a:r>
              <a:rPr lang="en-US" sz="1400" dirty="0">
                <a:solidFill>
                  <a:srgbClr val="020002"/>
                </a:solidFill>
                <a:latin typeface="Consolas"/>
              </a:rPr>
              <a:t>Register</a:t>
            </a:r>
            <a:r>
              <a:rPr lang="en-US" sz="1400" dirty="0">
                <a:solidFill>
                  <a:srgbClr val="000000"/>
                </a:solidFill>
                <a:latin typeface="Consolas"/>
              </a:rPr>
              <a:t>(</a:t>
            </a:r>
            <a:r>
              <a:rPr lang="en-US" sz="1400" b="1" dirty="0" err="1">
                <a:solidFill>
                  <a:srgbClr val="2B91AF"/>
                </a:solidFill>
                <a:latin typeface="Consolas"/>
              </a:rPr>
              <a:t>INotify</a:t>
            </a:r>
            <a:r>
              <a:rPr lang="en-US" sz="1400" dirty="0">
                <a:solidFill>
                  <a:srgbClr val="000000"/>
                </a:solidFill>
                <a:latin typeface="Consolas"/>
              </a:rPr>
              <a:t> </a:t>
            </a:r>
            <a:r>
              <a:rPr lang="en-US" sz="1400" dirty="0">
                <a:solidFill>
                  <a:srgbClr val="020002"/>
                </a:solidFill>
                <a:latin typeface="Consolas"/>
              </a:rPr>
              <a:t>client</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20002"/>
                </a:solidFill>
                <a:latin typeface="Consolas"/>
              </a:rPr>
              <a:t>_client</a:t>
            </a:r>
            <a:r>
              <a:rPr lang="en-US" sz="1400" dirty="0">
                <a:solidFill>
                  <a:srgbClr val="000000"/>
                </a:solidFill>
                <a:latin typeface="Consolas"/>
              </a:rPr>
              <a:t> = </a:t>
            </a:r>
            <a:r>
              <a:rPr lang="en-US" sz="1400" dirty="0">
                <a:solidFill>
                  <a:srgbClr val="0000FF"/>
                </a:solidFill>
                <a:latin typeface="Consolas"/>
              </a:rPr>
              <a:t>new</a:t>
            </a:r>
            <a:r>
              <a:rPr lang="en-US" sz="1400" dirty="0">
                <a:solidFill>
                  <a:srgbClr val="000000"/>
                </a:solidFill>
                <a:latin typeface="Consolas"/>
              </a:rPr>
              <a:t> </a:t>
            </a:r>
            <a:r>
              <a:rPr lang="en-US" sz="1400" b="1" dirty="0" err="1">
                <a:solidFill>
                  <a:srgbClr val="0000FF"/>
                </a:solidFill>
                <a:latin typeface="Consolas"/>
              </a:rPr>
              <a:t>WeakReference</a:t>
            </a:r>
            <a:r>
              <a:rPr lang="en-US" sz="1400" dirty="0">
                <a:solidFill>
                  <a:srgbClr val="000000"/>
                </a:solidFill>
                <a:latin typeface="Consolas"/>
              </a:rPr>
              <a:t>(</a:t>
            </a:r>
            <a:r>
              <a:rPr lang="en-US" sz="1400" dirty="0">
                <a:solidFill>
                  <a:srgbClr val="020002"/>
                </a:solidFill>
                <a:latin typeface="Consolas"/>
              </a:rPr>
              <a:t>client</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static</a:t>
            </a:r>
            <a:r>
              <a:rPr lang="en-US" sz="1400" dirty="0">
                <a:solidFill>
                  <a:srgbClr val="000000"/>
                </a:solidFill>
                <a:latin typeface="Consolas"/>
              </a:rPr>
              <a:t> </a:t>
            </a:r>
            <a:r>
              <a:rPr lang="en-US" sz="1400" dirty="0" err="1">
                <a:solidFill>
                  <a:srgbClr val="0000FF"/>
                </a:solidFill>
                <a:latin typeface="Consolas"/>
              </a:rPr>
              <a:t>int</a:t>
            </a:r>
            <a:r>
              <a:rPr lang="en-US" sz="1400" dirty="0">
                <a:solidFill>
                  <a:srgbClr val="000000"/>
                </a:solidFill>
                <a:latin typeface="Consolas"/>
              </a:rPr>
              <a:t> </a:t>
            </a:r>
            <a:r>
              <a:rPr lang="en-US" sz="1400" dirty="0">
                <a:solidFill>
                  <a:srgbClr val="020002"/>
                </a:solidFill>
                <a:latin typeface="Consolas"/>
              </a:rPr>
              <a:t>_data</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public</a:t>
            </a:r>
            <a:r>
              <a:rPr lang="en-US" sz="1400" dirty="0">
                <a:solidFill>
                  <a:srgbClr val="000000"/>
                </a:solidFill>
                <a:latin typeface="Consolas"/>
              </a:rPr>
              <a:t> </a:t>
            </a:r>
            <a:r>
              <a:rPr lang="en-US" sz="1400" dirty="0">
                <a:solidFill>
                  <a:srgbClr val="0000FF"/>
                </a:solidFill>
                <a:latin typeface="Consolas"/>
              </a:rPr>
              <a:t>void</a:t>
            </a:r>
            <a:r>
              <a:rPr lang="en-US" sz="1400" dirty="0">
                <a:solidFill>
                  <a:srgbClr val="000000"/>
                </a:solidFill>
                <a:latin typeface="Consolas"/>
              </a:rPr>
              <a:t> </a:t>
            </a:r>
            <a:r>
              <a:rPr lang="en-US" sz="1400" dirty="0" err="1">
                <a:solidFill>
                  <a:srgbClr val="020002"/>
                </a:solidFill>
                <a:latin typeface="Consolas"/>
              </a:rPr>
              <a:t>DoSomething</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20002"/>
                </a:solidFill>
                <a:latin typeface="Consolas"/>
              </a:rPr>
              <a:t>_data</a:t>
            </a:r>
            <a:r>
              <a:rPr lang="en-US" sz="1400" dirty="0">
                <a:solidFill>
                  <a:srgbClr val="000000"/>
                </a:solidFill>
                <a:latin typeface="Consolas"/>
              </a:rPr>
              <a:t>++;</a:t>
            </a:r>
          </a:p>
          <a:p>
            <a:r>
              <a:rPr lang="en-US" sz="1400" dirty="0">
                <a:solidFill>
                  <a:srgbClr val="000000"/>
                </a:solidFill>
                <a:latin typeface="Consolas"/>
              </a:rPr>
              <a:t>      </a:t>
            </a:r>
            <a:r>
              <a:rPr lang="en-US" sz="1400" b="1" dirty="0" err="1">
                <a:solidFill>
                  <a:srgbClr val="0000FF"/>
                </a:solidFill>
                <a:latin typeface="Consolas"/>
              </a:rPr>
              <a:t>Console</a:t>
            </a:r>
            <a:r>
              <a:rPr lang="en-US" sz="1400" dirty="0" err="1">
                <a:solidFill>
                  <a:srgbClr val="000000"/>
                </a:solidFill>
                <a:latin typeface="Consolas"/>
              </a:rPr>
              <a:t>.</a:t>
            </a:r>
            <a:r>
              <a:rPr lang="en-US" sz="1400" dirty="0" err="1">
                <a:solidFill>
                  <a:srgbClr val="020002"/>
                </a:solidFill>
                <a:latin typeface="Consolas"/>
              </a:rPr>
              <a:t>WriteLine</a:t>
            </a:r>
            <a:r>
              <a:rPr lang="en-US" sz="1400" dirty="0">
                <a:solidFill>
                  <a:srgbClr val="000000"/>
                </a:solidFill>
                <a:latin typeface="Consolas"/>
              </a:rPr>
              <a:t>(</a:t>
            </a:r>
            <a:r>
              <a:rPr lang="en-US" sz="1400" dirty="0">
                <a:solidFill>
                  <a:srgbClr val="A31515"/>
                </a:solidFill>
                <a:latin typeface="Consolas"/>
              </a:rPr>
              <a:t>"Doing... data = {0}"</a:t>
            </a:r>
            <a:r>
              <a:rPr lang="en-US" sz="1400" dirty="0">
                <a:solidFill>
                  <a:srgbClr val="000000"/>
                </a:solidFill>
                <a:latin typeface="Consolas"/>
              </a:rPr>
              <a:t>, </a:t>
            </a:r>
            <a:r>
              <a:rPr lang="en-US" sz="1400" dirty="0">
                <a:solidFill>
                  <a:srgbClr val="020002"/>
                </a:solidFill>
                <a:latin typeface="Consolas"/>
              </a:rPr>
              <a:t>_data</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8000"/>
                </a:solidFill>
                <a:latin typeface="Consolas"/>
              </a:rPr>
              <a:t>// notify</a:t>
            </a:r>
            <a:endParaRPr lang="en-US" sz="1400" dirty="0">
              <a:solidFill>
                <a:srgbClr val="000000"/>
              </a:solidFill>
              <a:latin typeface="Consolas"/>
            </a:endParaRPr>
          </a:p>
          <a:p>
            <a:r>
              <a:rPr lang="en-US" sz="1400" dirty="0">
                <a:solidFill>
                  <a:srgbClr val="000000"/>
                </a:solidFill>
                <a:latin typeface="Consolas"/>
              </a:rPr>
              <a:t>      </a:t>
            </a:r>
            <a:r>
              <a:rPr lang="en-US" sz="1400" b="1" dirty="0" err="1">
                <a:solidFill>
                  <a:srgbClr val="2B91AF"/>
                </a:solidFill>
                <a:latin typeface="Consolas"/>
              </a:rPr>
              <a:t>INotify</a:t>
            </a:r>
            <a:r>
              <a:rPr lang="en-US" sz="1400" dirty="0">
                <a:solidFill>
                  <a:srgbClr val="000000"/>
                </a:solidFill>
                <a:latin typeface="Consolas"/>
              </a:rPr>
              <a:t> </a:t>
            </a:r>
            <a:r>
              <a:rPr lang="en-US" sz="1400" dirty="0">
                <a:solidFill>
                  <a:srgbClr val="020002"/>
                </a:solidFill>
                <a:latin typeface="Consolas"/>
              </a:rPr>
              <a:t>notify</a:t>
            </a:r>
            <a:r>
              <a:rPr lang="en-US" sz="1400" dirty="0">
                <a:solidFill>
                  <a:srgbClr val="000000"/>
                </a:solidFill>
                <a:latin typeface="Consolas"/>
              </a:rPr>
              <a:t> = (</a:t>
            </a:r>
            <a:r>
              <a:rPr lang="en-US" sz="1400" b="1" dirty="0" err="1">
                <a:solidFill>
                  <a:srgbClr val="2B91AF"/>
                </a:solidFill>
                <a:latin typeface="Consolas"/>
              </a:rPr>
              <a:t>INotify</a:t>
            </a:r>
            <a:r>
              <a:rPr lang="en-US" sz="1400" dirty="0">
                <a:solidFill>
                  <a:srgbClr val="000000"/>
                </a:solidFill>
                <a:latin typeface="Consolas"/>
              </a:rPr>
              <a:t>)</a:t>
            </a:r>
            <a:r>
              <a:rPr lang="en-US" sz="1400" dirty="0">
                <a:solidFill>
                  <a:srgbClr val="020002"/>
                </a:solidFill>
                <a:latin typeface="Consolas"/>
              </a:rPr>
              <a:t>_</a:t>
            </a:r>
            <a:r>
              <a:rPr lang="en-US" sz="1400" dirty="0" err="1">
                <a:solidFill>
                  <a:srgbClr val="020002"/>
                </a:solidFill>
                <a:latin typeface="Consolas"/>
              </a:rPr>
              <a:t>client</a:t>
            </a:r>
            <a:r>
              <a:rPr lang="en-US" sz="1400" dirty="0" err="1">
                <a:solidFill>
                  <a:srgbClr val="000000"/>
                </a:solidFill>
                <a:latin typeface="Consolas"/>
              </a:rPr>
              <a:t>.</a:t>
            </a:r>
            <a:r>
              <a:rPr lang="en-US" sz="1400" dirty="0" err="1">
                <a:solidFill>
                  <a:srgbClr val="020002"/>
                </a:solidFill>
                <a:latin typeface="Consolas"/>
              </a:rPr>
              <a:t>Target</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00FF"/>
                </a:solidFill>
                <a:latin typeface="Consolas"/>
              </a:rPr>
              <a:t>if</a:t>
            </a:r>
            <a:r>
              <a:rPr lang="en-US" sz="1400" dirty="0">
                <a:solidFill>
                  <a:srgbClr val="000000"/>
                </a:solidFill>
                <a:latin typeface="Consolas"/>
              </a:rPr>
              <a:t>(</a:t>
            </a:r>
            <a:r>
              <a:rPr lang="en-US" sz="1400" dirty="0">
                <a:solidFill>
                  <a:srgbClr val="020002"/>
                </a:solidFill>
                <a:latin typeface="Consolas"/>
              </a:rPr>
              <a:t>notify</a:t>
            </a:r>
            <a:r>
              <a:rPr lang="en-US" sz="1400" dirty="0">
                <a:solidFill>
                  <a:srgbClr val="000000"/>
                </a:solidFill>
                <a:latin typeface="Consolas"/>
              </a:rPr>
              <a:t> != </a:t>
            </a:r>
            <a:r>
              <a:rPr lang="en-US" sz="1400" dirty="0">
                <a:solidFill>
                  <a:srgbClr val="0000FF"/>
                </a:solidFill>
                <a:latin typeface="Consolas"/>
              </a:rPr>
              <a:t>null</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20002"/>
                </a:solidFill>
                <a:latin typeface="Consolas"/>
              </a:rPr>
              <a:t>notify</a:t>
            </a:r>
            <a:r>
              <a:rPr lang="en-US" sz="1400" dirty="0" err="1">
                <a:solidFill>
                  <a:srgbClr val="000000"/>
                </a:solidFill>
                <a:latin typeface="Consolas"/>
              </a:rPr>
              <a:t>.</a:t>
            </a:r>
            <a:r>
              <a:rPr lang="en-US" sz="1400" dirty="0" err="1">
                <a:solidFill>
                  <a:srgbClr val="020002"/>
                </a:solidFill>
                <a:latin typeface="Consolas"/>
              </a:rPr>
              <a:t>Notify</a:t>
            </a:r>
            <a:r>
              <a:rPr lang="en-US" sz="1400" dirty="0">
                <a:solidFill>
                  <a:srgbClr val="000000"/>
                </a:solidFill>
                <a:latin typeface="Consolas"/>
              </a:rPr>
              <a:t>(</a:t>
            </a:r>
            <a:r>
              <a:rPr lang="en-US" sz="1400" dirty="0">
                <a:solidFill>
                  <a:srgbClr val="020002"/>
                </a:solidFill>
                <a:latin typeface="Consolas"/>
              </a:rPr>
              <a:t>_data</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00FF"/>
                </a:solidFill>
                <a:latin typeface="Consolas"/>
              </a:rPr>
              <a:t>else</a:t>
            </a:r>
            <a:endParaRPr lang="en-US" sz="1400" dirty="0">
              <a:solidFill>
                <a:srgbClr val="000000"/>
              </a:solidFill>
              <a:latin typeface="Consolas"/>
            </a:endParaRPr>
          </a:p>
          <a:p>
            <a:r>
              <a:rPr lang="en-US" sz="1400" dirty="0">
                <a:solidFill>
                  <a:srgbClr val="000000"/>
                </a:solidFill>
                <a:latin typeface="Consolas"/>
              </a:rPr>
              <a:t>         </a:t>
            </a:r>
            <a:r>
              <a:rPr lang="en-US" sz="1400" dirty="0">
                <a:solidFill>
                  <a:srgbClr val="020002"/>
                </a:solidFill>
                <a:latin typeface="Consolas"/>
              </a:rPr>
              <a:t>_client</a:t>
            </a:r>
            <a:r>
              <a:rPr lang="en-US" sz="1400" dirty="0">
                <a:solidFill>
                  <a:srgbClr val="000000"/>
                </a:solidFill>
                <a:latin typeface="Consolas"/>
              </a:rPr>
              <a:t> = </a:t>
            </a:r>
            <a:r>
              <a:rPr lang="en-US" sz="1400" dirty="0">
                <a:solidFill>
                  <a:srgbClr val="0000FF"/>
                </a:solidFill>
                <a:latin typeface="Consolas"/>
              </a:rPr>
              <a:t>null</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a:t>
            </a:r>
          </a:p>
        </p:txBody>
      </p:sp>
      <p:pic>
        <p:nvPicPr>
          <p:cNvPr id="7" name="Picture 6" descr="information2.png"/>
          <p:cNvPicPr>
            <a:picLocks noChangeAspect="1"/>
          </p:cNvPicPr>
          <p:nvPr/>
        </p:nvPicPr>
        <p:blipFill>
          <a:blip r:embed="rId2" cstate="print"/>
          <a:stretch>
            <a:fillRect/>
          </a:stretch>
        </p:blipFill>
        <p:spPr>
          <a:xfrm>
            <a:off x="8244408" y="260648"/>
            <a:ext cx="609954" cy="609954"/>
          </a:xfrm>
          <a:prstGeom prst="rect">
            <a:avLst/>
          </a:prstGeom>
        </p:spPr>
      </p:pic>
    </p:spTree>
  </p:cSld>
  <p:clrMapOvr>
    <a:masterClrMapping/>
  </p:clrMapOvr>
  <p:transition>
    <p:fade/>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itchFamily="49" charset="0"/>
              </a:rPr>
              <a:t>WeakReference</a:t>
            </a:r>
            <a:r>
              <a:rPr lang="en-US" dirty="0"/>
              <a:t> Example (2)</a:t>
            </a:r>
          </a:p>
        </p:txBody>
      </p:sp>
      <p:sp>
        <p:nvSpPr>
          <p:cNvPr id="5" name="Footer Placeholder 4"/>
          <p:cNvSpPr>
            <a:spLocks noGrp="1"/>
          </p:cNvSpPr>
          <p:nvPr>
            <p:ph type="ftr" sz="quarter" idx="11"/>
          </p:nvPr>
        </p:nvSpPr>
        <p:spPr/>
        <p:txBody>
          <a:bodyPr/>
          <a:lstStyle/>
          <a:p>
            <a:pPr>
              <a:defRPr/>
            </a:pPr>
            <a:r>
              <a:rPr lang="en-US"/>
              <a:t>(C)2011 Pavel Yosifovich</a:t>
            </a:r>
            <a:endParaRPr lang="he-IL" dirty="0"/>
          </a:p>
        </p:txBody>
      </p:sp>
      <p:sp>
        <p:nvSpPr>
          <p:cNvPr id="4" name="Slide Number Placeholder 3"/>
          <p:cNvSpPr>
            <a:spLocks noGrp="1"/>
          </p:cNvSpPr>
          <p:nvPr>
            <p:ph type="sldNum" sz="quarter" idx="12"/>
          </p:nvPr>
        </p:nvSpPr>
        <p:spPr/>
        <p:txBody>
          <a:bodyPr/>
          <a:lstStyle/>
          <a:p>
            <a:pPr>
              <a:defRPr/>
            </a:pPr>
            <a:fld id="{2CBB6C8B-DB51-4C2F-B53E-39629D809305}" type="slidenum">
              <a:rPr lang="he-IL" smtClean="0"/>
              <a:pPr>
                <a:defRPr/>
              </a:pPr>
              <a:t>183</a:t>
            </a:fld>
            <a:endParaRPr lang="he-IL" dirty="0"/>
          </a:p>
        </p:txBody>
      </p:sp>
      <p:sp>
        <p:nvSpPr>
          <p:cNvPr id="6" name="Rectangle 5"/>
          <p:cNvSpPr>
            <a:spLocks noChangeArrowheads="1"/>
          </p:cNvSpPr>
          <p:nvPr/>
        </p:nvSpPr>
        <p:spPr bwMode="auto">
          <a:xfrm>
            <a:off x="674315" y="1258882"/>
            <a:ext cx="7858125" cy="3970318"/>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a:solidFill>
                  <a:srgbClr val="0000FF"/>
                </a:solidFill>
                <a:latin typeface="Consolas"/>
              </a:rPr>
              <a:t>class</a:t>
            </a:r>
            <a:r>
              <a:rPr lang="en-US" sz="1400" dirty="0">
                <a:solidFill>
                  <a:srgbClr val="000000"/>
                </a:solidFill>
                <a:latin typeface="Consolas"/>
              </a:rPr>
              <a:t> </a:t>
            </a:r>
            <a:r>
              <a:rPr lang="en-US" sz="1400" b="1" dirty="0">
                <a:solidFill>
                  <a:srgbClr val="0000FF"/>
                </a:solidFill>
                <a:latin typeface="Consolas"/>
              </a:rPr>
              <a:t>Subscriber</a:t>
            </a:r>
            <a:r>
              <a:rPr lang="en-US" sz="1400" dirty="0">
                <a:solidFill>
                  <a:srgbClr val="000000"/>
                </a:solidFill>
                <a:latin typeface="Consolas"/>
              </a:rPr>
              <a:t> : </a:t>
            </a:r>
            <a:r>
              <a:rPr lang="en-US" sz="1400" b="1" dirty="0" err="1">
                <a:solidFill>
                  <a:srgbClr val="2B91AF"/>
                </a:solidFill>
                <a:latin typeface="Consolas"/>
              </a:rPr>
              <a:t>INotify</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public</a:t>
            </a:r>
            <a:r>
              <a:rPr lang="en-US" sz="1400" dirty="0">
                <a:solidFill>
                  <a:srgbClr val="000000"/>
                </a:solidFill>
                <a:latin typeface="Consolas"/>
              </a:rPr>
              <a:t> </a:t>
            </a:r>
            <a:r>
              <a:rPr lang="en-US" sz="1400" dirty="0">
                <a:solidFill>
                  <a:srgbClr val="0000FF"/>
                </a:solidFill>
                <a:latin typeface="Consolas"/>
              </a:rPr>
              <a:t>void</a:t>
            </a:r>
            <a:r>
              <a:rPr lang="en-US" sz="1400" dirty="0">
                <a:solidFill>
                  <a:srgbClr val="000000"/>
                </a:solidFill>
                <a:latin typeface="Consolas"/>
              </a:rPr>
              <a:t> </a:t>
            </a:r>
            <a:r>
              <a:rPr lang="en-US" sz="1400" dirty="0">
                <a:solidFill>
                  <a:srgbClr val="020002"/>
                </a:solidFill>
                <a:latin typeface="Consolas"/>
              </a:rPr>
              <a:t>Notify</a:t>
            </a:r>
            <a:r>
              <a:rPr lang="en-US" sz="1400" dirty="0">
                <a:solidFill>
                  <a:srgbClr val="000000"/>
                </a:solidFill>
                <a:latin typeface="Consolas"/>
              </a:rPr>
              <a:t>(</a:t>
            </a:r>
            <a:r>
              <a:rPr lang="en-US" sz="1400" dirty="0">
                <a:solidFill>
                  <a:srgbClr val="0000FF"/>
                </a:solidFill>
                <a:latin typeface="Consolas"/>
              </a:rPr>
              <a:t>object</a:t>
            </a:r>
            <a:r>
              <a:rPr lang="en-US" sz="1400" dirty="0">
                <a:solidFill>
                  <a:srgbClr val="000000"/>
                </a:solidFill>
                <a:latin typeface="Consolas"/>
              </a:rPr>
              <a:t> </a:t>
            </a:r>
            <a:r>
              <a:rPr lang="en-US" sz="1400" dirty="0">
                <a:solidFill>
                  <a:srgbClr val="020002"/>
                </a:solidFill>
                <a:latin typeface="Consolas"/>
              </a:rPr>
              <a:t>data</a:t>
            </a:r>
            <a:r>
              <a:rPr lang="en-US" sz="1400" dirty="0">
                <a:solidFill>
                  <a:srgbClr val="000000"/>
                </a:solidFill>
                <a:latin typeface="Consolas"/>
              </a:rPr>
              <a:t>) {</a:t>
            </a:r>
          </a:p>
          <a:p>
            <a:r>
              <a:rPr lang="en-US" sz="1400" dirty="0">
                <a:solidFill>
                  <a:srgbClr val="000000"/>
                </a:solidFill>
                <a:latin typeface="Consolas"/>
              </a:rPr>
              <a:t>      </a:t>
            </a:r>
            <a:r>
              <a:rPr lang="en-US" sz="1400" b="1" dirty="0" err="1">
                <a:solidFill>
                  <a:srgbClr val="0000FF"/>
                </a:solidFill>
                <a:latin typeface="Consolas"/>
              </a:rPr>
              <a:t>Console</a:t>
            </a:r>
            <a:r>
              <a:rPr lang="en-US" sz="1400" dirty="0" err="1">
                <a:solidFill>
                  <a:srgbClr val="000000"/>
                </a:solidFill>
                <a:latin typeface="Consolas"/>
              </a:rPr>
              <a:t>.</a:t>
            </a:r>
            <a:r>
              <a:rPr lang="en-US" sz="1400" dirty="0" err="1">
                <a:solidFill>
                  <a:srgbClr val="020002"/>
                </a:solidFill>
                <a:latin typeface="Consolas"/>
              </a:rPr>
              <a:t>WriteLine</a:t>
            </a:r>
            <a:r>
              <a:rPr lang="en-US" sz="1400" dirty="0">
                <a:solidFill>
                  <a:srgbClr val="000000"/>
                </a:solidFill>
                <a:latin typeface="Consolas"/>
              </a:rPr>
              <a:t>(</a:t>
            </a:r>
            <a:r>
              <a:rPr lang="en-US" sz="1400" dirty="0">
                <a:solidFill>
                  <a:srgbClr val="A31515"/>
                </a:solidFill>
                <a:latin typeface="Consolas"/>
              </a:rPr>
              <a:t>"Received notification: {0}"</a:t>
            </a:r>
            <a:r>
              <a:rPr lang="en-US" sz="1400" dirty="0">
                <a:solidFill>
                  <a:srgbClr val="000000"/>
                </a:solidFill>
                <a:latin typeface="Consolas"/>
              </a:rPr>
              <a:t>, </a:t>
            </a:r>
            <a:r>
              <a:rPr lang="en-US" sz="1400" dirty="0" err="1">
                <a:solidFill>
                  <a:srgbClr val="020002"/>
                </a:solidFill>
                <a:latin typeface="Consolas"/>
              </a:rPr>
              <a:t>data</a:t>
            </a:r>
            <a:r>
              <a:rPr lang="en-US" sz="1400" dirty="0" err="1">
                <a:solidFill>
                  <a:srgbClr val="000000"/>
                </a:solidFill>
                <a:latin typeface="Consolas"/>
              </a:rPr>
              <a:t>.</a:t>
            </a:r>
            <a:r>
              <a:rPr lang="en-US" sz="1400" dirty="0" err="1">
                <a:solidFill>
                  <a:srgbClr val="020002"/>
                </a:solidFill>
                <a:latin typeface="Consolas"/>
              </a:rPr>
              <a:t>ToString</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FF"/>
                </a:solidFill>
                <a:latin typeface="Consolas"/>
              </a:rPr>
              <a:t>class</a:t>
            </a:r>
            <a:r>
              <a:rPr lang="en-US" sz="1400" dirty="0">
                <a:solidFill>
                  <a:srgbClr val="000000"/>
                </a:solidFill>
                <a:latin typeface="Consolas"/>
              </a:rPr>
              <a:t> </a:t>
            </a:r>
            <a:r>
              <a:rPr lang="en-US" sz="1400" b="1" dirty="0">
                <a:solidFill>
                  <a:srgbClr val="0000FF"/>
                </a:solidFill>
                <a:latin typeface="Consolas"/>
              </a:rPr>
              <a:t>Program</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static</a:t>
            </a:r>
            <a:r>
              <a:rPr lang="en-US" sz="1400" dirty="0">
                <a:solidFill>
                  <a:srgbClr val="000000"/>
                </a:solidFill>
                <a:latin typeface="Consolas"/>
              </a:rPr>
              <a:t> </a:t>
            </a:r>
            <a:r>
              <a:rPr lang="en-US" sz="1400" dirty="0">
                <a:solidFill>
                  <a:srgbClr val="0000FF"/>
                </a:solidFill>
                <a:latin typeface="Consolas"/>
              </a:rPr>
              <a:t>void</a:t>
            </a:r>
            <a:r>
              <a:rPr lang="en-US" sz="1400" dirty="0">
                <a:solidFill>
                  <a:srgbClr val="000000"/>
                </a:solidFill>
                <a:latin typeface="Consolas"/>
              </a:rPr>
              <a:t> </a:t>
            </a:r>
            <a:r>
              <a:rPr lang="en-US" sz="1400" dirty="0">
                <a:solidFill>
                  <a:srgbClr val="020002"/>
                </a:solidFill>
                <a:latin typeface="Consolas"/>
              </a:rPr>
              <a:t>Main</a:t>
            </a:r>
            <a:r>
              <a:rPr lang="en-US" sz="1400" dirty="0">
                <a:solidFill>
                  <a:srgbClr val="000000"/>
                </a:solidFill>
                <a:latin typeface="Consolas"/>
              </a:rPr>
              <a:t>(</a:t>
            </a:r>
            <a:r>
              <a:rPr lang="en-US" sz="1400" dirty="0">
                <a:solidFill>
                  <a:srgbClr val="0000FF"/>
                </a:solidFill>
                <a:latin typeface="Consolas"/>
              </a:rPr>
              <a:t>string</a:t>
            </a:r>
            <a:r>
              <a:rPr lang="en-US" sz="1400" dirty="0">
                <a:solidFill>
                  <a:srgbClr val="000000"/>
                </a:solidFill>
                <a:latin typeface="Consolas"/>
              </a:rPr>
              <a:t>[] </a:t>
            </a:r>
            <a:r>
              <a:rPr lang="en-US" sz="1400" dirty="0" err="1">
                <a:solidFill>
                  <a:srgbClr val="020002"/>
                </a:solidFill>
                <a:latin typeface="Consolas"/>
              </a:rPr>
              <a:t>args</a:t>
            </a:r>
            <a:r>
              <a:rPr lang="en-US" sz="1400" dirty="0">
                <a:solidFill>
                  <a:srgbClr val="000000"/>
                </a:solidFill>
                <a:latin typeface="Consolas"/>
              </a:rPr>
              <a:t>) {</a:t>
            </a:r>
          </a:p>
          <a:p>
            <a:r>
              <a:rPr lang="en-US" sz="1400" dirty="0">
                <a:solidFill>
                  <a:srgbClr val="000000"/>
                </a:solidFill>
                <a:latin typeface="Consolas"/>
              </a:rPr>
              <a:t>      </a:t>
            </a:r>
            <a:r>
              <a:rPr lang="en-US" sz="1400" dirty="0" err="1">
                <a:solidFill>
                  <a:srgbClr val="0000FF"/>
                </a:solidFill>
                <a:latin typeface="Consolas"/>
              </a:rPr>
              <a:t>var</a:t>
            </a:r>
            <a:r>
              <a:rPr lang="en-US" sz="1400" dirty="0">
                <a:solidFill>
                  <a:srgbClr val="000000"/>
                </a:solidFill>
                <a:latin typeface="Consolas"/>
              </a:rPr>
              <a:t> </a:t>
            </a:r>
            <a:r>
              <a:rPr lang="en-US" sz="1400" dirty="0">
                <a:solidFill>
                  <a:srgbClr val="020002"/>
                </a:solidFill>
                <a:latin typeface="Consolas"/>
              </a:rPr>
              <a:t>pub</a:t>
            </a:r>
            <a:r>
              <a:rPr lang="en-US" sz="1400" dirty="0">
                <a:solidFill>
                  <a:srgbClr val="000000"/>
                </a:solidFill>
                <a:latin typeface="Consolas"/>
              </a:rPr>
              <a:t> = </a:t>
            </a:r>
            <a:r>
              <a:rPr lang="en-US" sz="1400" dirty="0">
                <a:solidFill>
                  <a:srgbClr val="0000FF"/>
                </a:solidFill>
                <a:latin typeface="Consolas"/>
              </a:rPr>
              <a:t>new</a:t>
            </a:r>
            <a:r>
              <a:rPr lang="en-US" sz="1400" dirty="0">
                <a:solidFill>
                  <a:srgbClr val="000000"/>
                </a:solidFill>
                <a:latin typeface="Consolas"/>
              </a:rPr>
              <a:t> </a:t>
            </a:r>
            <a:r>
              <a:rPr lang="en-US" sz="1400" b="1" dirty="0">
                <a:solidFill>
                  <a:srgbClr val="0000FF"/>
                </a:solidFill>
                <a:latin typeface="Consolas"/>
              </a:rPr>
              <a:t>Publisher</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FF"/>
                </a:solidFill>
                <a:latin typeface="Consolas"/>
              </a:rPr>
              <a:t>var</a:t>
            </a:r>
            <a:r>
              <a:rPr lang="en-US" sz="1400" dirty="0">
                <a:solidFill>
                  <a:srgbClr val="000000"/>
                </a:solidFill>
                <a:latin typeface="Consolas"/>
              </a:rPr>
              <a:t> </a:t>
            </a:r>
            <a:r>
              <a:rPr lang="en-US" sz="1400" dirty="0">
                <a:solidFill>
                  <a:srgbClr val="020002"/>
                </a:solidFill>
                <a:latin typeface="Consolas"/>
              </a:rPr>
              <a:t>sub</a:t>
            </a:r>
            <a:r>
              <a:rPr lang="en-US" sz="1400" dirty="0">
                <a:solidFill>
                  <a:srgbClr val="000000"/>
                </a:solidFill>
                <a:latin typeface="Consolas"/>
              </a:rPr>
              <a:t> = </a:t>
            </a:r>
            <a:r>
              <a:rPr lang="en-US" sz="1400" dirty="0">
                <a:solidFill>
                  <a:srgbClr val="0000FF"/>
                </a:solidFill>
                <a:latin typeface="Consolas"/>
              </a:rPr>
              <a:t>new</a:t>
            </a:r>
            <a:r>
              <a:rPr lang="en-US" sz="1400" dirty="0">
                <a:solidFill>
                  <a:srgbClr val="000000"/>
                </a:solidFill>
                <a:latin typeface="Consolas"/>
              </a:rPr>
              <a:t> </a:t>
            </a:r>
            <a:r>
              <a:rPr lang="en-US" sz="1400" b="1" dirty="0">
                <a:solidFill>
                  <a:srgbClr val="0000FF"/>
                </a:solidFill>
                <a:latin typeface="Consolas"/>
              </a:rPr>
              <a:t>Subscriber</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20002"/>
                </a:solidFill>
                <a:latin typeface="Consolas"/>
              </a:rPr>
              <a:t>pub</a:t>
            </a:r>
            <a:r>
              <a:rPr lang="en-US" sz="1400" dirty="0" err="1">
                <a:solidFill>
                  <a:srgbClr val="000000"/>
                </a:solidFill>
                <a:latin typeface="Consolas"/>
              </a:rPr>
              <a:t>.</a:t>
            </a:r>
            <a:r>
              <a:rPr lang="en-US" sz="1400" dirty="0" err="1">
                <a:solidFill>
                  <a:srgbClr val="020002"/>
                </a:solidFill>
                <a:latin typeface="Consolas"/>
              </a:rPr>
              <a:t>Register</a:t>
            </a:r>
            <a:r>
              <a:rPr lang="en-US" sz="1400" dirty="0">
                <a:solidFill>
                  <a:srgbClr val="000000"/>
                </a:solidFill>
                <a:latin typeface="Consolas"/>
              </a:rPr>
              <a:t>(</a:t>
            </a:r>
            <a:r>
              <a:rPr lang="en-US" sz="1400" dirty="0">
                <a:solidFill>
                  <a:srgbClr val="020002"/>
                </a:solidFill>
                <a:latin typeface="Consolas"/>
              </a:rPr>
              <a:t>sub</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20002"/>
                </a:solidFill>
                <a:latin typeface="Consolas"/>
              </a:rPr>
              <a:t>pub</a:t>
            </a:r>
            <a:r>
              <a:rPr lang="en-US" sz="1400" dirty="0" err="1">
                <a:solidFill>
                  <a:srgbClr val="000000"/>
                </a:solidFill>
                <a:latin typeface="Consolas"/>
              </a:rPr>
              <a:t>.</a:t>
            </a:r>
            <a:r>
              <a:rPr lang="en-US" sz="1400" dirty="0" err="1">
                <a:solidFill>
                  <a:srgbClr val="020002"/>
                </a:solidFill>
                <a:latin typeface="Consolas"/>
              </a:rPr>
              <a:t>DoSomething</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20002"/>
                </a:solidFill>
                <a:latin typeface="Consolas"/>
              </a:rPr>
              <a:t>sub</a:t>
            </a:r>
            <a:r>
              <a:rPr lang="en-US" sz="1400" dirty="0">
                <a:solidFill>
                  <a:srgbClr val="000000"/>
                </a:solidFill>
                <a:latin typeface="Consolas"/>
              </a:rPr>
              <a:t> = </a:t>
            </a:r>
            <a:r>
              <a:rPr lang="en-US" sz="1400" dirty="0">
                <a:solidFill>
                  <a:srgbClr val="0000FF"/>
                </a:solidFill>
                <a:latin typeface="Consolas"/>
              </a:rPr>
              <a:t>null</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20002"/>
                </a:solidFill>
                <a:latin typeface="Consolas"/>
              </a:rPr>
              <a:t>pub</a:t>
            </a:r>
            <a:r>
              <a:rPr lang="en-US" sz="1400" dirty="0" err="1">
                <a:solidFill>
                  <a:srgbClr val="000000"/>
                </a:solidFill>
                <a:latin typeface="Consolas"/>
              </a:rPr>
              <a:t>.</a:t>
            </a:r>
            <a:r>
              <a:rPr lang="en-US" sz="1400" dirty="0" err="1">
                <a:solidFill>
                  <a:srgbClr val="020002"/>
                </a:solidFill>
                <a:latin typeface="Consolas"/>
              </a:rPr>
              <a:t>DoSomething</a:t>
            </a:r>
            <a:r>
              <a:rPr lang="en-US" sz="1400" dirty="0">
                <a:solidFill>
                  <a:srgbClr val="000000"/>
                </a:solidFill>
                <a:latin typeface="Consolas"/>
              </a:rPr>
              <a:t>();</a:t>
            </a:r>
          </a:p>
          <a:p>
            <a:r>
              <a:rPr lang="en-US" sz="1400" dirty="0">
                <a:solidFill>
                  <a:srgbClr val="000000"/>
                </a:solidFill>
                <a:latin typeface="Consolas"/>
              </a:rPr>
              <a:t>      </a:t>
            </a:r>
            <a:r>
              <a:rPr lang="en-US" sz="1400" b="1" dirty="0" err="1">
                <a:solidFill>
                  <a:srgbClr val="0000FF"/>
                </a:solidFill>
                <a:latin typeface="Consolas"/>
              </a:rPr>
              <a:t>GC</a:t>
            </a:r>
            <a:r>
              <a:rPr lang="en-US" sz="1400" dirty="0" err="1">
                <a:solidFill>
                  <a:srgbClr val="000000"/>
                </a:solidFill>
                <a:latin typeface="Consolas"/>
              </a:rPr>
              <a:t>.</a:t>
            </a:r>
            <a:r>
              <a:rPr lang="en-US" sz="1400" dirty="0" err="1">
                <a:solidFill>
                  <a:srgbClr val="020002"/>
                </a:solidFill>
                <a:latin typeface="Consolas"/>
              </a:rPr>
              <a:t>Collect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20002"/>
                </a:solidFill>
                <a:latin typeface="Consolas"/>
              </a:rPr>
              <a:t>pub</a:t>
            </a:r>
            <a:r>
              <a:rPr lang="en-US" sz="1400" dirty="0" err="1">
                <a:solidFill>
                  <a:srgbClr val="000000"/>
                </a:solidFill>
                <a:latin typeface="Consolas"/>
              </a:rPr>
              <a:t>.</a:t>
            </a:r>
            <a:r>
              <a:rPr lang="en-US" sz="1400" dirty="0" err="1">
                <a:solidFill>
                  <a:srgbClr val="020002"/>
                </a:solidFill>
                <a:latin typeface="Consolas"/>
              </a:rPr>
              <a:t>DoSomething</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a:t>
            </a:r>
          </a:p>
        </p:txBody>
      </p:sp>
      <p:pic>
        <p:nvPicPr>
          <p:cNvPr id="7" name="Picture 6" descr="information2.png"/>
          <p:cNvPicPr>
            <a:picLocks noChangeAspect="1"/>
          </p:cNvPicPr>
          <p:nvPr/>
        </p:nvPicPr>
        <p:blipFill>
          <a:blip r:embed="rId2" cstate="print"/>
          <a:stretch>
            <a:fillRect/>
          </a:stretch>
        </p:blipFill>
        <p:spPr>
          <a:xfrm>
            <a:off x="8227463" y="260648"/>
            <a:ext cx="609954" cy="609954"/>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573016"/>
            <a:ext cx="472440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Garbage Collection is Initiated</a:t>
            </a:r>
          </a:p>
        </p:txBody>
      </p:sp>
      <p:sp>
        <p:nvSpPr>
          <p:cNvPr id="3" name="Content Placeholder 2"/>
          <p:cNvSpPr>
            <a:spLocks noGrp="1"/>
          </p:cNvSpPr>
          <p:nvPr>
            <p:ph idx="1"/>
          </p:nvPr>
        </p:nvSpPr>
        <p:spPr/>
        <p:txBody>
          <a:bodyPr>
            <a:normAutofit fontScale="85000" lnSpcReduction="20000"/>
          </a:bodyPr>
          <a:lstStyle/>
          <a:p>
            <a:r>
              <a:rPr lang="en-US" dirty="0"/>
              <a:t>Generation 0 is full</a:t>
            </a:r>
          </a:p>
          <a:p>
            <a:pPr lvl="1"/>
            <a:r>
              <a:rPr lang="en-US" dirty="0"/>
              <a:t>The most common event</a:t>
            </a:r>
          </a:p>
          <a:p>
            <a:r>
              <a:rPr lang="en-US" dirty="0"/>
              <a:t>Calling the </a:t>
            </a:r>
            <a:r>
              <a:rPr lang="en-US" b="1" dirty="0" err="1">
                <a:solidFill>
                  <a:srgbClr val="7030A0"/>
                </a:solidFill>
                <a:latin typeface="Consolas" pitchFamily="49" charset="0"/>
              </a:rPr>
              <a:t>GC.Collect</a:t>
            </a:r>
            <a:r>
              <a:rPr lang="en-US" dirty="0"/>
              <a:t> static method</a:t>
            </a:r>
          </a:p>
          <a:p>
            <a:r>
              <a:rPr lang="en-US" dirty="0"/>
              <a:t>Windows is reporting low memory conditions</a:t>
            </a:r>
          </a:p>
          <a:p>
            <a:pPr lvl="1"/>
            <a:r>
              <a:rPr lang="en-US" dirty="0"/>
              <a:t>Internally the CLR calls the Win32 functions </a:t>
            </a:r>
            <a:r>
              <a:rPr lang="en-US" dirty="0" err="1">
                <a:latin typeface="Consolas" pitchFamily="49" charset="0"/>
              </a:rPr>
              <a:t>CreateMemoryResourceNotification</a:t>
            </a:r>
            <a:r>
              <a:rPr lang="en-US" dirty="0"/>
              <a:t> and </a:t>
            </a:r>
            <a:r>
              <a:rPr lang="en-US" dirty="0" err="1">
                <a:latin typeface="Consolas" pitchFamily="49" charset="0"/>
              </a:rPr>
              <a:t>QueryMemoryResourceNotification</a:t>
            </a:r>
            <a:r>
              <a:rPr lang="en-US" dirty="0"/>
              <a:t>, and if reported low – forces a garbage collection</a:t>
            </a:r>
          </a:p>
          <a:p>
            <a:r>
              <a:rPr lang="en-US" dirty="0"/>
              <a:t>Unloading of an </a:t>
            </a:r>
            <a:r>
              <a:rPr lang="en-US" dirty="0" err="1"/>
              <a:t>AppDomain</a:t>
            </a:r>
            <a:endParaRPr lang="en-US" dirty="0"/>
          </a:p>
          <a:p>
            <a:pPr lvl="1"/>
            <a:r>
              <a:rPr lang="en-US" dirty="0"/>
              <a:t>All objects in that </a:t>
            </a:r>
            <a:r>
              <a:rPr lang="en-US" dirty="0" err="1"/>
              <a:t>AppDomain</a:t>
            </a:r>
            <a:r>
              <a:rPr lang="en-US" dirty="0"/>
              <a:t> considered garbage</a:t>
            </a:r>
          </a:p>
          <a:p>
            <a:r>
              <a:rPr lang="en-US" dirty="0"/>
              <a:t>The CLR is shutting down</a:t>
            </a:r>
          </a:p>
          <a:p>
            <a:pPr lvl="1"/>
            <a:r>
              <a:rPr lang="en-US" dirty="0"/>
              <a:t>The OS process is terminating</a:t>
            </a:r>
          </a:p>
          <a:p>
            <a:pPr lvl="1"/>
            <a:endParaRPr lang="en-US"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184</a:t>
            </a:fld>
            <a:endParaRPr lang="he-IL"/>
          </a:p>
        </p:txBody>
      </p:sp>
    </p:spTree>
    <p:extLst>
      <p:ext uri="{BB962C8B-B14F-4D97-AF65-F5344CB8AC3E}">
        <p14:creationId xmlns:p14="http://schemas.microsoft.com/office/powerpoint/2010/main" val="885658384"/>
      </p:ext>
    </p:extLst>
  </p:cSld>
  <p:clrMapOvr>
    <a:masterClrMapping/>
  </p:clrMapOvr>
  <p:transition>
    <p:fade/>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Generations</a:t>
            </a:r>
          </a:p>
        </p:txBody>
      </p:sp>
      <p:sp>
        <p:nvSpPr>
          <p:cNvPr id="3" name="Content Placeholder 2"/>
          <p:cNvSpPr>
            <a:spLocks noGrp="1"/>
          </p:cNvSpPr>
          <p:nvPr>
            <p:ph idx="1"/>
          </p:nvPr>
        </p:nvSpPr>
        <p:spPr/>
        <p:txBody>
          <a:bodyPr>
            <a:normAutofit fontScale="92500" lnSpcReduction="10000"/>
          </a:bodyPr>
          <a:lstStyle/>
          <a:p>
            <a:r>
              <a:rPr lang="en-US" dirty="0"/>
              <a:t>Generations are used to improve the garbage collector’s performance</a:t>
            </a:r>
          </a:p>
          <a:p>
            <a:r>
              <a:rPr lang="en-US" dirty="0"/>
              <a:t>Assumptions</a:t>
            </a:r>
          </a:p>
          <a:p>
            <a:pPr lvl="1"/>
            <a:r>
              <a:rPr lang="en-US" dirty="0"/>
              <a:t>The newer the object is, the shorter its lifetime will be</a:t>
            </a:r>
          </a:p>
          <a:p>
            <a:pPr lvl="1"/>
            <a:r>
              <a:rPr lang="en-US" dirty="0"/>
              <a:t>The older the object, the longer its lifetime will be</a:t>
            </a:r>
          </a:p>
          <a:p>
            <a:pPr lvl="1"/>
            <a:r>
              <a:rPr lang="en-US" dirty="0"/>
              <a:t>Collecting a portion of the heap is faster than collecting the entire heap</a:t>
            </a:r>
          </a:p>
          <a:p>
            <a:r>
              <a:rPr lang="en-US" dirty="0"/>
              <a:t>The CLR garbage collector supports 3 generations (0, 1, 2)</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185</a:t>
            </a:fld>
            <a:endParaRPr lang="he-IL"/>
          </a:p>
        </p:txBody>
      </p:sp>
    </p:spTree>
  </p:cSld>
  <p:clrMapOvr>
    <a:masterClrMapping/>
  </p:clrMapOvr>
  <p:transition>
    <p:fade/>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743200"/>
            <a:ext cx="2286000" cy="2971800"/>
          </a:xfrm>
          <a:prstGeom prst="rect">
            <a:avLst/>
          </a:prstGeom>
          <a:gradFill>
            <a:gsLst>
              <a:gs pos="0">
                <a:srgbClr val="760466"/>
              </a:gs>
              <a:gs pos="55000">
                <a:srgbClr val="8C0679"/>
              </a:gs>
              <a:gs pos="100000">
                <a:srgbClr val="A9078A"/>
              </a:gs>
            </a:gsLst>
          </a:gradFill>
          <a:ln>
            <a:solidFill>
              <a:srgbClr val="931984"/>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a:solidFill>
                <a:srgbClr val="FFFFFF"/>
              </a:solidFill>
              <a:latin typeface="Calibri"/>
            </a:endParaRPr>
          </a:p>
        </p:txBody>
      </p:sp>
      <p:sp>
        <p:nvSpPr>
          <p:cNvPr id="6" name="Rectangle 5"/>
          <p:cNvSpPr/>
          <p:nvPr/>
        </p:nvSpPr>
        <p:spPr>
          <a:xfrm>
            <a:off x="3429000" y="2743200"/>
            <a:ext cx="2286000" cy="2971800"/>
          </a:xfrm>
          <a:prstGeom prst="rect">
            <a:avLst/>
          </a:prstGeom>
          <a:gradFill>
            <a:gsLst>
              <a:gs pos="0">
                <a:srgbClr val="760466"/>
              </a:gs>
              <a:gs pos="55000">
                <a:srgbClr val="8C0679"/>
              </a:gs>
              <a:gs pos="100000">
                <a:srgbClr val="A9078A"/>
              </a:gs>
            </a:gsLst>
          </a:gradFill>
          <a:ln>
            <a:solidFill>
              <a:srgbClr val="931984"/>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a:solidFill>
                <a:srgbClr val="FFFFFF"/>
              </a:solidFill>
              <a:latin typeface="Calibri"/>
            </a:endParaRPr>
          </a:p>
        </p:txBody>
      </p:sp>
      <p:sp>
        <p:nvSpPr>
          <p:cNvPr id="7" name="Rectangle 6"/>
          <p:cNvSpPr/>
          <p:nvPr/>
        </p:nvSpPr>
        <p:spPr>
          <a:xfrm>
            <a:off x="6248400" y="2743200"/>
            <a:ext cx="2286000" cy="2971800"/>
          </a:xfrm>
          <a:prstGeom prst="rect">
            <a:avLst/>
          </a:prstGeom>
          <a:gradFill>
            <a:gsLst>
              <a:gs pos="0">
                <a:srgbClr val="760466"/>
              </a:gs>
              <a:gs pos="55000">
                <a:srgbClr val="8C0679"/>
              </a:gs>
              <a:gs pos="100000">
                <a:srgbClr val="A9078A"/>
              </a:gs>
            </a:gsLst>
          </a:gradFill>
          <a:ln>
            <a:solidFill>
              <a:srgbClr val="931984"/>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a:solidFill>
                <a:srgbClr val="FFFFFF"/>
              </a:solidFill>
              <a:latin typeface="Calibri"/>
            </a:endParaRPr>
          </a:p>
        </p:txBody>
      </p:sp>
      <p:sp>
        <p:nvSpPr>
          <p:cNvPr id="8" name="Rounded Rectangle 7"/>
          <p:cNvSpPr/>
          <p:nvPr/>
        </p:nvSpPr>
        <p:spPr>
          <a:xfrm>
            <a:off x="685800" y="28194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9" name="Rounded Rectangle 8"/>
          <p:cNvSpPr/>
          <p:nvPr/>
        </p:nvSpPr>
        <p:spPr>
          <a:xfrm>
            <a:off x="1219200" y="28194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10" name="Rounded Rectangle 9"/>
          <p:cNvSpPr/>
          <p:nvPr/>
        </p:nvSpPr>
        <p:spPr>
          <a:xfrm>
            <a:off x="1752600" y="28194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11" name="Rounded Rectangle 10"/>
          <p:cNvSpPr/>
          <p:nvPr/>
        </p:nvSpPr>
        <p:spPr>
          <a:xfrm>
            <a:off x="2286000" y="28194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13" name="Rounded Rectangle 12"/>
          <p:cNvSpPr/>
          <p:nvPr/>
        </p:nvSpPr>
        <p:spPr>
          <a:xfrm>
            <a:off x="685800" y="33528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14" name="Rounded Rectangle 13"/>
          <p:cNvSpPr/>
          <p:nvPr/>
        </p:nvSpPr>
        <p:spPr>
          <a:xfrm>
            <a:off x="1219200" y="33528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15" name="Rounded Rectangle 14"/>
          <p:cNvSpPr/>
          <p:nvPr/>
        </p:nvSpPr>
        <p:spPr>
          <a:xfrm>
            <a:off x="1752600" y="33528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16" name="Rounded Rectangle 15"/>
          <p:cNvSpPr/>
          <p:nvPr/>
        </p:nvSpPr>
        <p:spPr>
          <a:xfrm>
            <a:off x="2286000" y="33528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17" name="Rounded Rectangle 16"/>
          <p:cNvSpPr/>
          <p:nvPr/>
        </p:nvSpPr>
        <p:spPr>
          <a:xfrm>
            <a:off x="685800" y="38862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18" name="Rounded Rectangle 17"/>
          <p:cNvSpPr/>
          <p:nvPr/>
        </p:nvSpPr>
        <p:spPr>
          <a:xfrm>
            <a:off x="1219200" y="38862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19" name="Rounded Rectangle 18"/>
          <p:cNvSpPr/>
          <p:nvPr/>
        </p:nvSpPr>
        <p:spPr>
          <a:xfrm>
            <a:off x="1752600" y="38862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20" name="Rounded Rectangle 19"/>
          <p:cNvSpPr/>
          <p:nvPr/>
        </p:nvSpPr>
        <p:spPr>
          <a:xfrm>
            <a:off x="2286000" y="38862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21" name="Rounded Rectangle 20"/>
          <p:cNvSpPr/>
          <p:nvPr/>
        </p:nvSpPr>
        <p:spPr>
          <a:xfrm>
            <a:off x="685800" y="44196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22" name="Rounded Rectangle 21"/>
          <p:cNvSpPr/>
          <p:nvPr/>
        </p:nvSpPr>
        <p:spPr>
          <a:xfrm>
            <a:off x="1219200" y="44196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23" name="Rounded Rectangle 22"/>
          <p:cNvSpPr/>
          <p:nvPr/>
        </p:nvSpPr>
        <p:spPr>
          <a:xfrm>
            <a:off x="1752600" y="44196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24" name="Rounded Rectangle 23"/>
          <p:cNvSpPr/>
          <p:nvPr/>
        </p:nvSpPr>
        <p:spPr>
          <a:xfrm>
            <a:off x="2286000" y="44196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25" name="Rounded Rectangle 24"/>
          <p:cNvSpPr/>
          <p:nvPr/>
        </p:nvSpPr>
        <p:spPr>
          <a:xfrm>
            <a:off x="685800" y="49530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26" name="Rounded Rectangle 25"/>
          <p:cNvSpPr/>
          <p:nvPr/>
        </p:nvSpPr>
        <p:spPr>
          <a:xfrm>
            <a:off x="1219200" y="49530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27" name="Rounded Rectangle 26"/>
          <p:cNvSpPr/>
          <p:nvPr/>
        </p:nvSpPr>
        <p:spPr>
          <a:xfrm>
            <a:off x="1752600" y="49530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28" name="Rounded Rectangle 27"/>
          <p:cNvSpPr/>
          <p:nvPr/>
        </p:nvSpPr>
        <p:spPr>
          <a:xfrm>
            <a:off x="2286000" y="49530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29" name="TextBox 28"/>
          <p:cNvSpPr txBox="1"/>
          <p:nvPr/>
        </p:nvSpPr>
        <p:spPr>
          <a:xfrm>
            <a:off x="1143000" y="5867400"/>
            <a:ext cx="1042273" cy="523220"/>
          </a:xfrm>
          <a:prstGeom prst="rect">
            <a:avLst/>
          </a:prstGeom>
          <a:noFill/>
        </p:spPr>
        <p:txBody>
          <a:bodyPr wrap="none" rtlCol="0">
            <a:spAutoFit/>
          </a:bodyPr>
          <a:lstStyle/>
          <a:p>
            <a:r>
              <a:rPr lang="en-US" sz="2800" dirty="0"/>
              <a:t>Gen 0</a:t>
            </a:r>
          </a:p>
        </p:txBody>
      </p:sp>
      <p:sp>
        <p:nvSpPr>
          <p:cNvPr id="30" name="TextBox 29"/>
          <p:cNvSpPr txBox="1"/>
          <p:nvPr/>
        </p:nvSpPr>
        <p:spPr>
          <a:xfrm>
            <a:off x="3962400" y="5867400"/>
            <a:ext cx="1042273" cy="523220"/>
          </a:xfrm>
          <a:prstGeom prst="rect">
            <a:avLst/>
          </a:prstGeom>
          <a:noFill/>
        </p:spPr>
        <p:txBody>
          <a:bodyPr wrap="none" rtlCol="0">
            <a:spAutoFit/>
          </a:bodyPr>
          <a:lstStyle/>
          <a:p>
            <a:r>
              <a:rPr lang="en-US" sz="2800" dirty="0"/>
              <a:t>Gen 1</a:t>
            </a:r>
          </a:p>
        </p:txBody>
      </p:sp>
      <p:sp>
        <p:nvSpPr>
          <p:cNvPr id="31" name="TextBox 30"/>
          <p:cNvSpPr txBox="1"/>
          <p:nvPr/>
        </p:nvSpPr>
        <p:spPr>
          <a:xfrm>
            <a:off x="6781800" y="5877580"/>
            <a:ext cx="1042273" cy="523220"/>
          </a:xfrm>
          <a:prstGeom prst="rect">
            <a:avLst/>
          </a:prstGeom>
          <a:noFill/>
        </p:spPr>
        <p:txBody>
          <a:bodyPr wrap="none" rtlCol="0">
            <a:spAutoFit/>
          </a:bodyPr>
          <a:lstStyle/>
          <a:p>
            <a:r>
              <a:rPr lang="en-US" sz="2800" dirty="0"/>
              <a:t>Gen 2</a:t>
            </a:r>
          </a:p>
        </p:txBody>
      </p:sp>
      <p:sp>
        <p:nvSpPr>
          <p:cNvPr id="32" name="Rounded Rectangle 31"/>
          <p:cNvSpPr/>
          <p:nvPr/>
        </p:nvSpPr>
        <p:spPr>
          <a:xfrm>
            <a:off x="3505200" y="28194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33" name="Rounded Rectangle 32"/>
          <p:cNvSpPr/>
          <p:nvPr/>
        </p:nvSpPr>
        <p:spPr>
          <a:xfrm>
            <a:off x="6324600" y="28194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34" name="Rounded Rectangle 33"/>
          <p:cNvSpPr/>
          <p:nvPr/>
        </p:nvSpPr>
        <p:spPr>
          <a:xfrm>
            <a:off x="6858000" y="28194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35" name="Rounded Rectangle 34"/>
          <p:cNvSpPr/>
          <p:nvPr/>
        </p:nvSpPr>
        <p:spPr>
          <a:xfrm>
            <a:off x="2286000" y="5943600"/>
            <a:ext cx="457200" cy="4572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36" name="TextBox 35"/>
          <p:cNvSpPr txBox="1"/>
          <p:nvPr/>
        </p:nvSpPr>
        <p:spPr>
          <a:xfrm>
            <a:off x="1524000" y="594249"/>
            <a:ext cx="5586658" cy="523220"/>
          </a:xfrm>
          <a:prstGeom prst="rect">
            <a:avLst/>
          </a:prstGeom>
          <a:noFill/>
        </p:spPr>
        <p:txBody>
          <a:bodyPr wrap="none" rtlCol="0">
            <a:spAutoFit/>
          </a:bodyPr>
          <a:lstStyle/>
          <a:p>
            <a:r>
              <a:rPr lang="en-US" sz="2800" dirty="0"/>
              <a:t>Gen 0 is full, start garbage collection!</a:t>
            </a:r>
          </a:p>
        </p:txBody>
      </p:sp>
      <p:sp>
        <p:nvSpPr>
          <p:cNvPr id="38" name="TextBox 37"/>
          <p:cNvSpPr txBox="1"/>
          <p:nvPr/>
        </p:nvSpPr>
        <p:spPr>
          <a:xfrm>
            <a:off x="2060878" y="681335"/>
            <a:ext cx="4512902" cy="461665"/>
          </a:xfrm>
          <a:prstGeom prst="rect">
            <a:avLst/>
          </a:prstGeom>
          <a:noFill/>
        </p:spPr>
        <p:txBody>
          <a:bodyPr wrap="none" rtlCol="0">
            <a:spAutoFit/>
          </a:bodyPr>
          <a:lstStyle/>
          <a:p>
            <a:r>
              <a:rPr lang="en-US" sz="2400" dirty="0"/>
              <a:t>New objects are allocated in Gen 0</a:t>
            </a:r>
          </a:p>
        </p:txBody>
      </p:sp>
      <p:sp>
        <p:nvSpPr>
          <p:cNvPr id="39" name="TextBox 38"/>
          <p:cNvSpPr txBox="1"/>
          <p:nvPr/>
        </p:nvSpPr>
        <p:spPr>
          <a:xfrm>
            <a:off x="2773124" y="681335"/>
            <a:ext cx="3088410" cy="461665"/>
          </a:xfrm>
          <a:prstGeom prst="rect">
            <a:avLst/>
          </a:prstGeom>
          <a:noFill/>
        </p:spPr>
        <p:txBody>
          <a:bodyPr wrap="none" rtlCol="0">
            <a:spAutoFit/>
          </a:bodyPr>
          <a:lstStyle/>
          <a:p>
            <a:r>
              <a:rPr lang="en-US" sz="2400" dirty="0"/>
              <a:t>Dead objects are found</a:t>
            </a:r>
          </a:p>
        </p:txBody>
      </p:sp>
      <p:sp>
        <p:nvSpPr>
          <p:cNvPr id="40" name="TextBox 39"/>
          <p:cNvSpPr txBox="1"/>
          <p:nvPr/>
        </p:nvSpPr>
        <p:spPr>
          <a:xfrm>
            <a:off x="2252244" y="681335"/>
            <a:ext cx="4130170" cy="461665"/>
          </a:xfrm>
          <a:prstGeom prst="rect">
            <a:avLst/>
          </a:prstGeom>
          <a:noFill/>
        </p:spPr>
        <p:txBody>
          <a:bodyPr wrap="none" rtlCol="0">
            <a:spAutoFit/>
          </a:bodyPr>
          <a:lstStyle/>
          <a:p>
            <a:r>
              <a:rPr lang="en-US" sz="2400" dirty="0"/>
              <a:t>Still living objects are promoted</a:t>
            </a:r>
          </a:p>
        </p:txBody>
      </p:sp>
      <p:sp>
        <p:nvSpPr>
          <p:cNvPr id="43" name="Rectangle 42"/>
          <p:cNvSpPr/>
          <p:nvPr/>
        </p:nvSpPr>
        <p:spPr>
          <a:xfrm>
            <a:off x="609600" y="1219200"/>
            <a:ext cx="7924800" cy="12954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bg1"/>
              </a:solidFill>
              <a:latin typeface="Calibri"/>
            </a:endParaRPr>
          </a:p>
        </p:txBody>
      </p:sp>
      <p:sp>
        <p:nvSpPr>
          <p:cNvPr id="44" name="Rounded Rectangle 43"/>
          <p:cNvSpPr/>
          <p:nvPr/>
        </p:nvSpPr>
        <p:spPr>
          <a:xfrm>
            <a:off x="762000" y="1295400"/>
            <a:ext cx="1905000" cy="11430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45" name="Rounded Rectangle 44"/>
          <p:cNvSpPr/>
          <p:nvPr/>
        </p:nvSpPr>
        <p:spPr>
          <a:xfrm>
            <a:off x="2819400" y="1295400"/>
            <a:ext cx="609600" cy="1143000"/>
          </a:xfrm>
          <a:prstGeom prst="roundRect">
            <a:avLst/>
          </a:prstGeom>
          <a:solidFill>
            <a:srgbClr val="00B0F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46" name="TextBox 45"/>
          <p:cNvSpPr txBox="1"/>
          <p:nvPr/>
        </p:nvSpPr>
        <p:spPr>
          <a:xfrm>
            <a:off x="4876800" y="1600200"/>
            <a:ext cx="3066865" cy="523220"/>
          </a:xfrm>
          <a:prstGeom prst="rect">
            <a:avLst/>
          </a:prstGeom>
          <a:noFill/>
        </p:spPr>
        <p:txBody>
          <a:bodyPr wrap="none" rtlCol="0">
            <a:spAutoFit/>
          </a:bodyPr>
          <a:lstStyle/>
          <a:p>
            <a:r>
              <a:rPr lang="en-US" sz="2800" dirty="0">
                <a:solidFill>
                  <a:schemeClr val="bg1"/>
                </a:solidFill>
              </a:rPr>
              <a:t>Large object heap</a:t>
            </a:r>
          </a:p>
        </p:txBody>
      </p:sp>
      <p:sp>
        <p:nvSpPr>
          <p:cNvPr id="2" name="Footer Placeholder 1"/>
          <p:cNvSpPr>
            <a:spLocks noGrp="1"/>
          </p:cNvSpPr>
          <p:nvPr>
            <p:ph type="ftr" sz="quarter" idx="11"/>
          </p:nvPr>
        </p:nvSpPr>
        <p:spPr/>
        <p:txBody>
          <a:bodyPr/>
          <a:lstStyle/>
          <a:p>
            <a:r>
              <a:rPr lang="en-US"/>
              <a:t>(C)2011 Pavel Yosifovich</a:t>
            </a:r>
          </a:p>
        </p:txBody>
      </p:sp>
      <p:sp>
        <p:nvSpPr>
          <p:cNvPr id="3" name="Slide Number Placeholder 2"/>
          <p:cNvSpPr>
            <a:spLocks noGrp="1"/>
          </p:cNvSpPr>
          <p:nvPr>
            <p:ph type="sldNum" sz="quarter" idx="12"/>
          </p:nvPr>
        </p:nvSpPr>
        <p:spPr/>
        <p:txBody>
          <a:bodyPr/>
          <a:lstStyle/>
          <a:p>
            <a:fld id="{80EA89B5-CFB3-4725-ADEC-AC66C6F3C53F}" type="slidenum">
              <a:rPr lang="en-US" smtClean="0"/>
              <a:pPr/>
              <a:t>186</a:t>
            </a:fld>
            <a:endParaRPr lang="en-US"/>
          </a:p>
        </p:txBody>
      </p:sp>
    </p:spTree>
    <p:extLst>
      <p:ext uri="{BB962C8B-B14F-4D97-AF65-F5344CB8AC3E}">
        <p14:creationId xmlns:p14="http://schemas.microsoft.com/office/powerpoint/2010/main" val="34790116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ppt_x"/>
                                          </p:val>
                                        </p:tav>
                                        <p:tav tm="100000">
                                          <p:val>
                                            <p:strVal val="#ppt_x"/>
                                          </p:val>
                                        </p:tav>
                                      </p:tavLst>
                                    </p:anim>
                                    <p:anim calcmode="lin" valueType="num">
                                      <p:cBhvr additive="base">
                                        <p:cTn id="8" dur="1000" fill="hold"/>
                                        <p:tgtEl>
                                          <p:spTgt spid="28"/>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20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1000" fill="hold"/>
                                        <p:tgtEl>
                                          <p:spTgt spid="35"/>
                                        </p:tgtEl>
                                        <p:attrNameLst>
                                          <p:attrName>ppt_x</p:attrName>
                                        </p:attrNameLst>
                                      </p:cBhvr>
                                      <p:tavLst>
                                        <p:tav tm="0">
                                          <p:val>
                                            <p:strVal val="#ppt_x"/>
                                          </p:val>
                                        </p:tav>
                                        <p:tav tm="100000">
                                          <p:val>
                                            <p:strVal val="#ppt_x"/>
                                          </p:val>
                                        </p:tav>
                                      </p:tavLst>
                                    </p:anim>
                                    <p:anim calcmode="lin" valueType="num">
                                      <p:cBhvr additive="base">
                                        <p:cTn id="17" dur="1000" fill="hold"/>
                                        <p:tgtEl>
                                          <p:spTgt spid="35"/>
                                        </p:tgtEl>
                                        <p:attrNameLst>
                                          <p:attrName>ppt_y</p:attrName>
                                        </p:attrNameLst>
                                      </p:cBhvr>
                                      <p:tavLst>
                                        <p:tav tm="0">
                                          <p:val>
                                            <p:strVal val="1+#ppt_h/2"/>
                                          </p:val>
                                        </p:tav>
                                        <p:tav tm="100000">
                                          <p:val>
                                            <p:strVal val="#ppt_y"/>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2000"/>
                                        <p:tgtEl>
                                          <p:spTgt spid="36"/>
                                        </p:tgtEl>
                                      </p:cBhvr>
                                    </p:animEffect>
                                  </p:childTnLst>
                                </p:cTn>
                              </p:par>
                              <p:par>
                                <p:cTn id="21" presetID="1" presetClass="exit" presetSubtype="0" fill="hold" grpId="1" nodeType="withEffect">
                                  <p:stCondLst>
                                    <p:cond delay="0"/>
                                  </p:stCondLst>
                                  <p:childTnLst>
                                    <p:set>
                                      <p:cBhvr>
                                        <p:cTn id="22" dur="1" fill="hold">
                                          <p:stCondLst>
                                            <p:cond delay="0"/>
                                          </p:stCondLst>
                                        </p:cTn>
                                        <p:tgtEl>
                                          <p:spTgt spid="3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4" presetClass="emph" presetSubtype="0" fill="hold" grpId="0" nodeType="clickEffect">
                                  <p:stCondLst>
                                    <p:cond delay="0"/>
                                  </p:stCondLst>
                                  <p:childTnLst>
                                    <p:animClr clrSpc="hsl" dir="cw">
                                      <p:cBhvr override="childStyle">
                                        <p:cTn id="26" dur="500" fill="hold"/>
                                        <p:tgtEl>
                                          <p:spTgt spid="24"/>
                                        </p:tgtEl>
                                        <p:attrNameLst>
                                          <p:attrName>style.color</p:attrName>
                                        </p:attrNameLst>
                                      </p:cBhvr>
                                      <p:by>
                                        <p:hsl h="0" s="-12549" l="-25098"/>
                                      </p:by>
                                    </p:animClr>
                                    <p:animClr clrSpc="hsl" dir="cw">
                                      <p:cBhvr>
                                        <p:cTn id="27" dur="500" fill="hold"/>
                                        <p:tgtEl>
                                          <p:spTgt spid="24"/>
                                        </p:tgtEl>
                                        <p:attrNameLst>
                                          <p:attrName>fillcolor</p:attrName>
                                        </p:attrNameLst>
                                      </p:cBhvr>
                                      <p:by>
                                        <p:hsl h="0" s="-12549" l="-25098"/>
                                      </p:by>
                                    </p:animClr>
                                    <p:animClr clrSpc="hsl" dir="cw">
                                      <p:cBhvr>
                                        <p:cTn id="28" dur="500" fill="hold"/>
                                        <p:tgtEl>
                                          <p:spTgt spid="24"/>
                                        </p:tgtEl>
                                        <p:attrNameLst>
                                          <p:attrName>stroke.color</p:attrName>
                                        </p:attrNameLst>
                                      </p:cBhvr>
                                      <p:by>
                                        <p:hsl h="0" s="-12549" l="-25098"/>
                                      </p:by>
                                    </p:animClr>
                                    <p:set>
                                      <p:cBhvr>
                                        <p:cTn id="29" dur="500" fill="hold"/>
                                        <p:tgtEl>
                                          <p:spTgt spid="24"/>
                                        </p:tgtEl>
                                        <p:attrNameLst>
                                          <p:attrName>fill.type</p:attrName>
                                        </p:attrNameLst>
                                      </p:cBhvr>
                                      <p:to>
                                        <p:strVal val="solid"/>
                                      </p:to>
                                    </p:set>
                                  </p:childTnLst>
                                </p:cTn>
                              </p:par>
                              <p:par>
                                <p:cTn id="30" presetID="24" presetClass="emph" presetSubtype="0" fill="hold" grpId="0" nodeType="withEffect">
                                  <p:stCondLst>
                                    <p:cond delay="0"/>
                                  </p:stCondLst>
                                  <p:childTnLst>
                                    <p:animClr clrSpc="hsl" dir="cw">
                                      <p:cBhvr override="childStyle">
                                        <p:cTn id="31" dur="500" fill="hold"/>
                                        <p:tgtEl>
                                          <p:spTgt spid="26"/>
                                        </p:tgtEl>
                                        <p:attrNameLst>
                                          <p:attrName>style.color</p:attrName>
                                        </p:attrNameLst>
                                      </p:cBhvr>
                                      <p:by>
                                        <p:hsl h="0" s="-12549" l="-25098"/>
                                      </p:by>
                                    </p:animClr>
                                    <p:animClr clrSpc="hsl" dir="cw">
                                      <p:cBhvr>
                                        <p:cTn id="32" dur="500" fill="hold"/>
                                        <p:tgtEl>
                                          <p:spTgt spid="26"/>
                                        </p:tgtEl>
                                        <p:attrNameLst>
                                          <p:attrName>fillcolor</p:attrName>
                                        </p:attrNameLst>
                                      </p:cBhvr>
                                      <p:by>
                                        <p:hsl h="0" s="-12549" l="-25098"/>
                                      </p:by>
                                    </p:animClr>
                                    <p:animClr clrSpc="hsl" dir="cw">
                                      <p:cBhvr>
                                        <p:cTn id="33" dur="500" fill="hold"/>
                                        <p:tgtEl>
                                          <p:spTgt spid="26"/>
                                        </p:tgtEl>
                                        <p:attrNameLst>
                                          <p:attrName>stroke.color</p:attrName>
                                        </p:attrNameLst>
                                      </p:cBhvr>
                                      <p:by>
                                        <p:hsl h="0" s="-12549" l="-25098"/>
                                      </p:by>
                                    </p:animClr>
                                    <p:set>
                                      <p:cBhvr>
                                        <p:cTn id="34" dur="500" fill="hold"/>
                                        <p:tgtEl>
                                          <p:spTgt spid="26"/>
                                        </p:tgtEl>
                                        <p:attrNameLst>
                                          <p:attrName>fill.type</p:attrName>
                                        </p:attrNameLst>
                                      </p:cBhvr>
                                      <p:to>
                                        <p:strVal val="solid"/>
                                      </p:to>
                                    </p:set>
                                  </p:childTnLst>
                                </p:cTn>
                              </p:par>
                              <p:par>
                                <p:cTn id="35" presetID="24" presetClass="emph" presetSubtype="0" fill="hold" grpId="0" nodeType="withEffect">
                                  <p:stCondLst>
                                    <p:cond delay="0"/>
                                  </p:stCondLst>
                                  <p:childTnLst>
                                    <p:animClr clrSpc="hsl" dir="cw">
                                      <p:cBhvr override="childStyle">
                                        <p:cTn id="36" dur="500" fill="hold"/>
                                        <p:tgtEl>
                                          <p:spTgt spid="23"/>
                                        </p:tgtEl>
                                        <p:attrNameLst>
                                          <p:attrName>style.color</p:attrName>
                                        </p:attrNameLst>
                                      </p:cBhvr>
                                      <p:by>
                                        <p:hsl h="0" s="-12549" l="-25098"/>
                                      </p:by>
                                    </p:animClr>
                                    <p:animClr clrSpc="hsl" dir="cw">
                                      <p:cBhvr>
                                        <p:cTn id="37" dur="500" fill="hold"/>
                                        <p:tgtEl>
                                          <p:spTgt spid="23"/>
                                        </p:tgtEl>
                                        <p:attrNameLst>
                                          <p:attrName>fillcolor</p:attrName>
                                        </p:attrNameLst>
                                      </p:cBhvr>
                                      <p:by>
                                        <p:hsl h="0" s="-12549" l="-25098"/>
                                      </p:by>
                                    </p:animClr>
                                    <p:animClr clrSpc="hsl" dir="cw">
                                      <p:cBhvr>
                                        <p:cTn id="38" dur="500" fill="hold"/>
                                        <p:tgtEl>
                                          <p:spTgt spid="23"/>
                                        </p:tgtEl>
                                        <p:attrNameLst>
                                          <p:attrName>stroke.color</p:attrName>
                                        </p:attrNameLst>
                                      </p:cBhvr>
                                      <p:by>
                                        <p:hsl h="0" s="-12549" l="-25098"/>
                                      </p:by>
                                    </p:animClr>
                                    <p:set>
                                      <p:cBhvr>
                                        <p:cTn id="39" dur="500" fill="hold"/>
                                        <p:tgtEl>
                                          <p:spTgt spid="23"/>
                                        </p:tgtEl>
                                        <p:attrNameLst>
                                          <p:attrName>fill.type</p:attrName>
                                        </p:attrNameLst>
                                      </p:cBhvr>
                                      <p:to>
                                        <p:strVal val="solid"/>
                                      </p:to>
                                    </p:set>
                                  </p:childTnLst>
                                </p:cTn>
                              </p:par>
                              <p:par>
                                <p:cTn id="40" presetID="24" presetClass="emph" presetSubtype="0" fill="hold" grpId="0" nodeType="withEffect">
                                  <p:stCondLst>
                                    <p:cond delay="0"/>
                                  </p:stCondLst>
                                  <p:childTnLst>
                                    <p:animClr clrSpc="hsl" dir="cw">
                                      <p:cBhvr override="childStyle">
                                        <p:cTn id="41" dur="500" fill="hold"/>
                                        <p:tgtEl>
                                          <p:spTgt spid="21"/>
                                        </p:tgtEl>
                                        <p:attrNameLst>
                                          <p:attrName>style.color</p:attrName>
                                        </p:attrNameLst>
                                      </p:cBhvr>
                                      <p:by>
                                        <p:hsl h="0" s="-12549" l="-25098"/>
                                      </p:by>
                                    </p:animClr>
                                    <p:animClr clrSpc="hsl" dir="cw">
                                      <p:cBhvr>
                                        <p:cTn id="42" dur="500" fill="hold"/>
                                        <p:tgtEl>
                                          <p:spTgt spid="21"/>
                                        </p:tgtEl>
                                        <p:attrNameLst>
                                          <p:attrName>fillcolor</p:attrName>
                                        </p:attrNameLst>
                                      </p:cBhvr>
                                      <p:by>
                                        <p:hsl h="0" s="-12549" l="-25098"/>
                                      </p:by>
                                    </p:animClr>
                                    <p:animClr clrSpc="hsl" dir="cw">
                                      <p:cBhvr>
                                        <p:cTn id="43" dur="500" fill="hold"/>
                                        <p:tgtEl>
                                          <p:spTgt spid="21"/>
                                        </p:tgtEl>
                                        <p:attrNameLst>
                                          <p:attrName>stroke.color</p:attrName>
                                        </p:attrNameLst>
                                      </p:cBhvr>
                                      <p:by>
                                        <p:hsl h="0" s="-12549" l="-25098"/>
                                      </p:by>
                                    </p:animClr>
                                    <p:set>
                                      <p:cBhvr>
                                        <p:cTn id="44" dur="500" fill="hold"/>
                                        <p:tgtEl>
                                          <p:spTgt spid="21"/>
                                        </p:tgtEl>
                                        <p:attrNameLst>
                                          <p:attrName>fill.type</p:attrName>
                                        </p:attrNameLst>
                                      </p:cBhvr>
                                      <p:to>
                                        <p:strVal val="solid"/>
                                      </p:to>
                                    </p:set>
                                  </p:childTnLst>
                                </p:cTn>
                              </p:par>
                              <p:par>
                                <p:cTn id="45" presetID="24" presetClass="emph" presetSubtype="0" fill="hold" grpId="0" nodeType="withEffect">
                                  <p:stCondLst>
                                    <p:cond delay="0"/>
                                  </p:stCondLst>
                                  <p:childTnLst>
                                    <p:animClr clrSpc="hsl" dir="cw">
                                      <p:cBhvr override="childStyle">
                                        <p:cTn id="46" dur="500" fill="hold"/>
                                        <p:tgtEl>
                                          <p:spTgt spid="18"/>
                                        </p:tgtEl>
                                        <p:attrNameLst>
                                          <p:attrName>style.color</p:attrName>
                                        </p:attrNameLst>
                                      </p:cBhvr>
                                      <p:by>
                                        <p:hsl h="0" s="-12549" l="-25098"/>
                                      </p:by>
                                    </p:animClr>
                                    <p:animClr clrSpc="hsl" dir="cw">
                                      <p:cBhvr>
                                        <p:cTn id="47" dur="500" fill="hold"/>
                                        <p:tgtEl>
                                          <p:spTgt spid="18"/>
                                        </p:tgtEl>
                                        <p:attrNameLst>
                                          <p:attrName>fillcolor</p:attrName>
                                        </p:attrNameLst>
                                      </p:cBhvr>
                                      <p:by>
                                        <p:hsl h="0" s="-12549" l="-25098"/>
                                      </p:by>
                                    </p:animClr>
                                    <p:animClr clrSpc="hsl" dir="cw">
                                      <p:cBhvr>
                                        <p:cTn id="48" dur="500" fill="hold"/>
                                        <p:tgtEl>
                                          <p:spTgt spid="18"/>
                                        </p:tgtEl>
                                        <p:attrNameLst>
                                          <p:attrName>stroke.color</p:attrName>
                                        </p:attrNameLst>
                                      </p:cBhvr>
                                      <p:by>
                                        <p:hsl h="0" s="-12549" l="-25098"/>
                                      </p:by>
                                    </p:animClr>
                                    <p:set>
                                      <p:cBhvr>
                                        <p:cTn id="49" dur="500" fill="hold"/>
                                        <p:tgtEl>
                                          <p:spTgt spid="18"/>
                                        </p:tgtEl>
                                        <p:attrNameLst>
                                          <p:attrName>fill.type</p:attrName>
                                        </p:attrNameLst>
                                      </p:cBhvr>
                                      <p:to>
                                        <p:strVal val="solid"/>
                                      </p:to>
                                    </p:set>
                                  </p:childTnLst>
                                </p:cTn>
                              </p:par>
                              <p:par>
                                <p:cTn id="50" presetID="24" presetClass="emph" presetSubtype="0" fill="hold" grpId="0" nodeType="withEffect">
                                  <p:stCondLst>
                                    <p:cond delay="0"/>
                                  </p:stCondLst>
                                  <p:childTnLst>
                                    <p:animClr clrSpc="hsl" dir="cw">
                                      <p:cBhvr override="childStyle">
                                        <p:cTn id="51" dur="500" fill="hold"/>
                                        <p:tgtEl>
                                          <p:spTgt spid="9"/>
                                        </p:tgtEl>
                                        <p:attrNameLst>
                                          <p:attrName>style.color</p:attrName>
                                        </p:attrNameLst>
                                      </p:cBhvr>
                                      <p:by>
                                        <p:hsl h="0" s="-12549" l="-25098"/>
                                      </p:by>
                                    </p:animClr>
                                    <p:animClr clrSpc="hsl" dir="cw">
                                      <p:cBhvr>
                                        <p:cTn id="52" dur="500" fill="hold"/>
                                        <p:tgtEl>
                                          <p:spTgt spid="9"/>
                                        </p:tgtEl>
                                        <p:attrNameLst>
                                          <p:attrName>fillcolor</p:attrName>
                                        </p:attrNameLst>
                                      </p:cBhvr>
                                      <p:by>
                                        <p:hsl h="0" s="-12549" l="-25098"/>
                                      </p:by>
                                    </p:animClr>
                                    <p:animClr clrSpc="hsl" dir="cw">
                                      <p:cBhvr>
                                        <p:cTn id="53" dur="500" fill="hold"/>
                                        <p:tgtEl>
                                          <p:spTgt spid="9"/>
                                        </p:tgtEl>
                                        <p:attrNameLst>
                                          <p:attrName>stroke.color</p:attrName>
                                        </p:attrNameLst>
                                      </p:cBhvr>
                                      <p:by>
                                        <p:hsl h="0" s="-12549" l="-25098"/>
                                      </p:by>
                                    </p:animClr>
                                    <p:set>
                                      <p:cBhvr>
                                        <p:cTn id="54" dur="500" fill="hold"/>
                                        <p:tgtEl>
                                          <p:spTgt spid="9"/>
                                        </p:tgtEl>
                                        <p:attrNameLst>
                                          <p:attrName>fill.type</p:attrName>
                                        </p:attrNameLst>
                                      </p:cBhvr>
                                      <p:to>
                                        <p:strVal val="solid"/>
                                      </p:to>
                                    </p:set>
                                  </p:childTnLst>
                                </p:cTn>
                              </p:par>
                              <p:par>
                                <p:cTn id="55" presetID="24" presetClass="emph" presetSubtype="0" fill="hold" grpId="0" nodeType="withEffect">
                                  <p:stCondLst>
                                    <p:cond delay="0"/>
                                  </p:stCondLst>
                                  <p:childTnLst>
                                    <p:animClr clrSpc="hsl" dir="cw">
                                      <p:cBhvr override="childStyle">
                                        <p:cTn id="56" dur="500" fill="hold"/>
                                        <p:tgtEl>
                                          <p:spTgt spid="8"/>
                                        </p:tgtEl>
                                        <p:attrNameLst>
                                          <p:attrName>style.color</p:attrName>
                                        </p:attrNameLst>
                                      </p:cBhvr>
                                      <p:by>
                                        <p:hsl h="0" s="-12549" l="-25098"/>
                                      </p:by>
                                    </p:animClr>
                                    <p:animClr clrSpc="hsl" dir="cw">
                                      <p:cBhvr>
                                        <p:cTn id="57" dur="500" fill="hold"/>
                                        <p:tgtEl>
                                          <p:spTgt spid="8"/>
                                        </p:tgtEl>
                                        <p:attrNameLst>
                                          <p:attrName>fillcolor</p:attrName>
                                        </p:attrNameLst>
                                      </p:cBhvr>
                                      <p:by>
                                        <p:hsl h="0" s="-12549" l="-25098"/>
                                      </p:by>
                                    </p:animClr>
                                    <p:animClr clrSpc="hsl" dir="cw">
                                      <p:cBhvr>
                                        <p:cTn id="58" dur="500" fill="hold"/>
                                        <p:tgtEl>
                                          <p:spTgt spid="8"/>
                                        </p:tgtEl>
                                        <p:attrNameLst>
                                          <p:attrName>stroke.color</p:attrName>
                                        </p:attrNameLst>
                                      </p:cBhvr>
                                      <p:by>
                                        <p:hsl h="0" s="-12549" l="-25098"/>
                                      </p:by>
                                    </p:animClr>
                                    <p:set>
                                      <p:cBhvr>
                                        <p:cTn id="59" dur="500" fill="hold"/>
                                        <p:tgtEl>
                                          <p:spTgt spid="8"/>
                                        </p:tgtEl>
                                        <p:attrNameLst>
                                          <p:attrName>fill.type</p:attrName>
                                        </p:attrNameLst>
                                      </p:cBhvr>
                                      <p:to>
                                        <p:strVal val="solid"/>
                                      </p:to>
                                    </p:set>
                                  </p:childTnLst>
                                </p:cTn>
                              </p:par>
                              <p:par>
                                <p:cTn id="60" presetID="24" presetClass="emph" presetSubtype="0" fill="hold" grpId="0" nodeType="withEffect">
                                  <p:stCondLst>
                                    <p:cond delay="0"/>
                                  </p:stCondLst>
                                  <p:childTnLst>
                                    <p:animClr clrSpc="hsl" dir="cw">
                                      <p:cBhvr override="childStyle">
                                        <p:cTn id="61" dur="500" fill="hold"/>
                                        <p:tgtEl>
                                          <p:spTgt spid="15"/>
                                        </p:tgtEl>
                                        <p:attrNameLst>
                                          <p:attrName>style.color</p:attrName>
                                        </p:attrNameLst>
                                      </p:cBhvr>
                                      <p:by>
                                        <p:hsl h="0" s="-12549" l="-25098"/>
                                      </p:by>
                                    </p:animClr>
                                    <p:animClr clrSpc="hsl" dir="cw">
                                      <p:cBhvr>
                                        <p:cTn id="62" dur="500" fill="hold"/>
                                        <p:tgtEl>
                                          <p:spTgt spid="15"/>
                                        </p:tgtEl>
                                        <p:attrNameLst>
                                          <p:attrName>fillcolor</p:attrName>
                                        </p:attrNameLst>
                                      </p:cBhvr>
                                      <p:by>
                                        <p:hsl h="0" s="-12549" l="-25098"/>
                                      </p:by>
                                    </p:animClr>
                                    <p:animClr clrSpc="hsl" dir="cw">
                                      <p:cBhvr>
                                        <p:cTn id="63" dur="500" fill="hold"/>
                                        <p:tgtEl>
                                          <p:spTgt spid="15"/>
                                        </p:tgtEl>
                                        <p:attrNameLst>
                                          <p:attrName>stroke.color</p:attrName>
                                        </p:attrNameLst>
                                      </p:cBhvr>
                                      <p:by>
                                        <p:hsl h="0" s="-12549" l="-25098"/>
                                      </p:by>
                                    </p:animClr>
                                    <p:set>
                                      <p:cBhvr>
                                        <p:cTn id="64" dur="500" fill="hold"/>
                                        <p:tgtEl>
                                          <p:spTgt spid="15"/>
                                        </p:tgtEl>
                                        <p:attrNameLst>
                                          <p:attrName>fill.type</p:attrName>
                                        </p:attrNameLst>
                                      </p:cBhvr>
                                      <p:to>
                                        <p:strVal val="solid"/>
                                      </p:to>
                                    </p:set>
                                  </p:childTnLst>
                                </p:cTn>
                              </p:par>
                              <p:par>
                                <p:cTn id="65" presetID="24" presetClass="emph" presetSubtype="0" fill="hold" grpId="0" nodeType="withEffect">
                                  <p:stCondLst>
                                    <p:cond delay="0"/>
                                  </p:stCondLst>
                                  <p:childTnLst>
                                    <p:animClr clrSpc="hsl" dir="cw">
                                      <p:cBhvr override="childStyle">
                                        <p:cTn id="66" dur="500" fill="hold"/>
                                        <p:tgtEl>
                                          <p:spTgt spid="14"/>
                                        </p:tgtEl>
                                        <p:attrNameLst>
                                          <p:attrName>style.color</p:attrName>
                                        </p:attrNameLst>
                                      </p:cBhvr>
                                      <p:by>
                                        <p:hsl h="0" s="-12549" l="-25098"/>
                                      </p:by>
                                    </p:animClr>
                                    <p:animClr clrSpc="hsl" dir="cw">
                                      <p:cBhvr>
                                        <p:cTn id="67" dur="500" fill="hold"/>
                                        <p:tgtEl>
                                          <p:spTgt spid="14"/>
                                        </p:tgtEl>
                                        <p:attrNameLst>
                                          <p:attrName>fillcolor</p:attrName>
                                        </p:attrNameLst>
                                      </p:cBhvr>
                                      <p:by>
                                        <p:hsl h="0" s="-12549" l="-25098"/>
                                      </p:by>
                                    </p:animClr>
                                    <p:animClr clrSpc="hsl" dir="cw">
                                      <p:cBhvr>
                                        <p:cTn id="68" dur="500" fill="hold"/>
                                        <p:tgtEl>
                                          <p:spTgt spid="14"/>
                                        </p:tgtEl>
                                        <p:attrNameLst>
                                          <p:attrName>stroke.color</p:attrName>
                                        </p:attrNameLst>
                                      </p:cBhvr>
                                      <p:by>
                                        <p:hsl h="0" s="-12549" l="-25098"/>
                                      </p:by>
                                    </p:animClr>
                                    <p:set>
                                      <p:cBhvr>
                                        <p:cTn id="69" dur="500" fill="hold"/>
                                        <p:tgtEl>
                                          <p:spTgt spid="14"/>
                                        </p:tgtEl>
                                        <p:attrNameLst>
                                          <p:attrName>fill.type</p:attrName>
                                        </p:attrNameLst>
                                      </p:cBhvr>
                                      <p:to>
                                        <p:strVal val="solid"/>
                                      </p:to>
                                    </p:set>
                                  </p:childTnLst>
                                </p:cTn>
                              </p:par>
                              <p:par>
                                <p:cTn id="70" presetID="24" presetClass="emph" presetSubtype="0" fill="hold" grpId="0" nodeType="withEffect">
                                  <p:stCondLst>
                                    <p:cond delay="0"/>
                                  </p:stCondLst>
                                  <p:childTnLst>
                                    <p:animClr clrSpc="hsl" dir="cw">
                                      <p:cBhvr override="childStyle">
                                        <p:cTn id="71" dur="500" fill="hold"/>
                                        <p:tgtEl>
                                          <p:spTgt spid="16"/>
                                        </p:tgtEl>
                                        <p:attrNameLst>
                                          <p:attrName>style.color</p:attrName>
                                        </p:attrNameLst>
                                      </p:cBhvr>
                                      <p:by>
                                        <p:hsl h="0" s="-12549" l="-25098"/>
                                      </p:by>
                                    </p:animClr>
                                    <p:animClr clrSpc="hsl" dir="cw">
                                      <p:cBhvr>
                                        <p:cTn id="72" dur="500" fill="hold"/>
                                        <p:tgtEl>
                                          <p:spTgt spid="16"/>
                                        </p:tgtEl>
                                        <p:attrNameLst>
                                          <p:attrName>fillcolor</p:attrName>
                                        </p:attrNameLst>
                                      </p:cBhvr>
                                      <p:by>
                                        <p:hsl h="0" s="-12549" l="-25098"/>
                                      </p:by>
                                    </p:animClr>
                                    <p:animClr clrSpc="hsl" dir="cw">
                                      <p:cBhvr>
                                        <p:cTn id="73" dur="500" fill="hold"/>
                                        <p:tgtEl>
                                          <p:spTgt spid="16"/>
                                        </p:tgtEl>
                                        <p:attrNameLst>
                                          <p:attrName>stroke.color</p:attrName>
                                        </p:attrNameLst>
                                      </p:cBhvr>
                                      <p:by>
                                        <p:hsl h="0" s="-12549" l="-25098"/>
                                      </p:by>
                                    </p:animClr>
                                    <p:set>
                                      <p:cBhvr>
                                        <p:cTn id="74" dur="500" fill="hold"/>
                                        <p:tgtEl>
                                          <p:spTgt spid="16"/>
                                        </p:tgtEl>
                                        <p:attrNameLst>
                                          <p:attrName>fill.type</p:attrName>
                                        </p:attrNameLst>
                                      </p:cBhvr>
                                      <p:to>
                                        <p:strVal val="solid"/>
                                      </p:to>
                                    </p:set>
                                  </p:childTnLst>
                                </p:cTn>
                              </p:par>
                              <p:par>
                                <p:cTn id="75" presetID="24" presetClass="emph" presetSubtype="0" fill="hold" grpId="0" nodeType="withEffect">
                                  <p:stCondLst>
                                    <p:cond delay="0"/>
                                  </p:stCondLst>
                                  <p:childTnLst>
                                    <p:animClr clrSpc="hsl" dir="cw">
                                      <p:cBhvr override="childStyle">
                                        <p:cTn id="76" dur="500" fill="hold"/>
                                        <p:tgtEl>
                                          <p:spTgt spid="13"/>
                                        </p:tgtEl>
                                        <p:attrNameLst>
                                          <p:attrName>style.color</p:attrName>
                                        </p:attrNameLst>
                                      </p:cBhvr>
                                      <p:by>
                                        <p:hsl h="0" s="-12549" l="-25098"/>
                                      </p:by>
                                    </p:animClr>
                                    <p:animClr clrSpc="hsl" dir="cw">
                                      <p:cBhvr>
                                        <p:cTn id="77" dur="500" fill="hold"/>
                                        <p:tgtEl>
                                          <p:spTgt spid="13"/>
                                        </p:tgtEl>
                                        <p:attrNameLst>
                                          <p:attrName>fillcolor</p:attrName>
                                        </p:attrNameLst>
                                      </p:cBhvr>
                                      <p:by>
                                        <p:hsl h="0" s="-12549" l="-25098"/>
                                      </p:by>
                                    </p:animClr>
                                    <p:animClr clrSpc="hsl" dir="cw">
                                      <p:cBhvr>
                                        <p:cTn id="78" dur="500" fill="hold"/>
                                        <p:tgtEl>
                                          <p:spTgt spid="13"/>
                                        </p:tgtEl>
                                        <p:attrNameLst>
                                          <p:attrName>stroke.color</p:attrName>
                                        </p:attrNameLst>
                                      </p:cBhvr>
                                      <p:by>
                                        <p:hsl h="0" s="-12549" l="-25098"/>
                                      </p:by>
                                    </p:animClr>
                                    <p:set>
                                      <p:cBhvr>
                                        <p:cTn id="79" dur="500" fill="hold"/>
                                        <p:tgtEl>
                                          <p:spTgt spid="13"/>
                                        </p:tgtEl>
                                        <p:attrNameLst>
                                          <p:attrName>fill.type</p:attrName>
                                        </p:attrNameLst>
                                      </p:cBhvr>
                                      <p:to>
                                        <p:strVal val="solid"/>
                                      </p:to>
                                    </p:set>
                                  </p:childTnLst>
                                </p:cTn>
                              </p:par>
                              <p:par>
                                <p:cTn id="80" presetID="24" presetClass="emph" presetSubtype="0" fill="hold" grpId="0" nodeType="withEffect">
                                  <p:stCondLst>
                                    <p:cond delay="0"/>
                                  </p:stCondLst>
                                  <p:childTnLst>
                                    <p:animClr clrSpc="hsl" dir="cw">
                                      <p:cBhvr override="childStyle">
                                        <p:cTn id="81" dur="500" fill="hold"/>
                                        <p:tgtEl>
                                          <p:spTgt spid="17"/>
                                        </p:tgtEl>
                                        <p:attrNameLst>
                                          <p:attrName>style.color</p:attrName>
                                        </p:attrNameLst>
                                      </p:cBhvr>
                                      <p:by>
                                        <p:hsl h="0" s="-12549" l="-25098"/>
                                      </p:by>
                                    </p:animClr>
                                    <p:animClr clrSpc="hsl" dir="cw">
                                      <p:cBhvr>
                                        <p:cTn id="82" dur="500" fill="hold"/>
                                        <p:tgtEl>
                                          <p:spTgt spid="17"/>
                                        </p:tgtEl>
                                        <p:attrNameLst>
                                          <p:attrName>fillcolor</p:attrName>
                                        </p:attrNameLst>
                                      </p:cBhvr>
                                      <p:by>
                                        <p:hsl h="0" s="-12549" l="-25098"/>
                                      </p:by>
                                    </p:animClr>
                                    <p:animClr clrSpc="hsl" dir="cw">
                                      <p:cBhvr>
                                        <p:cTn id="83" dur="500" fill="hold"/>
                                        <p:tgtEl>
                                          <p:spTgt spid="17"/>
                                        </p:tgtEl>
                                        <p:attrNameLst>
                                          <p:attrName>stroke.color</p:attrName>
                                        </p:attrNameLst>
                                      </p:cBhvr>
                                      <p:by>
                                        <p:hsl h="0" s="-12549" l="-25098"/>
                                      </p:by>
                                    </p:animClr>
                                    <p:set>
                                      <p:cBhvr>
                                        <p:cTn id="84" dur="500" fill="hold"/>
                                        <p:tgtEl>
                                          <p:spTgt spid="17"/>
                                        </p:tgtEl>
                                        <p:attrNameLst>
                                          <p:attrName>fill.type</p:attrName>
                                        </p:attrNameLst>
                                      </p:cBhvr>
                                      <p:to>
                                        <p:strVal val="solid"/>
                                      </p:to>
                                    </p:set>
                                  </p:childTnLst>
                                </p:cTn>
                              </p:par>
                              <p:par>
                                <p:cTn id="85" presetID="10"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2000"/>
                                        <p:tgtEl>
                                          <p:spTgt spid="39"/>
                                        </p:tgtEl>
                                      </p:cBhvr>
                                    </p:animEffect>
                                  </p:childTnLst>
                                </p:cTn>
                              </p:par>
                              <p:par>
                                <p:cTn id="88" presetID="1" presetClass="exit" presetSubtype="0" fill="hold" grpId="1" nodeType="withEffect">
                                  <p:stCondLst>
                                    <p:cond delay="0"/>
                                  </p:stCondLst>
                                  <p:childTnLst>
                                    <p:set>
                                      <p:cBhvr>
                                        <p:cTn id="89" dur="1" fill="hold">
                                          <p:stCondLst>
                                            <p:cond delay="0"/>
                                          </p:stCondLst>
                                        </p:cTn>
                                        <p:tgtEl>
                                          <p:spTgt spid="36"/>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63" presetClass="path" presetSubtype="0" accel="50000" decel="50000" fill="hold" grpId="0" nodeType="clickEffect">
                                  <p:stCondLst>
                                    <p:cond delay="0"/>
                                  </p:stCondLst>
                                  <p:childTnLst>
                                    <p:animMotion origin="layout" path="M 0 0  L 0.25 0  E" pathEditMode="relative" ptsTypes="">
                                      <p:cBhvr>
                                        <p:cTn id="93" dur="2000" fill="hold"/>
                                        <p:tgtEl>
                                          <p:spTgt spid="27"/>
                                        </p:tgtEl>
                                        <p:attrNameLst>
                                          <p:attrName>ppt_x</p:attrName>
                                          <p:attrName>ppt_y</p:attrName>
                                        </p:attrNameLst>
                                      </p:cBhvr>
                                    </p:animMotion>
                                  </p:childTnLst>
                                </p:cTn>
                              </p:par>
                              <p:par>
                                <p:cTn id="94" presetID="63" presetClass="path" presetSubtype="0" accel="50000" decel="50000" fill="hold" grpId="0" nodeType="withEffect">
                                  <p:stCondLst>
                                    <p:cond delay="0"/>
                                  </p:stCondLst>
                                  <p:childTnLst>
                                    <p:animMotion origin="layout" path="M 0 2.22222E-6 L 0.30833 2.22222E-6 " pathEditMode="relative" rAng="0" ptsTypes="AA">
                                      <p:cBhvr>
                                        <p:cTn id="95" dur="2000" fill="hold"/>
                                        <p:tgtEl>
                                          <p:spTgt spid="25"/>
                                        </p:tgtEl>
                                        <p:attrNameLst>
                                          <p:attrName>ppt_x</p:attrName>
                                          <p:attrName>ppt_y</p:attrName>
                                        </p:attrNameLst>
                                      </p:cBhvr>
                                      <p:rCtr x="154" y="0"/>
                                    </p:animMotion>
                                  </p:childTnLst>
                                </p:cTn>
                              </p:par>
                              <p:par>
                                <p:cTn id="96" presetID="63" presetClass="path" presetSubtype="0" accel="50000" decel="50000" fill="hold" grpId="0" nodeType="withEffect">
                                  <p:stCondLst>
                                    <p:cond delay="0"/>
                                  </p:stCondLst>
                                  <p:childTnLst>
                                    <p:animMotion origin="layout" path="M 0 0  L 0.25 0  E" pathEditMode="relative" ptsTypes="">
                                      <p:cBhvr>
                                        <p:cTn id="97" dur="2000" fill="hold"/>
                                        <p:tgtEl>
                                          <p:spTgt spid="22"/>
                                        </p:tgtEl>
                                        <p:attrNameLst>
                                          <p:attrName>ppt_x</p:attrName>
                                          <p:attrName>ppt_y</p:attrName>
                                        </p:attrNameLst>
                                      </p:cBhvr>
                                    </p:animMotion>
                                  </p:childTnLst>
                                </p:cTn>
                              </p:par>
                              <p:par>
                                <p:cTn id="98" presetID="63" presetClass="path" presetSubtype="0" accel="50000" decel="50000" fill="hold" grpId="0" nodeType="withEffect">
                                  <p:stCondLst>
                                    <p:cond delay="0"/>
                                  </p:stCondLst>
                                  <p:childTnLst>
                                    <p:animMotion origin="layout" path="M 0 0  L 0.25 0  E" pathEditMode="relative" ptsTypes="">
                                      <p:cBhvr>
                                        <p:cTn id="99" dur="2000" fill="hold"/>
                                        <p:tgtEl>
                                          <p:spTgt spid="19"/>
                                        </p:tgtEl>
                                        <p:attrNameLst>
                                          <p:attrName>ppt_x</p:attrName>
                                          <p:attrName>ppt_y</p:attrName>
                                        </p:attrNameLst>
                                      </p:cBhvr>
                                    </p:animMotion>
                                  </p:childTnLst>
                                </p:cTn>
                              </p:par>
                              <p:par>
                                <p:cTn id="100" presetID="63" presetClass="path" presetSubtype="0" accel="50000" decel="50000" fill="hold" grpId="0" nodeType="withEffect">
                                  <p:stCondLst>
                                    <p:cond delay="0"/>
                                  </p:stCondLst>
                                  <p:childTnLst>
                                    <p:animMotion origin="layout" path="M 0 0  L 0.25 0  E" pathEditMode="relative" ptsTypes="">
                                      <p:cBhvr>
                                        <p:cTn id="101" dur="2000" fill="hold"/>
                                        <p:tgtEl>
                                          <p:spTgt spid="20"/>
                                        </p:tgtEl>
                                        <p:attrNameLst>
                                          <p:attrName>ppt_x</p:attrName>
                                          <p:attrName>ppt_y</p:attrName>
                                        </p:attrNameLst>
                                      </p:cBhvr>
                                    </p:animMotion>
                                  </p:childTnLst>
                                </p:cTn>
                              </p:par>
                              <p:par>
                                <p:cTn id="102" presetID="63" presetClass="path" presetSubtype="0" accel="50000" decel="50000" fill="hold" grpId="0" nodeType="withEffect">
                                  <p:stCondLst>
                                    <p:cond delay="0"/>
                                  </p:stCondLst>
                                  <p:childTnLst>
                                    <p:animMotion origin="layout" path="M 0 0  L 0.25 0  E" pathEditMode="relative" ptsTypes="">
                                      <p:cBhvr>
                                        <p:cTn id="103" dur="2000" fill="hold"/>
                                        <p:tgtEl>
                                          <p:spTgt spid="10"/>
                                        </p:tgtEl>
                                        <p:attrNameLst>
                                          <p:attrName>ppt_x</p:attrName>
                                          <p:attrName>ppt_y</p:attrName>
                                        </p:attrNameLst>
                                      </p:cBhvr>
                                    </p:animMotion>
                                  </p:childTnLst>
                                </p:cTn>
                              </p:par>
                              <p:par>
                                <p:cTn id="104" presetID="63" presetClass="path" presetSubtype="0" accel="50000" decel="50000" fill="hold" grpId="0" nodeType="withEffect">
                                  <p:stCondLst>
                                    <p:cond delay="0"/>
                                  </p:stCondLst>
                                  <p:childTnLst>
                                    <p:animMotion origin="layout" path="M 0 0  L 0.25 0  E" pathEditMode="relative" ptsTypes="">
                                      <p:cBhvr>
                                        <p:cTn id="105" dur="2000" fill="hold"/>
                                        <p:tgtEl>
                                          <p:spTgt spid="11"/>
                                        </p:tgtEl>
                                        <p:attrNameLst>
                                          <p:attrName>ppt_x</p:attrName>
                                          <p:attrName>ppt_y</p:attrName>
                                        </p:attrNameLst>
                                      </p:cBhvr>
                                    </p:animMotion>
                                  </p:childTnLst>
                                </p:cTn>
                              </p:par>
                              <p:par>
                                <p:cTn id="106" presetID="63" presetClass="path" presetSubtype="0" accel="50000" decel="50000" fill="hold" grpId="1" nodeType="withEffect">
                                  <p:stCondLst>
                                    <p:cond delay="0"/>
                                  </p:stCondLst>
                                  <p:childTnLst>
                                    <p:animMotion origin="layout" path="M 0 0  L 0.25 0  E" pathEditMode="relative" ptsTypes="">
                                      <p:cBhvr>
                                        <p:cTn id="107" dur="2000" fill="hold"/>
                                        <p:tgtEl>
                                          <p:spTgt spid="28"/>
                                        </p:tgtEl>
                                        <p:attrNameLst>
                                          <p:attrName>ppt_x</p:attrName>
                                          <p:attrName>ppt_y</p:attrName>
                                        </p:attrNameLst>
                                      </p:cBhvr>
                                    </p:animMotion>
                                  </p:childTnLst>
                                </p:cTn>
                              </p:par>
                              <p:par>
                                <p:cTn id="108" presetID="10" presetClass="entr" presetSubtype="0" fill="hold" grpId="0" nodeType="withEffect">
                                  <p:stCondLst>
                                    <p:cond delay="0"/>
                                  </p:stCondLst>
                                  <p:childTnLst>
                                    <p:set>
                                      <p:cBhvr>
                                        <p:cTn id="109" dur="1" fill="hold">
                                          <p:stCondLst>
                                            <p:cond delay="0"/>
                                          </p:stCondLst>
                                        </p:cTn>
                                        <p:tgtEl>
                                          <p:spTgt spid="40"/>
                                        </p:tgtEl>
                                        <p:attrNameLst>
                                          <p:attrName>style.visibility</p:attrName>
                                        </p:attrNameLst>
                                      </p:cBhvr>
                                      <p:to>
                                        <p:strVal val="visible"/>
                                      </p:to>
                                    </p:set>
                                    <p:animEffect transition="in" filter="fade">
                                      <p:cBhvr>
                                        <p:cTn id="110" dur="2000"/>
                                        <p:tgtEl>
                                          <p:spTgt spid="40"/>
                                        </p:tgtEl>
                                      </p:cBhvr>
                                    </p:animEffect>
                                  </p:childTnLst>
                                </p:cTn>
                              </p:par>
                              <p:par>
                                <p:cTn id="111" presetID="1" presetClass="exit" presetSubtype="0" fill="hold" grpId="1" nodeType="withEffect">
                                  <p:stCondLst>
                                    <p:cond delay="0"/>
                                  </p:stCondLst>
                                  <p:childTnLst>
                                    <p:set>
                                      <p:cBhvr>
                                        <p:cTn id="112" dur="1" fill="hold">
                                          <p:stCondLst>
                                            <p:cond delay="0"/>
                                          </p:stCondLst>
                                        </p:cTn>
                                        <p:tgtEl>
                                          <p:spTgt spid="3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24"/>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23"/>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21"/>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26"/>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7"/>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18"/>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3"/>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14"/>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5"/>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6"/>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8"/>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1" grpId="0"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20" grpId="0" animBg="1"/>
      <p:bldP spid="21" grpId="0" animBg="1"/>
      <p:bldP spid="21" grpId="1" animBg="1"/>
      <p:bldP spid="22" grpId="0" animBg="1"/>
      <p:bldP spid="23" grpId="0" animBg="1"/>
      <p:bldP spid="23" grpId="1" animBg="1"/>
      <p:bldP spid="24" grpId="0" animBg="1"/>
      <p:bldP spid="24" grpId="1" animBg="1"/>
      <p:bldP spid="25" grpId="0" animBg="1"/>
      <p:bldP spid="26" grpId="0" animBg="1"/>
      <p:bldP spid="26" grpId="1" animBg="1"/>
      <p:bldP spid="27" grpId="0" animBg="1"/>
      <p:bldP spid="28" grpId="0" animBg="1"/>
      <p:bldP spid="28" grpId="1" animBg="1"/>
      <p:bldP spid="35" grpId="0" animBg="1"/>
      <p:bldP spid="36" grpId="0"/>
      <p:bldP spid="36" grpId="1"/>
      <p:bldP spid="38" grpId="0"/>
      <p:bldP spid="38" grpId="1"/>
      <p:bldP spid="39" grpId="0"/>
      <p:bldP spid="39" grpId="1"/>
      <p:bldP spid="40"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Generations Usage</a:t>
            </a:r>
          </a:p>
        </p:txBody>
      </p:sp>
      <p:sp>
        <p:nvSpPr>
          <p:cNvPr id="3" name="Content Placeholder 2"/>
          <p:cNvSpPr>
            <a:spLocks noGrp="1"/>
          </p:cNvSpPr>
          <p:nvPr>
            <p:ph idx="1"/>
          </p:nvPr>
        </p:nvSpPr>
        <p:spPr/>
        <p:txBody>
          <a:bodyPr>
            <a:normAutofit fontScale="85000" lnSpcReduction="20000"/>
          </a:bodyPr>
          <a:lstStyle/>
          <a:p>
            <a:r>
              <a:rPr lang="en-US" dirty="0"/>
              <a:t>When an object is created, it’s part of generation 0</a:t>
            </a:r>
          </a:p>
          <a:p>
            <a:r>
              <a:rPr lang="en-US" dirty="0"/>
              <a:t>Generation 0 has a limit (typically 256KB)</a:t>
            </a:r>
          </a:p>
          <a:p>
            <a:r>
              <a:rPr lang="en-US" dirty="0"/>
              <a:t>When this limit is reached a garbage collection is attempted on generation 0 objects only</a:t>
            </a:r>
          </a:p>
          <a:p>
            <a:pPr lvl="1"/>
            <a:r>
              <a:rPr lang="en-US" dirty="0"/>
              <a:t>Surviving objects are incremented to generation 1</a:t>
            </a:r>
          </a:p>
          <a:p>
            <a:pPr lvl="1"/>
            <a:r>
              <a:rPr lang="en-US" dirty="0"/>
              <a:t>If enough memory is freed, this concludes this collection</a:t>
            </a:r>
          </a:p>
          <a:p>
            <a:r>
              <a:rPr lang="en-US" dirty="0"/>
              <a:t>If generation 1 is full (typically 2MB), another collection is attempted</a:t>
            </a:r>
          </a:p>
          <a:p>
            <a:pPr lvl="1"/>
            <a:r>
              <a:rPr lang="en-US" dirty="0"/>
              <a:t>On generations 1 and 0</a:t>
            </a:r>
          </a:p>
          <a:p>
            <a:r>
              <a:rPr lang="en-US" dirty="0"/>
              <a:t>Same reasoning for generation 2</a:t>
            </a:r>
          </a:p>
          <a:p>
            <a:pPr lvl="1"/>
            <a:r>
              <a:rPr lang="en-US" dirty="0"/>
              <a:t>Its target size is around 10MB</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187</a:t>
            </a:fld>
            <a:endParaRPr lang="he-IL"/>
          </a:p>
        </p:txBody>
      </p:sp>
    </p:spTree>
  </p:cSld>
  <p:clrMapOvr>
    <a:masterClrMapping/>
  </p:clrMapOvr>
  <p:transition>
    <p:fade/>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3600" dirty="0" err="1">
                <a:latin typeface="Consolas" pitchFamily="49" charset="0"/>
              </a:rPr>
              <a:t>CriticalFinalizerObject</a:t>
            </a:r>
            <a:r>
              <a:rPr lang="en-US" dirty="0"/>
              <a:t> Class</a:t>
            </a:r>
          </a:p>
        </p:txBody>
      </p:sp>
      <p:sp>
        <p:nvSpPr>
          <p:cNvPr id="3" name="Content Placeholder 2"/>
          <p:cNvSpPr>
            <a:spLocks noGrp="1"/>
          </p:cNvSpPr>
          <p:nvPr>
            <p:ph idx="1"/>
          </p:nvPr>
        </p:nvSpPr>
        <p:spPr/>
        <p:txBody>
          <a:bodyPr>
            <a:normAutofit fontScale="70000" lnSpcReduction="20000"/>
          </a:bodyPr>
          <a:lstStyle/>
          <a:p>
            <a:r>
              <a:rPr lang="en-US" dirty="0"/>
              <a:t>Defined in </a:t>
            </a:r>
            <a:r>
              <a:rPr lang="en-US" b="1" dirty="0" err="1">
                <a:latin typeface="Consolas" pitchFamily="49" charset="0"/>
              </a:rPr>
              <a:t>System.Runtime.ConstrainedExecution</a:t>
            </a:r>
            <a:endParaRPr lang="en-US" b="1" dirty="0"/>
          </a:p>
          <a:p>
            <a:r>
              <a:rPr lang="en-US" dirty="0"/>
              <a:t>Has an empty </a:t>
            </a:r>
            <a:r>
              <a:rPr lang="en-US" dirty="0" err="1"/>
              <a:t>finalizer</a:t>
            </a:r>
            <a:endParaRPr lang="en-US" dirty="0"/>
          </a:p>
          <a:p>
            <a:r>
              <a:rPr lang="en-US" dirty="0"/>
              <a:t>Derived classes receive special treatment by the CLR</a:t>
            </a:r>
          </a:p>
          <a:p>
            <a:pPr lvl="1"/>
            <a:r>
              <a:rPr lang="en-US" dirty="0"/>
              <a:t>Their </a:t>
            </a:r>
            <a:r>
              <a:rPr lang="en-US" dirty="0" err="1"/>
              <a:t>finalizers</a:t>
            </a:r>
            <a:r>
              <a:rPr lang="en-US" dirty="0"/>
              <a:t> are JIT compiled when the first object is created (all the way to the root </a:t>
            </a:r>
            <a:r>
              <a:rPr lang="en-US" dirty="0">
                <a:latin typeface="Consolas" pitchFamily="49" charset="0"/>
              </a:rPr>
              <a:t>Object</a:t>
            </a:r>
            <a:r>
              <a:rPr lang="en-US" dirty="0"/>
              <a:t> class)</a:t>
            </a:r>
          </a:p>
          <a:p>
            <a:pPr lvl="2"/>
            <a:r>
              <a:rPr lang="en-US" dirty="0"/>
              <a:t>Ensures they exist even in low memory conditions</a:t>
            </a:r>
          </a:p>
          <a:p>
            <a:pPr lvl="1"/>
            <a:r>
              <a:rPr lang="en-US" dirty="0"/>
              <a:t>Their </a:t>
            </a:r>
            <a:r>
              <a:rPr lang="en-US" dirty="0" err="1"/>
              <a:t>finalizer</a:t>
            </a:r>
            <a:r>
              <a:rPr lang="en-US" dirty="0"/>
              <a:t> methods are called after </a:t>
            </a:r>
            <a:r>
              <a:rPr lang="en-US" dirty="0">
                <a:latin typeface="Consolas" pitchFamily="49" charset="0"/>
              </a:rPr>
              <a:t>non-</a:t>
            </a:r>
            <a:r>
              <a:rPr lang="en-US" dirty="0" err="1">
                <a:latin typeface="Consolas" pitchFamily="49" charset="0"/>
              </a:rPr>
              <a:t>CriticalFinalizerObjects</a:t>
            </a:r>
            <a:r>
              <a:rPr lang="en-US" dirty="0"/>
              <a:t> </a:t>
            </a:r>
            <a:r>
              <a:rPr lang="en-US" dirty="0" err="1"/>
              <a:t>finalizers</a:t>
            </a:r>
            <a:r>
              <a:rPr lang="en-US" dirty="0"/>
              <a:t> run</a:t>
            </a:r>
          </a:p>
          <a:p>
            <a:pPr lvl="2"/>
            <a:r>
              <a:rPr lang="en-US" dirty="0"/>
              <a:t>Allows using them in other </a:t>
            </a:r>
            <a:r>
              <a:rPr lang="en-US" dirty="0" err="1"/>
              <a:t>finalizers</a:t>
            </a:r>
            <a:r>
              <a:rPr lang="en-US" dirty="0"/>
              <a:t> (e.g. </a:t>
            </a:r>
            <a:r>
              <a:rPr lang="en-US" dirty="0" err="1">
                <a:latin typeface="Consolas" pitchFamily="49" charset="0"/>
              </a:rPr>
              <a:t>FileStream</a:t>
            </a:r>
            <a:r>
              <a:rPr lang="en-US" dirty="0"/>
              <a:t>)</a:t>
            </a:r>
          </a:p>
          <a:p>
            <a:pPr lvl="1"/>
            <a:r>
              <a:rPr lang="en-US" dirty="0"/>
              <a:t>Their </a:t>
            </a:r>
            <a:r>
              <a:rPr lang="en-US" dirty="0" err="1"/>
              <a:t>finalizers</a:t>
            </a:r>
            <a:r>
              <a:rPr lang="en-US" dirty="0"/>
              <a:t> are called even if the </a:t>
            </a:r>
            <a:r>
              <a:rPr lang="en-US" dirty="0" err="1"/>
              <a:t>AppDomain</a:t>
            </a:r>
            <a:r>
              <a:rPr lang="en-US" dirty="0"/>
              <a:t> is abruptly closed by a host</a:t>
            </a:r>
          </a:p>
          <a:p>
            <a:pPr lvl="2"/>
            <a:r>
              <a:rPr lang="en-US" dirty="0"/>
              <a:t>Unmanaged resources would not leaks</a:t>
            </a:r>
          </a:p>
          <a:p>
            <a:r>
              <a:rPr lang="en-US" dirty="0"/>
              <a:t>For most cases you should use the convenience abstract classes:</a:t>
            </a:r>
          </a:p>
          <a:p>
            <a:pPr lvl="1"/>
            <a:r>
              <a:rPr lang="en-US" b="1" dirty="0" err="1">
                <a:solidFill>
                  <a:srgbClr val="FF0000"/>
                </a:solidFill>
                <a:latin typeface="Consolas" pitchFamily="49" charset="0"/>
                <a:cs typeface="Consolas" pitchFamily="49" charset="0"/>
              </a:rPr>
              <a:t>CriticalHandle</a:t>
            </a:r>
            <a:r>
              <a:rPr lang="en-US" dirty="0"/>
              <a:t> – Derives from </a:t>
            </a:r>
            <a:r>
              <a:rPr lang="en-US" dirty="0" err="1">
                <a:latin typeface="Consolas" pitchFamily="49" charset="0"/>
              </a:rPr>
              <a:t>CriticalFinalizerObject</a:t>
            </a:r>
            <a:r>
              <a:rPr lang="en-US" dirty="0"/>
              <a:t> </a:t>
            </a:r>
          </a:p>
          <a:p>
            <a:pPr lvl="1"/>
            <a:r>
              <a:rPr lang="en-US" sz="3100" b="1" dirty="0" err="1">
                <a:solidFill>
                  <a:srgbClr val="FF0000"/>
                </a:solidFill>
                <a:latin typeface="Consolas" pitchFamily="49" charset="0"/>
                <a:cs typeface="Consolas" pitchFamily="49" charset="0"/>
              </a:rPr>
              <a:t>SafeHandle</a:t>
            </a:r>
            <a:r>
              <a:rPr lang="en-US" dirty="0"/>
              <a:t> – abstract base for specific handle types</a:t>
            </a:r>
          </a:p>
          <a:p>
            <a:endParaRPr lang="en-US" dirty="0"/>
          </a:p>
          <a:p>
            <a:pPr lvl="1"/>
            <a:endParaRPr lang="en-US" dirty="0"/>
          </a:p>
          <a:p>
            <a:endParaRPr lang="en-US"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188</a:t>
            </a:fld>
            <a:endParaRPr lang="he-IL"/>
          </a:p>
        </p:txBody>
      </p:sp>
      <p:pic>
        <p:nvPicPr>
          <p:cNvPr id="6" name="Picture 2" descr="C:\Users\Pavel\Pictures\Icons\48x48\shadow\warning.png"/>
          <p:cNvPicPr>
            <a:picLocks noChangeAspect="1" noChangeArrowheads="1"/>
          </p:cNvPicPr>
          <p:nvPr/>
        </p:nvPicPr>
        <p:blipFill>
          <a:blip r:embed="rId2" cstate="print"/>
          <a:srcRect/>
          <a:stretch>
            <a:fillRect/>
          </a:stretch>
        </p:blipFill>
        <p:spPr bwMode="auto">
          <a:xfrm>
            <a:off x="179512" y="3219823"/>
            <a:ext cx="617537" cy="617537"/>
          </a:xfrm>
          <a:prstGeom prst="rect">
            <a:avLst/>
          </a:prstGeom>
          <a:noFill/>
        </p:spPr>
      </p:pic>
    </p:spTree>
  </p:cSld>
  <p:clrMapOvr>
    <a:masterClrMapping/>
  </p:clrMapOvr>
  <p:transition>
    <p:fade/>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en-US"/>
              <a:t>Controlling Garbage Collection</a:t>
            </a:r>
          </a:p>
        </p:txBody>
      </p:sp>
      <p:sp>
        <p:nvSpPr>
          <p:cNvPr id="392195" name="Rectangle 3"/>
          <p:cNvSpPr>
            <a:spLocks noGrp="1" noChangeArrowheads="1"/>
          </p:cNvSpPr>
          <p:nvPr>
            <p:ph idx="1"/>
          </p:nvPr>
        </p:nvSpPr>
        <p:spPr/>
        <p:txBody>
          <a:bodyPr>
            <a:normAutofit fontScale="92500"/>
          </a:bodyPr>
          <a:lstStyle/>
          <a:p>
            <a:pPr>
              <a:lnSpc>
                <a:spcPct val="90000"/>
              </a:lnSpc>
            </a:pPr>
            <a:r>
              <a:rPr lang="en-US" dirty="0"/>
              <a:t>Some control is possible on garbage collection related activities through the </a:t>
            </a:r>
            <a:r>
              <a:rPr lang="en-US" b="1" dirty="0" err="1">
                <a:solidFill>
                  <a:srgbClr val="FF0000"/>
                </a:solidFill>
                <a:latin typeface="Consolas" pitchFamily="49" charset="0"/>
              </a:rPr>
              <a:t>System.GC</a:t>
            </a:r>
            <a:r>
              <a:rPr lang="en-US" dirty="0"/>
              <a:t> class</a:t>
            </a:r>
          </a:p>
          <a:p>
            <a:pPr lvl="1">
              <a:lnSpc>
                <a:spcPct val="90000"/>
              </a:lnSpc>
            </a:pPr>
            <a:r>
              <a:rPr lang="en-US" b="1" dirty="0" err="1">
                <a:solidFill>
                  <a:srgbClr val="7030A0"/>
                </a:solidFill>
                <a:latin typeface="Consolas" pitchFamily="49" charset="0"/>
              </a:rPr>
              <a:t>GC.Collect</a:t>
            </a:r>
            <a:endParaRPr lang="en-US" b="1" dirty="0">
              <a:solidFill>
                <a:srgbClr val="7030A0"/>
              </a:solidFill>
              <a:latin typeface="Consolas" pitchFamily="49" charset="0"/>
            </a:endParaRPr>
          </a:p>
          <a:p>
            <a:pPr lvl="2">
              <a:lnSpc>
                <a:spcPct val="90000"/>
              </a:lnSpc>
            </a:pPr>
            <a:r>
              <a:rPr lang="en-US" sz="2400" dirty="0"/>
              <a:t>Forces garbage collection now, optionally specifying a generation</a:t>
            </a:r>
          </a:p>
          <a:p>
            <a:pPr lvl="1">
              <a:lnSpc>
                <a:spcPct val="90000"/>
              </a:lnSpc>
            </a:pPr>
            <a:r>
              <a:rPr lang="en-US" b="1" dirty="0" err="1">
                <a:solidFill>
                  <a:srgbClr val="7030A0"/>
                </a:solidFill>
                <a:latin typeface="Consolas" pitchFamily="49" charset="0"/>
              </a:rPr>
              <a:t>GC.SupressFinalize</a:t>
            </a:r>
            <a:r>
              <a:rPr lang="en-US" b="1" dirty="0">
                <a:solidFill>
                  <a:srgbClr val="7030A0"/>
                </a:solidFill>
                <a:latin typeface="Consolas" pitchFamily="49" charset="0"/>
              </a:rPr>
              <a:t>(this)</a:t>
            </a:r>
          </a:p>
          <a:p>
            <a:pPr lvl="2">
              <a:lnSpc>
                <a:spcPct val="90000"/>
              </a:lnSpc>
            </a:pPr>
            <a:r>
              <a:rPr lang="en-US" sz="2400" dirty="0"/>
              <a:t>causes the specified object’s finalized to not execute (see later while it’s useful)</a:t>
            </a:r>
          </a:p>
          <a:p>
            <a:pPr lvl="1">
              <a:lnSpc>
                <a:spcPct val="90000"/>
              </a:lnSpc>
            </a:pPr>
            <a:r>
              <a:rPr lang="en-US" b="1" dirty="0" err="1">
                <a:solidFill>
                  <a:srgbClr val="7030A0"/>
                </a:solidFill>
                <a:latin typeface="Consolas" pitchFamily="49" charset="0"/>
              </a:rPr>
              <a:t>GC.WaitForPendingFinalizers</a:t>
            </a:r>
            <a:endParaRPr lang="en-US" b="1" dirty="0">
              <a:solidFill>
                <a:srgbClr val="7030A0"/>
              </a:solidFill>
              <a:latin typeface="Consolas" pitchFamily="49" charset="0"/>
            </a:endParaRPr>
          </a:p>
          <a:p>
            <a:pPr lvl="2">
              <a:lnSpc>
                <a:spcPct val="90000"/>
              </a:lnSpc>
            </a:pPr>
            <a:r>
              <a:rPr lang="en-US" sz="2400" dirty="0"/>
              <a:t>Wait until the finalization queue is empty</a:t>
            </a:r>
          </a:p>
          <a:p>
            <a:pPr lvl="1">
              <a:lnSpc>
                <a:spcPct val="90000"/>
              </a:lnSpc>
            </a:pPr>
            <a:r>
              <a:rPr lang="en-US" b="1" dirty="0" err="1">
                <a:solidFill>
                  <a:srgbClr val="7030A0"/>
                </a:solidFill>
                <a:latin typeface="Consolas" pitchFamily="49" charset="0"/>
              </a:rPr>
              <a:t>GC.ReRegisterForFinalize</a:t>
            </a:r>
            <a:r>
              <a:rPr lang="en-US" b="1" dirty="0">
                <a:solidFill>
                  <a:srgbClr val="7030A0"/>
                </a:solidFill>
                <a:latin typeface="Consolas" pitchFamily="49" charset="0"/>
              </a:rPr>
              <a:t>(this)</a:t>
            </a:r>
          </a:p>
          <a:p>
            <a:pPr lvl="2">
              <a:lnSpc>
                <a:spcPct val="90000"/>
              </a:lnSpc>
            </a:pPr>
            <a:r>
              <a:rPr lang="en-US" sz="2400" dirty="0"/>
              <a:t>Allow execution of the </a:t>
            </a:r>
            <a:r>
              <a:rPr lang="en-US" sz="2400" dirty="0" err="1"/>
              <a:t>finalizer</a:t>
            </a:r>
            <a:r>
              <a:rPr lang="en-US" sz="2400" dirty="0"/>
              <a:t> on a resurrected object</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189</a:t>
            </a:fld>
            <a:endParaRPr lang="he-IL"/>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Instance of a Type</a:t>
            </a:r>
            <a:endParaRPr lang="he-IL" dirty="0"/>
          </a:p>
        </p:txBody>
      </p:sp>
      <p:sp>
        <p:nvSpPr>
          <p:cNvPr id="3" name="Content Placeholder 2"/>
          <p:cNvSpPr>
            <a:spLocks noGrp="1"/>
          </p:cNvSpPr>
          <p:nvPr>
            <p:ph idx="1"/>
          </p:nvPr>
        </p:nvSpPr>
        <p:spPr>
          <a:xfrm>
            <a:off x="107504" y="1124744"/>
            <a:ext cx="9001000" cy="5184576"/>
          </a:xfrm>
        </p:spPr>
        <p:txBody>
          <a:bodyPr>
            <a:normAutofit fontScale="92500" lnSpcReduction="20000"/>
          </a:bodyPr>
          <a:lstStyle/>
          <a:p>
            <a:r>
              <a:rPr lang="en-US" dirty="0"/>
              <a:t>The </a:t>
            </a:r>
            <a:r>
              <a:rPr lang="en-US" b="1" dirty="0" err="1">
                <a:solidFill>
                  <a:srgbClr val="FF0000"/>
                </a:solidFill>
                <a:latin typeface="Consolas" pitchFamily="49" charset="0"/>
              </a:rPr>
              <a:t>System.Activator</a:t>
            </a:r>
            <a:r>
              <a:rPr lang="en-US" dirty="0"/>
              <a:t> class provides several static overloads of the </a:t>
            </a:r>
            <a:r>
              <a:rPr lang="en-US" b="1" dirty="0" err="1">
                <a:solidFill>
                  <a:srgbClr val="7030A0"/>
                </a:solidFill>
                <a:latin typeface="Consolas" pitchFamily="49" charset="0"/>
              </a:rPr>
              <a:t>CreateInstance</a:t>
            </a:r>
            <a:r>
              <a:rPr lang="en-US" dirty="0"/>
              <a:t> method</a:t>
            </a:r>
          </a:p>
          <a:p>
            <a:pPr lvl="1"/>
            <a:r>
              <a:rPr lang="en-US" dirty="0"/>
              <a:t>Some methods accept the </a:t>
            </a:r>
            <a:r>
              <a:rPr lang="en-US" b="1" dirty="0">
                <a:latin typeface="Consolas" pitchFamily="49" charset="0"/>
                <a:cs typeface="Consolas" pitchFamily="49" charset="0"/>
              </a:rPr>
              <a:t>Type</a:t>
            </a:r>
            <a:r>
              <a:rPr lang="en-US" dirty="0"/>
              <a:t> object and optional arguments to a constructor and return an object reference</a:t>
            </a:r>
          </a:p>
          <a:p>
            <a:pPr lvl="1"/>
            <a:r>
              <a:rPr lang="en-US" dirty="0"/>
              <a:t>Other accept strings for the assembly and type names and return a </a:t>
            </a:r>
            <a:r>
              <a:rPr lang="en-US" sz="3000" b="1" dirty="0" err="1">
                <a:solidFill>
                  <a:srgbClr val="FF0000"/>
                </a:solidFill>
                <a:latin typeface="Consolas" pitchFamily="49" charset="0"/>
                <a:ea typeface="+mn-ea"/>
                <a:cs typeface="+mn-cs"/>
              </a:rPr>
              <a:t>System.Runtime.Remoting.ObjectHandle</a:t>
            </a:r>
            <a:endParaRPr lang="en-US" sz="3200" b="1" dirty="0">
              <a:solidFill>
                <a:srgbClr val="FF0000"/>
              </a:solidFill>
              <a:latin typeface="Consolas" pitchFamily="49" charset="0"/>
              <a:ea typeface="+mn-ea"/>
              <a:cs typeface="+mn-cs"/>
            </a:endParaRPr>
          </a:p>
          <a:p>
            <a:pPr lvl="2"/>
            <a:r>
              <a:rPr lang="en-US" dirty="0"/>
              <a:t>Can be passed to other </a:t>
            </a:r>
            <a:r>
              <a:rPr lang="en-US" dirty="0" err="1"/>
              <a:t>AppDomains</a:t>
            </a:r>
            <a:endParaRPr lang="en-US" dirty="0"/>
          </a:p>
          <a:p>
            <a:pPr lvl="2"/>
            <a:r>
              <a:rPr lang="en-US" dirty="0"/>
              <a:t>To materialize the actual object, call </a:t>
            </a:r>
            <a:r>
              <a:rPr lang="en-US" sz="2600" b="1" dirty="0" err="1">
                <a:solidFill>
                  <a:srgbClr val="7030A0"/>
                </a:solidFill>
                <a:latin typeface="Consolas" pitchFamily="49" charset="0"/>
                <a:ea typeface="+mn-ea"/>
                <a:cs typeface="+mn-cs"/>
              </a:rPr>
              <a:t>ObjectHandle.Unwrap</a:t>
            </a:r>
            <a:endParaRPr lang="he-IL" sz="3200" b="1" dirty="0">
              <a:solidFill>
                <a:srgbClr val="7030A0"/>
              </a:solidFill>
              <a:latin typeface="Consolas" pitchFamily="49" charset="0"/>
              <a:ea typeface="+mn-ea"/>
              <a:cs typeface="+mn-cs"/>
            </a:endParaRP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19</a:t>
            </a:fld>
            <a:endParaRPr lang="he-IL"/>
          </a:p>
        </p:txBody>
      </p:sp>
    </p:spTree>
  </p:cSld>
  <p:clrMapOvr>
    <a:masterClrMapping/>
  </p:clrMapOvr>
  <p:transition>
    <p:fade/>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GC Operations</a:t>
            </a:r>
          </a:p>
        </p:txBody>
      </p:sp>
      <p:sp>
        <p:nvSpPr>
          <p:cNvPr id="3" name="Content Placeholder 2"/>
          <p:cNvSpPr>
            <a:spLocks noGrp="1"/>
          </p:cNvSpPr>
          <p:nvPr>
            <p:ph idx="1"/>
          </p:nvPr>
        </p:nvSpPr>
        <p:spPr/>
        <p:txBody>
          <a:bodyPr>
            <a:normAutofit/>
          </a:bodyPr>
          <a:lstStyle/>
          <a:p>
            <a:r>
              <a:rPr lang="en-US" b="1" dirty="0" err="1">
                <a:solidFill>
                  <a:srgbClr val="7030A0"/>
                </a:solidFill>
                <a:latin typeface="Consolas" pitchFamily="49" charset="0"/>
              </a:rPr>
              <a:t>GC.GetGeneration</a:t>
            </a:r>
            <a:r>
              <a:rPr lang="en-US" b="1" dirty="0">
                <a:solidFill>
                  <a:srgbClr val="7030A0"/>
                </a:solidFill>
                <a:latin typeface="Consolas" pitchFamily="49" charset="0"/>
              </a:rPr>
              <a:t>(Object)</a:t>
            </a:r>
          </a:p>
          <a:p>
            <a:pPr lvl="1"/>
            <a:r>
              <a:rPr lang="en-US" dirty="0"/>
              <a:t>Returns the generation of an object instance</a:t>
            </a:r>
          </a:p>
          <a:p>
            <a:r>
              <a:rPr lang="en-US" b="1" dirty="0" err="1">
                <a:solidFill>
                  <a:srgbClr val="7030A0"/>
                </a:solidFill>
                <a:latin typeface="Consolas" pitchFamily="49" charset="0"/>
              </a:rPr>
              <a:t>GC.CollectionCount</a:t>
            </a:r>
            <a:r>
              <a:rPr lang="en-US" b="1" dirty="0">
                <a:solidFill>
                  <a:srgbClr val="7030A0"/>
                </a:solidFill>
                <a:latin typeface="Consolas" pitchFamily="49" charset="0"/>
              </a:rPr>
              <a:t>(</a:t>
            </a:r>
            <a:r>
              <a:rPr lang="en-US" b="1" dirty="0" err="1">
                <a:solidFill>
                  <a:srgbClr val="7030A0"/>
                </a:solidFill>
                <a:latin typeface="Consolas" pitchFamily="49" charset="0"/>
              </a:rPr>
              <a:t>int</a:t>
            </a:r>
            <a:r>
              <a:rPr lang="en-US" b="1" dirty="0">
                <a:latin typeface="Consolas" pitchFamily="49" charset="0"/>
              </a:rPr>
              <a:t> </a:t>
            </a:r>
            <a:r>
              <a:rPr lang="en-US" b="1" dirty="0">
                <a:solidFill>
                  <a:srgbClr val="7030A0"/>
                </a:solidFill>
                <a:latin typeface="Consolas" pitchFamily="49" charset="0"/>
              </a:rPr>
              <a:t>gen)</a:t>
            </a:r>
          </a:p>
          <a:p>
            <a:pPr lvl="1"/>
            <a:r>
              <a:rPr lang="en-US" dirty="0"/>
              <a:t>Returns the number of times the specified generation was collected</a:t>
            </a:r>
          </a:p>
          <a:p>
            <a:r>
              <a:rPr lang="en-US" b="1" dirty="0" err="1">
                <a:solidFill>
                  <a:srgbClr val="7030A0"/>
                </a:solidFill>
                <a:latin typeface="Consolas" pitchFamily="49" charset="0"/>
              </a:rPr>
              <a:t>GC.GetTotalMemory</a:t>
            </a:r>
            <a:endParaRPr lang="en-US" b="1" dirty="0">
              <a:solidFill>
                <a:srgbClr val="7030A0"/>
              </a:solidFill>
              <a:latin typeface="Consolas" pitchFamily="49" charset="0"/>
            </a:endParaRPr>
          </a:p>
          <a:p>
            <a:pPr lvl="1"/>
            <a:r>
              <a:rPr lang="en-US" dirty="0"/>
              <a:t>Returns the total bytes that are thought to be allocated</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190</a:t>
            </a:fld>
            <a:endParaRPr lang="he-IL"/>
          </a:p>
        </p:txBody>
      </p:sp>
    </p:spTree>
  </p:cSld>
  <p:clrMapOvr>
    <a:masterClrMapping/>
  </p:clrMapOvr>
  <p:transition>
    <p:fade/>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Memory Pressure</a:t>
            </a:r>
          </a:p>
        </p:txBody>
      </p:sp>
      <p:sp>
        <p:nvSpPr>
          <p:cNvPr id="3" name="Content Placeholder 2"/>
          <p:cNvSpPr>
            <a:spLocks noGrp="1"/>
          </p:cNvSpPr>
          <p:nvPr>
            <p:ph idx="1"/>
          </p:nvPr>
        </p:nvSpPr>
        <p:spPr>
          <a:xfrm>
            <a:off x="179512" y="1124744"/>
            <a:ext cx="8856984" cy="4339843"/>
          </a:xfrm>
        </p:spPr>
        <p:txBody>
          <a:bodyPr>
            <a:normAutofit fontScale="85000" lnSpcReduction="10000"/>
          </a:bodyPr>
          <a:lstStyle/>
          <a:p>
            <a:r>
              <a:rPr lang="en-US" dirty="0"/>
              <a:t>Some managed objects wrap unmanaged objects</a:t>
            </a:r>
          </a:p>
          <a:p>
            <a:r>
              <a:rPr lang="en-US" dirty="0"/>
              <a:t>The managed object itself may consume very little memory</a:t>
            </a:r>
          </a:p>
          <a:p>
            <a:r>
              <a:rPr lang="en-US" dirty="0"/>
              <a:t>But the unmanaged resource may be large</a:t>
            </a:r>
          </a:p>
          <a:p>
            <a:pPr lvl="1"/>
            <a:r>
              <a:rPr lang="en-US" dirty="0"/>
              <a:t>E.g. bitmap</a:t>
            </a:r>
          </a:p>
          <a:p>
            <a:r>
              <a:rPr lang="en-US" dirty="0"/>
              <a:t>the garbage collector does not know that an unmanaged resource is consuming a large amount of memory</a:t>
            </a:r>
          </a:p>
          <a:p>
            <a:r>
              <a:rPr lang="en-US" dirty="0"/>
              <a:t>Can indicate with two GC static methods</a:t>
            </a:r>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191</a:t>
            </a:fld>
            <a:endParaRPr lang="he-IL"/>
          </a:p>
        </p:txBody>
      </p:sp>
      <p:sp>
        <p:nvSpPr>
          <p:cNvPr id="4" name="Rectangle 3"/>
          <p:cNvSpPr>
            <a:spLocks noChangeArrowheads="1"/>
          </p:cNvSpPr>
          <p:nvPr/>
        </p:nvSpPr>
        <p:spPr bwMode="auto">
          <a:xfrm>
            <a:off x="539552" y="5589240"/>
            <a:ext cx="7143800" cy="701731"/>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b="1" dirty="0">
                <a:latin typeface="Consolas" pitchFamily="49" charset="0"/>
              </a:rPr>
              <a:t>public static void </a:t>
            </a:r>
            <a:r>
              <a:rPr lang="en-US" altLang="en-US" b="1" dirty="0" err="1">
                <a:latin typeface="Consolas" pitchFamily="49" charset="0"/>
              </a:rPr>
              <a:t>AddMemoryPressure</a:t>
            </a:r>
            <a:r>
              <a:rPr lang="en-US" altLang="en-US" b="1" dirty="0">
                <a:latin typeface="Consolas" pitchFamily="49" charset="0"/>
              </a:rPr>
              <a:t>(long bytes);</a:t>
            </a:r>
          </a:p>
          <a:p>
            <a:pPr marL="342900" indent="-342900">
              <a:spcBef>
                <a:spcPct val="20000"/>
              </a:spcBef>
              <a:buClr>
                <a:schemeClr val="hlink"/>
              </a:buClr>
              <a:buSzPct val="70000"/>
              <a:buFont typeface="Wingdings" pitchFamily="2" charset="2"/>
              <a:buNone/>
            </a:pPr>
            <a:r>
              <a:rPr lang="en-US" altLang="en-US" b="1" dirty="0">
                <a:latin typeface="Consolas" pitchFamily="49" charset="0"/>
              </a:rPr>
              <a:t>public static void </a:t>
            </a:r>
            <a:r>
              <a:rPr lang="en-US" altLang="en-US" b="1" dirty="0" err="1">
                <a:latin typeface="Consolas" pitchFamily="49" charset="0"/>
              </a:rPr>
              <a:t>RemoveMemoryPressure</a:t>
            </a:r>
            <a:r>
              <a:rPr lang="en-US" altLang="en-US" b="1" dirty="0">
                <a:latin typeface="Consolas" pitchFamily="49" charset="0"/>
              </a:rPr>
              <a:t>(long bytes);</a:t>
            </a:r>
          </a:p>
        </p:txBody>
      </p:sp>
    </p:spTree>
  </p:cSld>
  <p:clrMapOvr>
    <a:masterClrMapping/>
  </p:clrMapOvr>
  <p:transition>
    <p:fade/>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Object Heap</a:t>
            </a:r>
          </a:p>
        </p:txBody>
      </p:sp>
      <p:sp>
        <p:nvSpPr>
          <p:cNvPr id="3" name="Content Placeholder 2"/>
          <p:cNvSpPr>
            <a:spLocks noGrp="1"/>
          </p:cNvSpPr>
          <p:nvPr>
            <p:ph idx="1"/>
          </p:nvPr>
        </p:nvSpPr>
        <p:spPr/>
        <p:txBody>
          <a:bodyPr>
            <a:normAutofit lnSpcReduction="10000"/>
          </a:bodyPr>
          <a:lstStyle/>
          <a:p>
            <a:r>
              <a:rPr lang="en-US" dirty="0"/>
              <a:t>Any object that is larger than 85000 bytes is considered a large object</a:t>
            </a:r>
          </a:p>
          <a:p>
            <a:pPr lvl="1"/>
            <a:r>
              <a:rPr lang="en-US" dirty="0"/>
              <a:t>Do not assume this number</a:t>
            </a:r>
          </a:p>
          <a:p>
            <a:r>
              <a:rPr lang="en-US" dirty="0"/>
              <a:t>Allocated from a special heap that is not compacted</a:t>
            </a:r>
          </a:p>
          <a:p>
            <a:pPr lvl="1"/>
            <a:r>
              <a:rPr lang="en-US" dirty="0"/>
              <a:t>Managed similarly to a native heap</a:t>
            </a:r>
          </a:p>
          <a:p>
            <a:r>
              <a:rPr lang="en-US" dirty="0"/>
              <a:t>Always part of generation 2</a:t>
            </a:r>
          </a:p>
          <a:p>
            <a:r>
              <a:rPr lang="en-US" dirty="0"/>
              <a:t>The most frequent culprit that can cause an </a:t>
            </a:r>
            <a:r>
              <a:rPr lang="en-US" dirty="0" err="1">
                <a:latin typeface="Consolas" pitchFamily="49" charset="0"/>
                <a:cs typeface="Consolas" pitchFamily="49" charset="0"/>
              </a:rPr>
              <a:t>OutOfMemoryException</a:t>
            </a:r>
            <a:endParaRPr lang="en-US" dirty="0">
              <a:latin typeface="Consolas" pitchFamily="49" charset="0"/>
              <a:cs typeface="Consolas" pitchFamily="49" charset="0"/>
            </a:endParaRPr>
          </a:p>
          <a:p>
            <a:endParaRPr lang="en-US"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192</a:t>
            </a:fld>
            <a:endParaRPr lang="he-IL"/>
          </a:p>
        </p:txBody>
      </p:sp>
      <p:pic>
        <p:nvPicPr>
          <p:cNvPr id="6" name="Picture 2" descr="C:\Users\Pavel\Pictures\Icons\48x48\shadow\warning.png"/>
          <p:cNvPicPr>
            <a:picLocks noChangeAspect="1" noChangeArrowheads="1"/>
          </p:cNvPicPr>
          <p:nvPr/>
        </p:nvPicPr>
        <p:blipFill>
          <a:blip r:embed="rId2" cstate="print"/>
          <a:srcRect/>
          <a:stretch>
            <a:fillRect/>
          </a:stretch>
        </p:blipFill>
        <p:spPr bwMode="auto">
          <a:xfrm>
            <a:off x="6084168" y="4365104"/>
            <a:ext cx="617537" cy="617537"/>
          </a:xfrm>
          <a:prstGeom prst="rect">
            <a:avLst/>
          </a:prstGeom>
          <a:noFill/>
        </p:spPr>
      </p:pic>
    </p:spTree>
  </p:cSld>
  <p:clrMapOvr>
    <a:masterClrMapping/>
  </p:clrMapOvr>
  <p:transition>
    <p:fade/>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GC Types (1)</a:t>
            </a:r>
            <a:endParaRPr lang="en-GB" dirty="0"/>
          </a:p>
        </p:txBody>
      </p:sp>
      <p:sp>
        <p:nvSpPr>
          <p:cNvPr id="3" name="Content Placeholder 2"/>
          <p:cNvSpPr>
            <a:spLocks noGrp="1"/>
          </p:cNvSpPr>
          <p:nvPr>
            <p:ph idx="1"/>
          </p:nvPr>
        </p:nvSpPr>
        <p:spPr/>
        <p:txBody>
          <a:bodyPr/>
          <a:lstStyle/>
          <a:p>
            <a:endParaRPr lang="en-US"/>
          </a:p>
        </p:txBody>
      </p:sp>
      <p:sp>
        <p:nvSpPr>
          <p:cNvPr id="5" name="Oval 4"/>
          <p:cNvSpPr/>
          <p:nvPr/>
        </p:nvSpPr>
        <p:spPr>
          <a:xfrm>
            <a:off x="4042068" y="1196752"/>
            <a:ext cx="1296144" cy="1296144"/>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GC</a:t>
            </a:r>
            <a:endParaRPr lang="en-GB" sz="2800" dirty="0"/>
          </a:p>
        </p:txBody>
      </p:sp>
      <p:sp>
        <p:nvSpPr>
          <p:cNvPr id="6" name="Oval 5"/>
          <p:cNvSpPr/>
          <p:nvPr/>
        </p:nvSpPr>
        <p:spPr>
          <a:xfrm>
            <a:off x="1914228" y="2564904"/>
            <a:ext cx="2160240" cy="1089268"/>
          </a:xfrm>
          <a:prstGeom prst="ellipse">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Workstation</a:t>
            </a:r>
            <a:endParaRPr lang="en-GB" sz="2000" dirty="0"/>
          </a:p>
        </p:txBody>
      </p:sp>
      <p:sp>
        <p:nvSpPr>
          <p:cNvPr id="7" name="Oval 6"/>
          <p:cNvSpPr/>
          <p:nvPr/>
        </p:nvSpPr>
        <p:spPr>
          <a:xfrm>
            <a:off x="5508104" y="2564904"/>
            <a:ext cx="2232248" cy="1089268"/>
          </a:xfrm>
          <a:prstGeom prst="ellipse">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Server</a:t>
            </a:r>
            <a:endParaRPr lang="en-GB" sz="2000" dirty="0"/>
          </a:p>
        </p:txBody>
      </p:sp>
      <p:cxnSp>
        <p:nvCxnSpPr>
          <p:cNvPr id="9" name="Straight Arrow Connector 8"/>
          <p:cNvCxnSpPr>
            <a:stCxn id="5" idx="3"/>
            <a:endCxn id="6" idx="0"/>
          </p:cNvCxnSpPr>
          <p:nvPr/>
        </p:nvCxnSpPr>
        <p:spPr>
          <a:xfrm flipH="1">
            <a:off x="2994348" y="2303080"/>
            <a:ext cx="1237536" cy="2618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5"/>
            <a:endCxn id="7" idx="0"/>
          </p:cNvCxnSpPr>
          <p:nvPr/>
        </p:nvCxnSpPr>
        <p:spPr>
          <a:xfrm>
            <a:off x="5148396" y="2303080"/>
            <a:ext cx="1475832" cy="2618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83568" y="4293096"/>
            <a:ext cx="2160240" cy="1080120"/>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Concurrent</a:t>
            </a:r>
          </a:p>
          <a:p>
            <a:pPr algn="ctr"/>
            <a:r>
              <a:rPr lang="en-US" sz="2000" dirty="0"/>
              <a:t>Collections</a:t>
            </a:r>
            <a:endParaRPr lang="en-GB" sz="2000" dirty="0"/>
          </a:p>
        </p:txBody>
      </p:sp>
      <p:cxnSp>
        <p:nvCxnSpPr>
          <p:cNvPr id="22" name="Straight Arrow Connector 21"/>
          <p:cNvCxnSpPr>
            <a:stCxn id="6" idx="4"/>
            <a:endCxn id="19" idx="0"/>
          </p:cNvCxnSpPr>
          <p:nvPr/>
        </p:nvCxnSpPr>
        <p:spPr>
          <a:xfrm flipH="1">
            <a:off x="1763688" y="3654172"/>
            <a:ext cx="1230660" cy="6389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419872" y="4293096"/>
            <a:ext cx="2160240" cy="1080120"/>
          </a:xfrm>
          <a:prstGeom prst="ellipse">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“Normal”</a:t>
            </a:r>
            <a:endParaRPr lang="en-GB" sz="2000" dirty="0"/>
          </a:p>
        </p:txBody>
      </p:sp>
      <p:cxnSp>
        <p:nvCxnSpPr>
          <p:cNvPr id="33" name="Straight Arrow Connector 32"/>
          <p:cNvCxnSpPr>
            <a:stCxn id="6" idx="4"/>
            <a:endCxn id="32" idx="0"/>
          </p:cNvCxnSpPr>
          <p:nvPr/>
        </p:nvCxnSpPr>
        <p:spPr>
          <a:xfrm>
            <a:off x="2994348" y="3654172"/>
            <a:ext cx="1505644" cy="6389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a:t>(C)2011 Pavel Yosifovich</a:t>
            </a:r>
            <a:endParaRPr lang="he-IL" dirty="0"/>
          </a:p>
        </p:txBody>
      </p:sp>
      <p:sp>
        <p:nvSpPr>
          <p:cNvPr id="8" name="Slide Number Placeholder 7"/>
          <p:cNvSpPr>
            <a:spLocks noGrp="1"/>
          </p:cNvSpPr>
          <p:nvPr>
            <p:ph type="sldNum" sz="quarter" idx="12"/>
          </p:nvPr>
        </p:nvSpPr>
        <p:spPr/>
        <p:txBody>
          <a:bodyPr/>
          <a:lstStyle/>
          <a:p>
            <a:fld id="{8D5EC362-8DE0-4138-8AD2-9C18772BB671}" type="slidenum">
              <a:rPr lang="he-IL" smtClean="0"/>
              <a:pPr/>
              <a:t>193</a:t>
            </a:fld>
            <a:endParaRPr lang="he-IL"/>
          </a:p>
        </p:txBody>
      </p:sp>
    </p:spTree>
    <p:extLst>
      <p:ext uri="{BB962C8B-B14F-4D97-AF65-F5344CB8AC3E}">
        <p14:creationId xmlns:p14="http://schemas.microsoft.com/office/powerpoint/2010/main" val="82150897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9" grpId="0" animBg="1"/>
      <p:bldP spid="32"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GC Types (2)</a:t>
            </a:r>
          </a:p>
        </p:txBody>
      </p:sp>
      <p:sp>
        <p:nvSpPr>
          <p:cNvPr id="3" name="Content Placeholder 2"/>
          <p:cNvSpPr>
            <a:spLocks noGrp="1"/>
          </p:cNvSpPr>
          <p:nvPr>
            <p:ph idx="1"/>
          </p:nvPr>
        </p:nvSpPr>
        <p:spPr>
          <a:xfrm>
            <a:off x="179512" y="1124744"/>
            <a:ext cx="8856984" cy="4248472"/>
          </a:xfrm>
        </p:spPr>
        <p:txBody>
          <a:bodyPr>
            <a:normAutofit fontScale="92500" lnSpcReduction="20000"/>
          </a:bodyPr>
          <a:lstStyle/>
          <a:p>
            <a:r>
              <a:rPr lang="en-US" dirty="0"/>
              <a:t>Workstation GC</a:t>
            </a:r>
          </a:p>
          <a:p>
            <a:pPr lvl="1"/>
            <a:r>
              <a:rPr lang="en-US" dirty="0"/>
              <a:t>One thread is used for garbage collection</a:t>
            </a:r>
          </a:p>
          <a:p>
            <a:pPr lvl="1"/>
            <a:r>
              <a:rPr lang="en-US" dirty="0"/>
              <a:t>The default</a:t>
            </a:r>
          </a:p>
          <a:p>
            <a:r>
              <a:rPr lang="en-US" dirty="0"/>
              <a:t>Server GC</a:t>
            </a:r>
          </a:p>
          <a:p>
            <a:pPr lvl="1"/>
            <a:r>
              <a:rPr lang="en-US" dirty="0"/>
              <a:t>Maintains one thread per CPU for garbage collection</a:t>
            </a:r>
          </a:p>
          <a:p>
            <a:pPr lvl="1"/>
            <a:r>
              <a:rPr lang="en-US" dirty="0"/>
              <a:t>Each CPU has its own Generation 0 heap</a:t>
            </a:r>
          </a:p>
          <a:p>
            <a:r>
              <a:rPr lang="en-US" dirty="0"/>
              <a:t>Can query with </a:t>
            </a:r>
            <a:r>
              <a:rPr lang="en-US" b="1" dirty="0" err="1">
                <a:solidFill>
                  <a:srgbClr val="7030A0"/>
                </a:solidFill>
                <a:latin typeface="Consolas" pitchFamily="49" charset="0"/>
              </a:rPr>
              <a:t>GCSettings.IsServerGC</a:t>
            </a:r>
            <a:r>
              <a:rPr lang="en-US" dirty="0"/>
              <a:t> static property</a:t>
            </a:r>
          </a:p>
        </p:txBody>
      </p:sp>
      <p:sp>
        <p:nvSpPr>
          <p:cNvPr id="5" name="Footer Placeholder 4"/>
          <p:cNvSpPr>
            <a:spLocks noGrp="1"/>
          </p:cNvSpPr>
          <p:nvPr>
            <p:ph type="ftr" sz="quarter" idx="11"/>
          </p:nvPr>
        </p:nvSpPr>
        <p:spPr/>
        <p:txBody>
          <a:bodyPr/>
          <a:lstStyle/>
          <a:p>
            <a:pPr>
              <a:defRPr/>
            </a:pPr>
            <a:r>
              <a:rPr lang="en-US"/>
              <a:t>(C)2011 Pavel Yosifovich</a:t>
            </a:r>
            <a:endParaRPr lang="he-IL" dirty="0"/>
          </a:p>
        </p:txBody>
      </p:sp>
      <p:sp>
        <p:nvSpPr>
          <p:cNvPr id="4" name="Slide Number Placeholder 3"/>
          <p:cNvSpPr>
            <a:spLocks noGrp="1"/>
          </p:cNvSpPr>
          <p:nvPr>
            <p:ph type="sldNum" sz="quarter" idx="12"/>
          </p:nvPr>
        </p:nvSpPr>
        <p:spPr/>
        <p:txBody>
          <a:bodyPr/>
          <a:lstStyle/>
          <a:p>
            <a:pPr>
              <a:defRPr/>
            </a:pPr>
            <a:fld id="{2CBB6C8B-DB51-4C2F-B53E-39629D809305}" type="slidenum">
              <a:rPr lang="he-IL" smtClean="0"/>
              <a:pPr>
                <a:defRPr/>
              </a:pPr>
              <a:t>194</a:t>
            </a:fld>
            <a:endParaRPr lang="he-IL" dirty="0"/>
          </a:p>
        </p:txBody>
      </p:sp>
      <p:sp>
        <p:nvSpPr>
          <p:cNvPr id="6" name="Rectangle 5"/>
          <p:cNvSpPr>
            <a:spLocks noChangeArrowheads="1"/>
          </p:cNvSpPr>
          <p:nvPr/>
        </p:nvSpPr>
        <p:spPr bwMode="auto">
          <a:xfrm>
            <a:off x="1187624" y="5229200"/>
            <a:ext cx="6143668" cy="1169551"/>
          </a:xfrm>
          <a:prstGeom prst="rect">
            <a:avLst/>
          </a:prstGeom>
          <a:ln>
            <a:solidFill>
              <a:srgbClr val="000000"/>
            </a:solidFill>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algn="l" defTabSz="182880" rtl="0"/>
            <a:r>
              <a:rPr lang="en-US" sz="1400" b="1" dirty="0">
                <a:latin typeface="Consolas" pitchFamily="49" charset="0"/>
              </a:rPr>
              <a:t>&lt;configuration&gt;</a:t>
            </a:r>
          </a:p>
          <a:p>
            <a:pPr algn="l" defTabSz="182880" rtl="0"/>
            <a:r>
              <a:rPr lang="en-US" sz="1400" b="1" dirty="0">
                <a:latin typeface="Consolas" pitchFamily="49" charset="0"/>
              </a:rPr>
              <a:t>	&lt;runtime&gt;</a:t>
            </a:r>
          </a:p>
          <a:p>
            <a:pPr algn="l" defTabSz="182880" rtl="0"/>
            <a:r>
              <a:rPr lang="en-US" sz="1400" b="1" dirty="0">
                <a:latin typeface="Consolas" pitchFamily="49" charset="0"/>
              </a:rPr>
              <a:t>		&lt;</a:t>
            </a:r>
            <a:r>
              <a:rPr lang="en-US" sz="1400" b="1" dirty="0" err="1">
                <a:latin typeface="Consolas" pitchFamily="49" charset="0"/>
              </a:rPr>
              <a:t>gcServer</a:t>
            </a:r>
            <a:r>
              <a:rPr lang="en-US" sz="1400" b="1" dirty="0">
                <a:latin typeface="Consolas" pitchFamily="49" charset="0"/>
              </a:rPr>
              <a:t> enabled="true"/&gt;</a:t>
            </a:r>
          </a:p>
          <a:p>
            <a:pPr algn="l" defTabSz="182880" rtl="0"/>
            <a:r>
              <a:rPr lang="en-US" sz="1400" b="1" dirty="0">
                <a:latin typeface="Consolas" pitchFamily="49" charset="0"/>
              </a:rPr>
              <a:t>	&lt;/runtime&gt;</a:t>
            </a:r>
          </a:p>
          <a:p>
            <a:pPr algn="l" defTabSz="182880" rtl="0"/>
            <a:r>
              <a:rPr lang="en-US" sz="1400" b="1" dirty="0">
                <a:latin typeface="Consolas" pitchFamily="49" charset="0"/>
              </a:rPr>
              <a:t>&lt;/configuration&gt;</a:t>
            </a:r>
            <a:endParaRPr lang="en-US" altLang="en-US" sz="1400" b="1" dirty="0">
              <a:latin typeface="Consolas" pitchFamily="49" charset="0"/>
              <a:cs typeface="+mn-cs"/>
            </a:endParaRPr>
          </a:p>
        </p:txBody>
      </p:sp>
    </p:spTree>
  </p:cSld>
  <p:clrMapOvr>
    <a:masterClrMapping/>
  </p:clrMapOvr>
  <p:transition>
    <p:fade/>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Concurrent Collections (pre .NET 4)</a:t>
            </a:r>
          </a:p>
        </p:txBody>
      </p:sp>
      <p:sp>
        <p:nvSpPr>
          <p:cNvPr id="3" name="Content Placeholder 2"/>
          <p:cNvSpPr>
            <a:spLocks noGrp="1"/>
          </p:cNvSpPr>
          <p:nvPr>
            <p:ph idx="1"/>
          </p:nvPr>
        </p:nvSpPr>
        <p:spPr>
          <a:xfrm>
            <a:off x="179512" y="1124744"/>
            <a:ext cx="8856984" cy="4176464"/>
          </a:xfrm>
        </p:spPr>
        <p:txBody>
          <a:bodyPr>
            <a:normAutofit fontScale="85000" lnSpcReduction="20000"/>
          </a:bodyPr>
          <a:lstStyle/>
          <a:p>
            <a:r>
              <a:rPr lang="en-US" dirty="0"/>
              <a:t>On a multiprocessing system running the Workstation GC</a:t>
            </a:r>
          </a:p>
          <a:p>
            <a:pPr lvl="1"/>
            <a:r>
              <a:rPr lang="en-US" dirty="0"/>
              <a:t>The CLR has an additional background thread that marks unreachable objects</a:t>
            </a:r>
          </a:p>
          <a:p>
            <a:pPr lvl="1"/>
            <a:r>
              <a:rPr lang="en-US" dirty="0"/>
              <a:t>Competes with the application’s threads</a:t>
            </a:r>
          </a:p>
          <a:p>
            <a:pPr lvl="1"/>
            <a:r>
              <a:rPr lang="en-US" dirty="0"/>
              <a:t>Garbage collection is shorter (objects are already marked)</a:t>
            </a:r>
          </a:p>
          <a:p>
            <a:pPr lvl="1"/>
            <a:r>
              <a:rPr lang="en-US" dirty="0"/>
              <a:t>Heap is not always compacted</a:t>
            </a:r>
          </a:p>
          <a:p>
            <a:pPr lvl="2"/>
            <a:r>
              <a:rPr lang="en-US" dirty="0"/>
              <a:t>May increase performance</a:t>
            </a:r>
          </a:p>
          <a:p>
            <a:pPr lvl="2"/>
            <a:r>
              <a:rPr lang="en-US" dirty="0"/>
              <a:t>May increase working set</a:t>
            </a:r>
          </a:p>
          <a:p>
            <a:pPr lvl="1"/>
            <a:endParaRPr lang="en-US" dirty="0"/>
          </a:p>
          <a:p>
            <a:endParaRPr lang="en-US" dirty="0"/>
          </a:p>
        </p:txBody>
      </p:sp>
      <p:sp>
        <p:nvSpPr>
          <p:cNvPr id="5" name="Footer Placeholder 4"/>
          <p:cNvSpPr>
            <a:spLocks noGrp="1"/>
          </p:cNvSpPr>
          <p:nvPr>
            <p:ph type="ftr" sz="quarter" idx="11"/>
          </p:nvPr>
        </p:nvSpPr>
        <p:spPr/>
        <p:txBody>
          <a:bodyPr/>
          <a:lstStyle/>
          <a:p>
            <a:pPr>
              <a:defRPr/>
            </a:pPr>
            <a:r>
              <a:rPr lang="en-US"/>
              <a:t>(C)2011 Pavel Yosifovich</a:t>
            </a:r>
            <a:endParaRPr lang="he-IL" dirty="0"/>
          </a:p>
        </p:txBody>
      </p:sp>
      <p:sp>
        <p:nvSpPr>
          <p:cNvPr id="4" name="Slide Number Placeholder 3"/>
          <p:cNvSpPr>
            <a:spLocks noGrp="1"/>
          </p:cNvSpPr>
          <p:nvPr>
            <p:ph type="sldNum" sz="quarter" idx="12"/>
          </p:nvPr>
        </p:nvSpPr>
        <p:spPr/>
        <p:txBody>
          <a:bodyPr/>
          <a:lstStyle/>
          <a:p>
            <a:pPr>
              <a:defRPr/>
            </a:pPr>
            <a:fld id="{2CBB6C8B-DB51-4C2F-B53E-39629D809305}" type="slidenum">
              <a:rPr lang="he-IL" smtClean="0"/>
              <a:pPr>
                <a:defRPr/>
              </a:pPr>
              <a:t>195</a:t>
            </a:fld>
            <a:endParaRPr lang="he-IL" dirty="0"/>
          </a:p>
        </p:txBody>
      </p:sp>
      <p:sp>
        <p:nvSpPr>
          <p:cNvPr id="6" name="Rectangle 5"/>
          <p:cNvSpPr>
            <a:spLocks noChangeArrowheads="1"/>
          </p:cNvSpPr>
          <p:nvPr/>
        </p:nvSpPr>
        <p:spPr bwMode="auto">
          <a:xfrm>
            <a:off x="1164636" y="5157192"/>
            <a:ext cx="6143668" cy="1169551"/>
          </a:xfrm>
          <a:prstGeom prst="rect">
            <a:avLst/>
          </a:prstGeom>
          <a:ln>
            <a:solidFill>
              <a:srgbClr val="000000"/>
            </a:solidFill>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algn="l" defTabSz="182880" rtl="0"/>
            <a:r>
              <a:rPr lang="en-US" sz="1400" b="1" dirty="0">
                <a:latin typeface="Consolas" pitchFamily="49" charset="0"/>
              </a:rPr>
              <a:t>&lt;configuration&gt;</a:t>
            </a:r>
          </a:p>
          <a:p>
            <a:pPr algn="l" defTabSz="182880" rtl="0"/>
            <a:r>
              <a:rPr lang="en-US" sz="1400" b="1" dirty="0">
                <a:latin typeface="Consolas" pitchFamily="49" charset="0"/>
              </a:rPr>
              <a:t>	&lt;runtime&gt;</a:t>
            </a:r>
          </a:p>
          <a:p>
            <a:pPr algn="l" defTabSz="182880" rtl="0"/>
            <a:r>
              <a:rPr lang="en-US" sz="1400" b="1" dirty="0">
                <a:latin typeface="Consolas" pitchFamily="49" charset="0"/>
              </a:rPr>
              <a:t>		&lt;</a:t>
            </a:r>
            <a:r>
              <a:rPr lang="en-US" sz="1400" b="1" dirty="0" err="1">
                <a:latin typeface="Consolas" pitchFamily="49" charset="0"/>
              </a:rPr>
              <a:t>gcConcurrent</a:t>
            </a:r>
            <a:r>
              <a:rPr lang="en-US" sz="1400" b="1" dirty="0">
                <a:latin typeface="Consolas" pitchFamily="49" charset="0"/>
              </a:rPr>
              <a:t> enabled="false"/&gt;</a:t>
            </a:r>
          </a:p>
          <a:p>
            <a:pPr algn="l" defTabSz="182880" rtl="0"/>
            <a:r>
              <a:rPr lang="en-US" sz="1400" b="1" dirty="0">
                <a:latin typeface="Consolas" pitchFamily="49" charset="0"/>
              </a:rPr>
              <a:t>	&lt;/runtime&gt;</a:t>
            </a:r>
          </a:p>
          <a:p>
            <a:pPr algn="l" defTabSz="182880" rtl="0"/>
            <a:r>
              <a:rPr lang="en-US" sz="1400" b="1" dirty="0">
                <a:latin typeface="Consolas" pitchFamily="49" charset="0"/>
              </a:rPr>
              <a:t>&lt;/configuration&gt;</a:t>
            </a:r>
            <a:endParaRPr lang="en-US" altLang="en-US" sz="1400" b="1" dirty="0">
              <a:latin typeface="Consolas" pitchFamily="49" charset="0"/>
              <a:cs typeface="+mn-cs"/>
            </a:endParaRPr>
          </a:p>
        </p:txBody>
      </p:sp>
    </p:spTree>
  </p:cSld>
  <p:clrMapOvr>
    <a:masterClrMapping/>
  </p:clrMapOvr>
  <p:transition>
    <p:fade/>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CLR 4 Garbage Collection</a:t>
            </a:r>
          </a:p>
        </p:txBody>
      </p:sp>
      <p:sp>
        <p:nvSpPr>
          <p:cNvPr id="16" name="Text Placeholder 2"/>
          <p:cNvSpPr>
            <a:spLocks noGrp="1"/>
          </p:cNvSpPr>
          <p:nvPr>
            <p:ph idx="1"/>
          </p:nvPr>
        </p:nvSpPr>
        <p:spPr>
          <a:xfrm>
            <a:off x="107504" y="3284984"/>
            <a:ext cx="8915400" cy="3268216"/>
          </a:xfrm>
        </p:spPr>
        <p:txBody>
          <a:bodyPr>
            <a:normAutofit/>
          </a:bodyPr>
          <a:lstStyle/>
          <a:p>
            <a:r>
              <a:rPr lang="en-US" dirty="0"/>
              <a:t>Workstation GC: Background GC</a:t>
            </a:r>
          </a:p>
          <a:p>
            <a:pPr lvl="1"/>
            <a:r>
              <a:rPr lang="en-US" dirty="0"/>
              <a:t>Can do Gen 0 &amp; 1 GC while doing Gen 2 GC</a:t>
            </a:r>
          </a:p>
          <a:p>
            <a:pPr lvl="1"/>
            <a:r>
              <a:rPr lang="en-US" dirty="0"/>
              <a:t>Replaces Concurrent GC</a:t>
            </a:r>
          </a:p>
          <a:p>
            <a:r>
              <a:rPr lang="en-US" dirty="0"/>
              <a:t>Server GC</a:t>
            </a:r>
          </a:p>
          <a:p>
            <a:pPr lvl="1"/>
            <a:r>
              <a:rPr lang="en-US" dirty="0"/>
              <a:t>Nothing is changed (full GC notifications)</a:t>
            </a:r>
          </a:p>
        </p:txBody>
      </p:sp>
      <p:sp>
        <p:nvSpPr>
          <p:cNvPr id="14" name="Rounded Rectangle 13"/>
          <p:cNvSpPr/>
          <p:nvPr/>
        </p:nvSpPr>
        <p:spPr bwMode="auto">
          <a:xfrm>
            <a:off x="1828800" y="1226840"/>
            <a:ext cx="1752600" cy="762000"/>
          </a:xfrm>
          <a:prstGeom prst="roundRect">
            <a:avLst>
              <a:gd name="adj" fmla="val 9033"/>
            </a:avLst>
          </a:prstGeom>
          <a:solidFill>
            <a:srgbClr val="FF0000"/>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rPr>
              <a:t>Ephemeral Segment</a:t>
            </a:r>
          </a:p>
        </p:txBody>
      </p:sp>
      <p:sp>
        <p:nvSpPr>
          <p:cNvPr id="19" name="Rounded Rectangle 18"/>
          <p:cNvSpPr/>
          <p:nvPr/>
        </p:nvSpPr>
        <p:spPr bwMode="auto">
          <a:xfrm>
            <a:off x="3667125" y="1226840"/>
            <a:ext cx="4038600" cy="762000"/>
          </a:xfrm>
          <a:prstGeom prst="roundRect">
            <a:avLst>
              <a:gd name="adj" fmla="val 9033"/>
            </a:avLst>
          </a:prstGeom>
          <a:solidFill>
            <a:srgbClr val="0070C0"/>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rPr>
              <a:t>Other Segments</a:t>
            </a:r>
          </a:p>
        </p:txBody>
      </p:sp>
      <p:sp>
        <p:nvSpPr>
          <p:cNvPr id="20" name="TextBox 19"/>
          <p:cNvSpPr txBox="1"/>
          <p:nvPr/>
        </p:nvSpPr>
        <p:spPr>
          <a:xfrm>
            <a:off x="1447800" y="2269321"/>
            <a:ext cx="2895600" cy="1015663"/>
          </a:xfrm>
          <a:prstGeom prst="rect">
            <a:avLst/>
          </a:prstGeom>
          <a:noFill/>
        </p:spPr>
        <p:txBody>
          <a:bodyPr wrap="square" rtlCol="0">
            <a:spAutoFit/>
          </a:bodyPr>
          <a:lstStyle/>
          <a:p>
            <a:r>
              <a:rPr lang="en-US" sz="2000" dirty="0"/>
              <a:t>Generation 0, 1 and parts of Generation 2 live here</a:t>
            </a:r>
          </a:p>
        </p:txBody>
      </p:sp>
      <p:cxnSp>
        <p:nvCxnSpPr>
          <p:cNvPr id="26" name="Straight Arrow Connector 25"/>
          <p:cNvCxnSpPr/>
          <p:nvPr/>
        </p:nvCxnSpPr>
        <p:spPr>
          <a:xfrm flipV="1">
            <a:off x="3059832" y="1957224"/>
            <a:ext cx="1588" cy="3916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953000" y="2289066"/>
            <a:ext cx="2895600" cy="707886"/>
          </a:xfrm>
          <a:prstGeom prst="rect">
            <a:avLst/>
          </a:prstGeom>
          <a:noFill/>
        </p:spPr>
        <p:txBody>
          <a:bodyPr wrap="square" rtlCol="0">
            <a:spAutoFit/>
          </a:bodyPr>
          <a:lstStyle/>
          <a:p>
            <a:r>
              <a:rPr lang="en-US" sz="2000" dirty="0"/>
              <a:t>Most of Generation 2 lives here</a:t>
            </a:r>
          </a:p>
        </p:txBody>
      </p:sp>
      <p:cxnSp>
        <p:nvCxnSpPr>
          <p:cNvPr id="28" name="Straight Arrow Connector 27"/>
          <p:cNvCxnSpPr/>
          <p:nvPr/>
        </p:nvCxnSpPr>
        <p:spPr>
          <a:xfrm rot="5400000" flipH="1" flipV="1">
            <a:off x="6109692" y="2087116"/>
            <a:ext cx="381794" cy="79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196</a:t>
            </a:fld>
            <a:endParaRPr lang="he-IL"/>
          </a:p>
        </p:txBody>
      </p:sp>
    </p:spTree>
    <p:extLst>
      <p:ext uri="{BB962C8B-B14F-4D97-AF65-F5344CB8AC3E}">
        <p14:creationId xmlns:p14="http://schemas.microsoft.com/office/powerpoint/2010/main" val="386203678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
                                            <p:txEl>
                                              <p:pRg st="1" end="1"/>
                                            </p:txEl>
                                          </p:spTgt>
                                        </p:tgtEl>
                                        <p:attrNameLst>
                                          <p:attrName>style.visibility</p:attrName>
                                        </p:attrNameLst>
                                      </p:cBhvr>
                                      <p:to>
                                        <p:strVal val="visible"/>
                                      </p:to>
                                    </p:set>
                                    <p:animEffect transition="in" filter="fade">
                                      <p:cBhvr>
                                        <p:cTn id="10" dur="500"/>
                                        <p:tgtEl>
                                          <p:spTgt spid="1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animEffect transition="in" filter="fade">
                                      <p:cBhvr>
                                        <p:cTn id="13" dur="500"/>
                                        <p:tgtEl>
                                          <p:spTgt spid="1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
                                            <p:txEl>
                                              <p:pRg st="3" end="3"/>
                                            </p:txEl>
                                          </p:spTgt>
                                        </p:tgtEl>
                                        <p:attrNameLst>
                                          <p:attrName>style.visibility</p:attrName>
                                        </p:attrNameLst>
                                      </p:cBhvr>
                                      <p:to>
                                        <p:strVal val="visible"/>
                                      </p:to>
                                    </p:set>
                                    <p:animEffect transition="in" filter="fade">
                                      <p:cBhvr>
                                        <p:cTn id="18" dur="500"/>
                                        <p:tgtEl>
                                          <p:spTgt spid="1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xEl>
                                              <p:pRg st="4" end="4"/>
                                            </p:txEl>
                                          </p:spTgt>
                                        </p:tgtEl>
                                        <p:attrNameLst>
                                          <p:attrName>style.visibility</p:attrName>
                                        </p:attrNameLst>
                                      </p:cBhvr>
                                      <p:to>
                                        <p:strVal val="visible"/>
                                      </p:to>
                                    </p:set>
                                    <p:animEffect transition="in" filter="fade">
                                      <p:cBhvr>
                                        <p:cTn id="21"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CLR Memory</a:t>
            </a:r>
          </a:p>
        </p:txBody>
      </p:sp>
      <p:sp>
        <p:nvSpPr>
          <p:cNvPr id="3" name="Content Placeholder 2"/>
          <p:cNvSpPr>
            <a:spLocks noGrp="1"/>
          </p:cNvSpPr>
          <p:nvPr>
            <p:ph idx="1"/>
          </p:nvPr>
        </p:nvSpPr>
        <p:spPr/>
        <p:txBody>
          <a:bodyPr>
            <a:normAutofit fontScale="92500" lnSpcReduction="20000"/>
          </a:bodyPr>
          <a:lstStyle/>
          <a:p>
            <a:r>
              <a:rPr lang="en-US" dirty="0"/>
              <a:t>The performance monitor shows several counters under “.NET CLR Memory”</a:t>
            </a:r>
          </a:p>
          <a:p>
            <a:pPr lvl="1"/>
            <a:r>
              <a:rPr lang="en-US" dirty="0"/>
              <a:t>Bytes in all heaps</a:t>
            </a:r>
          </a:p>
          <a:p>
            <a:pPr lvl="1"/>
            <a:r>
              <a:rPr lang="en-US" dirty="0"/>
              <a:t>Generation 0,1,2 collection count</a:t>
            </a:r>
          </a:p>
          <a:p>
            <a:pPr lvl="1"/>
            <a:r>
              <a:rPr lang="en-US" dirty="0"/>
              <a:t>Induced GC count (</a:t>
            </a:r>
            <a:r>
              <a:rPr lang="en-US" dirty="0" err="1">
                <a:latin typeface="Consolas" pitchFamily="49" charset="0"/>
              </a:rPr>
              <a:t>GC.Collect</a:t>
            </a:r>
            <a:r>
              <a:rPr lang="en-US" dirty="0"/>
              <a:t>)</a:t>
            </a:r>
          </a:p>
          <a:p>
            <a:pPr lvl="1"/>
            <a:r>
              <a:rPr lang="en-US" dirty="0"/>
              <a:t>Count of pinned objects</a:t>
            </a:r>
          </a:p>
          <a:p>
            <a:pPr lvl="1"/>
            <a:r>
              <a:rPr lang="en-US" dirty="0"/>
              <a:t>Count of Sync blocks</a:t>
            </a:r>
          </a:p>
          <a:p>
            <a:pPr lvl="1"/>
            <a:r>
              <a:rPr lang="en-US" dirty="0"/>
              <a:t>Total committed bytes</a:t>
            </a:r>
          </a:p>
          <a:p>
            <a:pPr lvl="1"/>
            <a:r>
              <a:rPr lang="en-US" dirty="0"/>
              <a:t>Time (%) spent doing GC</a:t>
            </a:r>
          </a:p>
          <a:p>
            <a:pPr lvl="1"/>
            <a:r>
              <a:rPr lang="en-US" dirty="0"/>
              <a:t>Generation 0,1,2 heap size</a:t>
            </a:r>
          </a:p>
          <a:p>
            <a:pPr lvl="1"/>
            <a:r>
              <a:rPr lang="en-US" dirty="0"/>
              <a:t>Others</a:t>
            </a:r>
          </a:p>
          <a:p>
            <a:pPr lvl="1"/>
            <a:endParaRPr lang="en-US" dirty="0"/>
          </a:p>
        </p:txBody>
      </p:sp>
      <p:sp>
        <p:nvSpPr>
          <p:cNvPr id="5" name="Footer Placeholder 4"/>
          <p:cNvSpPr>
            <a:spLocks noGrp="1"/>
          </p:cNvSpPr>
          <p:nvPr>
            <p:ph type="ftr" sz="quarter" idx="11"/>
          </p:nvPr>
        </p:nvSpPr>
        <p:spPr/>
        <p:txBody>
          <a:bodyPr/>
          <a:lstStyle/>
          <a:p>
            <a:pPr>
              <a:defRPr/>
            </a:pPr>
            <a:r>
              <a:rPr lang="en-US"/>
              <a:t>(C)2011 Pavel Yosifovich</a:t>
            </a:r>
            <a:endParaRPr lang="he-IL" dirty="0"/>
          </a:p>
        </p:txBody>
      </p:sp>
      <p:sp>
        <p:nvSpPr>
          <p:cNvPr id="4" name="Slide Number Placeholder 3"/>
          <p:cNvSpPr>
            <a:spLocks noGrp="1"/>
          </p:cNvSpPr>
          <p:nvPr>
            <p:ph type="sldNum" sz="quarter" idx="12"/>
          </p:nvPr>
        </p:nvSpPr>
        <p:spPr/>
        <p:txBody>
          <a:bodyPr/>
          <a:lstStyle/>
          <a:p>
            <a:pPr>
              <a:defRPr/>
            </a:pPr>
            <a:fld id="{2CBB6C8B-DB51-4C2F-B53E-39629D809305}" type="slidenum">
              <a:rPr lang="he-IL" smtClean="0"/>
              <a:pPr>
                <a:defRPr/>
              </a:pPr>
              <a:t>197</a:t>
            </a:fld>
            <a:endParaRPr lang="he-IL" dirty="0"/>
          </a:p>
        </p:txBody>
      </p:sp>
    </p:spTree>
  </p:cSld>
  <p:clrMapOvr>
    <a:masterClrMapping/>
  </p:clrMapOvr>
  <p:transition>
    <p:fade/>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CLR Object allocation is fast</a:t>
            </a:r>
          </a:p>
          <a:p>
            <a:r>
              <a:rPr lang="en-US" dirty="0"/>
              <a:t>The CLR uses a generational garbage collector to manage memory</a:t>
            </a:r>
          </a:p>
          <a:p>
            <a:r>
              <a:rPr lang="en-US" dirty="0" err="1"/>
              <a:t>Finalizers</a:t>
            </a:r>
            <a:r>
              <a:rPr lang="en-US" dirty="0"/>
              <a:t> are used to free unmanaged resources</a:t>
            </a:r>
          </a:p>
          <a:p>
            <a:r>
              <a:rPr lang="en-US" dirty="0"/>
              <a:t>The </a:t>
            </a:r>
            <a:r>
              <a:rPr lang="en-US" dirty="0" err="1">
                <a:latin typeface="Consolas" pitchFamily="49" charset="0"/>
              </a:rPr>
              <a:t>IDisposable</a:t>
            </a:r>
            <a:r>
              <a:rPr lang="en-US" dirty="0">
                <a:latin typeface="Consolas" pitchFamily="49" charset="0"/>
              </a:rPr>
              <a:t> </a:t>
            </a:r>
            <a:r>
              <a:rPr lang="en-US" dirty="0"/>
              <a:t>interface is used for deterministic destruction of resources other than memory</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198</a:t>
            </a:fld>
            <a:endParaRPr lang="he-IL"/>
          </a:p>
        </p:txBody>
      </p:sp>
    </p:spTree>
  </p:cSld>
  <p:clrMapOvr>
    <a:masterClrMapping/>
  </p:clrMapOvr>
  <p:transition>
    <p:fade/>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Processes and </a:t>
            </a:r>
            <a:r>
              <a:rPr lang="en-US" dirty="0" err="1"/>
              <a:t>AppDomains</a:t>
            </a:r>
            <a:endParaRPr lang="he-IL" dirty="0"/>
          </a:p>
        </p:txBody>
      </p:sp>
      <p:sp>
        <p:nvSpPr>
          <p:cNvPr id="5" name="Subtitle 4"/>
          <p:cNvSpPr>
            <a:spLocks noGrp="1"/>
          </p:cNvSpPr>
          <p:nvPr>
            <p:ph type="body" idx="1"/>
          </p:nvPr>
        </p:nvSpPr>
        <p:spPr/>
        <p:txBody>
          <a:bodyPr/>
          <a:lstStyle/>
          <a:p>
            <a:r>
              <a:rPr lang="en-US" dirty="0"/>
              <a:t>Module 6</a:t>
            </a:r>
            <a:endParaRPr lang="he-IL"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Course Details</a:t>
            </a:r>
            <a:endParaRPr lang="he-IL" dirty="0"/>
          </a:p>
        </p:txBody>
      </p:sp>
      <p:sp>
        <p:nvSpPr>
          <p:cNvPr id="3" name="Content Placeholder 2"/>
          <p:cNvSpPr>
            <a:spLocks noGrp="1"/>
          </p:cNvSpPr>
          <p:nvPr>
            <p:ph idx="1"/>
          </p:nvPr>
        </p:nvSpPr>
        <p:spPr/>
        <p:txBody>
          <a:bodyPr/>
          <a:lstStyle/>
          <a:p>
            <a:r>
              <a:rPr lang="en-US" dirty="0"/>
              <a:t>Objectives</a:t>
            </a:r>
          </a:p>
          <a:p>
            <a:pPr lvl="1"/>
            <a:r>
              <a:rPr lang="en-US" dirty="0"/>
              <a:t>Understand the inner workings of the CLR</a:t>
            </a:r>
          </a:p>
          <a:p>
            <a:pPr lvl="1"/>
            <a:r>
              <a:rPr lang="en-US" dirty="0"/>
              <a:t>Use C# capabilities effectively</a:t>
            </a:r>
          </a:p>
          <a:p>
            <a:r>
              <a:rPr lang="en-US" dirty="0"/>
              <a:t>Prerequisites</a:t>
            </a:r>
          </a:p>
          <a:p>
            <a:pPr lvl="1"/>
            <a:r>
              <a:rPr lang="en-US" dirty="0"/>
              <a:t>At least 9 months .NET experience</a:t>
            </a:r>
          </a:p>
          <a:p>
            <a:pPr lvl="1"/>
            <a:r>
              <a:rPr lang="en-US" dirty="0"/>
              <a:t>At lease 6 months programming with C#</a:t>
            </a:r>
          </a:p>
          <a:p>
            <a:r>
              <a:rPr lang="en-US" dirty="0"/>
              <a:t>Target audience</a:t>
            </a:r>
          </a:p>
          <a:p>
            <a:pPr lvl="1"/>
            <a:r>
              <a:rPr lang="en-US" dirty="0"/>
              <a:t>C# developers</a:t>
            </a:r>
          </a:p>
          <a:p>
            <a:pPr lvl="1"/>
            <a:endParaRPr lang="he-IL"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a:t>
            </a:fld>
            <a:endParaRPr lang="he-IL"/>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Instances Notes</a:t>
            </a:r>
            <a:endParaRPr lang="he-IL" dirty="0"/>
          </a:p>
        </p:txBody>
      </p:sp>
      <p:sp>
        <p:nvSpPr>
          <p:cNvPr id="3" name="Content Placeholder 2"/>
          <p:cNvSpPr>
            <a:spLocks noGrp="1"/>
          </p:cNvSpPr>
          <p:nvPr>
            <p:ph idx="1"/>
          </p:nvPr>
        </p:nvSpPr>
        <p:spPr/>
        <p:txBody>
          <a:bodyPr>
            <a:normAutofit fontScale="92500" lnSpcReduction="20000"/>
          </a:bodyPr>
          <a:lstStyle/>
          <a:p>
            <a:r>
              <a:rPr lang="en-US" dirty="0"/>
              <a:t>Can’t use the previous methods to create arrays or delegates</a:t>
            </a:r>
          </a:p>
          <a:p>
            <a:r>
              <a:rPr lang="en-US" dirty="0"/>
              <a:t>To create an array, call the static </a:t>
            </a:r>
            <a:r>
              <a:rPr lang="en-US" sz="3500" b="1" dirty="0" err="1">
                <a:solidFill>
                  <a:srgbClr val="7030A0"/>
                </a:solidFill>
                <a:latin typeface="Consolas" pitchFamily="49" charset="0"/>
              </a:rPr>
              <a:t>Array.CreateInstance</a:t>
            </a:r>
            <a:r>
              <a:rPr lang="en-US" dirty="0"/>
              <a:t> method</a:t>
            </a:r>
          </a:p>
          <a:p>
            <a:r>
              <a:rPr lang="en-US" dirty="0"/>
              <a:t>To create a delegate, call the static </a:t>
            </a:r>
            <a:r>
              <a:rPr lang="en-US" sz="3500" b="1" dirty="0" err="1">
                <a:solidFill>
                  <a:srgbClr val="7030A0"/>
                </a:solidFill>
                <a:latin typeface="Consolas" pitchFamily="49" charset="0"/>
              </a:rPr>
              <a:t>Delegate.CreateDelegate</a:t>
            </a:r>
            <a:r>
              <a:rPr lang="en-US" dirty="0"/>
              <a:t> method</a:t>
            </a:r>
          </a:p>
          <a:p>
            <a:r>
              <a:rPr lang="en-US" dirty="0"/>
              <a:t>To create an instance of a generic type</a:t>
            </a:r>
          </a:p>
          <a:p>
            <a:pPr lvl="1"/>
            <a:r>
              <a:rPr lang="en-US" dirty="0"/>
              <a:t>Get a Type object for the open type</a:t>
            </a:r>
          </a:p>
          <a:p>
            <a:pPr lvl="1"/>
            <a:r>
              <a:rPr lang="en-US" dirty="0"/>
              <a:t>Call </a:t>
            </a:r>
            <a:r>
              <a:rPr lang="en-US" b="1" dirty="0" err="1">
                <a:solidFill>
                  <a:srgbClr val="7030A0"/>
                </a:solidFill>
                <a:latin typeface="Consolas" pitchFamily="49" charset="0"/>
                <a:ea typeface="+mn-ea"/>
                <a:cs typeface="+mn-cs"/>
              </a:rPr>
              <a:t>Type.MakeGenericType</a:t>
            </a:r>
            <a:r>
              <a:rPr lang="en-US" dirty="0"/>
              <a:t> passing an array of type arguments</a:t>
            </a:r>
          </a:p>
          <a:p>
            <a:pPr lvl="1"/>
            <a:r>
              <a:rPr lang="en-US" dirty="0"/>
              <a:t>Use the resulting </a:t>
            </a:r>
            <a:r>
              <a:rPr lang="en-US" b="1" dirty="0">
                <a:latin typeface="Consolas" pitchFamily="49" charset="0"/>
                <a:cs typeface="Consolas" pitchFamily="49" charset="0"/>
              </a:rPr>
              <a:t>Type</a:t>
            </a:r>
            <a:r>
              <a:rPr lang="en-US" dirty="0"/>
              <a:t> object</a:t>
            </a:r>
          </a:p>
          <a:p>
            <a:endParaRPr lang="he-IL"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20</a:t>
            </a:fld>
            <a:endParaRPr lang="he-IL"/>
          </a:p>
        </p:txBody>
      </p:sp>
    </p:spTree>
  </p:cSld>
  <p:clrMapOvr>
    <a:masterClrMapping/>
  </p:clrMapOvr>
  <p:transition>
    <p:fade/>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he-IL" dirty="0"/>
          </a:p>
        </p:txBody>
      </p:sp>
      <p:sp>
        <p:nvSpPr>
          <p:cNvPr id="3" name="Content Placeholder 2"/>
          <p:cNvSpPr>
            <a:spLocks noGrp="1"/>
          </p:cNvSpPr>
          <p:nvPr>
            <p:ph idx="1"/>
          </p:nvPr>
        </p:nvSpPr>
        <p:spPr/>
        <p:txBody>
          <a:bodyPr>
            <a:normAutofit lnSpcReduction="10000"/>
          </a:bodyPr>
          <a:lstStyle/>
          <a:p>
            <a:r>
              <a:rPr lang="en-US" dirty="0"/>
              <a:t>Windows Process</a:t>
            </a:r>
          </a:p>
          <a:p>
            <a:r>
              <a:rPr lang="en-US" dirty="0"/>
              <a:t>Windows Thread</a:t>
            </a:r>
          </a:p>
          <a:p>
            <a:r>
              <a:rPr lang="en-US" dirty="0"/>
              <a:t>Application Domains (</a:t>
            </a:r>
            <a:r>
              <a:rPr lang="en-US" dirty="0" err="1"/>
              <a:t>AppDomains</a:t>
            </a:r>
            <a:r>
              <a:rPr lang="en-US" dirty="0"/>
              <a:t>)</a:t>
            </a:r>
          </a:p>
          <a:p>
            <a:r>
              <a:rPr lang="en-US" dirty="0"/>
              <a:t>Assemblies and </a:t>
            </a:r>
            <a:r>
              <a:rPr lang="en-US" dirty="0" err="1"/>
              <a:t>AppDomains</a:t>
            </a:r>
            <a:endParaRPr lang="en-US" dirty="0"/>
          </a:p>
          <a:p>
            <a:r>
              <a:rPr lang="en-US" dirty="0"/>
              <a:t>Objects and </a:t>
            </a:r>
            <a:r>
              <a:rPr lang="en-US" dirty="0" err="1"/>
              <a:t>AppDomains</a:t>
            </a:r>
            <a:endParaRPr lang="en-US" dirty="0"/>
          </a:p>
          <a:p>
            <a:r>
              <a:rPr lang="en-US" dirty="0"/>
              <a:t>Crossing </a:t>
            </a:r>
            <a:r>
              <a:rPr lang="en-US" dirty="0" err="1"/>
              <a:t>AppDomains</a:t>
            </a:r>
            <a:endParaRPr lang="en-US" dirty="0"/>
          </a:p>
          <a:p>
            <a:r>
              <a:rPr lang="en-US" dirty="0" err="1"/>
              <a:t>AppDomain</a:t>
            </a:r>
            <a:r>
              <a:rPr lang="en-US" dirty="0"/>
              <a:t> Security</a:t>
            </a:r>
          </a:p>
          <a:p>
            <a:r>
              <a:rPr lang="en-US" dirty="0"/>
              <a:t>Summary</a:t>
            </a:r>
          </a:p>
          <a:p>
            <a:endParaRPr lang="he-IL"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200</a:t>
            </a:fld>
            <a:endParaRPr lang="he-IL"/>
          </a:p>
        </p:txBody>
      </p:sp>
    </p:spTree>
  </p:cSld>
  <p:clrMapOvr>
    <a:masterClrMapping/>
  </p:clrMapOvr>
  <p:transition>
    <p:fade/>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a:t>
            </a:r>
          </a:p>
        </p:txBody>
      </p:sp>
      <p:sp>
        <p:nvSpPr>
          <p:cNvPr id="3" name="Content Placeholder 2"/>
          <p:cNvSpPr>
            <a:spLocks noGrp="1"/>
          </p:cNvSpPr>
          <p:nvPr>
            <p:ph idx="1"/>
          </p:nvPr>
        </p:nvSpPr>
        <p:spPr/>
        <p:txBody>
          <a:bodyPr>
            <a:normAutofit fontScale="85000" lnSpcReduction="20000"/>
          </a:bodyPr>
          <a:lstStyle/>
          <a:p>
            <a:r>
              <a:rPr lang="en-US" dirty="0"/>
              <a:t>Process</a:t>
            </a:r>
          </a:p>
          <a:p>
            <a:pPr lvl="1"/>
            <a:r>
              <a:rPr lang="en-US" dirty="0"/>
              <a:t>A set of resources used to execute a program</a:t>
            </a:r>
          </a:p>
          <a:p>
            <a:r>
              <a:rPr lang="en-US" dirty="0"/>
              <a:t>A process consists of</a:t>
            </a:r>
          </a:p>
          <a:p>
            <a:pPr lvl="1"/>
            <a:r>
              <a:rPr lang="en-US" dirty="0"/>
              <a:t>A private virtual address space in which memory can be allocated and used</a:t>
            </a:r>
          </a:p>
          <a:p>
            <a:pPr lvl="1"/>
            <a:r>
              <a:rPr lang="en-US" dirty="0"/>
              <a:t>An executable program, referring to an image file on disk which contains the initial code and data to be executed</a:t>
            </a:r>
          </a:p>
          <a:p>
            <a:pPr lvl="1"/>
            <a:r>
              <a:rPr lang="en-US" dirty="0"/>
              <a:t>A table of handles to various objects, such as files, events, threads, and others</a:t>
            </a:r>
          </a:p>
          <a:p>
            <a:pPr lvl="1"/>
            <a:r>
              <a:rPr lang="en-US" dirty="0"/>
              <a:t>A security context, called an access token, used for security checks when accessing shared resources</a:t>
            </a:r>
          </a:p>
          <a:p>
            <a:pPr lvl="1"/>
            <a:r>
              <a:rPr lang="en-US" dirty="0"/>
              <a:t>One or more threads that execute code</a:t>
            </a:r>
          </a:p>
          <a:p>
            <a:endParaRPr lang="en-US" dirty="0"/>
          </a:p>
        </p:txBody>
      </p:sp>
      <p:sp>
        <p:nvSpPr>
          <p:cNvPr id="4" name="Slide Number Placeholder 3"/>
          <p:cNvSpPr>
            <a:spLocks noGrp="1"/>
          </p:cNvSpPr>
          <p:nvPr>
            <p:ph type="sldNum" sz="quarter" idx="11"/>
          </p:nvPr>
        </p:nvSpPr>
        <p:spPr/>
        <p:txBody>
          <a:bodyPr/>
          <a:lstStyle/>
          <a:p>
            <a:fld id="{8D5EC362-8DE0-4138-8AD2-9C18772BB671}" type="slidenum">
              <a:rPr lang="he-IL" smtClean="0"/>
              <a:pPr/>
              <a:t>201</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200949566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fontAlgn="auto" hangingPunct="1">
              <a:spcAft>
                <a:spcPts val="0"/>
              </a:spcAft>
              <a:defRPr/>
            </a:pPr>
            <a:r>
              <a:rPr lang="en-US" dirty="0">
                <a:effectLst>
                  <a:outerShdw blurRad="38100" dist="38100" dir="5400000" algn="tl" rotWithShape="0">
                    <a:srgbClr val="000000">
                      <a:alpha val="25000"/>
                    </a:srgbClr>
                  </a:outerShdw>
                </a:effectLst>
              </a:rPr>
              <a:t>Processes in Task Manager</a:t>
            </a:r>
          </a:p>
        </p:txBody>
      </p:sp>
      <p:sp>
        <p:nvSpPr>
          <p:cNvPr id="8" name="Slide Number Placeholder 7"/>
          <p:cNvSpPr>
            <a:spLocks noGrp="1"/>
          </p:cNvSpPr>
          <p:nvPr>
            <p:ph type="sldNum" sz="quarter" idx="11"/>
          </p:nvPr>
        </p:nvSpPr>
        <p:spPr/>
        <p:txBody>
          <a:bodyPr/>
          <a:lstStyle/>
          <a:p>
            <a:pPr>
              <a:defRPr/>
            </a:pPr>
            <a:fld id="{A346DB4A-ED77-4E2E-A697-6DA4454E35F2}" type="slidenum">
              <a:rPr lang="en-US" smtClean="0"/>
              <a:pPr>
                <a:defRPr/>
              </a:pPr>
              <a:t>202</a:t>
            </a:fld>
            <a:endParaRPr lang="en-US"/>
          </a:p>
        </p:txBody>
      </p:sp>
      <p:pic>
        <p:nvPicPr>
          <p:cNvPr id="6" name="Picture 5" descr="information2.png"/>
          <p:cNvPicPr>
            <a:picLocks noChangeAspect="1"/>
          </p:cNvPicPr>
          <p:nvPr/>
        </p:nvPicPr>
        <p:blipFill>
          <a:blip r:embed="rId2" cstate="print"/>
          <a:stretch>
            <a:fillRect/>
          </a:stretch>
        </p:blipFill>
        <p:spPr>
          <a:xfrm>
            <a:off x="8072462" y="214290"/>
            <a:ext cx="609954" cy="609954"/>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1237856"/>
            <a:ext cx="5957888" cy="524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a:t>(C)2011 by Pavel Yosifovich</a:t>
            </a:r>
            <a:endParaRPr lang="en-US" dirty="0"/>
          </a:p>
        </p:txBody>
      </p:sp>
    </p:spTree>
    <p:extLst>
      <p:ext uri="{BB962C8B-B14F-4D97-AF65-F5344CB8AC3E}">
        <p14:creationId xmlns:p14="http://schemas.microsoft.com/office/powerpoint/2010/main" val="10784827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a:t>
            </a:r>
          </a:p>
        </p:txBody>
      </p:sp>
      <p:sp>
        <p:nvSpPr>
          <p:cNvPr id="3" name="Content Placeholder 2"/>
          <p:cNvSpPr>
            <a:spLocks noGrp="1"/>
          </p:cNvSpPr>
          <p:nvPr>
            <p:ph idx="1"/>
          </p:nvPr>
        </p:nvSpPr>
        <p:spPr/>
        <p:txBody>
          <a:bodyPr>
            <a:normAutofit lnSpcReduction="10000"/>
          </a:bodyPr>
          <a:lstStyle/>
          <a:p>
            <a:r>
              <a:rPr lang="en-US" dirty="0"/>
              <a:t>Each process “sees” a flat linear memory</a:t>
            </a:r>
          </a:p>
          <a:p>
            <a:pPr lvl="1"/>
            <a:r>
              <a:rPr lang="en-US" dirty="0"/>
              <a:t>2GB (32 bit default), 8TB (64 bit)</a:t>
            </a:r>
          </a:p>
          <a:p>
            <a:r>
              <a:rPr lang="en-US" dirty="0"/>
              <a:t>Internally, virtual memory may be mapped to physical memory, but may also be (temporarily) stored on disk</a:t>
            </a:r>
          </a:p>
          <a:p>
            <a:r>
              <a:rPr lang="en-US" dirty="0"/>
              <a:t>Processes access memory regardless of where it actually exists</a:t>
            </a:r>
          </a:p>
          <a:p>
            <a:pPr lvl="1"/>
            <a:r>
              <a:rPr lang="en-US" dirty="0"/>
              <a:t>The memory manager handles mapping of virtual to physical pages</a:t>
            </a:r>
          </a:p>
          <a:p>
            <a:endParaRPr lang="en-US" dirty="0"/>
          </a:p>
        </p:txBody>
      </p:sp>
      <p:sp>
        <p:nvSpPr>
          <p:cNvPr id="8" name="Slide Number Placeholder 7"/>
          <p:cNvSpPr>
            <a:spLocks noGrp="1"/>
          </p:cNvSpPr>
          <p:nvPr>
            <p:ph type="sldNum" sz="quarter" idx="11"/>
          </p:nvPr>
        </p:nvSpPr>
        <p:spPr/>
        <p:txBody>
          <a:bodyPr/>
          <a:lstStyle/>
          <a:p>
            <a:pPr>
              <a:defRPr/>
            </a:pPr>
            <a:fld id="{A346DB4A-ED77-4E2E-A697-6DA4454E35F2}" type="slidenum">
              <a:rPr lang="en-US" smtClean="0"/>
              <a:pPr>
                <a:defRPr/>
              </a:pPr>
              <a:t>203</a:t>
            </a:fld>
            <a:endParaRPr lang="en-US"/>
          </a:p>
        </p:txBody>
      </p:sp>
      <p:sp>
        <p:nvSpPr>
          <p:cNvPr id="9" name="Footer Placeholder 8"/>
          <p:cNvSpPr>
            <a:spLocks noGrp="1"/>
          </p:cNvSpPr>
          <p:nvPr>
            <p:ph type="ftr" sz="quarter" idx="12"/>
          </p:nvPr>
        </p:nvSpPr>
        <p:spPr/>
        <p:txBody>
          <a:bodyPr/>
          <a:lstStyle/>
          <a:p>
            <a:pPr>
              <a:defRPr/>
            </a:pPr>
            <a:r>
              <a:rPr lang="en-US"/>
              <a:t>(C)2011 by Pavel Yosifovich</a:t>
            </a:r>
            <a:endParaRPr lang="en-US" dirty="0"/>
          </a:p>
        </p:txBody>
      </p:sp>
    </p:spTree>
    <p:extLst>
      <p:ext uri="{BB962C8B-B14F-4D97-AF65-F5344CB8AC3E}">
        <p14:creationId xmlns:p14="http://schemas.microsoft.com/office/powerpoint/2010/main" val="8737983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fontAlgn="auto" hangingPunct="1">
              <a:spcAft>
                <a:spcPts val="0"/>
              </a:spcAft>
              <a:defRPr/>
            </a:pPr>
            <a:r>
              <a:rPr lang="en-US" dirty="0">
                <a:effectLst>
                  <a:outerShdw blurRad="38100" dist="38100" dir="5400000" algn="tl" rotWithShape="0">
                    <a:srgbClr val="000000">
                      <a:alpha val="25000"/>
                    </a:srgbClr>
                  </a:outerShdw>
                </a:effectLst>
              </a:rPr>
              <a:t>Virtual Memory Mapping</a:t>
            </a:r>
          </a:p>
        </p:txBody>
      </p:sp>
      <p:sp>
        <p:nvSpPr>
          <p:cNvPr id="5" name="Rectangle 4"/>
          <p:cNvSpPr/>
          <p:nvPr/>
        </p:nvSpPr>
        <p:spPr>
          <a:xfrm>
            <a:off x="827584" y="2094384"/>
            <a:ext cx="1600200" cy="304800"/>
          </a:xfrm>
          <a:prstGeom prst="rect">
            <a:avLst/>
          </a:prstGeom>
          <a:ln>
            <a:solidFill>
              <a:srgbClr val="000000"/>
            </a:solidFill>
          </a:ln>
        </p:spPr>
        <p:style>
          <a:lnRef idx="3">
            <a:schemeClr val="lt1"/>
          </a:lnRef>
          <a:fillRef idx="1">
            <a:schemeClr val="accent3"/>
          </a:fillRef>
          <a:effectRef idx="1">
            <a:schemeClr val="accent3"/>
          </a:effectRef>
          <a:fontRef idx="minor">
            <a:schemeClr val="lt1"/>
          </a:fontRef>
        </p:style>
        <p:txBody>
          <a:bodyPr rtlCol="0" anchor="ctr"/>
          <a:lstStyle/>
          <a:p>
            <a:pPr algn="ctr" rtl="1" fontAlgn="auto">
              <a:spcBef>
                <a:spcPts val="0"/>
              </a:spcBef>
              <a:spcAft>
                <a:spcPts val="0"/>
              </a:spcAft>
              <a:defRPr/>
            </a:pPr>
            <a:endParaRPr lang="en-US"/>
          </a:p>
        </p:txBody>
      </p:sp>
      <p:sp>
        <p:nvSpPr>
          <p:cNvPr id="6" name="Rectangle 5"/>
          <p:cNvSpPr/>
          <p:nvPr/>
        </p:nvSpPr>
        <p:spPr>
          <a:xfrm>
            <a:off x="827584" y="1789584"/>
            <a:ext cx="1600200" cy="304800"/>
          </a:xfrm>
          <a:prstGeom prst="rect">
            <a:avLst/>
          </a:prstGeom>
          <a:ln>
            <a:solidFill>
              <a:srgbClr val="000000"/>
            </a:solidFill>
          </a:ln>
        </p:spPr>
        <p:style>
          <a:lnRef idx="3">
            <a:schemeClr val="lt1"/>
          </a:lnRef>
          <a:fillRef idx="1">
            <a:schemeClr val="accent3"/>
          </a:fillRef>
          <a:effectRef idx="1">
            <a:schemeClr val="accent3"/>
          </a:effectRef>
          <a:fontRef idx="minor">
            <a:schemeClr val="lt1"/>
          </a:fontRef>
        </p:style>
        <p:txBody>
          <a:bodyPr rtlCol="0" anchor="ctr"/>
          <a:lstStyle/>
          <a:p>
            <a:pPr algn="ctr" rtl="1" fontAlgn="auto">
              <a:spcBef>
                <a:spcPts val="0"/>
              </a:spcBef>
              <a:spcAft>
                <a:spcPts val="0"/>
              </a:spcAft>
              <a:defRPr/>
            </a:pPr>
            <a:endParaRPr lang="en-US"/>
          </a:p>
        </p:txBody>
      </p:sp>
      <p:sp>
        <p:nvSpPr>
          <p:cNvPr id="7" name="Rectangle 6"/>
          <p:cNvSpPr/>
          <p:nvPr/>
        </p:nvSpPr>
        <p:spPr>
          <a:xfrm>
            <a:off x="827584" y="2703984"/>
            <a:ext cx="1600200" cy="304800"/>
          </a:xfrm>
          <a:prstGeom prst="rect">
            <a:avLst/>
          </a:prstGeom>
          <a:ln>
            <a:solidFill>
              <a:srgbClr val="000000"/>
            </a:solidFill>
          </a:ln>
        </p:spPr>
        <p:style>
          <a:lnRef idx="3">
            <a:schemeClr val="lt1"/>
          </a:lnRef>
          <a:fillRef idx="1">
            <a:schemeClr val="accent3"/>
          </a:fillRef>
          <a:effectRef idx="1">
            <a:schemeClr val="accent3"/>
          </a:effectRef>
          <a:fontRef idx="minor">
            <a:schemeClr val="lt1"/>
          </a:fontRef>
        </p:style>
        <p:txBody>
          <a:bodyPr rtlCol="0" anchor="ctr"/>
          <a:lstStyle/>
          <a:p>
            <a:pPr algn="ctr" rtl="1" fontAlgn="auto">
              <a:spcBef>
                <a:spcPts val="0"/>
              </a:spcBef>
              <a:spcAft>
                <a:spcPts val="0"/>
              </a:spcAft>
              <a:defRPr/>
            </a:pPr>
            <a:endParaRPr lang="en-US"/>
          </a:p>
        </p:txBody>
      </p:sp>
      <p:sp>
        <p:nvSpPr>
          <p:cNvPr id="8" name="Rectangle 7"/>
          <p:cNvSpPr/>
          <p:nvPr/>
        </p:nvSpPr>
        <p:spPr>
          <a:xfrm>
            <a:off x="827584" y="2399184"/>
            <a:ext cx="1600200" cy="304800"/>
          </a:xfrm>
          <a:prstGeom prst="rect">
            <a:avLst/>
          </a:prstGeom>
          <a:ln>
            <a:solidFill>
              <a:srgbClr val="000000"/>
            </a:solidFill>
          </a:ln>
        </p:spPr>
        <p:style>
          <a:lnRef idx="3">
            <a:schemeClr val="lt1"/>
          </a:lnRef>
          <a:fillRef idx="1">
            <a:schemeClr val="accent3"/>
          </a:fillRef>
          <a:effectRef idx="1">
            <a:schemeClr val="accent3"/>
          </a:effectRef>
          <a:fontRef idx="minor">
            <a:schemeClr val="lt1"/>
          </a:fontRef>
        </p:style>
        <p:txBody>
          <a:bodyPr rtlCol="0" anchor="ctr"/>
          <a:lstStyle/>
          <a:p>
            <a:pPr algn="ctr" rtl="1" fontAlgn="auto">
              <a:spcBef>
                <a:spcPts val="0"/>
              </a:spcBef>
              <a:spcAft>
                <a:spcPts val="0"/>
              </a:spcAft>
              <a:defRPr/>
            </a:pPr>
            <a:endParaRPr lang="en-US"/>
          </a:p>
        </p:txBody>
      </p:sp>
      <p:sp>
        <p:nvSpPr>
          <p:cNvPr id="9" name="Rectangle 8"/>
          <p:cNvSpPr/>
          <p:nvPr/>
        </p:nvSpPr>
        <p:spPr>
          <a:xfrm>
            <a:off x="827584" y="3313584"/>
            <a:ext cx="1600200" cy="304800"/>
          </a:xfrm>
          <a:prstGeom prst="rect">
            <a:avLst/>
          </a:prstGeom>
          <a:ln>
            <a:solidFill>
              <a:srgbClr val="000000"/>
            </a:solidFill>
          </a:ln>
        </p:spPr>
        <p:style>
          <a:lnRef idx="3">
            <a:schemeClr val="lt1"/>
          </a:lnRef>
          <a:fillRef idx="1">
            <a:schemeClr val="accent3"/>
          </a:fillRef>
          <a:effectRef idx="1">
            <a:schemeClr val="accent3"/>
          </a:effectRef>
          <a:fontRef idx="minor">
            <a:schemeClr val="lt1"/>
          </a:fontRef>
        </p:style>
        <p:txBody>
          <a:bodyPr rtlCol="0" anchor="ctr"/>
          <a:lstStyle/>
          <a:p>
            <a:pPr algn="ctr" rtl="1" fontAlgn="auto">
              <a:spcBef>
                <a:spcPts val="0"/>
              </a:spcBef>
              <a:spcAft>
                <a:spcPts val="0"/>
              </a:spcAft>
              <a:defRPr/>
            </a:pPr>
            <a:endParaRPr lang="en-US"/>
          </a:p>
        </p:txBody>
      </p:sp>
      <p:sp>
        <p:nvSpPr>
          <p:cNvPr id="10" name="Rectangle 9"/>
          <p:cNvSpPr/>
          <p:nvPr/>
        </p:nvSpPr>
        <p:spPr>
          <a:xfrm>
            <a:off x="827584" y="3008784"/>
            <a:ext cx="1600200" cy="304800"/>
          </a:xfrm>
          <a:prstGeom prst="rect">
            <a:avLst/>
          </a:prstGeom>
          <a:ln>
            <a:solidFill>
              <a:srgbClr val="000000"/>
            </a:solidFill>
          </a:ln>
        </p:spPr>
        <p:style>
          <a:lnRef idx="3">
            <a:schemeClr val="lt1"/>
          </a:lnRef>
          <a:fillRef idx="1">
            <a:schemeClr val="accent3"/>
          </a:fillRef>
          <a:effectRef idx="1">
            <a:schemeClr val="accent3"/>
          </a:effectRef>
          <a:fontRef idx="minor">
            <a:schemeClr val="lt1"/>
          </a:fontRef>
        </p:style>
        <p:txBody>
          <a:bodyPr rtlCol="0" anchor="ctr"/>
          <a:lstStyle/>
          <a:p>
            <a:pPr algn="ctr" rtl="1" fontAlgn="auto">
              <a:spcBef>
                <a:spcPts val="0"/>
              </a:spcBef>
              <a:spcAft>
                <a:spcPts val="0"/>
              </a:spcAft>
              <a:defRPr/>
            </a:pPr>
            <a:endParaRPr lang="en-US"/>
          </a:p>
        </p:txBody>
      </p:sp>
      <p:sp>
        <p:nvSpPr>
          <p:cNvPr id="11" name="Rectangle 10"/>
          <p:cNvSpPr/>
          <p:nvPr/>
        </p:nvSpPr>
        <p:spPr>
          <a:xfrm>
            <a:off x="827584" y="3923184"/>
            <a:ext cx="1600200" cy="304800"/>
          </a:xfrm>
          <a:prstGeom prst="rect">
            <a:avLst/>
          </a:prstGeom>
          <a:ln>
            <a:solidFill>
              <a:srgbClr val="000000"/>
            </a:solidFill>
          </a:ln>
        </p:spPr>
        <p:style>
          <a:lnRef idx="3">
            <a:schemeClr val="lt1"/>
          </a:lnRef>
          <a:fillRef idx="1">
            <a:schemeClr val="accent3"/>
          </a:fillRef>
          <a:effectRef idx="1">
            <a:schemeClr val="accent3"/>
          </a:effectRef>
          <a:fontRef idx="minor">
            <a:schemeClr val="lt1"/>
          </a:fontRef>
        </p:style>
        <p:txBody>
          <a:bodyPr rtlCol="0" anchor="ctr"/>
          <a:lstStyle/>
          <a:p>
            <a:pPr algn="ctr" rtl="1" fontAlgn="auto">
              <a:spcBef>
                <a:spcPts val="0"/>
              </a:spcBef>
              <a:spcAft>
                <a:spcPts val="0"/>
              </a:spcAft>
              <a:defRPr/>
            </a:pPr>
            <a:endParaRPr lang="en-US"/>
          </a:p>
        </p:txBody>
      </p:sp>
      <p:sp>
        <p:nvSpPr>
          <p:cNvPr id="12" name="Rectangle 11"/>
          <p:cNvSpPr/>
          <p:nvPr/>
        </p:nvSpPr>
        <p:spPr>
          <a:xfrm>
            <a:off x="827584" y="3618384"/>
            <a:ext cx="1600200" cy="304800"/>
          </a:xfrm>
          <a:prstGeom prst="rect">
            <a:avLst/>
          </a:prstGeom>
          <a:ln>
            <a:solidFill>
              <a:srgbClr val="000000"/>
            </a:solidFill>
          </a:ln>
        </p:spPr>
        <p:style>
          <a:lnRef idx="3">
            <a:schemeClr val="lt1"/>
          </a:lnRef>
          <a:fillRef idx="1">
            <a:schemeClr val="accent3"/>
          </a:fillRef>
          <a:effectRef idx="1">
            <a:schemeClr val="accent3"/>
          </a:effectRef>
          <a:fontRef idx="minor">
            <a:schemeClr val="lt1"/>
          </a:fontRef>
        </p:style>
        <p:txBody>
          <a:bodyPr rtlCol="0" anchor="ctr"/>
          <a:lstStyle/>
          <a:p>
            <a:pPr algn="ctr" rtl="1" fontAlgn="auto">
              <a:spcBef>
                <a:spcPts val="0"/>
              </a:spcBef>
              <a:spcAft>
                <a:spcPts val="0"/>
              </a:spcAft>
              <a:defRPr/>
            </a:pPr>
            <a:endParaRPr lang="en-US"/>
          </a:p>
        </p:txBody>
      </p:sp>
      <p:sp>
        <p:nvSpPr>
          <p:cNvPr id="13" name="Rectangle 12"/>
          <p:cNvSpPr/>
          <p:nvPr/>
        </p:nvSpPr>
        <p:spPr>
          <a:xfrm>
            <a:off x="3723184" y="2475384"/>
            <a:ext cx="1600200" cy="304800"/>
          </a:xfrm>
          <a:prstGeom prst="rect">
            <a:avLst/>
          </a:prstGeom>
          <a:ln>
            <a:solidFill>
              <a:srgbClr val="000000"/>
            </a:solidFill>
          </a:ln>
        </p:spPr>
        <p:style>
          <a:lnRef idx="3">
            <a:schemeClr val="lt1"/>
          </a:lnRef>
          <a:fillRef idx="1">
            <a:schemeClr val="accent2"/>
          </a:fillRef>
          <a:effectRef idx="1">
            <a:schemeClr val="accent2"/>
          </a:effectRef>
          <a:fontRef idx="minor">
            <a:schemeClr val="lt1"/>
          </a:fontRef>
        </p:style>
        <p:txBody>
          <a:bodyPr rtlCol="0" anchor="ctr"/>
          <a:lstStyle/>
          <a:p>
            <a:pPr algn="ctr" rtl="1" fontAlgn="auto">
              <a:spcBef>
                <a:spcPts val="0"/>
              </a:spcBef>
              <a:spcAft>
                <a:spcPts val="0"/>
              </a:spcAft>
              <a:defRPr/>
            </a:pPr>
            <a:endParaRPr lang="en-US"/>
          </a:p>
        </p:txBody>
      </p:sp>
      <p:sp>
        <p:nvSpPr>
          <p:cNvPr id="14" name="Rectangle 13"/>
          <p:cNvSpPr/>
          <p:nvPr/>
        </p:nvSpPr>
        <p:spPr>
          <a:xfrm>
            <a:off x="3723184" y="2170584"/>
            <a:ext cx="1600200" cy="304800"/>
          </a:xfrm>
          <a:prstGeom prst="rect">
            <a:avLst/>
          </a:prstGeom>
          <a:ln>
            <a:solidFill>
              <a:srgbClr val="000000"/>
            </a:solidFill>
          </a:ln>
        </p:spPr>
        <p:style>
          <a:lnRef idx="3">
            <a:schemeClr val="lt1"/>
          </a:lnRef>
          <a:fillRef idx="1">
            <a:schemeClr val="accent2"/>
          </a:fillRef>
          <a:effectRef idx="1">
            <a:schemeClr val="accent2"/>
          </a:effectRef>
          <a:fontRef idx="minor">
            <a:schemeClr val="lt1"/>
          </a:fontRef>
        </p:style>
        <p:txBody>
          <a:bodyPr rtlCol="0" anchor="ctr"/>
          <a:lstStyle/>
          <a:p>
            <a:pPr algn="ctr" rtl="1" fontAlgn="auto">
              <a:spcBef>
                <a:spcPts val="0"/>
              </a:spcBef>
              <a:spcAft>
                <a:spcPts val="0"/>
              </a:spcAft>
              <a:defRPr/>
            </a:pPr>
            <a:endParaRPr lang="en-US"/>
          </a:p>
        </p:txBody>
      </p:sp>
      <p:sp>
        <p:nvSpPr>
          <p:cNvPr id="15" name="Rectangle 14"/>
          <p:cNvSpPr/>
          <p:nvPr/>
        </p:nvSpPr>
        <p:spPr>
          <a:xfrm>
            <a:off x="3723184" y="3084984"/>
            <a:ext cx="1600200" cy="304800"/>
          </a:xfrm>
          <a:prstGeom prst="rect">
            <a:avLst/>
          </a:prstGeom>
          <a:ln>
            <a:solidFill>
              <a:srgbClr val="000000"/>
            </a:solidFill>
          </a:ln>
        </p:spPr>
        <p:style>
          <a:lnRef idx="3">
            <a:schemeClr val="lt1"/>
          </a:lnRef>
          <a:fillRef idx="1">
            <a:schemeClr val="accent2"/>
          </a:fillRef>
          <a:effectRef idx="1">
            <a:schemeClr val="accent2"/>
          </a:effectRef>
          <a:fontRef idx="minor">
            <a:schemeClr val="lt1"/>
          </a:fontRef>
        </p:style>
        <p:txBody>
          <a:bodyPr rtlCol="0" anchor="ctr"/>
          <a:lstStyle/>
          <a:p>
            <a:pPr algn="ctr" rtl="1" fontAlgn="auto">
              <a:spcBef>
                <a:spcPts val="0"/>
              </a:spcBef>
              <a:spcAft>
                <a:spcPts val="0"/>
              </a:spcAft>
              <a:defRPr/>
            </a:pPr>
            <a:endParaRPr lang="en-US"/>
          </a:p>
        </p:txBody>
      </p:sp>
      <p:sp>
        <p:nvSpPr>
          <p:cNvPr id="16" name="Rectangle 15"/>
          <p:cNvSpPr/>
          <p:nvPr/>
        </p:nvSpPr>
        <p:spPr>
          <a:xfrm>
            <a:off x="3723184" y="2780184"/>
            <a:ext cx="1600200" cy="304800"/>
          </a:xfrm>
          <a:prstGeom prst="rect">
            <a:avLst/>
          </a:prstGeom>
          <a:ln>
            <a:solidFill>
              <a:srgbClr val="000000"/>
            </a:solidFill>
          </a:ln>
        </p:spPr>
        <p:style>
          <a:lnRef idx="3">
            <a:schemeClr val="lt1"/>
          </a:lnRef>
          <a:fillRef idx="1">
            <a:schemeClr val="accent2"/>
          </a:fillRef>
          <a:effectRef idx="1">
            <a:schemeClr val="accent2"/>
          </a:effectRef>
          <a:fontRef idx="minor">
            <a:schemeClr val="lt1"/>
          </a:fontRef>
        </p:style>
        <p:txBody>
          <a:bodyPr rtlCol="0" anchor="ctr"/>
          <a:lstStyle/>
          <a:p>
            <a:pPr algn="ctr" rtl="1" fontAlgn="auto">
              <a:spcBef>
                <a:spcPts val="0"/>
              </a:spcBef>
              <a:spcAft>
                <a:spcPts val="0"/>
              </a:spcAft>
              <a:defRPr/>
            </a:pPr>
            <a:endParaRPr lang="en-US"/>
          </a:p>
        </p:txBody>
      </p:sp>
      <p:cxnSp>
        <p:nvCxnSpPr>
          <p:cNvPr id="18" name="Straight Arrow Connector 17"/>
          <p:cNvCxnSpPr/>
          <p:nvPr/>
        </p:nvCxnSpPr>
        <p:spPr>
          <a:xfrm>
            <a:off x="2427784" y="1865784"/>
            <a:ext cx="1295400" cy="2286000"/>
          </a:xfrm>
          <a:prstGeom prst="straightConnector1">
            <a:avLst/>
          </a:prstGeom>
          <a:noFill/>
          <a:ln w="19050" cap="flat" cmpd="sng" algn="ctr">
            <a:solidFill>
              <a:srgbClr val="92D050"/>
            </a:solidFill>
            <a:prstDash val="solid"/>
            <a:tailEnd type="arrow"/>
          </a:ln>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427784" y="2170584"/>
            <a:ext cx="1295400" cy="76200"/>
          </a:xfrm>
          <a:prstGeom prst="straightConnector1">
            <a:avLst/>
          </a:prstGeom>
          <a:noFill/>
          <a:ln w="19050" cap="flat" cmpd="sng" algn="ctr">
            <a:solidFill>
              <a:srgbClr val="92D050"/>
            </a:solidFill>
            <a:prstDash val="solid"/>
            <a:tailEnd type="arrow"/>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427784" y="3084984"/>
            <a:ext cx="1295400" cy="76200"/>
          </a:xfrm>
          <a:prstGeom prst="straightConnector1">
            <a:avLst/>
          </a:prstGeom>
          <a:noFill/>
          <a:ln w="19050" cap="flat" cmpd="sng" algn="ctr">
            <a:solidFill>
              <a:srgbClr val="92D050"/>
            </a:solidFill>
            <a:prstDash val="solid"/>
            <a:tailEnd type="arrow"/>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427784" y="2551584"/>
            <a:ext cx="1295400" cy="838200"/>
          </a:xfrm>
          <a:prstGeom prst="straightConnector1">
            <a:avLst/>
          </a:prstGeom>
          <a:noFill/>
          <a:ln w="19050" cap="flat" cmpd="sng" algn="ctr">
            <a:solidFill>
              <a:srgbClr val="92D050"/>
            </a:solidFill>
            <a:prstDash val="solid"/>
            <a:tailEnd type="arrow"/>
          </a:ln>
          <a:effectLst/>
        </p:spPr>
        <p:style>
          <a:lnRef idx="1">
            <a:schemeClr val="accent1"/>
          </a:lnRef>
          <a:fillRef idx="0">
            <a:schemeClr val="accent1"/>
          </a:fillRef>
          <a:effectRef idx="0">
            <a:schemeClr val="accent1"/>
          </a:effectRef>
          <a:fontRef idx="minor">
            <a:schemeClr val="tx1"/>
          </a:fontRef>
        </p:style>
      </p:cxnSp>
      <p:sp>
        <p:nvSpPr>
          <p:cNvPr id="32786" name="Rectangle 28"/>
          <p:cNvSpPr txBox="1">
            <a:spLocks noChangeArrowheads="1"/>
          </p:cNvSpPr>
          <p:nvPr/>
        </p:nvSpPr>
        <p:spPr bwMode="auto">
          <a:xfrm>
            <a:off x="755576" y="1484784"/>
            <a:ext cx="1654175" cy="369888"/>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algn="r" rtl="1"/>
            <a:r>
              <a:rPr lang="en-US" dirty="0">
                <a:latin typeface="Calibri" pitchFamily="34" charset="0"/>
              </a:rPr>
              <a:t>Virtual memory</a:t>
            </a:r>
          </a:p>
        </p:txBody>
      </p:sp>
      <p:sp>
        <p:nvSpPr>
          <p:cNvPr id="32787" name="Rectangle 30"/>
          <p:cNvSpPr txBox="1">
            <a:spLocks noChangeArrowheads="1"/>
          </p:cNvSpPr>
          <p:nvPr/>
        </p:nvSpPr>
        <p:spPr bwMode="auto">
          <a:xfrm>
            <a:off x="1056184" y="4304184"/>
            <a:ext cx="1084263" cy="369888"/>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algn="r" rtl="1"/>
            <a:r>
              <a:rPr lang="en-US">
                <a:latin typeface="Calibri" pitchFamily="34" charset="0"/>
              </a:rPr>
              <a:t>Process A</a:t>
            </a:r>
          </a:p>
        </p:txBody>
      </p:sp>
      <p:sp>
        <p:nvSpPr>
          <p:cNvPr id="32" name="Rectangle 31"/>
          <p:cNvSpPr/>
          <p:nvPr/>
        </p:nvSpPr>
        <p:spPr>
          <a:xfrm>
            <a:off x="6618784" y="2170584"/>
            <a:ext cx="1600200" cy="304800"/>
          </a:xfrm>
          <a:prstGeom prst="rect">
            <a:avLst/>
          </a:prstGeom>
          <a:solidFill>
            <a:srgbClr val="FFC000"/>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rtlCol="0" anchor="ctr"/>
          <a:lstStyle/>
          <a:p>
            <a:pPr algn="ctr" rtl="1" fontAlgn="auto">
              <a:spcBef>
                <a:spcPts val="0"/>
              </a:spcBef>
              <a:spcAft>
                <a:spcPts val="0"/>
              </a:spcAft>
              <a:defRPr/>
            </a:pPr>
            <a:endParaRPr lang="en-US"/>
          </a:p>
        </p:txBody>
      </p:sp>
      <p:sp>
        <p:nvSpPr>
          <p:cNvPr id="33" name="Rectangle 32"/>
          <p:cNvSpPr/>
          <p:nvPr/>
        </p:nvSpPr>
        <p:spPr>
          <a:xfrm>
            <a:off x="6618784" y="1865784"/>
            <a:ext cx="1600200" cy="304800"/>
          </a:xfrm>
          <a:prstGeom prst="rect">
            <a:avLst/>
          </a:prstGeom>
          <a:solidFill>
            <a:srgbClr val="FFC000"/>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rtlCol="0" anchor="ctr"/>
          <a:lstStyle/>
          <a:p>
            <a:pPr algn="ctr" rtl="1" fontAlgn="auto">
              <a:spcBef>
                <a:spcPts val="0"/>
              </a:spcBef>
              <a:spcAft>
                <a:spcPts val="0"/>
              </a:spcAft>
              <a:defRPr/>
            </a:pPr>
            <a:endParaRPr lang="en-US"/>
          </a:p>
        </p:txBody>
      </p:sp>
      <p:sp>
        <p:nvSpPr>
          <p:cNvPr id="34" name="Rectangle 33"/>
          <p:cNvSpPr/>
          <p:nvPr/>
        </p:nvSpPr>
        <p:spPr>
          <a:xfrm>
            <a:off x="6618784" y="2780184"/>
            <a:ext cx="1600200" cy="304800"/>
          </a:xfrm>
          <a:prstGeom prst="rect">
            <a:avLst/>
          </a:prstGeom>
          <a:solidFill>
            <a:srgbClr val="FFC000"/>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rtlCol="0" anchor="ctr"/>
          <a:lstStyle/>
          <a:p>
            <a:pPr algn="ctr" rtl="1" fontAlgn="auto">
              <a:spcBef>
                <a:spcPts val="0"/>
              </a:spcBef>
              <a:spcAft>
                <a:spcPts val="0"/>
              </a:spcAft>
              <a:defRPr/>
            </a:pPr>
            <a:endParaRPr lang="en-US"/>
          </a:p>
        </p:txBody>
      </p:sp>
      <p:sp>
        <p:nvSpPr>
          <p:cNvPr id="35" name="Rectangle 34"/>
          <p:cNvSpPr/>
          <p:nvPr/>
        </p:nvSpPr>
        <p:spPr>
          <a:xfrm>
            <a:off x="6618784" y="2475384"/>
            <a:ext cx="1600200" cy="304800"/>
          </a:xfrm>
          <a:prstGeom prst="rect">
            <a:avLst/>
          </a:prstGeom>
          <a:solidFill>
            <a:srgbClr val="FFC000"/>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rtlCol="0" anchor="ctr"/>
          <a:lstStyle/>
          <a:p>
            <a:pPr algn="ctr" rtl="1" fontAlgn="auto">
              <a:spcBef>
                <a:spcPts val="0"/>
              </a:spcBef>
              <a:spcAft>
                <a:spcPts val="0"/>
              </a:spcAft>
              <a:defRPr/>
            </a:pPr>
            <a:endParaRPr lang="en-US"/>
          </a:p>
        </p:txBody>
      </p:sp>
      <p:sp>
        <p:nvSpPr>
          <p:cNvPr id="36" name="Rectangle 35"/>
          <p:cNvSpPr/>
          <p:nvPr/>
        </p:nvSpPr>
        <p:spPr>
          <a:xfrm>
            <a:off x="6618784" y="3389784"/>
            <a:ext cx="1600200" cy="304800"/>
          </a:xfrm>
          <a:prstGeom prst="rect">
            <a:avLst/>
          </a:prstGeom>
          <a:solidFill>
            <a:srgbClr val="FFC000"/>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rtlCol="0" anchor="ctr"/>
          <a:lstStyle/>
          <a:p>
            <a:pPr algn="ctr" rtl="1" fontAlgn="auto">
              <a:spcBef>
                <a:spcPts val="0"/>
              </a:spcBef>
              <a:spcAft>
                <a:spcPts val="0"/>
              </a:spcAft>
              <a:defRPr/>
            </a:pPr>
            <a:endParaRPr lang="en-US"/>
          </a:p>
        </p:txBody>
      </p:sp>
      <p:sp>
        <p:nvSpPr>
          <p:cNvPr id="37" name="Rectangle 36"/>
          <p:cNvSpPr/>
          <p:nvPr/>
        </p:nvSpPr>
        <p:spPr>
          <a:xfrm>
            <a:off x="6618784" y="3084984"/>
            <a:ext cx="1600200" cy="304800"/>
          </a:xfrm>
          <a:prstGeom prst="rect">
            <a:avLst/>
          </a:prstGeom>
          <a:solidFill>
            <a:srgbClr val="FFC000"/>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rtlCol="0" anchor="ctr"/>
          <a:lstStyle/>
          <a:p>
            <a:pPr algn="ctr" rtl="1" fontAlgn="auto">
              <a:spcBef>
                <a:spcPts val="0"/>
              </a:spcBef>
              <a:spcAft>
                <a:spcPts val="0"/>
              </a:spcAft>
              <a:defRPr/>
            </a:pPr>
            <a:endParaRPr lang="en-US"/>
          </a:p>
        </p:txBody>
      </p:sp>
      <p:sp>
        <p:nvSpPr>
          <p:cNvPr id="38" name="Rectangle 37"/>
          <p:cNvSpPr/>
          <p:nvPr/>
        </p:nvSpPr>
        <p:spPr>
          <a:xfrm>
            <a:off x="6618784" y="3999384"/>
            <a:ext cx="1600200" cy="304800"/>
          </a:xfrm>
          <a:prstGeom prst="rect">
            <a:avLst/>
          </a:prstGeom>
          <a:solidFill>
            <a:srgbClr val="FFC000"/>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rtlCol="0" anchor="ctr"/>
          <a:lstStyle/>
          <a:p>
            <a:pPr algn="ctr" rtl="1" fontAlgn="auto">
              <a:spcBef>
                <a:spcPts val="0"/>
              </a:spcBef>
              <a:spcAft>
                <a:spcPts val="0"/>
              </a:spcAft>
              <a:defRPr/>
            </a:pPr>
            <a:endParaRPr lang="en-US"/>
          </a:p>
        </p:txBody>
      </p:sp>
      <p:sp>
        <p:nvSpPr>
          <p:cNvPr id="39" name="Rectangle 38"/>
          <p:cNvSpPr/>
          <p:nvPr/>
        </p:nvSpPr>
        <p:spPr>
          <a:xfrm>
            <a:off x="6618784" y="3694584"/>
            <a:ext cx="1600200" cy="304800"/>
          </a:xfrm>
          <a:prstGeom prst="rect">
            <a:avLst/>
          </a:prstGeom>
          <a:solidFill>
            <a:srgbClr val="FFC000"/>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rtlCol="0" anchor="ctr"/>
          <a:lstStyle/>
          <a:p>
            <a:pPr algn="ctr" rtl="1" fontAlgn="auto">
              <a:spcBef>
                <a:spcPts val="0"/>
              </a:spcBef>
              <a:spcAft>
                <a:spcPts val="0"/>
              </a:spcAft>
              <a:defRPr/>
            </a:pPr>
            <a:endParaRPr lang="en-US"/>
          </a:p>
        </p:txBody>
      </p:sp>
      <p:sp>
        <p:nvSpPr>
          <p:cNvPr id="32796" name="TextBox 39"/>
          <p:cNvSpPr txBox="1">
            <a:spLocks noChangeArrowheads="1"/>
          </p:cNvSpPr>
          <p:nvPr/>
        </p:nvSpPr>
        <p:spPr bwMode="auto">
          <a:xfrm>
            <a:off x="6542584" y="1484784"/>
            <a:ext cx="1654175" cy="369888"/>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algn="r" rtl="1"/>
            <a:r>
              <a:rPr lang="en-US">
                <a:latin typeface="Calibri" pitchFamily="34" charset="0"/>
              </a:rPr>
              <a:t>Virtual memory</a:t>
            </a:r>
          </a:p>
        </p:txBody>
      </p:sp>
      <p:sp>
        <p:nvSpPr>
          <p:cNvPr id="32797" name="TextBox 40"/>
          <p:cNvSpPr txBox="1">
            <a:spLocks noChangeArrowheads="1"/>
          </p:cNvSpPr>
          <p:nvPr/>
        </p:nvSpPr>
        <p:spPr bwMode="auto">
          <a:xfrm>
            <a:off x="6847384" y="4380384"/>
            <a:ext cx="1084263" cy="369888"/>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algn="r" rtl="1"/>
            <a:r>
              <a:rPr lang="en-US">
                <a:latin typeface="Calibri" pitchFamily="34" charset="0"/>
              </a:rPr>
              <a:t>Process B</a:t>
            </a:r>
          </a:p>
        </p:txBody>
      </p:sp>
      <p:sp>
        <p:nvSpPr>
          <p:cNvPr id="53" name="Rectangle 52"/>
          <p:cNvSpPr/>
          <p:nvPr/>
        </p:nvSpPr>
        <p:spPr>
          <a:xfrm>
            <a:off x="3723184" y="3694584"/>
            <a:ext cx="1600200" cy="304800"/>
          </a:xfrm>
          <a:prstGeom prst="rect">
            <a:avLst/>
          </a:prstGeom>
          <a:ln>
            <a:solidFill>
              <a:srgbClr val="000000"/>
            </a:solidFill>
          </a:ln>
        </p:spPr>
        <p:style>
          <a:lnRef idx="3">
            <a:schemeClr val="lt1"/>
          </a:lnRef>
          <a:fillRef idx="1">
            <a:schemeClr val="accent2"/>
          </a:fillRef>
          <a:effectRef idx="1">
            <a:schemeClr val="accent2"/>
          </a:effectRef>
          <a:fontRef idx="minor">
            <a:schemeClr val="lt1"/>
          </a:fontRef>
        </p:style>
        <p:txBody>
          <a:bodyPr rtlCol="0" anchor="ctr"/>
          <a:lstStyle/>
          <a:p>
            <a:pPr algn="ctr" rtl="1" fontAlgn="auto">
              <a:spcBef>
                <a:spcPts val="0"/>
              </a:spcBef>
              <a:spcAft>
                <a:spcPts val="0"/>
              </a:spcAft>
              <a:defRPr/>
            </a:pPr>
            <a:endParaRPr lang="en-US"/>
          </a:p>
        </p:txBody>
      </p:sp>
      <p:sp>
        <p:nvSpPr>
          <p:cNvPr id="54" name="Rectangle 53"/>
          <p:cNvSpPr/>
          <p:nvPr/>
        </p:nvSpPr>
        <p:spPr>
          <a:xfrm>
            <a:off x="3723184" y="3389784"/>
            <a:ext cx="1600200" cy="304800"/>
          </a:xfrm>
          <a:prstGeom prst="rect">
            <a:avLst/>
          </a:prstGeom>
          <a:ln>
            <a:solidFill>
              <a:srgbClr val="000000"/>
            </a:solidFill>
          </a:ln>
        </p:spPr>
        <p:style>
          <a:lnRef idx="3">
            <a:schemeClr val="lt1"/>
          </a:lnRef>
          <a:fillRef idx="1">
            <a:schemeClr val="accent2"/>
          </a:fillRef>
          <a:effectRef idx="1">
            <a:schemeClr val="accent2"/>
          </a:effectRef>
          <a:fontRef idx="minor">
            <a:schemeClr val="lt1"/>
          </a:fontRef>
        </p:style>
        <p:txBody>
          <a:bodyPr rtlCol="0" anchor="ctr"/>
          <a:lstStyle/>
          <a:p>
            <a:pPr algn="ctr" rtl="1" fontAlgn="auto">
              <a:spcBef>
                <a:spcPts val="0"/>
              </a:spcBef>
              <a:spcAft>
                <a:spcPts val="0"/>
              </a:spcAft>
              <a:defRPr/>
            </a:pPr>
            <a:endParaRPr lang="en-US"/>
          </a:p>
        </p:txBody>
      </p:sp>
      <p:sp>
        <p:nvSpPr>
          <p:cNvPr id="55" name="Rectangle 54"/>
          <p:cNvSpPr/>
          <p:nvPr/>
        </p:nvSpPr>
        <p:spPr>
          <a:xfrm>
            <a:off x="3723184" y="4304184"/>
            <a:ext cx="1600200" cy="304800"/>
          </a:xfrm>
          <a:prstGeom prst="rect">
            <a:avLst/>
          </a:prstGeom>
          <a:ln>
            <a:solidFill>
              <a:srgbClr val="000000"/>
            </a:solidFill>
          </a:ln>
        </p:spPr>
        <p:style>
          <a:lnRef idx="3">
            <a:schemeClr val="lt1"/>
          </a:lnRef>
          <a:fillRef idx="1">
            <a:schemeClr val="accent2"/>
          </a:fillRef>
          <a:effectRef idx="1">
            <a:schemeClr val="accent2"/>
          </a:effectRef>
          <a:fontRef idx="minor">
            <a:schemeClr val="lt1"/>
          </a:fontRef>
        </p:style>
        <p:txBody>
          <a:bodyPr rtlCol="0" anchor="ctr"/>
          <a:lstStyle/>
          <a:p>
            <a:pPr algn="ctr" rtl="1" fontAlgn="auto">
              <a:spcBef>
                <a:spcPts val="0"/>
              </a:spcBef>
              <a:spcAft>
                <a:spcPts val="0"/>
              </a:spcAft>
              <a:defRPr/>
            </a:pPr>
            <a:endParaRPr lang="en-US"/>
          </a:p>
        </p:txBody>
      </p:sp>
      <p:sp>
        <p:nvSpPr>
          <p:cNvPr id="56" name="Rectangle 55"/>
          <p:cNvSpPr/>
          <p:nvPr/>
        </p:nvSpPr>
        <p:spPr>
          <a:xfrm>
            <a:off x="3723184" y="3999384"/>
            <a:ext cx="1600200" cy="304800"/>
          </a:xfrm>
          <a:prstGeom prst="rect">
            <a:avLst/>
          </a:prstGeom>
          <a:ln>
            <a:solidFill>
              <a:srgbClr val="000000"/>
            </a:solidFill>
          </a:ln>
        </p:spPr>
        <p:style>
          <a:lnRef idx="3">
            <a:schemeClr val="lt1"/>
          </a:lnRef>
          <a:fillRef idx="1">
            <a:schemeClr val="accent2"/>
          </a:fillRef>
          <a:effectRef idx="1">
            <a:schemeClr val="accent2"/>
          </a:effectRef>
          <a:fontRef idx="minor">
            <a:schemeClr val="lt1"/>
          </a:fontRef>
        </p:style>
        <p:txBody>
          <a:bodyPr rtlCol="0" anchor="ctr"/>
          <a:lstStyle/>
          <a:p>
            <a:pPr algn="ctr" rtl="1" fontAlgn="auto">
              <a:spcBef>
                <a:spcPts val="0"/>
              </a:spcBef>
              <a:spcAft>
                <a:spcPts val="0"/>
              </a:spcAft>
              <a:defRPr/>
            </a:pPr>
            <a:endParaRPr lang="en-US"/>
          </a:p>
        </p:txBody>
      </p:sp>
      <p:cxnSp>
        <p:nvCxnSpPr>
          <p:cNvPr id="60" name="Straight Arrow Connector 59"/>
          <p:cNvCxnSpPr/>
          <p:nvPr/>
        </p:nvCxnSpPr>
        <p:spPr>
          <a:xfrm rot="10800000" flipV="1">
            <a:off x="5323384" y="2246784"/>
            <a:ext cx="1295400" cy="1219200"/>
          </a:xfrm>
          <a:prstGeom prst="straightConnector1">
            <a:avLst/>
          </a:prstGeom>
          <a:noFill/>
          <a:ln w="19050" cap="flat" cmpd="sng" algn="ctr">
            <a:solidFill>
              <a:srgbClr val="92D050"/>
            </a:solidFill>
            <a:prstDash val="solid"/>
            <a:tailEnd type="arrow"/>
          </a:ln>
          <a:effectLst/>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0800000" flipV="1">
            <a:off x="5323384" y="2551584"/>
            <a:ext cx="1295400" cy="304800"/>
          </a:xfrm>
          <a:prstGeom prst="straightConnector1">
            <a:avLst/>
          </a:prstGeom>
          <a:noFill/>
          <a:ln w="19050" cap="flat" cmpd="sng" algn="ctr">
            <a:solidFill>
              <a:srgbClr val="92D050"/>
            </a:solidFill>
            <a:prstDash val="solid"/>
            <a:tailEnd type="arrow"/>
          </a:ln>
          <a:effectLst/>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10800000" flipV="1">
            <a:off x="5323384" y="3770784"/>
            <a:ext cx="1295400" cy="609600"/>
          </a:xfrm>
          <a:prstGeom prst="straightConnector1">
            <a:avLst/>
          </a:prstGeom>
          <a:noFill/>
          <a:ln w="19050" cap="flat" cmpd="sng" algn="ctr">
            <a:solidFill>
              <a:srgbClr val="92D050"/>
            </a:solidFill>
            <a:prstDash val="solid"/>
            <a:tailEnd type="arrow"/>
          </a:ln>
          <a:effectLst/>
        </p:spPr>
        <p:style>
          <a:lnRef idx="1">
            <a:schemeClr val="accent1"/>
          </a:lnRef>
          <a:fillRef idx="0">
            <a:schemeClr val="accent1"/>
          </a:fillRef>
          <a:effectRef idx="0">
            <a:schemeClr val="accent1"/>
          </a:effectRef>
          <a:fontRef idx="minor">
            <a:schemeClr val="tx1"/>
          </a:fontRef>
        </p:style>
      </p:cxnSp>
      <p:sp>
        <p:nvSpPr>
          <p:cNvPr id="32805" name="Rectangle 66"/>
          <p:cNvSpPr txBox="1">
            <a:spLocks noChangeArrowheads="1"/>
          </p:cNvSpPr>
          <p:nvPr/>
        </p:nvSpPr>
        <p:spPr bwMode="auto">
          <a:xfrm>
            <a:off x="3646984" y="1789584"/>
            <a:ext cx="1776413" cy="369888"/>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algn="r" rtl="1"/>
            <a:r>
              <a:rPr lang="en-US">
                <a:latin typeface="Calibri" pitchFamily="34" charset="0"/>
              </a:rPr>
              <a:t>Physical memory</a:t>
            </a:r>
          </a:p>
        </p:txBody>
      </p:sp>
      <p:sp>
        <p:nvSpPr>
          <p:cNvPr id="68" name="Can 67"/>
          <p:cNvSpPr/>
          <p:nvPr/>
        </p:nvSpPr>
        <p:spPr>
          <a:xfrm>
            <a:off x="3875584" y="5294784"/>
            <a:ext cx="1371600" cy="990600"/>
          </a:xfrm>
          <a:prstGeom prst="can">
            <a:avLst>
              <a:gd name="adj" fmla="val 25000"/>
            </a:avLst>
          </a:prstGeom>
          <a:solidFill>
            <a:srgbClr val="7030A0"/>
          </a:solidFill>
        </p:spPr>
        <p:style>
          <a:lnRef idx="2">
            <a:schemeClr val="accent1"/>
          </a:lnRef>
          <a:fillRef idx="1">
            <a:schemeClr val="accent1"/>
          </a:fillRef>
          <a:effectRef idx="0">
            <a:schemeClr val="accent1"/>
          </a:effectRef>
          <a:fontRef idx="minor">
            <a:schemeClr val="lt1"/>
          </a:fontRef>
        </p:style>
        <p:txBody>
          <a:bodyPr rtlCol="0" anchor="ctr"/>
          <a:lstStyle/>
          <a:p>
            <a:pPr algn="ctr" rtl="1" fontAlgn="auto">
              <a:spcBef>
                <a:spcPts val="0"/>
              </a:spcBef>
              <a:spcAft>
                <a:spcPts val="0"/>
              </a:spcAft>
              <a:defRPr/>
            </a:pPr>
            <a:r>
              <a:rPr lang="en-US" dirty="0"/>
              <a:t>Disk</a:t>
            </a:r>
          </a:p>
        </p:txBody>
      </p:sp>
      <p:cxnSp>
        <p:nvCxnSpPr>
          <p:cNvPr id="69" name="Straight Arrow Connector 68"/>
          <p:cNvCxnSpPr>
            <a:stCxn id="34" idx="1"/>
          </p:cNvCxnSpPr>
          <p:nvPr/>
        </p:nvCxnSpPr>
        <p:spPr>
          <a:xfrm rot="10800000" flipV="1">
            <a:off x="4789984" y="2932584"/>
            <a:ext cx="1828800" cy="2514600"/>
          </a:xfrm>
          <a:prstGeom prst="straightConnector1">
            <a:avLst/>
          </a:prstGeom>
          <a:noFill/>
          <a:ln w="19050" cap="flat" cmpd="sng" algn="ctr">
            <a:solidFill>
              <a:srgbClr val="92D050"/>
            </a:solidFill>
            <a:prstDash val="solid"/>
            <a:tailEnd type="arrow"/>
          </a:ln>
          <a:effectLst/>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2" idx="3"/>
          </p:cNvCxnSpPr>
          <p:nvPr/>
        </p:nvCxnSpPr>
        <p:spPr>
          <a:xfrm>
            <a:off x="2427784" y="3770784"/>
            <a:ext cx="1905000" cy="1676400"/>
          </a:xfrm>
          <a:prstGeom prst="straightConnector1">
            <a:avLst/>
          </a:prstGeom>
          <a:noFill/>
          <a:ln w="19050" cap="flat" cmpd="sng" algn="ctr">
            <a:solidFill>
              <a:srgbClr val="92D050"/>
            </a:solidFill>
            <a:prstDash val="solid"/>
            <a:tailEnd type="arrow"/>
          </a:ln>
          <a:effectLst/>
        </p:spPr>
        <p:style>
          <a:lnRef idx="1">
            <a:schemeClr val="accent1"/>
          </a:lnRef>
          <a:fillRef idx="0">
            <a:schemeClr val="accent1"/>
          </a:fillRef>
          <a:effectRef idx="0">
            <a:schemeClr val="accent1"/>
          </a:effectRef>
          <a:fontRef idx="minor">
            <a:schemeClr val="tx1"/>
          </a:fontRef>
        </p:style>
      </p:cxnSp>
      <p:sp>
        <p:nvSpPr>
          <p:cNvPr id="46" name="Slide Number Placeholder 45"/>
          <p:cNvSpPr>
            <a:spLocks noGrp="1"/>
          </p:cNvSpPr>
          <p:nvPr>
            <p:ph type="sldNum" sz="quarter" idx="11"/>
          </p:nvPr>
        </p:nvSpPr>
        <p:spPr>
          <a:xfrm>
            <a:off x="3695700" y="6400800"/>
            <a:ext cx="2895600" cy="323850"/>
          </a:xfrm>
        </p:spPr>
        <p:txBody>
          <a:bodyPr/>
          <a:lstStyle/>
          <a:p>
            <a:pPr>
              <a:defRPr/>
            </a:pPr>
            <a:fld id="{A346DB4A-ED77-4E2E-A697-6DA4454E35F2}" type="slidenum">
              <a:rPr lang="en-US" smtClean="0"/>
              <a:pPr>
                <a:defRPr/>
              </a:pPr>
              <a:t>204</a:t>
            </a:fld>
            <a:endParaRPr lang="en-US" dirty="0"/>
          </a:p>
        </p:txBody>
      </p:sp>
      <p:pic>
        <p:nvPicPr>
          <p:cNvPr id="44" name="Picture 43" descr="information2.png"/>
          <p:cNvPicPr>
            <a:picLocks noChangeAspect="1"/>
          </p:cNvPicPr>
          <p:nvPr/>
        </p:nvPicPr>
        <p:blipFill>
          <a:blip r:embed="rId2" cstate="print"/>
          <a:stretch>
            <a:fillRect/>
          </a:stretch>
        </p:blipFill>
        <p:spPr>
          <a:xfrm>
            <a:off x="8215338" y="214290"/>
            <a:ext cx="609954" cy="609954"/>
          </a:xfrm>
          <a:prstGeom prst="rect">
            <a:avLst/>
          </a:prstGeom>
        </p:spPr>
      </p:pic>
      <p:sp>
        <p:nvSpPr>
          <p:cNvPr id="3" name="Footer Placeholder 2"/>
          <p:cNvSpPr>
            <a:spLocks noGrp="1"/>
          </p:cNvSpPr>
          <p:nvPr>
            <p:ph type="ftr" sz="quarter" idx="11"/>
          </p:nvPr>
        </p:nvSpPr>
        <p:spPr/>
        <p:txBody>
          <a:bodyPr/>
          <a:lstStyle/>
          <a:p>
            <a:r>
              <a:rPr lang="en-US"/>
              <a:t>(C)2011 by Pavel Yosifovich</a:t>
            </a:r>
          </a:p>
        </p:txBody>
      </p:sp>
    </p:spTree>
    <p:extLst>
      <p:ext uri="{BB962C8B-B14F-4D97-AF65-F5344CB8AC3E}">
        <p14:creationId xmlns:p14="http://schemas.microsoft.com/office/powerpoint/2010/main" val="197684149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a:t>
            </a:r>
          </a:p>
        </p:txBody>
      </p:sp>
      <p:sp>
        <p:nvSpPr>
          <p:cNvPr id="3" name="Content Placeholder 2"/>
          <p:cNvSpPr>
            <a:spLocks noGrp="1"/>
          </p:cNvSpPr>
          <p:nvPr>
            <p:ph idx="1"/>
          </p:nvPr>
        </p:nvSpPr>
        <p:spPr/>
        <p:txBody>
          <a:bodyPr>
            <a:normAutofit fontScale="85000" lnSpcReduction="10000"/>
          </a:bodyPr>
          <a:lstStyle/>
          <a:p>
            <a:r>
              <a:rPr lang="en-US" dirty="0"/>
              <a:t>Thread</a:t>
            </a:r>
          </a:p>
          <a:p>
            <a:pPr lvl="1"/>
            <a:r>
              <a:rPr lang="en-US" dirty="0"/>
              <a:t>Entity that is scheduled by the kernel to executes code</a:t>
            </a:r>
          </a:p>
          <a:p>
            <a:r>
              <a:rPr lang="en-US" dirty="0"/>
              <a:t>A thread contains</a:t>
            </a:r>
          </a:p>
          <a:p>
            <a:pPr lvl="1"/>
            <a:r>
              <a:rPr lang="en-US" dirty="0"/>
              <a:t>The state of CPU registers</a:t>
            </a:r>
          </a:p>
          <a:p>
            <a:pPr lvl="1"/>
            <a:r>
              <a:rPr lang="en-US" dirty="0"/>
              <a:t>Two stacks, one in user mode and one in kernel mode</a:t>
            </a:r>
          </a:p>
          <a:p>
            <a:pPr lvl="1"/>
            <a:r>
              <a:rPr lang="en-US" dirty="0"/>
              <a:t>A private storage area, called Thread Local Storage (TLS)</a:t>
            </a:r>
          </a:p>
          <a:p>
            <a:pPr lvl="1"/>
            <a:r>
              <a:rPr lang="en-US" dirty="0"/>
              <a:t>Optional message queue and Windows the thread creates</a:t>
            </a:r>
          </a:p>
          <a:p>
            <a:pPr lvl="1"/>
            <a:r>
              <a:rPr lang="en-US" dirty="0"/>
              <a:t>A priority, used in thread scheduling</a:t>
            </a:r>
          </a:p>
          <a:p>
            <a:pPr lvl="1"/>
            <a:r>
              <a:rPr lang="en-US" dirty="0"/>
              <a:t>A State: Running, Ready, Waiting</a:t>
            </a:r>
          </a:p>
          <a:p>
            <a:endParaRPr lang="en-US" dirty="0"/>
          </a:p>
        </p:txBody>
      </p:sp>
      <p:sp>
        <p:nvSpPr>
          <p:cNvPr id="4" name="Slide Number Placeholder 3"/>
          <p:cNvSpPr>
            <a:spLocks noGrp="1"/>
          </p:cNvSpPr>
          <p:nvPr>
            <p:ph type="sldNum" sz="quarter" idx="11"/>
          </p:nvPr>
        </p:nvSpPr>
        <p:spPr/>
        <p:txBody>
          <a:bodyPr/>
          <a:lstStyle/>
          <a:p>
            <a:fld id="{8D5EC362-8DE0-4138-8AD2-9C18772BB671}" type="slidenum">
              <a:rPr lang="he-IL" smtClean="0"/>
              <a:pPr/>
              <a:t>205</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77339196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Thread Scheduling</a:t>
            </a:r>
            <a:endParaRPr lang="en-US" dirty="0"/>
          </a:p>
        </p:txBody>
      </p:sp>
      <p:sp>
        <p:nvSpPr>
          <p:cNvPr id="3" name="Content Placeholder 2"/>
          <p:cNvSpPr>
            <a:spLocks noGrp="1"/>
          </p:cNvSpPr>
          <p:nvPr>
            <p:ph idx="1"/>
          </p:nvPr>
        </p:nvSpPr>
        <p:spPr/>
        <p:txBody>
          <a:bodyPr>
            <a:normAutofit fontScale="70000" lnSpcReduction="20000"/>
          </a:bodyPr>
          <a:lstStyle/>
          <a:p>
            <a:r>
              <a:rPr lang="en-US" dirty="0"/>
              <a:t>Priority based, preemptive, time-sliced</a:t>
            </a:r>
          </a:p>
          <a:p>
            <a:pPr lvl="1"/>
            <a:r>
              <a:rPr lang="en-US" dirty="0"/>
              <a:t>Highest priority thread runs first</a:t>
            </a:r>
          </a:p>
          <a:p>
            <a:pPr lvl="1"/>
            <a:r>
              <a:rPr lang="en-US" dirty="0"/>
              <a:t>If time slice (quantum) elapses, and there is another thread with the same priority in the Ready state – it runs</a:t>
            </a:r>
          </a:p>
          <a:p>
            <a:pPr lvl="2"/>
            <a:r>
              <a:rPr lang="en-US" dirty="0"/>
              <a:t>Otherwise, the same thread runs again</a:t>
            </a:r>
          </a:p>
          <a:p>
            <a:pPr lvl="1"/>
            <a:r>
              <a:rPr lang="en-US" dirty="0"/>
              <a:t>If thread A runs, and thread B (with a higher priority) receives something it waited upon, thread A is preempted and thread B becomes the Running thread</a:t>
            </a:r>
          </a:p>
          <a:p>
            <a:r>
              <a:rPr lang="en-US" dirty="0"/>
              <a:t>Voluntary switch</a:t>
            </a:r>
          </a:p>
          <a:p>
            <a:pPr lvl="1"/>
            <a:r>
              <a:rPr lang="en-US" dirty="0"/>
              <a:t>A thread entering a wait state is dropped from the scheduler’s Ready list</a:t>
            </a:r>
          </a:p>
          <a:p>
            <a:r>
              <a:rPr lang="en-US" dirty="0"/>
              <a:t>Typical time slice</a:t>
            </a:r>
          </a:p>
          <a:p>
            <a:pPr lvl="1"/>
            <a:r>
              <a:rPr lang="en-US" dirty="0"/>
              <a:t>30msec (Client), 180msec (Server)</a:t>
            </a:r>
          </a:p>
          <a:p>
            <a:r>
              <a:rPr lang="en-US" dirty="0"/>
              <a:t>On an MP system with </a:t>
            </a:r>
            <a:r>
              <a:rPr lang="en-US" i="1" dirty="0"/>
              <a:t>n</a:t>
            </a:r>
            <a:r>
              <a:rPr lang="en-US" dirty="0"/>
              <a:t> CPUs (cores), </a:t>
            </a:r>
            <a:r>
              <a:rPr lang="en-US" i="1" dirty="0"/>
              <a:t>n</a:t>
            </a:r>
            <a:r>
              <a:rPr lang="en-US" dirty="0"/>
              <a:t> concurrent threads may be running</a:t>
            </a:r>
          </a:p>
          <a:p>
            <a:endParaRPr lang="en-US" dirty="0"/>
          </a:p>
        </p:txBody>
      </p:sp>
      <p:sp>
        <p:nvSpPr>
          <p:cNvPr id="5" name="Footer Placeholder 4"/>
          <p:cNvSpPr>
            <a:spLocks noGrp="1"/>
          </p:cNvSpPr>
          <p:nvPr>
            <p:ph type="ftr" sz="quarter" idx="11"/>
          </p:nvPr>
        </p:nvSpPr>
        <p:spPr/>
        <p:txBody>
          <a:bodyPr/>
          <a:lstStyle/>
          <a:p>
            <a:r>
              <a:rPr lang="en-US"/>
              <a:t>(C)2011 by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206</a:t>
            </a:fld>
            <a:endParaRPr lang="he-IL"/>
          </a:p>
        </p:txBody>
      </p:sp>
      <p:pic>
        <p:nvPicPr>
          <p:cNvPr id="6" name="Picture 5" descr="information2.png"/>
          <p:cNvPicPr>
            <a:picLocks noChangeAspect="1"/>
          </p:cNvPicPr>
          <p:nvPr/>
        </p:nvPicPr>
        <p:blipFill>
          <a:blip r:embed="rId2" cstate="print"/>
          <a:stretch>
            <a:fillRect/>
          </a:stretch>
        </p:blipFill>
        <p:spPr>
          <a:xfrm>
            <a:off x="8215338" y="214290"/>
            <a:ext cx="609954" cy="609954"/>
          </a:xfrm>
          <a:prstGeom prst="rect">
            <a:avLst/>
          </a:prstGeom>
        </p:spPr>
      </p:pic>
    </p:spTree>
    <p:extLst>
      <p:ext uri="{BB962C8B-B14F-4D97-AF65-F5344CB8AC3E}">
        <p14:creationId xmlns:p14="http://schemas.microsoft.com/office/powerpoint/2010/main" val="128403107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AutoShape 3"/>
          <p:cNvSpPr>
            <a:spLocks noChangeArrowheads="1"/>
          </p:cNvSpPr>
          <p:nvPr/>
        </p:nvSpPr>
        <p:spPr bwMode="auto">
          <a:xfrm>
            <a:off x="179388" y="1216025"/>
            <a:ext cx="8799512" cy="5184775"/>
          </a:xfrm>
          <a:prstGeom prst="roundRect">
            <a:avLst>
              <a:gd name="adj" fmla="val 687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solidFill>
                <a:schemeClr val="tx1"/>
              </a:solidFill>
            </a:endParaRPr>
          </a:p>
        </p:txBody>
      </p:sp>
      <p:sp>
        <p:nvSpPr>
          <p:cNvPr id="233521" name="AutoShape 49"/>
          <p:cNvSpPr>
            <a:spLocks noChangeArrowheads="1"/>
          </p:cNvSpPr>
          <p:nvPr/>
        </p:nvSpPr>
        <p:spPr bwMode="auto">
          <a:xfrm>
            <a:off x="533401" y="5272086"/>
            <a:ext cx="8153399" cy="536575"/>
          </a:xfrm>
          <a:prstGeom prst="round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10800000" scaled="1"/>
            <a:tileRect/>
          </a:gra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lgn="r" eaLnBrk="0" hangingPunct="0">
              <a:defRPr/>
            </a:pPr>
            <a:r>
              <a:rPr lang="en-US" altLang="he-IL" sz="1400">
                <a:latin typeface="Times New Roman (Hebrew)" charset="0"/>
              </a:rPr>
              <a:t>Idle Priority Class</a:t>
            </a:r>
          </a:p>
        </p:txBody>
      </p:sp>
      <p:sp>
        <p:nvSpPr>
          <p:cNvPr id="233520" name="AutoShape 48"/>
          <p:cNvSpPr>
            <a:spLocks noChangeArrowheads="1"/>
          </p:cNvSpPr>
          <p:nvPr/>
        </p:nvSpPr>
        <p:spPr bwMode="auto">
          <a:xfrm>
            <a:off x="533400" y="3962400"/>
            <a:ext cx="8153400" cy="536575"/>
          </a:xfrm>
          <a:prstGeom prst="roundRect">
            <a:avLst/>
          </a:prstGeom>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0800000" scaled="1"/>
            <a:tileRect/>
          </a:gra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lgn="r" eaLnBrk="0" hangingPunct="0">
              <a:defRPr/>
            </a:pPr>
            <a:r>
              <a:rPr lang="en-US" altLang="he-IL" sz="1600">
                <a:solidFill>
                  <a:schemeClr val="bg1"/>
                </a:solidFill>
                <a:latin typeface="Times New Roman (Hebrew)" charset="0"/>
              </a:rPr>
              <a:t>Normal Priority Class</a:t>
            </a:r>
          </a:p>
        </p:txBody>
      </p:sp>
      <p:sp>
        <p:nvSpPr>
          <p:cNvPr id="233522" name="AutoShape 50"/>
          <p:cNvSpPr>
            <a:spLocks noChangeArrowheads="1"/>
          </p:cNvSpPr>
          <p:nvPr/>
        </p:nvSpPr>
        <p:spPr bwMode="auto">
          <a:xfrm>
            <a:off x="533400" y="2590800"/>
            <a:ext cx="8153400" cy="536575"/>
          </a:xfrm>
          <a:prstGeom prst="roundRect">
            <a:avLst/>
          </a:prstGeom>
          <a:gradFill flip="none" rotWithShape="1">
            <a:gsLst>
              <a:gs pos="0">
                <a:srgbClr val="FF9900">
                  <a:shade val="30000"/>
                  <a:satMod val="115000"/>
                </a:srgbClr>
              </a:gs>
              <a:gs pos="50000">
                <a:srgbClr val="FF9900">
                  <a:shade val="67500"/>
                  <a:satMod val="115000"/>
                </a:srgbClr>
              </a:gs>
              <a:gs pos="100000">
                <a:srgbClr val="FF9900">
                  <a:shade val="100000"/>
                  <a:satMod val="115000"/>
                </a:srgbClr>
              </a:gs>
            </a:gsLst>
            <a:lin ang="10800000" scaled="1"/>
            <a:tileRect/>
          </a:gra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lgn="r" eaLnBrk="0" hangingPunct="0">
              <a:defRPr/>
            </a:pPr>
            <a:r>
              <a:rPr lang="en-US" altLang="he-IL" sz="1600" dirty="0">
                <a:solidFill>
                  <a:schemeClr val="bg1"/>
                </a:solidFill>
                <a:latin typeface="Times New Roman (Hebrew)" charset="0"/>
              </a:rPr>
              <a:t>High Priority Class</a:t>
            </a:r>
          </a:p>
        </p:txBody>
      </p:sp>
      <p:sp>
        <p:nvSpPr>
          <p:cNvPr id="134148" name="Rectangle 2"/>
          <p:cNvSpPr>
            <a:spLocks noGrp="1" noChangeArrowheads="1"/>
          </p:cNvSpPr>
          <p:nvPr>
            <p:ph type="title"/>
          </p:nvPr>
        </p:nvSpPr>
        <p:spPr/>
        <p:txBody>
          <a:bodyPr/>
          <a:lstStyle/>
          <a:p>
            <a:pPr eaLnBrk="1" hangingPunct="1"/>
            <a:r>
              <a:rPr lang="en-US"/>
              <a:t>Thread Priorities (Win32 View)</a:t>
            </a:r>
          </a:p>
        </p:txBody>
      </p:sp>
      <p:sp>
        <p:nvSpPr>
          <p:cNvPr id="134150" name="Line 4"/>
          <p:cNvSpPr>
            <a:spLocks noChangeShapeType="1"/>
          </p:cNvSpPr>
          <p:nvPr/>
        </p:nvSpPr>
        <p:spPr bwMode="auto">
          <a:xfrm flipH="1" flipV="1">
            <a:off x="8243888" y="1790700"/>
            <a:ext cx="0" cy="3960812"/>
          </a:xfrm>
          <a:prstGeom prst="line">
            <a:avLst/>
          </a:prstGeom>
          <a:noFill/>
          <a:ln w="12700" cap="rnd">
            <a:solidFill>
              <a:schemeClr val="tx1"/>
            </a:solidFill>
            <a:prstDash val="sysDot"/>
            <a:round/>
            <a:headEnd/>
            <a:tailEnd/>
          </a:ln>
        </p:spPr>
        <p:txBody>
          <a:bodyPr wrap="none" anchor="ctr"/>
          <a:lstStyle/>
          <a:p>
            <a:endParaRPr lang="en-US"/>
          </a:p>
        </p:txBody>
      </p:sp>
      <p:sp>
        <p:nvSpPr>
          <p:cNvPr id="134151" name="Line 5"/>
          <p:cNvSpPr>
            <a:spLocks noChangeShapeType="1"/>
          </p:cNvSpPr>
          <p:nvPr/>
        </p:nvSpPr>
        <p:spPr bwMode="auto">
          <a:xfrm flipV="1">
            <a:off x="6948488" y="1790700"/>
            <a:ext cx="0" cy="3960812"/>
          </a:xfrm>
          <a:prstGeom prst="line">
            <a:avLst/>
          </a:prstGeom>
          <a:noFill/>
          <a:ln w="12700" cap="rnd">
            <a:solidFill>
              <a:schemeClr val="tx1"/>
            </a:solidFill>
            <a:prstDash val="sysDot"/>
            <a:round/>
            <a:headEnd/>
            <a:tailEnd/>
          </a:ln>
        </p:spPr>
        <p:txBody>
          <a:bodyPr wrap="none" anchor="ctr"/>
          <a:lstStyle/>
          <a:p>
            <a:endParaRPr lang="en-US"/>
          </a:p>
        </p:txBody>
      </p:sp>
      <p:sp>
        <p:nvSpPr>
          <p:cNvPr id="134152" name="Line 6"/>
          <p:cNvSpPr>
            <a:spLocks noChangeShapeType="1"/>
          </p:cNvSpPr>
          <p:nvPr/>
        </p:nvSpPr>
        <p:spPr bwMode="auto">
          <a:xfrm flipH="1" flipV="1">
            <a:off x="3132138" y="1863725"/>
            <a:ext cx="0" cy="3960812"/>
          </a:xfrm>
          <a:prstGeom prst="line">
            <a:avLst/>
          </a:prstGeom>
          <a:noFill/>
          <a:ln w="12700" cap="rnd">
            <a:solidFill>
              <a:schemeClr val="tx1"/>
            </a:solidFill>
            <a:prstDash val="sysDot"/>
            <a:round/>
            <a:headEnd/>
            <a:tailEnd/>
          </a:ln>
        </p:spPr>
        <p:txBody>
          <a:bodyPr wrap="none" anchor="ctr"/>
          <a:lstStyle/>
          <a:p>
            <a:endParaRPr lang="en-US"/>
          </a:p>
        </p:txBody>
      </p:sp>
      <p:sp>
        <p:nvSpPr>
          <p:cNvPr id="134153" name="Line 7"/>
          <p:cNvSpPr>
            <a:spLocks noChangeShapeType="1"/>
          </p:cNvSpPr>
          <p:nvPr/>
        </p:nvSpPr>
        <p:spPr bwMode="auto">
          <a:xfrm flipV="1">
            <a:off x="1908175" y="1719262"/>
            <a:ext cx="0" cy="4176713"/>
          </a:xfrm>
          <a:prstGeom prst="line">
            <a:avLst/>
          </a:prstGeom>
          <a:noFill/>
          <a:ln w="12700" cap="rnd">
            <a:solidFill>
              <a:schemeClr val="tx1"/>
            </a:solidFill>
            <a:prstDash val="sysDot"/>
            <a:round/>
            <a:headEnd/>
            <a:tailEnd/>
          </a:ln>
        </p:spPr>
        <p:txBody>
          <a:bodyPr wrap="none" anchor="ctr"/>
          <a:lstStyle/>
          <a:p>
            <a:endParaRPr lang="en-US"/>
          </a:p>
        </p:txBody>
      </p:sp>
      <p:sp>
        <p:nvSpPr>
          <p:cNvPr id="134154" name="Line 8"/>
          <p:cNvSpPr>
            <a:spLocks noChangeShapeType="1"/>
          </p:cNvSpPr>
          <p:nvPr/>
        </p:nvSpPr>
        <p:spPr bwMode="auto">
          <a:xfrm>
            <a:off x="4356100" y="1431925"/>
            <a:ext cx="0" cy="4392612"/>
          </a:xfrm>
          <a:prstGeom prst="line">
            <a:avLst/>
          </a:prstGeom>
          <a:noFill/>
          <a:ln w="19050">
            <a:solidFill>
              <a:schemeClr val="accent4">
                <a:lumMod val="75000"/>
              </a:schemeClr>
            </a:solidFill>
            <a:round/>
            <a:headEnd/>
            <a:tailEnd/>
          </a:ln>
        </p:spPr>
        <p:txBody>
          <a:bodyPr wrap="none" anchor="ctr"/>
          <a:lstStyle/>
          <a:p>
            <a:endParaRPr lang="en-US"/>
          </a:p>
        </p:txBody>
      </p:sp>
      <p:sp>
        <p:nvSpPr>
          <p:cNvPr id="233481" name="Rectangle 9"/>
          <p:cNvSpPr>
            <a:spLocks noChangeArrowheads="1"/>
          </p:cNvSpPr>
          <p:nvPr/>
        </p:nvSpPr>
        <p:spPr bwMode="auto">
          <a:xfrm>
            <a:off x="660400" y="5410200"/>
            <a:ext cx="227013" cy="304800"/>
          </a:xfrm>
          <a:prstGeom prst="rect">
            <a:avLst/>
          </a:prstGeom>
          <a:solidFill>
            <a:srgbClr val="00FFFF"/>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482" name="Rectangle 10"/>
          <p:cNvSpPr>
            <a:spLocks noChangeArrowheads="1"/>
          </p:cNvSpPr>
          <p:nvPr/>
        </p:nvSpPr>
        <p:spPr bwMode="auto">
          <a:xfrm>
            <a:off x="908050" y="5410200"/>
            <a:ext cx="227013" cy="304800"/>
          </a:xfrm>
          <a:prstGeom prst="rect">
            <a:avLst/>
          </a:prstGeom>
          <a:solidFill>
            <a:srgbClr val="00FFFF"/>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483" name="Rectangle 11"/>
          <p:cNvSpPr>
            <a:spLocks noChangeArrowheads="1"/>
          </p:cNvSpPr>
          <p:nvPr/>
        </p:nvSpPr>
        <p:spPr bwMode="auto">
          <a:xfrm>
            <a:off x="1155700" y="5410200"/>
            <a:ext cx="227013" cy="304800"/>
          </a:xfrm>
          <a:prstGeom prst="rect">
            <a:avLst/>
          </a:prstGeom>
          <a:solidFill>
            <a:srgbClr val="00FFFF"/>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484" name="Rectangle 12"/>
          <p:cNvSpPr>
            <a:spLocks noChangeArrowheads="1"/>
          </p:cNvSpPr>
          <p:nvPr/>
        </p:nvSpPr>
        <p:spPr bwMode="auto">
          <a:xfrm>
            <a:off x="1403350" y="5410200"/>
            <a:ext cx="227013" cy="304800"/>
          </a:xfrm>
          <a:prstGeom prst="rect">
            <a:avLst/>
          </a:prstGeom>
          <a:solidFill>
            <a:srgbClr val="00FFFF"/>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485" name="Rectangle 13"/>
          <p:cNvSpPr>
            <a:spLocks noChangeArrowheads="1"/>
          </p:cNvSpPr>
          <p:nvPr/>
        </p:nvSpPr>
        <p:spPr bwMode="auto">
          <a:xfrm>
            <a:off x="1651000" y="5410200"/>
            <a:ext cx="227013" cy="304800"/>
          </a:xfrm>
          <a:prstGeom prst="rect">
            <a:avLst/>
          </a:prstGeom>
          <a:solidFill>
            <a:srgbClr val="00FFFF"/>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486" name="Rectangle 14"/>
          <p:cNvSpPr>
            <a:spLocks noChangeArrowheads="1"/>
          </p:cNvSpPr>
          <p:nvPr/>
        </p:nvSpPr>
        <p:spPr bwMode="auto">
          <a:xfrm>
            <a:off x="1898650" y="5410200"/>
            <a:ext cx="227013" cy="304800"/>
          </a:xfrm>
          <a:prstGeom prst="rect">
            <a:avLst/>
          </a:prstGeom>
          <a:solidFill>
            <a:srgbClr val="00FFFF"/>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487" name="Rectangle 15"/>
          <p:cNvSpPr>
            <a:spLocks noChangeArrowheads="1"/>
          </p:cNvSpPr>
          <p:nvPr/>
        </p:nvSpPr>
        <p:spPr bwMode="auto">
          <a:xfrm>
            <a:off x="4127500" y="5410200"/>
            <a:ext cx="227013" cy="304800"/>
          </a:xfrm>
          <a:prstGeom prst="rect">
            <a:avLst/>
          </a:prstGeom>
          <a:solidFill>
            <a:srgbClr val="00FFFF"/>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488" name="Rectangle 16"/>
          <p:cNvSpPr>
            <a:spLocks noChangeArrowheads="1"/>
          </p:cNvSpPr>
          <p:nvPr/>
        </p:nvSpPr>
        <p:spPr bwMode="auto">
          <a:xfrm>
            <a:off x="660400" y="4103687"/>
            <a:ext cx="227013" cy="304800"/>
          </a:xfrm>
          <a:prstGeom prst="rect">
            <a:avLst/>
          </a:prstGeom>
          <a:solidFill>
            <a:srgbClr val="008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489" name="Rectangle 17"/>
          <p:cNvSpPr>
            <a:spLocks noChangeArrowheads="1"/>
          </p:cNvSpPr>
          <p:nvPr/>
        </p:nvSpPr>
        <p:spPr bwMode="auto">
          <a:xfrm>
            <a:off x="1898650" y="4103687"/>
            <a:ext cx="227013" cy="304800"/>
          </a:xfrm>
          <a:prstGeom prst="rect">
            <a:avLst/>
          </a:prstGeom>
          <a:solidFill>
            <a:srgbClr val="008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490" name="Rectangle 18"/>
          <p:cNvSpPr>
            <a:spLocks noChangeArrowheads="1"/>
          </p:cNvSpPr>
          <p:nvPr/>
        </p:nvSpPr>
        <p:spPr bwMode="auto">
          <a:xfrm>
            <a:off x="2146300" y="4103687"/>
            <a:ext cx="227013" cy="304800"/>
          </a:xfrm>
          <a:prstGeom prst="rect">
            <a:avLst/>
          </a:prstGeom>
          <a:solidFill>
            <a:srgbClr val="008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491" name="Rectangle 19"/>
          <p:cNvSpPr>
            <a:spLocks noChangeArrowheads="1"/>
          </p:cNvSpPr>
          <p:nvPr/>
        </p:nvSpPr>
        <p:spPr bwMode="auto">
          <a:xfrm>
            <a:off x="2393950" y="4103687"/>
            <a:ext cx="227013" cy="304800"/>
          </a:xfrm>
          <a:prstGeom prst="rect">
            <a:avLst/>
          </a:prstGeom>
          <a:solidFill>
            <a:srgbClr val="008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492" name="Rectangle 20"/>
          <p:cNvSpPr>
            <a:spLocks noChangeArrowheads="1"/>
          </p:cNvSpPr>
          <p:nvPr/>
        </p:nvSpPr>
        <p:spPr bwMode="auto">
          <a:xfrm>
            <a:off x="2641600" y="4103687"/>
            <a:ext cx="227013" cy="304800"/>
          </a:xfrm>
          <a:prstGeom prst="rect">
            <a:avLst/>
          </a:prstGeom>
          <a:solidFill>
            <a:srgbClr val="008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493" name="Rectangle 21"/>
          <p:cNvSpPr>
            <a:spLocks noChangeArrowheads="1"/>
          </p:cNvSpPr>
          <p:nvPr/>
        </p:nvSpPr>
        <p:spPr bwMode="auto">
          <a:xfrm>
            <a:off x="2889250" y="4103687"/>
            <a:ext cx="227013" cy="304800"/>
          </a:xfrm>
          <a:prstGeom prst="rect">
            <a:avLst/>
          </a:prstGeom>
          <a:solidFill>
            <a:srgbClr val="008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494" name="Rectangle 22"/>
          <p:cNvSpPr>
            <a:spLocks noChangeArrowheads="1"/>
          </p:cNvSpPr>
          <p:nvPr/>
        </p:nvSpPr>
        <p:spPr bwMode="auto">
          <a:xfrm>
            <a:off x="4127500" y="4103687"/>
            <a:ext cx="227013" cy="304800"/>
          </a:xfrm>
          <a:prstGeom prst="rect">
            <a:avLst/>
          </a:prstGeom>
          <a:solidFill>
            <a:srgbClr val="008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495" name="Rectangle 23"/>
          <p:cNvSpPr>
            <a:spLocks noChangeArrowheads="1"/>
          </p:cNvSpPr>
          <p:nvPr/>
        </p:nvSpPr>
        <p:spPr bwMode="auto">
          <a:xfrm>
            <a:off x="660400" y="2735262"/>
            <a:ext cx="227013" cy="304800"/>
          </a:xfrm>
          <a:prstGeom prst="rect">
            <a:avLst/>
          </a:prstGeom>
          <a:solidFill>
            <a:srgbClr val="FF99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496" name="Rectangle 24"/>
          <p:cNvSpPr>
            <a:spLocks noChangeArrowheads="1"/>
          </p:cNvSpPr>
          <p:nvPr/>
        </p:nvSpPr>
        <p:spPr bwMode="auto">
          <a:xfrm>
            <a:off x="3136900" y="2735262"/>
            <a:ext cx="227013" cy="304800"/>
          </a:xfrm>
          <a:prstGeom prst="rect">
            <a:avLst/>
          </a:prstGeom>
          <a:solidFill>
            <a:srgbClr val="FF99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497" name="Rectangle 25"/>
          <p:cNvSpPr>
            <a:spLocks noChangeArrowheads="1"/>
          </p:cNvSpPr>
          <p:nvPr/>
        </p:nvSpPr>
        <p:spPr bwMode="auto">
          <a:xfrm>
            <a:off x="3384550" y="2735262"/>
            <a:ext cx="227013" cy="304800"/>
          </a:xfrm>
          <a:prstGeom prst="rect">
            <a:avLst/>
          </a:prstGeom>
          <a:solidFill>
            <a:srgbClr val="FF99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498" name="Rectangle 26"/>
          <p:cNvSpPr>
            <a:spLocks noChangeArrowheads="1"/>
          </p:cNvSpPr>
          <p:nvPr/>
        </p:nvSpPr>
        <p:spPr bwMode="auto">
          <a:xfrm>
            <a:off x="3632200" y="2735262"/>
            <a:ext cx="227013" cy="304800"/>
          </a:xfrm>
          <a:prstGeom prst="rect">
            <a:avLst/>
          </a:prstGeom>
          <a:solidFill>
            <a:srgbClr val="FF99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499" name="Rectangle 27"/>
          <p:cNvSpPr>
            <a:spLocks noChangeArrowheads="1"/>
          </p:cNvSpPr>
          <p:nvPr/>
        </p:nvSpPr>
        <p:spPr bwMode="auto">
          <a:xfrm>
            <a:off x="3879850" y="2735262"/>
            <a:ext cx="227013" cy="304800"/>
          </a:xfrm>
          <a:prstGeom prst="rect">
            <a:avLst/>
          </a:prstGeom>
          <a:solidFill>
            <a:srgbClr val="FF99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00" name="Rectangle 28"/>
          <p:cNvSpPr>
            <a:spLocks noChangeArrowheads="1"/>
          </p:cNvSpPr>
          <p:nvPr/>
        </p:nvSpPr>
        <p:spPr bwMode="auto">
          <a:xfrm>
            <a:off x="4127500" y="2735262"/>
            <a:ext cx="227013" cy="304800"/>
          </a:xfrm>
          <a:prstGeom prst="rect">
            <a:avLst/>
          </a:prstGeom>
          <a:solidFill>
            <a:srgbClr val="FF99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01" name="Rectangle 29"/>
          <p:cNvSpPr>
            <a:spLocks noChangeArrowheads="1"/>
          </p:cNvSpPr>
          <p:nvPr/>
        </p:nvSpPr>
        <p:spPr bwMode="auto">
          <a:xfrm>
            <a:off x="4114800" y="2659062"/>
            <a:ext cx="227013" cy="304800"/>
          </a:xfrm>
          <a:prstGeom prst="rect">
            <a:avLst/>
          </a:prstGeom>
          <a:solidFill>
            <a:srgbClr val="FF99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134177" name="Text Box 37"/>
          <p:cNvSpPr txBox="1">
            <a:spLocks noChangeArrowheads="1"/>
          </p:cNvSpPr>
          <p:nvPr/>
        </p:nvSpPr>
        <p:spPr bwMode="auto">
          <a:xfrm>
            <a:off x="660400" y="5824537"/>
            <a:ext cx="227013" cy="304800"/>
          </a:xfrm>
          <a:prstGeom prst="rect">
            <a:avLst/>
          </a:prstGeom>
          <a:noFill/>
          <a:ln w="12700">
            <a:noFill/>
            <a:miter lim="800000"/>
            <a:headEnd/>
            <a:tailEnd/>
          </a:ln>
        </p:spPr>
        <p:txBody>
          <a:bodyPr anchor="ctr">
            <a:spAutoFit/>
          </a:bodyPr>
          <a:lstStyle/>
          <a:p>
            <a:pPr algn="l" eaLnBrk="0" hangingPunct="0">
              <a:spcBef>
                <a:spcPct val="50000"/>
              </a:spcBef>
            </a:pPr>
            <a:r>
              <a:rPr lang="en-US" altLang="he-IL" sz="1400">
                <a:latin typeface="Times New Roman (Hebrew)"/>
              </a:rPr>
              <a:t>1</a:t>
            </a:r>
          </a:p>
        </p:txBody>
      </p:sp>
      <p:sp>
        <p:nvSpPr>
          <p:cNvPr id="134178" name="Text Box 38"/>
          <p:cNvSpPr txBox="1">
            <a:spLocks noChangeArrowheads="1"/>
          </p:cNvSpPr>
          <p:nvPr/>
        </p:nvSpPr>
        <p:spPr bwMode="auto">
          <a:xfrm>
            <a:off x="1403350" y="5824537"/>
            <a:ext cx="227013" cy="304800"/>
          </a:xfrm>
          <a:prstGeom prst="rect">
            <a:avLst/>
          </a:prstGeom>
          <a:noFill/>
          <a:ln w="12700">
            <a:noFill/>
            <a:miter lim="800000"/>
            <a:headEnd/>
            <a:tailEnd/>
          </a:ln>
        </p:spPr>
        <p:txBody>
          <a:bodyPr anchor="ctr">
            <a:spAutoFit/>
          </a:bodyPr>
          <a:lstStyle/>
          <a:p>
            <a:pPr algn="l" eaLnBrk="0" hangingPunct="0">
              <a:spcBef>
                <a:spcPct val="50000"/>
              </a:spcBef>
            </a:pPr>
            <a:r>
              <a:rPr lang="en-US" altLang="he-IL" sz="1400">
                <a:latin typeface="Times New Roman (Hebrew)"/>
              </a:rPr>
              <a:t>4</a:t>
            </a:r>
          </a:p>
        </p:txBody>
      </p:sp>
      <p:sp>
        <p:nvSpPr>
          <p:cNvPr id="134179" name="Text Box 39"/>
          <p:cNvSpPr txBox="1">
            <a:spLocks noChangeArrowheads="1"/>
          </p:cNvSpPr>
          <p:nvPr/>
        </p:nvSpPr>
        <p:spPr bwMode="auto">
          <a:xfrm>
            <a:off x="2393950" y="5824537"/>
            <a:ext cx="227013" cy="304800"/>
          </a:xfrm>
          <a:prstGeom prst="rect">
            <a:avLst/>
          </a:prstGeom>
          <a:noFill/>
          <a:ln w="12700">
            <a:noFill/>
            <a:miter lim="800000"/>
            <a:headEnd/>
            <a:tailEnd/>
          </a:ln>
        </p:spPr>
        <p:txBody>
          <a:bodyPr anchor="ctr">
            <a:spAutoFit/>
          </a:bodyPr>
          <a:lstStyle/>
          <a:p>
            <a:pPr eaLnBrk="0" hangingPunct="0">
              <a:spcBef>
                <a:spcPct val="50000"/>
              </a:spcBef>
            </a:pPr>
            <a:r>
              <a:rPr lang="en-US" altLang="he-IL" sz="1400">
                <a:latin typeface="Times New Roman (Hebrew)"/>
              </a:rPr>
              <a:t>8</a:t>
            </a:r>
          </a:p>
        </p:txBody>
      </p:sp>
      <p:sp>
        <p:nvSpPr>
          <p:cNvPr id="134180" name="Text Box 40"/>
          <p:cNvSpPr txBox="1">
            <a:spLocks noChangeArrowheads="1"/>
          </p:cNvSpPr>
          <p:nvPr/>
        </p:nvSpPr>
        <p:spPr bwMode="auto">
          <a:xfrm>
            <a:off x="3549650" y="5824537"/>
            <a:ext cx="455613" cy="304800"/>
          </a:xfrm>
          <a:prstGeom prst="rect">
            <a:avLst/>
          </a:prstGeom>
          <a:noFill/>
          <a:ln w="12700">
            <a:noFill/>
            <a:miter lim="800000"/>
            <a:headEnd/>
            <a:tailEnd/>
          </a:ln>
        </p:spPr>
        <p:txBody>
          <a:bodyPr anchor="ctr">
            <a:spAutoFit/>
          </a:bodyPr>
          <a:lstStyle/>
          <a:p>
            <a:pPr eaLnBrk="0" hangingPunct="0">
              <a:spcBef>
                <a:spcPct val="50000"/>
              </a:spcBef>
            </a:pPr>
            <a:r>
              <a:rPr lang="en-US" altLang="he-IL" sz="1400" dirty="0">
                <a:latin typeface="Times New Roman (Hebrew)"/>
              </a:rPr>
              <a:t>13</a:t>
            </a:r>
            <a:endParaRPr lang="en-US" altLang="he-IL" sz="1600" dirty="0">
              <a:latin typeface="Times New Roman (Hebrew)"/>
            </a:endParaRPr>
          </a:p>
        </p:txBody>
      </p:sp>
      <p:sp>
        <p:nvSpPr>
          <p:cNvPr id="134181" name="Text Box 41"/>
          <p:cNvSpPr txBox="1">
            <a:spLocks noChangeArrowheads="1"/>
          </p:cNvSpPr>
          <p:nvPr/>
        </p:nvSpPr>
        <p:spPr bwMode="auto">
          <a:xfrm>
            <a:off x="6356350" y="5808662"/>
            <a:ext cx="455613" cy="304800"/>
          </a:xfrm>
          <a:prstGeom prst="rect">
            <a:avLst/>
          </a:prstGeom>
          <a:noFill/>
          <a:ln w="12700">
            <a:noFill/>
            <a:miter lim="800000"/>
            <a:headEnd/>
            <a:tailEnd/>
          </a:ln>
        </p:spPr>
        <p:txBody>
          <a:bodyPr anchor="ctr">
            <a:spAutoFit/>
          </a:bodyPr>
          <a:lstStyle/>
          <a:p>
            <a:pPr eaLnBrk="0" hangingPunct="0">
              <a:spcBef>
                <a:spcPct val="50000"/>
              </a:spcBef>
            </a:pPr>
            <a:r>
              <a:rPr lang="en-US" altLang="he-IL" sz="1400">
                <a:latin typeface="Times New Roman (Hebrew)"/>
              </a:rPr>
              <a:t>24</a:t>
            </a:r>
          </a:p>
        </p:txBody>
      </p:sp>
      <p:sp>
        <p:nvSpPr>
          <p:cNvPr id="134182" name="Text Box 42"/>
          <p:cNvSpPr txBox="1">
            <a:spLocks noChangeArrowheads="1"/>
          </p:cNvSpPr>
          <p:nvPr/>
        </p:nvSpPr>
        <p:spPr bwMode="auto">
          <a:xfrm>
            <a:off x="8172450" y="5808662"/>
            <a:ext cx="455613" cy="304800"/>
          </a:xfrm>
          <a:prstGeom prst="rect">
            <a:avLst/>
          </a:prstGeom>
          <a:noFill/>
          <a:ln w="12700">
            <a:noFill/>
            <a:miter lim="800000"/>
            <a:headEnd/>
            <a:tailEnd/>
          </a:ln>
        </p:spPr>
        <p:txBody>
          <a:bodyPr anchor="ctr">
            <a:spAutoFit/>
          </a:bodyPr>
          <a:lstStyle/>
          <a:p>
            <a:pPr eaLnBrk="0" hangingPunct="0">
              <a:spcBef>
                <a:spcPct val="50000"/>
              </a:spcBef>
            </a:pPr>
            <a:r>
              <a:rPr lang="en-US" altLang="he-IL" sz="1400">
                <a:latin typeface="Times New Roman (Hebrew)"/>
              </a:rPr>
              <a:t>31</a:t>
            </a:r>
          </a:p>
        </p:txBody>
      </p:sp>
      <p:sp>
        <p:nvSpPr>
          <p:cNvPr id="134183" name="Line 43"/>
          <p:cNvSpPr>
            <a:spLocks noChangeShapeType="1"/>
          </p:cNvSpPr>
          <p:nvPr/>
        </p:nvSpPr>
        <p:spPr bwMode="auto">
          <a:xfrm>
            <a:off x="412750" y="5808662"/>
            <a:ext cx="8496300" cy="1588"/>
          </a:xfrm>
          <a:prstGeom prst="line">
            <a:avLst/>
          </a:prstGeom>
          <a:noFill/>
          <a:ln w="12700">
            <a:solidFill>
              <a:schemeClr val="tx1"/>
            </a:solidFill>
            <a:round/>
            <a:headEnd/>
            <a:tailEnd/>
          </a:ln>
        </p:spPr>
        <p:txBody>
          <a:bodyPr wrap="none" anchor="ctr"/>
          <a:lstStyle/>
          <a:p>
            <a:endParaRPr lang="en-US"/>
          </a:p>
        </p:txBody>
      </p:sp>
      <p:sp>
        <p:nvSpPr>
          <p:cNvPr id="134184" name="Text Box 44"/>
          <p:cNvSpPr txBox="1">
            <a:spLocks noChangeArrowheads="1"/>
          </p:cNvSpPr>
          <p:nvPr/>
        </p:nvSpPr>
        <p:spPr bwMode="auto">
          <a:xfrm>
            <a:off x="1466850" y="1358900"/>
            <a:ext cx="1684338" cy="336550"/>
          </a:xfrm>
          <a:prstGeom prst="rect">
            <a:avLst/>
          </a:prstGeom>
          <a:noFill/>
          <a:ln w="12700">
            <a:noFill/>
            <a:miter lim="800000"/>
            <a:headEnd/>
            <a:tailEnd/>
          </a:ln>
        </p:spPr>
        <p:txBody>
          <a:bodyPr wrap="none" anchor="ctr">
            <a:spAutoFit/>
          </a:bodyPr>
          <a:lstStyle/>
          <a:p>
            <a:pPr rtl="1" eaLnBrk="0" hangingPunct="0">
              <a:spcBef>
                <a:spcPct val="50000"/>
              </a:spcBef>
            </a:pPr>
            <a:r>
              <a:rPr lang="en-US" altLang="he-IL" sz="1600">
                <a:latin typeface="Times New Roman (Hebrew)"/>
              </a:rPr>
              <a:t>Normal Priorities</a:t>
            </a:r>
          </a:p>
        </p:txBody>
      </p:sp>
      <p:sp>
        <p:nvSpPr>
          <p:cNvPr id="134185" name="Text Box 45"/>
          <p:cNvSpPr txBox="1">
            <a:spLocks noChangeArrowheads="1"/>
          </p:cNvSpPr>
          <p:nvPr/>
        </p:nvSpPr>
        <p:spPr bwMode="auto">
          <a:xfrm>
            <a:off x="5830888" y="1430923"/>
            <a:ext cx="1736373" cy="338554"/>
          </a:xfrm>
          <a:prstGeom prst="rect">
            <a:avLst/>
          </a:prstGeom>
          <a:noFill/>
          <a:ln w="12700">
            <a:noFill/>
            <a:miter lim="800000"/>
            <a:headEnd/>
            <a:tailEnd/>
          </a:ln>
        </p:spPr>
        <p:txBody>
          <a:bodyPr wrap="none" anchor="ctr">
            <a:spAutoFit/>
          </a:bodyPr>
          <a:lstStyle/>
          <a:p>
            <a:pPr rtl="1" eaLnBrk="0" hangingPunct="0">
              <a:spcBef>
                <a:spcPct val="50000"/>
              </a:spcBef>
            </a:pPr>
            <a:r>
              <a:rPr lang="en-US" altLang="he-IL" sz="1600">
                <a:latin typeface="Times New Roman (Hebrew)"/>
              </a:rPr>
              <a:t>Realtime Priorities</a:t>
            </a:r>
          </a:p>
        </p:txBody>
      </p:sp>
      <p:sp>
        <p:nvSpPr>
          <p:cNvPr id="134186" name="Line 46"/>
          <p:cNvSpPr>
            <a:spLocks noChangeShapeType="1"/>
          </p:cNvSpPr>
          <p:nvPr/>
        </p:nvSpPr>
        <p:spPr bwMode="auto">
          <a:xfrm flipV="1">
            <a:off x="395288" y="1690687"/>
            <a:ext cx="17462" cy="4133850"/>
          </a:xfrm>
          <a:prstGeom prst="line">
            <a:avLst/>
          </a:prstGeom>
          <a:noFill/>
          <a:ln w="12700">
            <a:solidFill>
              <a:schemeClr val="tx1"/>
            </a:solidFill>
            <a:round/>
            <a:headEnd/>
            <a:tailEnd/>
          </a:ln>
        </p:spPr>
        <p:txBody>
          <a:bodyPr wrap="none" anchor="ctr"/>
          <a:lstStyle/>
          <a:p>
            <a:endParaRPr lang="en-US"/>
          </a:p>
        </p:txBody>
      </p:sp>
      <p:sp>
        <p:nvSpPr>
          <p:cNvPr id="134187" name="Line 47"/>
          <p:cNvSpPr>
            <a:spLocks noChangeShapeType="1"/>
          </p:cNvSpPr>
          <p:nvPr/>
        </p:nvSpPr>
        <p:spPr bwMode="auto">
          <a:xfrm flipV="1">
            <a:off x="5613400" y="1863725"/>
            <a:ext cx="38100" cy="3560762"/>
          </a:xfrm>
          <a:prstGeom prst="line">
            <a:avLst/>
          </a:prstGeom>
          <a:noFill/>
          <a:ln w="12700" cap="rnd">
            <a:solidFill>
              <a:schemeClr val="tx1"/>
            </a:solidFill>
            <a:prstDash val="sysDot"/>
            <a:round/>
            <a:headEnd/>
            <a:tailEnd/>
          </a:ln>
        </p:spPr>
        <p:txBody>
          <a:bodyPr wrap="none" anchor="ctr"/>
          <a:lstStyle/>
          <a:p>
            <a:endParaRPr lang="en-US"/>
          </a:p>
        </p:txBody>
      </p:sp>
      <p:sp>
        <p:nvSpPr>
          <p:cNvPr id="233523" name="AutoShape 51"/>
          <p:cNvSpPr>
            <a:spLocks noChangeArrowheads="1"/>
          </p:cNvSpPr>
          <p:nvPr/>
        </p:nvSpPr>
        <p:spPr bwMode="auto">
          <a:xfrm>
            <a:off x="533400" y="1914207"/>
            <a:ext cx="8153400" cy="536575"/>
          </a:xfrm>
          <a:prstGeom prst="round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eaLnBrk="0" hangingPunct="0">
              <a:defRPr/>
            </a:pPr>
            <a:r>
              <a:rPr lang="en-US" altLang="he-IL" sz="1600">
                <a:solidFill>
                  <a:schemeClr val="bg1"/>
                </a:solidFill>
                <a:latin typeface="Times New Roman (Hebrew)" charset="0"/>
              </a:rPr>
              <a:t>Realtime Priority Class</a:t>
            </a:r>
          </a:p>
        </p:txBody>
      </p:sp>
      <p:sp>
        <p:nvSpPr>
          <p:cNvPr id="134192" name="Text Box 52"/>
          <p:cNvSpPr txBox="1">
            <a:spLocks noChangeArrowheads="1"/>
          </p:cNvSpPr>
          <p:nvPr/>
        </p:nvSpPr>
        <p:spPr bwMode="auto">
          <a:xfrm>
            <a:off x="4038600" y="6034087"/>
            <a:ext cx="895350" cy="366713"/>
          </a:xfrm>
          <a:prstGeom prst="rect">
            <a:avLst/>
          </a:prstGeom>
          <a:noFill/>
          <a:ln w="12700">
            <a:noFill/>
            <a:miter lim="800000"/>
            <a:headEnd/>
            <a:tailEnd/>
          </a:ln>
        </p:spPr>
        <p:txBody>
          <a:bodyPr wrap="none" anchor="ctr">
            <a:spAutoFit/>
          </a:bodyPr>
          <a:lstStyle/>
          <a:p>
            <a:pPr rtl="1" eaLnBrk="0" hangingPunct="0">
              <a:spcBef>
                <a:spcPct val="50000"/>
              </a:spcBef>
            </a:pPr>
            <a:r>
              <a:rPr lang="en-US" altLang="he-IL" sz="1800" dirty="0">
                <a:latin typeface="Times New Roman (Hebrew)"/>
              </a:rPr>
              <a:t>Priority</a:t>
            </a:r>
            <a:endParaRPr lang="en-US" altLang="he-IL" sz="1600" dirty="0">
              <a:latin typeface="Times New Roman (Hebrew)"/>
            </a:endParaRPr>
          </a:p>
        </p:txBody>
      </p:sp>
      <p:sp>
        <p:nvSpPr>
          <p:cNvPr id="233525" name="AutoShape 53"/>
          <p:cNvSpPr>
            <a:spLocks noChangeArrowheads="1"/>
          </p:cNvSpPr>
          <p:nvPr/>
        </p:nvSpPr>
        <p:spPr bwMode="auto">
          <a:xfrm>
            <a:off x="533401" y="3276600"/>
            <a:ext cx="8153400" cy="536575"/>
          </a:xfrm>
          <a:prstGeom prst="roundRect">
            <a:avLst/>
          </a:prstGeom>
          <a:gradFill flip="none" rotWithShape="1">
            <a:gsLst>
              <a:gs pos="0">
                <a:srgbClr val="808000">
                  <a:shade val="30000"/>
                  <a:satMod val="115000"/>
                </a:srgbClr>
              </a:gs>
              <a:gs pos="50000">
                <a:srgbClr val="808000">
                  <a:shade val="67500"/>
                  <a:satMod val="115000"/>
                </a:srgbClr>
              </a:gs>
              <a:gs pos="100000">
                <a:srgbClr val="808000">
                  <a:shade val="100000"/>
                  <a:satMod val="115000"/>
                </a:srgbClr>
              </a:gs>
            </a:gsLst>
            <a:lin ang="10800000" scaled="1"/>
            <a:tileRect/>
          </a:gra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lgn="r" eaLnBrk="0" hangingPunct="0">
              <a:defRPr/>
            </a:pPr>
            <a:r>
              <a:rPr lang="en-US" altLang="he-IL" sz="1600">
                <a:solidFill>
                  <a:schemeClr val="bg1"/>
                </a:solidFill>
                <a:latin typeface="Times New Roman (Hebrew)" charset="0"/>
              </a:rPr>
              <a:t>Above Normal Priority Class</a:t>
            </a:r>
          </a:p>
        </p:txBody>
      </p:sp>
      <p:sp>
        <p:nvSpPr>
          <p:cNvPr id="233526" name="AutoShape 54"/>
          <p:cNvSpPr>
            <a:spLocks noChangeArrowheads="1"/>
          </p:cNvSpPr>
          <p:nvPr/>
        </p:nvSpPr>
        <p:spPr bwMode="auto">
          <a:xfrm>
            <a:off x="533400" y="4648200"/>
            <a:ext cx="8153400" cy="536575"/>
          </a:xfrm>
          <a:prstGeom prst="roundRect">
            <a:avLst/>
          </a:prstGeom>
          <a:gradFill flip="none" rotWithShape="1">
            <a:gsLst>
              <a:gs pos="0">
                <a:srgbClr val="3366FF">
                  <a:shade val="30000"/>
                  <a:satMod val="115000"/>
                </a:srgbClr>
              </a:gs>
              <a:gs pos="50000">
                <a:srgbClr val="3366FF">
                  <a:shade val="67500"/>
                  <a:satMod val="115000"/>
                </a:srgbClr>
              </a:gs>
              <a:gs pos="100000">
                <a:srgbClr val="3366FF">
                  <a:shade val="100000"/>
                  <a:satMod val="115000"/>
                </a:srgbClr>
              </a:gs>
            </a:gsLst>
            <a:lin ang="10800000" scaled="1"/>
            <a:tileRect/>
          </a:gra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lgn="r" eaLnBrk="0" hangingPunct="0">
              <a:defRPr/>
            </a:pPr>
            <a:r>
              <a:rPr lang="en-US" altLang="he-IL" sz="1600">
                <a:solidFill>
                  <a:schemeClr val="bg1"/>
                </a:solidFill>
                <a:latin typeface="Times New Roman (Hebrew)" charset="0"/>
              </a:rPr>
              <a:t>Below Normal Priority Class</a:t>
            </a:r>
          </a:p>
        </p:txBody>
      </p:sp>
      <p:sp>
        <p:nvSpPr>
          <p:cNvPr id="233527" name="Rectangle 55"/>
          <p:cNvSpPr>
            <a:spLocks noChangeArrowheads="1"/>
          </p:cNvSpPr>
          <p:nvPr/>
        </p:nvSpPr>
        <p:spPr bwMode="auto">
          <a:xfrm>
            <a:off x="661988" y="4743450"/>
            <a:ext cx="227012" cy="304800"/>
          </a:xfrm>
          <a:prstGeom prst="rect">
            <a:avLst/>
          </a:prstGeom>
          <a:solidFill>
            <a:srgbClr val="3366FF"/>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28" name="Rectangle 56"/>
          <p:cNvSpPr>
            <a:spLocks noChangeArrowheads="1"/>
          </p:cNvSpPr>
          <p:nvPr/>
        </p:nvSpPr>
        <p:spPr bwMode="auto">
          <a:xfrm>
            <a:off x="1427163" y="4743450"/>
            <a:ext cx="227012" cy="304800"/>
          </a:xfrm>
          <a:prstGeom prst="rect">
            <a:avLst/>
          </a:prstGeom>
          <a:solidFill>
            <a:srgbClr val="3366FF"/>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29" name="Rectangle 57"/>
          <p:cNvSpPr>
            <a:spLocks noChangeArrowheads="1"/>
          </p:cNvSpPr>
          <p:nvPr/>
        </p:nvSpPr>
        <p:spPr bwMode="auto">
          <a:xfrm>
            <a:off x="1674813" y="4743450"/>
            <a:ext cx="227012" cy="304800"/>
          </a:xfrm>
          <a:prstGeom prst="rect">
            <a:avLst/>
          </a:prstGeom>
          <a:solidFill>
            <a:srgbClr val="3366FF"/>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30" name="Rectangle 58"/>
          <p:cNvSpPr>
            <a:spLocks noChangeArrowheads="1"/>
          </p:cNvSpPr>
          <p:nvPr/>
        </p:nvSpPr>
        <p:spPr bwMode="auto">
          <a:xfrm>
            <a:off x="1922463" y="4743450"/>
            <a:ext cx="227012" cy="304800"/>
          </a:xfrm>
          <a:prstGeom prst="rect">
            <a:avLst/>
          </a:prstGeom>
          <a:solidFill>
            <a:srgbClr val="3366FF"/>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31" name="Rectangle 59"/>
          <p:cNvSpPr>
            <a:spLocks noChangeArrowheads="1"/>
          </p:cNvSpPr>
          <p:nvPr/>
        </p:nvSpPr>
        <p:spPr bwMode="auto">
          <a:xfrm>
            <a:off x="2170113" y="4743450"/>
            <a:ext cx="227012" cy="304800"/>
          </a:xfrm>
          <a:prstGeom prst="rect">
            <a:avLst/>
          </a:prstGeom>
          <a:solidFill>
            <a:srgbClr val="3366FF"/>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32" name="Rectangle 60"/>
          <p:cNvSpPr>
            <a:spLocks noChangeArrowheads="1"/>
          </p:cNvSpPr>
          <p:nvPr/>
        </p:nvSpPr>
        <p:spPr bwMode="auto">
          <a:xfrm>
            <a:off x="2417763" y="4743450"/>
            <a:ext cx="227012" cy="304800"/>
          </a:xfrm>
          <a:prstGeom prst="rect">
            <a:avLst/>
          </a:prstGeom>
          <a:solidFill>
            <a:srgbClr val="3366FF"/>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33" name="Rectangle 61"/>
          <p:cNvSpPr>
            <a:spLocks noChangeArrowheads="1"/>
          </p:cNvSpPr>
          <p:nvPr/>
        </p:nvSpPr>
        <p:spPr bwMode="auto">
          <a:xfrm>
            <a:off x="4129088" y="4743450"/>
            <a:ext cx="227012" cy="304800"/>
          </a:xfrm>
          <a:prstGeom prst="rect">
            <a:avLst/>
          </a:prstGeom>
          <a:solidFill>
            <a:srgbClr val="3366FF"/>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134202" name="Text Box 62"/>
          <p:cNvSpPr txBox="1">
            <a:spLocks noChangeArrowheads="1"/>
          </p:cNvSpPr>
          <p:nvPr/>
        </p:nvSpPr>
        <p:spPr bwMode="auto">
          <a:xfrm>
            <a:off x="1908175" y="5824537"/>
            <a:ext cx="227013" cy="304800"/>
          </a:xfrm>
          <a:prstGeom prst="rect">
            <a:avLst/>
          </a:prstGeom>
          <a:noFill/>
          <a:ln w="12700">
            <a:noFill/>
            <a:miter lim="800000"/>
            <a:headEnd/>
            <a:tailEnd/>
          </a:ln>
        </p:spPr>
        <p:txBody>
          <a:bodyPr anchor="ctr">
            <a:spAutoFit/>
          </a:bodyPr>
          <a:lstStyle/>
          <a:p>
            <a:pPr algn="l" eaLnBrk="0" hangingPunct="0">
              <a:spcBef>
                <a:spcPct val="50000"/>
              </a:spcBef>
            </a:pPr>
            <a:r>
              <a:rPr lang="en-US" altLang="he-IL" sz="1400">
                <a:latin typeface="Times New Roman (Hebrew)"/>
              </a:rPr>
              <a:t>6</a:t>
            </a:r>
          </a:p>
        </p:txBody>
      </p:sp>
      <p:sp>
        <p:nvSpPr>
          <p:cNvPr id="134203" name="Text Box 63"/>
          <p:cNvSpPr txBox="1">
            <a:spLocks noChangeArrowheads="1"/>
          </p:cNvSpPr>
          <p:nvPr/>
        </p:nvSpPr>
        <p:spPr bwMode="auto">
          <a:xfrm>
            <a:off x="2989263" y="5824537"/>
            <a:ext cx="503237" cy="304800"/>
          </a:xfrm>
          <a:prstGeom prst="rect">
            <a:avLst/>
          </a:prstGeom>
          <a:noFill/>
          <a:ln w="12700">
            <a:noFill/>
            <a:miter lim="800000"/>
            <a:headEnd/>
            <a:tailEnd/>
          </a:ln>
        </p:spPr>
        <p:txBody>
          <a:bodyPr anchor="ctr">
            <a:spAutoFit/>
          </a:bodyPr>
          <a:lstStyle/>
          <a:p>
            <a:pPr algn="l" eaLnBrk="0" hangingPunct="0">
              <a:spcBef>
                <a:spcPct val="50000"/>
              </a:spcBef>
            </a:pPr>
            <a:r>
              <a:rPr lang="en-US" altLang="he-IL" sz="1400">
                <a:latin typeface="Times New Roman (Hebrew)"/>
              </a:rPr>
              <a:t>10</a:t>
            </a:r>
          </a:p>
        </p:txBody>
      </p:sp>
      <p:sp>
        <p:nvSpPr>
          <p:cNvPr id="233536" name="Rectangle 64"/>
          <p:cNvSpPr>
            <a:spLocks noChangeArrowheads="1"/>
          </p:cNvSpPr>
          <p:nvPr/>
        </p:nvSpPr>
        <p:spPr bwMode="auto">
          <a:xfrm>
            <a:off x="661988" y="3359150"/>
            <a:ext cx="227012" cy="304800"/>
          </a:xfrm>
          <a:prstGeom prst="rect">
            <a:avLst/>
          </a:prstGeom>
          <a:solidFill>
            <a:srgbClr val="808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37" name="Rectangle 65"/>
          <p:cNvSpPr>
            <a:spLocks noChangeArrowheads="1"/>
          </p:cNvSpPr>
          <p:nvPr/>
        </p:nvSpPr>
        <p:spPr bwMode="auto">
          <a:xfrm>
            <a:off x="2633663" y="3359150"/>
            <a:ext cx="227012" cy="304800"/>
          </a:xfrm>
          <a:prstGeom prst="rect">
            <a:avLst/>
          </a:prstGeom>
          <a:solidFill>
            <a:srgbClr val="808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38" name="Rectangle 66"/>
          <p:cNvSpPr>
            <a:spLocks noChangeArrowheads="1"/>
          </p:cNvSpPr>
          <p:nvPr/>
        </p:nvSpPr>
        <p:spPr bwMode="auto">
          <a:xfrm>
            <a:off x="2881313" y="3359150"/>
            <a:ext cx="227012" cy="304800"/>
          </a:xfrm>
          <a:prstGeom prst="rect">
            <a:avLst/>
          </a:prstGeom>
          <a:solidFill>
            <a:srgbClr val="808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39" name="Rectangle 67"/>
          <p:cNvSpPr>
            <a:spLocks noChangeArrowheads="1"/>
          </p:cNvSpPr>
          <p:nvPr/>
        </p:nvSpPr>
        <p:spPr bwMode="auto">
          <a:xfrm>
            <a:off x="3128963" y="3359150"/>
            <a:ext cx="227012" cy="304800"/>
          </a:xfrm>
          <a:prstGeom prst="rect">
            <a:avLst/>
          </a:prstGeom>
          <a:solidFill>
            <a:srgbClr val="808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40" name="Rectangle 68"/>
          <p:cNvSpPr>
            <a:spLocks noChangeArrowheads="1"/>
          </p:cNvSpPr>
          <p:nvPr/>
        </p:nvSpPr>
        <p:spPr bwMode="auto">
          <a:xfrm>
            <a:off x="3376613" y="3359150"/>
            <a:ext cx="227012" cy="304800"/>
          </a:xfrm>
          <a:prstGeom prst="rect">
            <a:avLst/>
          </a:prstGeom>
          <a:solidFill>
            <a:srgbClr val="808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41" name="Rectangle 69"/>
          <p:cNvSpPr>
            <a:spLocks noChangeArrowheads="1"/>
          </p:cNvSpPr>
          <p:nvPr/>
        </p:nvSpPr>
        <p:spPr bwMode="auto">
          <a:xfrm>
            <a:off x="3624263" y="3359150"/>
            <a:ext cx="227012" cy="304800"/>
          </a:xfrm>
          <a:prstGeom prst="rect">
            <a:avLst/>
          </a:prstGeom>
          <a:solidFill>
            <a:srgbClr val="808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42" name="Rectangle 70"/>
          <p:cNvSpPr>
            <a:spLocks noChangeArrowheads="1"/>
          </p:cNvSpPr>
          <p:nvPr/>
        </p:nvSpPr>
        <p:spPr bwMode="auto">
          <a:xfrm>
            <a:off x="4129088" y="3359150"/>
            <a:ext cx="227012" cy="304800"/>
          </a:xfrm>
          <a:prstGeom prst="rect">
            <a:avLst/>
          </a:prstGeom>
          <a:solidFill>
            <a:srgbClr val="808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46" name="Rectangle 74"/>
          <p:cNvSpPr>
            <a:spLocks noChangeArrowheads="1"/>
          </p:cNvSpPr>
          <p:nvPr/>
        </p:nvSpPr>
        <p:spPr bwMode="auto">
          <a:xfrm>
            <a:off x="4616450" y="2022475"/>
            <a:ext cx="227013" cy="304800"/>
          </a:xfrm>
          <a:prstGeom prst="rect">
            <a:avLst/>
          </a:prstGeom>
          <a:solidFill>
            <a:srgbClr val="C00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233547" name="Rectangle 75"/>
          <p:cNvSpPr>
            <a:spLocks noChangeArrowheads="1"/>
          </p:cNvSpPr>
          <p:nvPr/>
        </p:nvSpPr>
        <p:spPr bwMode="auto">
          <a:xfrm>
            <a:off x="4884738" y="2022475"/>
            <a:ext cx="227012" cy="304800"/>
          </a:xfrm>
          <a:prstGeom prst="rect">
            <a:avLst/>
          </a:prstGeom>
          <a:solidFill>
            <a:srgbClr val="C00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45" name="Rectangle 73"/>
          <p:cNvSpPr>
            <a:spLocks noChangeArrowheads="1"/>
          </p:cNvSpPr>
          <p:nvPr/>
        </p:nvSpPr>
        <p:spPr bwMode="auto">
          <a:xfrm>
            <a:off x="5160963" y="2022475"/>
            <a:ext cx="227012" cy="304800"/>
          </a:xfrm>
          <a:prstGeom prst="rect">
            <a:avLst/>
          </a:prstGeom>
          <a:solidFill>
            <a:srgbClr val="C00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44" name="Rectangle 72"/>
          <p:cNvSpPr>
            <a:spLocks noChangeArrowheads="1"/>
          </p:cNvSpPr>
          <p:nvPr/>
        </p:nvSpPr>
        <p:spPr bwMode="auto">
          <a:xfrm>
            <a:off x="5419725" y="2022475"/>
            <a:ext cx="227013" cy="304800"/>
          </a:xfrm>
          <a:prstGeom prst="rect">
            <a:avLst/>
          </a:prstGeom>
          <a:solidFill>
            <a:srgbClr val="C00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48" name="Rectangle 76"/>
          <p:cNvSpPr>
            <a:spLocks noChangeArrowheads="1"/>
          </p:cNvSpPr>
          <p:nvPr/>
        </p:nvSpPr>
        <p:spPr bwMode="auto">
          <a:xfrm>
            <a:off x="5697538" y="2022475"/>
            <a:ext cx="227012" cy="304800"/>
          </a:xfrm>
          <a:prstGeom prst="rect">
            <a:avLst/>
          </a:prstGeom>
          <a:solidFill>
            <a:srgbClr val="C00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03" name="Rectangle 31"/>
          <p:cNvSpPr>
            <a:spLocks noChangeArrowheads="1"/>
          </p:cNvSpPr>
          <p:nvPr/>
        </p:nvSpPr>
        <p:spPr bwMode="auto">
          <a:xfrm>
            <a:off x="5943600" y="2019300"/>
            <a:ext cx="227013" cy="304800"/>
          </a:xfrm>
          <a:prstGeom prst="rect">
            <a:avLst/>
          </a:prstGeom>
          <a:solidFill>
            <a:srgbClr val="FF0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04" name="Rectangle 32"/>
          <p:cNvSpPr>
            <a:spLocks noChangeArrowheads="1"/>
          </p:cNvSpPr>
          <p:nvPr/>
        </p:nvSpPr>
        <p:spPr bwMode="auto">
          <a:xfrm>
            <a:off x="6191250" y="2019300"/>
            <a:ext cx="227013" cy="304800"/>
          </a:xfrm>
          <a:prstGeom prst="rect">
            <a:avLst/>
          </a:prstGeom>
          <a:solidFill>
            <a:srgbClr val="FF0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05" name="Rectangle 33"/>
          <p:cNvSpPr>
            <a:spLocks noChangeArrowheads="1"/>
          </p:cNvSpPr>
          <p:nvPr/>
        </p:nvSpPr>
        <p:spPr bwMode="auto">
          <a:xfrm>
            <a:off x="6438900" y="2019300"/>
            <a:ext cx="227013" cy="304800"/>
          </a:xfrm>
          <a:prstGeom prst="rect">
            <a:avLst/>
          </a:prstGeom>
          <a:solidFill>
            <a:srgbClr val="FF0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06" name="Rectangle 34"/>
          <p:cNvSpPr>
            <a:spLocks noChangeArrowheads="1"/>
          </p:cNvSpPr>
          <p:nvPr/>
        </p:nvSpPr>
        <p:spPr bwMode="auto">
          <a:xfrm>
            <a:off x="6686550" y="2019300"/>
            <a:ext cx="227013" cy="304800"/>
          </a:xfrm>
          <a:prstGeom prst="rect">
            <a:avLst/>
          </a:prstGeom>
          <a:solidFill>
            <a:srgbClr val="FF0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07" name="Rectangle 35"/>
          <p:cNvSpPr>
            <a:spLocks noChangeArrowheads="1"/>
          </p:cNvSpPr>
          <p:nvPr/>
        </p:nvSpPr>
        <p:spPr bwMode="auto">
          <a:xfrm>
            <a:off x="6934200" y="2019300"/>
            <a:ext cx="227013" cy="304800"/>
          </a:xfrm>
          <a:prstGeom prst="rect">
            <a:avLst/>
          </a:prstGeom>
          <a:solidFill>
            <a:srgbClr val="FF0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49" name="Rectangle 77"/>
          <p:cNvSpPr>
            <a:spLocks noChangeArrowheads="1"/>
          </p:cNvSpPr>
          <p:nvPr/>
        </p:nvSpPr>
        <p:spPr bwMode="auto">
          <a:xfrm>
            <a:off x="7196138" y="2022475"/>
            <a:ext cx="227012" cy="304800"/>
          </a:xfrm>
          <a:prstGeom prst="rect">
            <a:avLst/>
          </a:prstGeom>
          <a:solidFill>
            <a:srgbClr val="C00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50" name="Rectangle 78"/>
          <p:cNvSpPr>
            <a:spLocks noChangeArrowheads="1"/>
          </p:cNvSpPr>
          <p:nvPr/>
        </p:nvSpPr>
        <p:spPr bwMode="auto">
          <a:xfrm>
            <a:off x="7464425" y="2022475"/>
            <a:ext cx="227013" cy="304800"/>
          </a:xfrm>
          <a:prstGeom prst="rect">
            <a:avLst/>
          </a:prstGeom>
          <a:solidFill>
            <a:srgbClr val="C00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51" name="Rectangle 79"/>
          <p:cNvSpPr>
            <a:spLocks noChangeArrowheads="1"/>
          </p:cNvSpPr>
          <p:nvPr/>
        </p:nvSpPr>
        <p:spPr bwMode="auto">
          <a:xfrm>
            <a:off x="7740650" y="2022475"/>
            <a:ext cx="227013" cy="304800"/>
          </a:xfrm>
          <a:prstGeom prst="rect">
            <a:avLst/>
          </a:prstGeom>
          <a:solidFill>
            <a:srgbClr val="C00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52" name="Rectangle 80"/>
          <p:cNvSpPr>
            <a:spLocks noChangeArrowheads="1"/>
          </p:cNvSpPr>
          <p:nvPr/>
        </p:nvSpPr>
        <p:spPr bwMode="auto">
          <a:xfrm>
            <a:off x="7999413" y="2022475"/>
            <a:ext cx="227012" cy="304800"/>
          </a:xfrm>
          <a:prstGeom prst="rect">
            <a:avLst/>
          </a:prstGeom>
          <a:solidFill>
            <a:srgbClr val="C00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33508" name="Rectangle 36"/>
          <p:cNvSpPr>
            <a:spLocks noChangeArrowheads="1"/>
          </p:cNvSpPr>
          <p:nvPr/>
        </p:nvSpPr>
        <p:spPr bwMode="auto">
          <a:xfrm>
            <a:off x="8255000" y="2019300"/>
            <a:ext cx="227013" cy="304800"/>
          </a:xfrm>
          <a:prstGeom prst="rect">
            <a:avLst/>
          </a:prstGeom>
          <a:solidFill>
            <a:srgbClr val="FF0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pic>
        <p:nvPicPr>
          <p:cNvPr id="82" name="Picture 81" descr="information2.png"/>
          <p:cNvPicPr>
            <a:picLocks noChangeAspect="1"/>
          </p:cNvPicPr>
          <p:nvPr/>
        </p:nvPicPr>
        <p:blipFill>
          <a:blip r:embed="rId2" cstate="print"/>
          <a:stretch>
            <a:fillRect/>
          </a:stretch>
        </p:blipFill>
        <p:spPr>
          <a:xfrm>
            <a:off x="8215338" y="214290"/>
            <a:ext cx="609954" cy="609954"/>
          </a:xfrm>
          <a:prstGeom prst="rect">
            <a:avLst/>
          </a:prstGeom>
        </p:spPr>
      </p:pic>
      <p:sp>
        <p:nvSpPr>
          <p:cNvPr id="81" name="Text Box 40"/>
          <p:cNvSpPr txBox="1">
            <a:spLocks noChangeArrowheads="1"/>
          </p:cNvSpPr>
          <p:nvPr/>
        </p:nvSpPr>
        <p:spPr bwMode="auto">
          <a:xfrm>
            <a:off x="4388643" y="5787390"/>
            <a:ext cx="455613" cy="304800"/>
          </a:xfrm>
          <a:prstGeom prst="rect">
            <a:avLst/>
          </a:prstGeom>
          <a:noFill/>
          <a:ln w="12700">
            <a:noFill/>
            <a:miter lim="800000"/>
            <a:headEnd/>
            <a:tailEnd/>
          </a:ln>
        </p:spPr>
        <p:txBody>
          <a:bodyPr anchor="ctr">
            <a:spAutoFit/>
          </a:bodyPr>
          <a:lstStyle/>
          <a:p>
            <a:pPr eaLnBrk="0" hangingPunct="0">
              <a:spcBef>
                <a:spcPct val="50000"/>
              </a:spcBef>
            </a:pPr>
            <a:r>
              <a:rPr lang="en-US" altLang="he-IL" sz="1400" dirty="0">
                <a:latin typeface="Times New Roman (Hebrew)"/>
              </a:rPr>
              <a:t>16</a:t>
            </a:r>
            <a:endParaRPr lang="en-US" altLang="he-IL" sz="1600" dirty="0">
              <a:latin typeface="Times New Roman (Hebrew)"/>
            </a:endParaRPr>
          </a:p>
        </p:txBody>
      </p:sp>
      <p:sp>
        <p:nvSpPr>
          <p:cNvPr id="2" name="Footer Placeholder 1"/>
          <p:cNvSpPr>
            <a:spLocks noGrp="1"/>
          </p:cNvSpPr>
          <p:nvPr>
            <p:ph type="ftr" sz="quarter" idx="11"/>
          </p:nvPr>
        </p:nvSpPr>
        <p:spPr/>
        <p:txBody>
          <a:bodyPr/>
          <a:lstStyle/>
          <a:p>
            <a:r>
              <a:rPr lang="en-US"/>
              <a:t>(C)2011 by Pavel Yosifovich</a:t>
            </a:r>
          </a:p>
        </p:txBody>
      </p:sp>
      <p:sp>
        <p:nvSpPr>
          <p:cNvPr id="3" name="Slide Number Placeholder 2"/>
          <p:cNvSpPr>
            <a:spLocks noGrp="1"/>
          </p:cNvSpPr>
          <p:nvPr>
            <p:ph type="sldNum" sz="quarter" idx="12"/>
          </p:nvPr>
        </p:nvSpPr>
        <p:spPr/>
        <p:txBody>
          <a:bodyPr/>
          <a:lstStyle/>
          <a:p>
            <a:fld id="{301210FF-26AF-45AE-9015-DF8621E89FCE}" type="slidenum">
              <a:rPr lang="en-US" smtClean="0"/>
              <a:t>207</a:t>
            </a:fld>
            <a:endParaRPr lang="en-US"/>
          </a:p>
        </p:txBody>
      </p:sp>
      <p:sp>
        <p:nvSpPr>
          <p:cNvPr id="233502" name="Rectangle 30"/>
          <p:cNvSpPr>
            <a:spLocks noChangeArrowheads="1"/>
          </p:cNvSpPr>
          <p:nvPr/>
        </p:nvSpPr>
        <p:spPr bwMode="auto">
          <a:xfrm>
            <a:off x="4356100" y="2022475"/>
            <a:ext cx="227013" cy="304800"/>
          </a:xfrm>
          <a:prstGeom prst="rect">
            <a:avLst/>
          </a:prstGeom>
          <a:solidFill>
            <a:srgbClr val="FF0000"/>
          </a:solidFill>
          <a:ln w="127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Tree>
    <p:extLst>
      <p:ext uri="{BB962C8B-B14F-4D97-AF65-F5344CB8AC3E}">
        <p14:creationId xmlns:p14="http://schemas.microsoft.com/office/powerpoint/2010/main" val="39377608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2"/>
          <p:cNvSpPr>
            <a:spLocks noGrp="1" noChangeArrowheads="1"/>
          </p:cNvSpPr>
          <p:nvPr>
            <p:ph type="title"/>
          </p:nvPr>
        </p:nvSpPr>
        <p:spPr/>
        <p:txBody>
          <a:bodyPr/>
          <a:lstStyle/>
          <a:p>
            <a:pPr eaLnBrk="1" hangingPunct="1"/>
            <a:r>
              <a:rPr lang="en-US"/>
              <a:t>Thread Priorities</a:t>
            </a:r>
          </a:p>
        </p:txBody>
      </p:sp>
      <p:sp>
        <p:nvSpPr>
          <p:cNvPr id="135173" name="Rectangle 3"/>
          <p:cNvSpPr>
            <a:spLocks noGrp="1" noChangeArrowheads="1"/>
          </p:cNvSpPr>
          <p:nvPr>
            <p:ph idx="1"/>
          </p:nvPr>
        </p:nvSpPr>
        <p:spPr/>
        <p:txBody>
          <a:bodyPr>
            <a:normAutofit fontScale="85000" lnSpcReduction="20000"/>
          </a:bodyPr>
          <a:lstStyle/>
          <a:p>
            <a:pPr eaLnBrk="1" hangingPunct="1">
              <a:lnSpc>
                <a:spcPct val="90000"/>
              </a:lnSpc>
            </a:pPr>
            <a:r>
              <a:rPr lang="en-US" dirty="0"/>
              <a:t>Win32 view</a:t>
            </a:r>
          </a:p>
          <a:p>
            <a:pPr lvl="1" eaLnBrk="1" hangingPunct="1">
              <a:lnSpc>
                <a:spcPct val="90000"/>
              </a:lnSpc>
            </a:pPr>
            <a:r>
              <a:rPr lang="en-US" dirty="0"/>
              <a:t>Process has a priority class: Idle(4), Below Normal(6), Normal(8), Above Normal(10), High(13), </a:t>
            </a:r>
            <a:r>
              <a:rPr lang="en-US" dirty="0" err="1"/>
              <a:t>Realtime</a:t>
            </a:r>
            <a:r>
              <a:rPr lang="en-US" dirty="0"/>
              <a:t>(24)</a:t>
            </a:r>
          </a:p>
          <a:p>
            <a:pPr lvl="1" eaLnBrk="1" hangingPunct="1">
              <a:lnSpc>
                <a:spcPct val="90000"/>
              </a:lnSpc>
            </a:pPr>
            <a:r>
              <a:rPr lang="en-US" dirty="0"/>
              <a:t>Thread priority is an offset from that base priority (-2,-1,0,1,2 plus 2 special levels)</a:t>
            </a:r>
          </a:p>
          <a:p>
            <a:pPr lvl="2" eaLnBrk="1" hangingPunct="1">
              <a:lnSpc>
                <a:spcPct val="90000"/>
              </a:lnSpc>
            </a:pPr>
            <a:r>
              <a:rPr lang="en-US" dirty="0"/>
              <a:t>This is a Win32 constraint</a:t>
            </a:r>
          </a:p>
          <a:p>
            <a:pPr lvl="2" eaLnBrk="1" hangingPunct="1">
              <a:lnSpc>
                <a:spcPct val="90000"/>
              </a:lnSpc>
            </a:pPr>
            <a:r>
              <a:rPr lang="en-US" dirty="0"/>
              <a:t>More special levels for the Real Time range</a:t>
            </a:r>
          </a:p>
          <a:p>
            <a:pPr>
              <a:lnSpc>
                <a:spcPct val="90000"/>
              </a:lnSpc>
            </a:pPr>
            <a:r>
              <a:rPr lang="en-US" dirty="0"/>
              <a:t>.NET</a:t>
            </a:r>
          </a:p>
          <a:p>
            <a:pPr lvl="1">
              <a:lnSpc>
                <a:spcPct val="90000"/>
              </a:lnSpc>
            </a:pPr>
            <a:r>
              <a:rPr lang="en-US" dirty="0"/>
              <a:t>Allows changing thread priorities in the 5 middle levels only</a:t>
            </a:r>
          </a:p>
          <a:p>
            <a:pPr eaLnBrk="1" hangingPunct="1">
              <a:lnSpc>
                <a:spcPct val="90000"/>
              </a:lnSpc>
            </a:pPr>
            <a:r>
              <a:rPr lang="en-US" dirty="0"/>
              <a:t>Kernel view</a:t>
            </a:r>
          </a:p>
          <a:p>
            <a:pPr lvl="1" eaLnBrk="1" hangingPunct="1">
              <a:lnSpc>
                <a:spcPct val="90000"/>
              </a:lnSpc>
            </a:pPr>
            <a:r>
              <a:rPr lang="en-US" dirty="0"/>
              <a:t>Thread priority is an absolute value (0-31)</a:t>
            </a:r>
          </a:p>
          <a:p>
            <a:pPr lvl="2" eaLnBrk="1" hangingPunct="1">
              <a:lnSpc>
                <a:spcPct val="90000"/>
              </a:lnSpc>
            </a:pPr>
            <a:r>
              <a:rPr lang="en-US" dirty="0"/>
              <a:t>The scheduler does not care about processes</a:t>
            </a:r>
          </a:p>
        </p:txBody>
      </p:sp>
      <p:sp>
        <p:nvSpPr>
          <p:cNvPr id="8" name="Slide Number Placeholder 7"/>
          <p:cNvSpPr>
            <a:spLocks noGrp="1"/>
          </p:cNvSpPr>
          <p:nvPr>
            <p:ph type="sldNum" sz="quarter" idx="11"/>
          </p:nvPr>
        </p:nvSpPr>
        <p:spPr/>
        <p:txBody>
          <a:bodyPr/>
          <a:lstStyle/>
          <a:p>
            <a:pPr>
              <a:defRPr/>
            </a:pPr>
            <a:fld id="{A346DB4A-ED77-4E2E-A697-6DA4454E35F2}" type="slidenum">
              <a:rPr lang="en-US" smtClean="0"/>
              <a:pPr>
                <a:defRPr/>
              </a:pPr>
              <a:t>208</a:t>
            </a:fld>
            <a:endParaRPr lang="en-US"/>
          </a:p>
        </p:txBody>
      </p:sp>
      <p:sp>
        <p:nvSpPr>
          <p:cNvPr id="9" name="Footer Placeholder 8"/>
          <p:cNvSpPr>
            <a:spLocks noGrp="1"/>
          </p:cNvSpPr>
          <p:nvPr>
            <p:ph type="ftr" sz="quarter" idx="12"/>
          </p:nvPr>
        </p:nvSpPr>
        <p:spPr/>
        <p:txBody>
          <a:bodyPr/>
          <a:lstStyle/>
          <a:p>
            <a:pPr>
              <a:defRPr/>
            </a:pPr>
            <a:r>
              <a:rPr lang="en-US"/>
              <a:t>(C)2011 by Pavel Yosifovich</a:t>
            </a:r>
            <a:endParaRPr lang="en-US" dirty="0"/>
          </a:p>
        </p:txBody>
      </p:sp>
      <p:pic>
        <p:nvPicPr>
          <p:cNvPr id="6" name="Picture 5" descr="information2.png"/>
          <p:cNvPicPr>
            <a:picLocks noChangeAspect="1"/>
          </p:cNvPicPr>
          <p:nvPr/>
        </p:nvPicPr>
        <p:blipFill>
          <a:blip r:embed="rId2" cstate="print"/>
          <a:stretch>
            <a:fillRect/>
          </a:stretch>
        </p:blipFill>
        <p:spPr>
          <a:xfrm>
            <a:off x="8215338" y="214290"/>
            <a:ext cx="609954" cy="609954"/>
          </a:xfrm>
          <a:prstGeom prst="rect">
            <a:avLst/>
          </a:prstGeom>
        </p:spPr>
      </p:pic>
    </p:spTree>
    <p:extLst>
      <p:ext uri="{BB962C8B-B14F-4D97-AF65-F5344CB8AC3E}">
        <p14:creationId xmlns:p14="http://schemas.microsoft.com/office/powerpoint/2010/main" val="265277218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a:t>Processes and AppDomains</a:t>
            </a:r>
          </a:p>
        </p:txBody>
      </p:sp>
      <p:sp>
        <p:nvSpPr>
          <p:cNvPr id="13317" name="Rectangle 3"/>
          <p:cNvSpPr>
            <a:spLocks noGrp="1" noChangeArrowheads="1"/>
          </p:cNvSpPr>
          <p:nvPr>
            <p:ph idx="1"/>
          </p:nvPr>
        </p:nvSpPr>
        <p:spPr/>
        <p:txBody>
          <a:bodyPr>
            <a:normAutofit fontScale="92500" lnSpcReduction="10000"/>
          </a:bodyPr>
          <a:lstStyle/>
          <a:p>
            <a:pPr>
              <a:lnSpc>
                <a:spcPct val="90000"/>
              </a:lnSpc>
            </a:pPr>
            <a:r>
              <a:rPr lang="en-US" dirty="0"/>
              <a:t>Process</a:t>
            </a:r>
          </a:p>
          <a:p>
            <a:pPr lvl="1">
              <a:lnSpc>
                <a:spcPct val="90000"/>
              </a:lnSpc>
            </a:pPr>
            <a:r>
              <a:rPr lang="en-US" dirty="0"/>
              <a:t>An OS containment and management object</a:t>
            </a:r>
          </a:p>
          <a:p>
            <a:pPr lvl="1">
              <a:lnSpc>
                <a:spcPct val="90000"/>
              </a:lnSpc>
            </a:pPr>
            <a:r>
              <a:rPr lang="en-US" dirty="0"/>
              <a:t>Contains </a:t>
            </a:r>
            <a:r>
              <a:rPr lang="en-US" dirty="0" err="1"/>
              <a:t>AppDomains</a:t>
            </a:r>
            <a:endParaRPr lang="en-US" dirty="0"/>
          </a:p>
          <a:p>
            <a:pPr lvl="1">
              <a:lnSpc>
                <a:spcPct val="90000"/>
              </a:lnSpc>
            </a:pPr>
            <a:r>
              <a:rPr lang="en-US" dirty="0"/>
              <a:t>Private address space</a:t>
            </a:r>
          </a:p>
          <a:p>
            <a:pPr>
              <a:lnSpc>
                <a:spcPct val="90000"/>
              </a:lnSpc>
            </a:pPr>
            <a:r>
              <a:rPr lang="en-US" dirty="0" err="1"/>
              <a:t>AppDomain</a:t>
            </a:r>
            <a:r>
              <a:rPr lang="en-US" dirty="0"/>
              <a:t> (“Logical Process”)</a:t>
            </a:r>
          </a:p>
          <a:p>
            <a:pPr lvl="1">
              <a:lnSpc>
                <a:spcPct val="90000"/>
              </a:lnSpc>
            </a:pPr>
            <a:r>
              <a:rPr lang="en-US" dirty="0"/>
              <a:t>A CLR containment and management object</a:t>
            </a:r>
          </a:p>
          <a:p>
            <a:pPr lvl="2">
              <a:lnSpc>
                <a:spcPct val="90000"/>
              </a:lnSpc>
            </a:pPr>
            <a:r>
              <a:rPr lang="en-US" sz="2400" dirty="0"/>
              <a:t>Sometimes referred to as “Light Process”</a:t>
            </a:r>
          </a:p>
          <a:p>
            <a:pPr lvl="1">
              <a:lnSpc>
                <a:spcPct val="90000"/>
              </a:lnSpc>
            </a:pPr>
            <a:r>
              <a:rPr lang="en-US" dirty="0"/>
              <a:t>Represented by the </a:t>
            </a:r>
            <a:r>
              <a:rPr lang="en-US" b="1" dirty="0" err="1">
                <a:solidFill>
                  <a:srgbClr val="FF0000"/>
                </a:solidFill>
                <a:latin typeface="Consolas" pitchFamily="49" charset="0"/>
              </a:rPr>
              <a:t>System.AppDomain</a:t>
            </a:r>
            <a:r>
              <a:rPr lang="en-US" dirty="0"/>
              <a:t> class</a:t>
            </a:r>
          </a:p>
          <a:p>
            <a:pPr lvl="1">
              <a:lnSpc>
                <a:spcPct val="90000"/>
              </a:lnSpc>
            </a:pPr>
            <a:r>
              <a:rPr lang="en-US" dirty="0"/>
              <a:t>Contains Assemblies and Objects</a:t>
            </a:r>
          </a:p>
          <a:p>
            <a:pPr lvl="1">
              <a:lnSpc>
                <a:spcPct val="90000"/>
              </a:lnSpc>
            </a:pPr>
            <a:r>
              <a:rPr lang="en-US" dirty="0"/>
              <a:t>Manages private address space as far as CLR objects are concerned</a:t>
            </a:r>
          </a:p>
        </p:txBody>
      </p:sp>
      <p:sp>
        <p:nvSpPr>
          <p:cNvPr id="5" name="Footer Placeholder 4"/>
          <p:cNvSpPr>
            <a:spLocks noGrp="1"/>
          </p:cNvSpPr>
          <p:nvPr>
            <p:ph type="ftr" sz="quarter" idx="11"/>
          </p:nvPr>
        </p:nvSpPr>
        <p:spPr/>
        <p:txBody>
          <a:bodyPr/>
          <a:lstStyle/>
          <a:p>
            <a:r>
              <a:rPr lang="en-US"/>
              <a:t>(C)2011 by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209</a:t>
            </a:fld>
            <a:endParaRPr lang="he-IL"/>
          </a:p>
        </p:txBody>
      </p:sp>
    </p:spTree>
    <p:extLst>
      <p:ext uri="{BB962C8B-B14F-4D97-AF65-F5344CB8AC3E}">
        <p14:creationId xmlns:p14="http://schemas.microsoft.com/office/powerpoint/2010/main" val="3608379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Invocation (1) </a:t>
            </a:r>
            <a:endParaRPr lang="he-IL" dirty="0"/>
          </a:p>
        </p:txBody>
      </p:sp>
      <p:sp>
        <p:nvSpPr>
          <p:cNvPr id="3" name="Content Placeholder 2"/>
          <p:cNvSpPr>
            <a:spLocks noGrp="1"/>
          </p:cNvSpPr>
          <p:nvPr>
            <p:ph idx="1"/>
          </p:nvPr>
        </p:nvSpPr>
        <p:spPr>
          <a:xfrm>
            <a:off x="179512" y="1124744"/>
            <a:ext cx="8856984" cy="3733016"/>
          </a:xfrm>
        </p:spPr>
        <p:txBody>
          <a:bodyPr>
            <a:noAutofit/>
          </a:bodyPr>
          <a:lstStyle/>
          <a:p>
            <a:r>
              <a:rPr lang="en-US" sz="2400" dirty="0"/>
              <a:t>Also called Late Binding</a:t>
            </a:r>
          </a:p>
          <a:p>
            <a:pPr lvl="1"/>
            <a:r>
              <a:rPr lang="en-US" sz="2000" dirty="0"/>
              <a:t>Information unknown at compile time</a:t>
            </a:r>
          </a:p>
          <a:p>
            <a:r>
              <a:rPr lang="en-US" sz="2400" b="1" dirty="0" err="1">
                <a:solidFill>
                  <a:srgbClr val="7030A0"/>
                </a:solidFill>
                <a:latin typeface="Consolas" pitchFamily="49" charset="0"/>
              </a:rPr>
              <a:t>Type.InvokeMember</a:t>
            </a:r>
            <a:endParaRPr lang="en-US" sz="2400" b="1" dirty="0">
              <a:solidFill>
                <a:srgbClr val="7030A0"/>
              </a:solidFill>
              <a:latin typeface="Consolas" pitchFamily="49" charset="0"/>
            </a:endParaRPr>
          </a:p>
          <a:p>
            <a:pPr lvl="1"/>
            <a:r>
              <a:rPr lang="en-US" sz="2000" dirty="0"/>
              <a:t>“Invokes” a member with the specified name with optional arguments</a:t>
            </a:r>
          </a:p>
          <a:p>
            <a:pPr lvl="2"/>
            <a:r>
              <a:rPr lang="en-US" sz="1600" dirty="0"/>
              <a:t>The meaning of invocation depends on the member kind</a:t>
            </a:r>
          </a:p>
          <a:p>
            <a:pPr lvl="1"/>
            <a:r>
              <a:rPr lang="en-US" sz="2000" dirty="0"/>
              <a:t>If the member does not exist, an exception is thrown </a:t>
            </a:r>
          </a:p>
          <a:p>
            <a:pPr lvl="1"/>
            <a:r>
              <a:rPr lang="en-US" sz="2000" dirty="0"/>
              <a:t>Returns whatever the member returns or null</a:t>
            </a:r>
          </a:p>
          <a:p>
            <a:pPr lvl="1"/>
            <a:r>
              <a:rPr lang="en-US" sz="2000" dirty="0"/>
              <a:t>If the member call throws an exception, it is caught and re-thrown as a </a:t>
            </a:r>
            <a:r>
              <a:rPr lang="en-US" sz="2400" b="1" dirty="0" err="1">
                <a:solidFill>
                  <a:srgbClr val="FF0000"/>
                </a:solidFill>
                <a:latin typeface="Consolas" pitchFamily="49" charset="0"/>
                <a:ea typeface="+mn-ea"/>
                <a:cs typeface="+mn-cs"/>
              </a:rPr>
              <a:t>System.Reflection.TargetInvocationException</a:t>
            </a:r>
            <a:endParaRPr lang="en-US" sz="2400" b="1" dirty="0">
              <a:solidFill>
                <a:srgbClr val="FF0000"/>
              </a:solidFill>
              <a:latin typeface="Consolas" pitchFamily="49" charset="0"/>
              <a:ea typeface="+mn-ea"/>
              <a:cs typeface="+mn-cs"/>
            </a:endParaRPr>
          </a:p>
          <a:p>
            <a:pPr lvl="2"/>
            <a:r>
              <a:rPr lang="en-US" sz="1600" dirty="0"/>
              <a:t>The </a:t>
            </a:r>
            <a:r>
              <a:rPr lang="en-US" sz="1600" b="1" dirty="0" err="1">
                <a:solidFill>
                  <a:srgbClr val="C00000"/>
                </a:solidFill>
                <a:latin typeface="Consolas" pitchFamily="49" charset="0"/>
              </a:rPr>
              <a:t>InnerException</a:t>
            </a:r>
            <a:r>
              <a:rPr lang="en-US" sz="1600" dirty="0"/>
              <a:t> property contains the actual exception thrown by the member</a:t>
            </a:r>
            <a:endParaRPr lang="he-IL" sz="1600" dirty="0"/>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21</a:t>
            </a:fld>
            <a:endParaRPr lang="he-IL"/>
          </a:p>
        </p:txBody>
      </p:sp>
      <p:sp>
        <p:nvSpPr>
          <p:cNvPr id="4" name="Rectangle 3"/>
          <p:cNvSpPr>
            <a:spLocks noChangeArrowheads="1"/>
          </p:cNvSpPr>
          <p:nvPr/>
        </p:nvSpPr>
        <p:spPr bwMode="auto">
          <a:xfrm>
            <a:off x="500034" y="4857760"/>
            <a:ext cx="7528350" cy="1606594"/>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200" b="1" dirty="0">
                <a:solidFill>
                  <a:schemeClr val="tx1"/>
                </a:solidFill>
                <a:latin typeface="Consolas" pitchFamily="49" charset="0"/>
              </a:rPr>
              <a:t>public object </a:t>
            </a:r>
            <a:r>
              <a:rPr lang="en-US" altLang="en-US" sz="1200" b="1" dirty="0" err="1">
                <a:solidFill>
                  <a:schemeClr val="tx1"/>
                </a:solidFill>
                <a:latin typeface="Consolas" pitchFamily="49" charset="0"/>
              </a:rPr>
              <a:t>InvokeMember</a:t>
            </a:r>
            <a:r>
              <a:rPr lang="en-US" altLang="en-US" sz="1200" b="1" dirty="0">
                <a:solidFill>
                  <a:schemeClr val="tx1"/>
                </a:solidFill>
                <a:latin typeface="Consolas" pitchFamily="49" charset="0"/>
              </a:rPr>
              <a:t>(</a:t>
            </a:r>
          </a:p>
          <a:p>
            <a:pPr marL="342900" indent="-342900">
              <a:spcBef>
                <a:spcPct val="20000"/>
              </a:spcBef>
              <a:buClr>
                <a:schemeClr val="hlink"/>
              </a:buClr>
              <a:buSzPct val="70000"/>
              <a:buFont typeface="Wingdings" pitchFamily="2" charset="2"/>
              <a:buNone/>
            </a:pPr>
            <a:r>
              <a:rPr lang="en-US" altLang="en-US" sz="1200" b="1" dirty="0">
                <a:solidFill>
                  <a:schemeClr val="tx1"/>
                </a:solidFill>
                <a:latin typeface="Consolas" pitchFamily="49" charset="0"/>
              </a:rPr>
              <a:t>	string name, 		// Name of member</a:t>
            </a:r>
          </a:p>
          <a:p>
            <a:pPr marL="342900" indent="-342900">
              <a:spcBef>
                <a:spcPct val="20000"/>
              </a:spcBef>
              <a:buClr>
                <a:schemeClr val="hlink"/>
              </a:buClr>
              <a:buSzPct val="70000"/>
              <a:buFont typeface="Wingdings" pitchFamily="2" charset="2"/>
              <a:buNone/>
            </a:pPr>
            <a:r>
              <a:rPr lang="en-US" altLang="en-US" sz="1200" b="1" dirty="0">
                <a:solidFill>
                  <a:schemeClr val="tx1"/>
                </a:solidFill>
                <a:latin typeface="Consolas" pitchFamily="49" charset="0"/>
              </a:rPr>
              <a:t>	</a:t>
            </a:r>
            <a:r>
              <a:rPr lang="en-US" altLang="en-US" sz="1200" b="1" dirty="0" err="1">
                <a:solidFill>
                  <a:schemeClr val="tx1"/>
                </a:solidFill>
                <a:latin typeface="Consolas" pitchFamily="49" charset="0"/>
              </a:rPr>
              <a:t>BindingFlags</a:t>
            </a:r>
            <a:r>
              <a:rPr lang="en-US" altLang="en-US" sz="1200" b="1" dirty="0">
                <a:solidFill>
                  <a:schemeClr val="tx1"/>
                </a:solidFill>
                <a:latin typeface="Consolas" pitchFamily="49" charset="0"/>
              </a:rPr>
              <a:t> </a:t>
            </a:r>
            <a:r>
              <a:rPr lang="en-US" altLang="en-US" sz="1200" b="1" dirty="0" err="1">
                <a:solidFill>
                  <a:schemeClr val="tx1"/>
                </a:solidFill>
                <a:latin typeface="Consolas" pitchFamily="49" charset="0"/>
              </a:rPr>
              <a:t>invokeAttr</a:t>
            </a:r>
            <a:r>
              <a:rPr lang="en-US" altLang="en-US" sz="1200" b="1" dirty="0">
                <a:solidFill>
                  <a:schemeClr val="tx1"/>
                </a:solidFill>
                <a:latin typeface="Consolas" pitchFamily="49" charset="0"/>
              </a:rPr>
              <a:t>, 	// How to look up members</a:t>
            </a:r>
          </a:p>
          <a:p>
            <a:pPr marL="342900" indent="-342900">
              <a:spcBef>
                <a:spcPct val="20000"/>
              </a:spcBef>
              <a:buClr>
                <a:schemeClr val="hlink"/>
              </a:buClr>
              <a:buSzPct val="70000"/>
              <a:buFont typeface="Wingdings" pitchFamily="2" charset="2"/>
              <a:buNone/>
            </a:pPr>
            <a:r>
              <a:rPr lang="en-US" altLang="en-US" sz="1200" b="1" dirty="0">
                <a:solidFill>
                  <a:schemeClr val="tx1"/>
                </a:solidFill>
                <a:latin typeface="Consolas" pitchFamily="49" charset="0"/>
              </a:rPr>
              <a:t>	Binder </a:t>
            </a:r>
            <a:r>
              <a:rPr lang="en-US" altLang="en-US" sz="1200" b="1" dirty="0" err="1">
                <a:solidFill>
                  <a:schemeClr val="tx1"/>
                </a:solidFill>
                <a:latin typeface="Consolas" pitchFamily="49" charset="0"/>
              </a:rPr>
              <a:t>binder</a:t>
            </a:r>
            <a:r>
              <a:rPr lang="en-US" altLang="en-US" sz="1200" b="1" dirty="0">
                <a:solidFill>
                  <a:schemeClr val="tx1"/>
                </a:solidFill>
                <a:latin typeface="Consolas" pitchFamily="49" charset="0"/>
              </a:rPr>
              <a:t>, 		// How to match members and arguments</a:t>
            </a:r>
          </a:p>
          <a:p>
            <a:pPr marL="342900" indent="-342900">
              <a:spcBef>
                <a:spcPct val="20000"/>
              </a:spcBef>
              <a:buClr>
                <a:schemeClr val="hlink"/>
              </a:buClr>
              <a:buSzPct val="70000"/>
              <a:buFont typeface="Wingdings" pitchFamily="2" charset="2"/>
              <a:buNone/>
            </a:pPr>
            <a:r>
              <a:rPr lang="en-US" altLang="en-US" sz="1200" b="1" dirty="0">
                <a:solidFill>
                  <a:schemeClr val="tx1"/>
                </a:solidFill>
                <a:latin typeface="Consolas" pitchFamily="49" charset="0"/>
              </a:rPr>
              <a:t>	object target, 		// Object to invoke member on</a:t>
            </a:r>
          </a:p>
          <a:p>
            <a:pPr marL="342900" indent="-342900">
              <a:spcBef>
                <a:spcPct val="20000"/>
              </a:spcBef>
              <a:buClr>
                <a:schemeClr val="hlink"/>
              </a:buClr>
              <a:buSzPct val="70000"/>
              <a:buFont typeface="Wingdings" pitchFamily="2" charset="2"/>
              <a:buNone/>
            </a:pPr>
            <a:r>
              <a:rPr lang="en-US" altLang="en-US" sz="1200" b="1" dirty="0">
                <a:solidFill>
                  <a:schemeClr val="tx1"/>
                </a:solidFill>
                <a:latin typeface="Consolas" pitchFamily="49" charset="0"/>
              </a:rPr>
              <a:t>	object[] </a:t>
            </a:r>
            <a:r>
              <a:rPr lang="en-US" altLang="en-US" sz="1200" b="1" dirty="0" err="1">
                <a:solidFill>
                  <a:schemeClr val="tx1"/>
                </a:solidFill>
                <a:latin typeface="Consolas" pitchFamily="49" charset="0"/>
              </a:rPr>
              <a:t>args</a:t>
            </a:r>
            <a:r>
              <a:rPr lang="en-US" altLang="en-US" sz="1200" b="1" dirty="0">
                <a:solidFill>
                  <a:schemeClr val="tx1"/>
                </a:solidFill>
                <a:latin typeface="Consolas" pitchFamily="49" charset="0"/>
              </a:rPr>
              <a:t>, 		// Arguments to pass to method</a:t>
            </a:r>
          </a:p>
          <a:p>
            <a:pPr marL="342900" indent="-342900">
              <a:spcBef>
                <a:spcPct val="20000"/>
              </a:spcBef>
              <a:buClr>
                <a:schemeClr val="hlink"/>
              </a:buClr>
              <a:buSzPct val="70000"/>
              <a:buFont typeface="Wingdings" pitchFamily="2" charset="2"/>
              <a:buNone/>
            </a:pPr>
            <a:r>
              <a:rPr lang="en-US" altLang="en-US" sz="1200" b="1" dirty="0">
                <a:solidFill>
                  <a:schemeClr val="tx1"/>
                </a:solidFill>
                <a:latin typeface="Consolas" pitchFamily="49" charset="0"/>
              </a:rPr>
              <a:t>	</a:t>
            </a:r>
            <a:r>
              <a:rPr lang="en-US" altLang="en-US" sz="1200" b="1" dirty="0" err="1">
                <a:solidFill>
                  <a:schemeClr val="tx1"/>
                </a:solidFill>
                <a:latin typeface="Consolas" pitchFamily="49" charset="0"/>
              </a:rPr>
              <a:t>CultureInfo</a:t>
            </a:r>
            <a:r>
              <a:rPr lang="en-US" altLang="en-US" sz="1200" b="1" dirty="0">
                <a:solidFill>
                  <a:schemeClr val="tx1"/>
                </a:solidFill>
                <a:latin typeface="Consolas" pitchFamily="49" charset="0"/>
              </a:rPr>
              <a:t> culture);</a:t>
            </a:r>
          </a:p>
        </p:txBody>
      </p:sp>
    </p:spTree>
  </p:cSld>
  <p:clrMapOvr>
    <a:masterClrMapping/>
  </p:clrMapOvr>
  <p:transition>
    <p:fade/>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a:t>Processes and AppDomains</a:t>
            </a:r>
          </a:p>
        </p:txBody>
      </p:sp>
      <p:sp>
        <p:nvSpPr>
          <p:cNvPr id="471044" name="Rectangle 4"/>
          <p:cNvSpPr>
            <a:spLocks noChangeArrowheads="1"/>
          </p:cNvSpPr>
          <p:nvPr/>
        </p:nvSpPr>
        <p:spPr bwMode="auto">
          <a:xfrm>
            <a:off x="473075" y="1228726"/>
            <a:ext cx="8121650" cy="5084764"/>
          </a:xfrm>
          <a:prstGeom prst="rect">
            <a:avLst/>
          </a:prstGeom>
          <a:solidFill>
            <a:srgbClr val="CCFFFF"/>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b"/>
          <a:lstStyle/>
          <a:p>
            <a:pPr algn="ctr" fontAlgn="auto">
              <a:spcBef>
                <a:spcPts val="0"/>
              </a:spcBef>
              <a:spcAft>
                <a:spcPts val="0"/>
              </a:spcAft>
              <a:defRPr/>
            </a:pPr>
            <a:r>
              <a:rPr lang="en-US" sz="1400" b="1" dirty="0">
                <a:solidFill>
                  <a:srgbClr val="1C1C1C"/>
                </a:solidFill>
                <a:latin typeface="+mn-lt"/>
                <a:cs typeface="+mn-cs"/>
              </a:rPr>
              <a:t>Machine M</a:t>
            </a:r>
          </a:p>
        </p:txBody>
      </p:sp>
      <p:sp>
        <p:nvSpPr>
          <p:cNvPr id="471045" name="Rectangle 5"/>
          <p:cNvSpPr>
            <a:spLocks noChangeArrowheads="1"/>
          </p:cNvSpPr>
          <p:nvPr/>
        </p:nvSpPr>
        <p:spPr bwMode="auto">
          <a:xfrm>
            <a:off x="777875" y="1455738"/>
            <a:ext cx="3111500" cy="4402138"/>
          </a:xfrm>
          <a:prstGeom prst="rect">
            <a:avLst/>
          </a:prstGeom>
          <a:gradFill rotWithShape="1">
            <a:gsLst>
              <a:gs pos="0">
                <a:srgbClr val="FFFF00"/>
              </a:gs>
              <a:gs pos="100000">
                <a:srgbClr val="FFFF00">
                  <a:gamma/>
                  <a:shade val="45490"/>
                  <a:invGamma/>
                </a:srgbClr>
              </a:gs>
            </a:gsLst>
            <a:lin ang="2700000" scaled="1"/>
          </a:gradFill>
          <a:ln w="9525">
            <a:solidFill>
              <a:schemeClr val="tx1"/>
            </a:solidFill>
            <a:miter lim="800000"/>
            <a:headEnd/>
            <a:tailEnd/>
          </a:ln>
          <a:effectLst>
            <a:outerShdw blurRad="50800" dist="38100" dir="2700000" algn="tl" rotWithShape="0">
              <a:prstClr val="black">
                <a:alpha val="40000"/>
              </a:prstClr>
            </a:outerShdw>
          </a:effectLst>
        </p:spPr>
        <p:txBody>
          <a:bodyPr wrap="none" anchor="b"/>
          <a:lstStyle/>
          <a:p>
            <a:pPr algn="ctr" fontAlgn="auto">
              <a:spcBef>
                <a:spcPts val="0"/>
              </a:spcBef>
              <a:spcAft>
                <a:spcPts val="0"/>
              </a:spcAft>
              <a:defRPr/>
            </a:pPr>
            <a:r>
              <a:rPr lang="en-US" sz="1400" b="1">
                <a:solidFill>
                  <a:srgbClr val="1C1C1C"/>
                </a:solidFill>
                <a:latin typeface="+mn-lt"/>
                <a:cs typeface="+mn-cs"/>
              </a:rPr>
              <a:t>OS Process P</a:t>
            </a:r>
          </a:p>
        </p:txBody>
      </p:sp>
      <p:sp>
        <p:nvSpPr>
          <p:cNvPr id="471046" name="Rectangle 6"/>
          <p:cNvSpPr>
            <a:spLocks noChangeArrowheads="1"/>
          </p:cNvSpPr>
          <p:nvPr/>
        </p:nvSpPr>
        <p:spPr bwMode="auto">
          <a:xfrm>
            <a:off x="4268790" y="1455738"/>
            <a:ext cx="3946525" cy="4402138"/>
          </a:xfrm>
          <a:prstGeom prst="rect">
            <a:avLst/>
          </a:prstGeom>
          <a:gradFill rotWithShape="1">
            <a:gsLst>
              <a:gs pos="0">
                <a:srgbClr val="FFFF00"/>
              </a:gs>
              <a:gs pos="100000">
                <a:srgbClr val="FFFF00">
                  <a:gamma/>
                  <a:shade val="45490"/>
                  <a:invGamma/>
                </a:srgbClr>
              </a:gs>
            </a:gsLst>
            <a:lin ang="2700000" scaled="1"/>
          </a:gradFill>
          <a:ln w="9525">
            <a:solidFill>
              <a:schemeClr val="tx1"/>
            </a:solidFill>
            <a:miter lim="800000"/>
            <a:headEnd/>
            <a:tailEnd/>
          </a:ln>
          <a:effectLst>
            <a:outerShdw blurRad="50800" dist="38100" dir="2700000" algn="tl" rotWithShape="0">
              <a:prstClr val="black">
                <a:alpha val="40000"/>
              </a:prstClr>
            </a:outerShdw>
          </a:effectLst>
        </p:spPr>
        <p:txBody>
          <a:bodyPr wrap="none" anchor="b"/>
          <a:lstStyle/>
          <a:p>
            <a:pPr algn="ctr" fontAlgn="auto">
              <a:spcBef>
                <a:spcPts val="0"/>
              </a:spcBef>
              <a:spcAft>
                <a:spcPts val="0"/>
              </a:spcAft>
              <a:defRPr/>
            </a:pPr>
            <a:r>
              <a:rPr lang="en-US" sz="1400" b="1">
                <a:solidFill>
                  <a:srgbClr val="1C1C1C"/>
                </a:solidFill>
                <a:latin typeface="+mn-lt"/>
                <a:cs typeface="+mn-cs"/>
              </a:rPr>
              <a:t>OS Process Q</a:t>
            </a:r>
          </a:p>
        </p:txBody>
      </p:sp>
      <p:sp>
        <p:nvSpPr>
          <p:cNvPr id="471047" name="Rectangle 7"/>
          <p:cNvSpPr>
            <a:spLocks noChangeArrowheads="1"/>
          </p:cNvSpPr>
          <p:nvPr/>
        </p:nvSpPr>
        <p:spPr bwMode="auto">
          <a:xfrm>
            <a:off x="1003302" y="1682750"/>
            <a:ext cx="2657475" cy="3795713"/>
          </a:xfrm>
          <a:prstGeom prst="rect">
            <a:avLst/>
          </a:prstGeom>
          <a:gradFill rotWithShape="1">
            <a:gsLst>
              <a:gs pos="0">
                <a:srgbClr val="00FFFF"/>
              </a:gs>
              <a:gs pos="100000">
                <a:srgbClr val="00FFFF">
                  <a:gamma/>
                  <a:shade val="45490"/>
                  <a:invGamma/>
                </a:srgbClr>
              </a:gs>
            </a:gsLst>
            <a:lin ang="2700000" scaled="1"/>
          </a:gradFill>
          <a:ln w="9525">
            <a:solidFill>
              <a:schemeClr val="tx1"/>
            </a:solidFill>
            <a:miter lim="800000"/>
            <a:headEnd/>
            <a:tailEnd/>
          </a:ln>
          <a:effectLst>
            <a:outerShdw blurRad="50800" dist="38100" dir="2700000" algn="tl" rotWithShape="0">
              <a:prstClr val="black">
                <a:alpha val="40000"/>
              </a:prstClr>
            </a:outerShdw>
          </a:effectLst>
        </p:spPr>
        <p:txBody>
          <a:bodyPr wrap="none" anchor="b"/>
          <a:lstStyle/>
          <a:p>
            <a:pPr algn="ctr" fontAlgn="auto">
              <a:spcBef>
                <a:spcPts val="0"/>
              </a:spcBef>
              <a:spcAft>
                <a:spcPts val="0"/>
              </a:spcAft>
              <a:defRPr/>
            </a:pPr>
            <a:r>
              <a:rPr lang="en-US" sz="1400" b="1">
                <a:solidFill>
                  <a:srgbClr val="1C1C1C"/>
                </a:solidFill>
                <a:latin typeface="+mn-lt"/>
                <a:cs typeface="+mn-cs"/>
              </a:rPr>
              <a:t>CLR</a:t>
            </a:r>
          </a:p>
        </p:txBody>
      </p:sp>
      <p:sp>
        <p:nvSpPr>
          <p:cNvPr id="471048" name="Rectangle 8"/>
          <p:cNvSpPr>
            <a:spLocks noChangeArrowheads="1"/>
          </p:cNvSpPr>
          <p:nvPr/>
        </p:nvSpPr>
        <p:spPr bwMode="auto">
          <a:xfrm>
            <a:off x="4572000" y="1682750"/>
            <a:ext cx="3340100" cy="3795713"/>
          </a:xfrm>
          <a:prstGeom prst="rect">
            <a:avLst/>
          </a:prstGeom>
          <a:gradFill rotWithShape="1">
            <a:gsLst>
              <a:gs pos="0">
                <a:srgbClr val="00FFFF"/>
              </a:gs>
              <a:gs pos="100000">
                <a:srgbClr val="00FFFF">
                  <a:gamma/>
                  <a:shade val="45490"/>
                  <a:invGamma/>
                </a:srgbClr>
              </a:gs>
            </a:gsLst>
            <a:lin ang="2700000" scaled="1"/>
          </a:gradFill>
          <a:ln w="9525">
            <a:solidFill>
              <a:schemeClr val="tx1"/>
            </a:solidFill>
            <a:miter lim="800000"/>
            <a:headEnd/>
            <a:tailEnd/>
          </a:ln>
          <a:effectLst>
            <a:outerShdw blurRad="50800" dist="38100" dir="2700000" algn="tl" rotWithShape="0">
              <a:prstClr val="black">
                <a:alpha val="40000"/>
              </a:prstClr>
            </a:outerShdw>
          </a:effectLst>
        </p:spPr>
        <p:txBody>
          <a:bodyPr wrap="none" anchor="b"/>
          <a:lstStyle/>
          <a:p>
            <a:pPr algn="ctr" fontAlgn="auto">
              <a:spcBef>
                <a:spcPts val="0"/>
              </a:spcBef>
              <a:spcAft>
                <a:spcPts val="0"/>
              </a:spcAft>
              <a:defRPr/>
            </a:pPr>
            <a:r>
              <a:rPr lang="en-US" sz="1400" b="1">
                <a:solidFill>
                  <a:srgbClr val="1C1C1C"/>
                </a:solidFill>
                <a:latin typeface="+mn-lt"/>
                <a:cs typeface="+mn-cs"/>
              </a:rPr>
              <a:t>CLR</a:t>
            </a:r>
          </a:p>
        </p:txBody>
      </p:sp>
      <p:sp>
        <p:nvSpPr>
          <p:cNvPr id="471049" name="Rectangle 9"/>
          <p:cNvSpPr>
            <a:spLocks noChangeArrowheads="1"/>
          </p:cNvSpPr>
          <p:nvPr/>
        </p:nvSpPr>
        <p:spPr bwMode="auto">
          <a:xfrm>
            <a:off x="1157288" y="1835150"/>
            <a:ext cx="2354262" cy="1517650"/>
          </a:xfrm>
          <a:prstGeom prst="rect">
            <a:avLst/>
          </a:prstGeom>
          <a:gradFill rotWithShape="1">
            <a:gsLst>
              <a:gs pos="0">
                <a:schemeClr val="bg2">
                  <a:lumMod val="25000"/>
                  <a:lumOff val="75000"/>
                </a:schemeClr>
              </a:gs>
              <a:gs pos="100000">
                <a:srgbClr val="FF6600">
                  <a:gamma/>
                  <a:shade val="45490"/>
                  <a:invGamma/>
                </a:srgbClr>
              </a:gs>
            </a:gsLst>
            <a:lin ang="2700000" scaled="1"/>
          </a:gradFill>
          <a:ln w="9525">
            <a:solidFill>
              <a:schemeClr val="tx1"/>
            </a:solidFill>
            <a:miter lim="800000"/>
            <a:headEnd/>
            <a:tailEnd/>
          </a:ln>
          <a:effectLst>
            <a:outerShdw blurRad="50800" dist="38100" dir="2700000" algn="tl" rotWithShape="0">
              <a:prstClr val="black">
                <a:alpha val="40000"/>
              </a:prstClr>
            </a:outerShdw>
          </a:effectLst>
        </p:spPr>
        <p:txBody>
          <a:bodyPr wrap="none" anchor="b"/>
          <a:lstStyle/>
          <a:p>
            <a:pPr algn="ctr" fontAlgn="auto">
              <a:spcBef>
                <a:spcPts val="0"/>
              </a:spcBef>
              <a:spcAft>
                <a:spcPts val="0"/>
              </a:spcAft>
              <a:defRPr/>
            </a:pPr>
            <a:r>
              <a:rPr lang="en-US" sz="1400" b="1">
                <a:solidFill>
                  <a:srgbClr val="1C1C1C"/>
                </a:solidFill>
                <a:latin typeface="+mn-lt"/>
                <a:cs typeface="+mn-cs"/>
              </a:rPr>
              <a:t>AppDomain A</a:t>
            </a:r>
          </a:p>
        </p:txBody>
      </p:sp>
      <p:sp>
        <p:nvSpPr>
          <p:cNvPr id="471050" name="Rectangle 10"/>
          <p:cNvSpPr>
            <a:spLocks noChangeArrowheads="1"/>
          </p:cNvSpPr>
          <p:nvPr/>
        </p:nvSpPr>
        <p:spPr bwMode="auto">
          <a:xfrm>
            <a:off x="1157288" y="3581400"/>
            <a:ext cx="2354262" cy="1517650"/>
          </a:xfrm>
          <a:prstGeom prst="rect">
            <a:avLst/>
          </a:prstGeom>
          <a:gradFill rotWithShape="1">
            <a:gsLst>
              <a:gs pos="0">
                <a:schemeClr val="bg2">
                  <a:lumMod val="25000"/>
                  <a:lumOff val="75000"/>
                </a:schemeClr>
              </a:gs>
              <a:gs pos="100000">
                <a:srgbClr val="FF6600">
                  <a:gamma/>
                  <a:shade val="45490"/>
                  <a:invGamma/>
                </a:srgbClr>
              </a:gs>
            </a:gsLst>
            <a:lin ang="2700000" scaled="1"/>
          </a:gradFill>
          <a:ln w="9525">
            <a:solidFill>
              <a:schemeClr val="tx1"/>
            </a:solidFill>
            <a:miter lim="800000"/>
            <a:headEnd/>
            <a:tailEnd/>
          </a:ln>
          <a:effectLst>
            <a:outerShdw blurRad="50800" dist="38100" dir="2700000" algn="tl" rotWithShape="0">
              <a:prstClr val="black">
                <a:alpha val="40000"/>
              </a:prstClr>
            </a:outerShdw>
          </a:effectLst>
        </p:spPr>
        <p:txBody>
          <a:bodyPr wrap="none" anchor="b"/>
          <a:lstStyle/>
          <a:p>
            <a:pPr algn="ctr" fontAlgn="auto">
              <a:spcBef>
                <a:spcPts val="0"/>
              </a:spcBef>
              <a:spcAft>
                <a:spcPts val="0"/>
              </a:spcAft>
              <a:defRPr/>
            </a:pPr>
            <a:r>
              <a:rPr lang="en-US" sz="1400" b="1">
                <a:solidFill>
                  <a:srgbClr val="1C1C1C"/>
                </a:solidFill>
                <a:latin typeface="+mn-lt"/>
                <a:cs typeface="+mn-cs"/>
              </a:rPr>
              <a:t>AppDomain B</a:t>
            </a:r>
          </a:p>
        </p:txBody>
      </p:sp>
      <p:sp>
        <p:nvSpPr>
          <p:cNvPr id="471051" name="Rectangle 11"/>
          <p:cNvSpPr>
            <a:spLocks noChangeArrowheads="1"/>
          </p:cNvSpPr>
          <p:nvPr/>
        </p:nvSpPr>
        <p:spPr bwMode="auto">
          <a:xfrm>
            <a:off x="4875215" y="1911351"/>
            <a:ext cx="2655887" cy="3111500"/>
          </a:xfrm>
          <a:prstGeom prst="rect">
            <a:avLst/>
          </a:prstGeom>
          <a:gradFill rotWithShape="1">
            <a:gsLst>
              <a:gs pos="0">
                <a:schemeClr val="bg2">
                  <a:lumMod val="25000"/>
                  <a:lumOff val="75000"/>
                </a:schemeClr>
              </a:gs>
              <a:gs pos="100000">
                <a:srgbClr val="FF6600">
                  <a:gamma/>
                  <a:shade val="45490"/>
                  <a:invGamma/>
                </a:srgbClr>
              </a:gs>
            </a:gsLst>
            <a:lin ang="2700000" scaled="1"/>
          </a:gradFill>
          <a:ln w="9525">
            <a:solidFill>
              <a:schemeClr val="tx1"/>
            </a:solidFill>
            <a:miter lim="800000"/>
            <a:headEnd/>
            <a:tailEnd/>
          </a:ln>
          <a:effectLst>
            <a:outerShdw blurRad="50800" dist="38100" dir="2700000" algn="tl" rotWithShape="0">
              <a:prstClr val="black">
                <a:alpha val="40000"/>
              </a:prstClr>
            </a:outerShdw>
          </a:effectLst>
        </p:spPr>
        <p:txBody>
          <a:bodyPr wrap="none" anchor="b"/>
          <a:lstStyle/>
          <a:p>
            <a:pPr algn="ctr" fontAlgn="auto">
              <a:spcBef>
                <a:spcPts val="0"/>
              </a:spcBef>
              <a:spcAft>
                <a:spcPts val="0"/>
              </a:spcAft>
              <a:defRPr/>
            </a:pPr>
            <a:r>
              <a:rPr lang="en-US" sz="1400" b="1" dirty="0" err="1">
                <a:solidFill>
                  <a:srgbClr val="1C1C1C"/>
                </a:solidFill>
                <a:latin typeface="+mn-lt"/>
                <a:cs typeface="+mn-cs"/>
              </a:rPr>
              <a:t>AppDomain</a:t>
            </a:r>
            <a:r>
              <a:rPr lang="en-US" sz="1400" b="1" dirty="0">
                <a:solidFill>
                  <a:srgbClr val="1C1C1C"/>
                </a:solidFill>
                <a:latin typeface="+mn-lt"/>
                <a:cs typeface="+mn-cs"/>
              </a:rPr>
              <a:t> C</a:t>
            </a:r>
          </a:p>
        </p:txBody>
      </p:sp>
      <p:sp>
        <p:nvSpPr>
          <p:cNvPr id="471052" name="Oval 12"/>
          <p:cNvSpPr>
            <a:spLocks noChangeArrowheads="1"/>
          </p:cNvSpPr>
          <p:nvPr/>
        </p:nvSpPr>
        <p:spPr bwMode="auto">
          <a:xfrm>
            <a:off x="1384302" y="2138364"/>
            <a:ext cx="682625" cy="758825"/>
          </a:xfrm>
          <a:prstGeom prst="ellipse">
            <a:avLst/>
          </a:prstGeom>
          <a:gradFill rotWithShape="1">
            <a:gsLst>
              <a:gs pos="0">
                <a:srgbClr val="66FF33"/>
              </a:gs>
              <a:gs pos="100000">
                <a:srgbClr val="66FF33">
                  <a:gamma/>
                  <a:shade val="45490"/>
                  <a:invGamma/>
                </a:srgbClr>
              </a:gs>
            </a:gsLst>
            <a:lin ang="2700000" scaled="1"/>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en-US" sz="1000" b="1">
                <a:solidFill>
                  <a:srgbClr val="1C1C1C"/>
                </a:solidFill>
                <a:latin typeface="+mn-lt"/>
                <a:cs typeface="+mn-cs"/>
              </a:rPr>
              <a:t>object</a:t>
            </a:r>
          </a:p>
        </p:txBody>
      </p:sp>
      <p:sp>
        <p:nvSpPr>
          <p:cNvPr id="471053" name="Oval 13"/>
          <p:cNvSpPr>
            <a:spLocks noChangeArrowheads="1"/>
          </p:cNvSpPr>
          <p:nvPr/>
        </p:nvSpPr>
        <p:spPr bwMode="auto">
          <a:xfrm>
            <a:off x="2447927" y="2138364"/>
            <a:ext cx="682625" cy="758825"/>
          </a:xfrm>
          <a:prstGeom prst="ellipse">
            <a:avLst/>
          </a:prstGeom>
          <a:gradFill rotWithShape="1">
            <a:gsLst>
              <a:gs pos="0">
                <a:srgbClr val="66FF33"/>
              </a:gs>
              <a:gs pos="100000">
                <a:srgbClr val="66FF33">
                  <a:gamma/>
                  <a:shade val="45490"/>
                  <a:invGamma/>
                </a:srgbClr>
              </a:gs>
            </a:gsLst>
            <a:lin ang="2700000" scaled="1"/>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en-US" sz="1000" b="1">
                <a:solidFill>
                  <a:srgbClr val="1C1C1C"/>
                </a:solidFill>
                <a:latin typeface="+mn-lt"/>
                <a:cs typeface="+mn-cs"/>
              </a:rPr>
              <a:t>object</a:t>
            </a:r>
          </a:p>
        </p:txBody>
      </p:sp>
      <p:sp>
        <p:nvSpPr>
          <p:cNvPr id="471054" name="Oval 14"/>
          <p:cNvSpPr>
            <a:spLocks noChangeArrowheads="1"/>
          </p:cNvSpPr>
          <p:nvPr/>
        </p:nvSpPr>
        <p:spPr bwMode="auto">
          <a:xfrm>
            <a:off x="1992313" y="3884614"/>
            <a:ext cx="682625" cy="758825"/>
          </a:xfrm>
          <a:prstGeom prst="ellipse">
            <a:avLst/>
          </a:prstGeom>
          <a:gradFill rotWithShape="1">
            <a:gsLst>
              <a:gs pos="0">
                <a:srgbClr val="66FF33"/>
              </a:gs>
              <a:gs pos="100000">
                <a:srgbClr val="66FF33">
                  <a:gamma/>
                  <a:shade val="45490"/>
                  <a:invGamma/>
                </a:srgbClr>
              </a:gs>
            </a:gsLst>
            <a:lin ang="2700000" scaled="1"/>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en-US" sz="1000" b="1">
                <a:solidFill>
                  <a:srgbClr val="1C1C1C"/>
                </a:solidFill>
                <a:latin typeface="+mn-lt"/>
                <a:cs typeface="+mn-cs"/>
              </a:rPr>
              <a:t>object</a:t>
            </a:r>
          </a:p>
        </p:txBody>
      </p:sp>
      <p:sp>
        <p:nvSpPr>
          <p:cNvPr id="471055" name="Oval 15"/>
          <p:cNvSpPr>
            <a:spLocks noChangeArrowheads="1"/>
          </p:cNvSpPr>
          <p:nvPr/>
        </p:nvSpPr>
        <p:spPr bwMode="auto">
          <a:xfrm>
            <a:off x="5254627" y="2138364"/>
            <a:ext cx="682625" cy="758825"/>
          </a:xfrm>
          <a:prstGeom prst="ellipse">
            <a:avLst/>
          </a:prstGeom>
          <a:gradFill rotWithShape="1">
            <a:gsLst>
              <a:gs pos="0">
                <a:srgbClr val="66FF33"/>
              </a:gs>
              <a:gs pos="100000">
                <a:srgbClr val="66FF33">
                  <a:gamma/>
                  <a:shade val="45490"/>
                  <a:invGamma/>
                </a:srgbClr>
              </a:gs>
            </a:gsLst>
            <a:lin ang="2700000" scaled="1"/>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en-US" sz="1000" b="1">
                <a:solidFill>
                  <a:srgbClr val="1C1C1C"/>
                </a:solidFill>
                <a:latin typeface="+mn-lt"/>
                <a:cs typeface="+mn-cs"/>
              </a:rPr>
              <a:t>object</a:t>
            </a:r>
          </a:p>
        </p:txBody>
      </p:sp>
      <p:sp>
        <p:nvSpPr>
          <p:cNvPr id="471056" name="Oval 16"/>
          <p:cNvSpPr>
            <a:spLocks noChangeArrowheads="1"/>
          </p:cNvSpPr>
          <p:nvPr/>
        </p:nvSpPr>
        <p:spPr bwMode="auto">
          <a:xfrm>
            <a:off x="5254627" y="3429000"/>
            <a:ext cx="682625" cy="758825"/>
          </a:xfrm>
          <a:prstGeom prst="ellipse">
            <a:avLst/>
          </a:prstGeom>
          <a:gradFill rotWithShape="1">
            <a:gsLst>
              <a:gs pos="0">
                <a:srgbClr val="66FF33"/>
              </a:gs>
              <a:gs pos="100000">
                <a:srgbClr val="66FF33">
                  <a:gamma/>
                  <a:shade val="45490"/>
                  <a:invGamma/>
                </a:srgbClr>
              </a:gs>
            </a:gsLst>
            <a:lin ang="2700000" scaled="1"/>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en-US" sz="1000" b="1">
                <a:solidFill>
                  <a:srgbClr val="1C1C1C"/>
                </a:solidFill>
                <a:latin typeface="+mn-lt"/>
                <a:cs typeface="+mn-cs"/>
              </a:rPr>
              <a:t>object</a:t>
            </a:r>
          </a:p>
        </p:txBody>
      </p:sp>
      <p:sp>
        <p:nvSpPr>
          <p:cNvPr id="471057" name="Oval 17"/>
          <p:cNvSpPr>
            <a:spLocks noChangeArrowheads="1"/>
          </p:cNvSpPr>
          <p:nvPr/>
        </p:nvSpPr>
        <p:spPr bwMode="auto">
          <a:xfrm>
            <a:off x="6318252" y="3429000"/>
            <a:ext cx="682625" cy="758825"/>
          </a:xfrm>
          <a:prstGeom prst="ellipse">
            <a:avLst/>
          </a:prstGeom>
          <a:gradFill rotWithShape="1">
            <a:gsLst>
              <a:gs pos="0">
                <a:srgbClr val="66FF33"/>
              </a:gs>
              <a:gs pos="100000">
                <a:srgbClr val="66FF33">
                  <a:gamma/>
                  <a:shade val="45490"/>
                  <a:invGamma/>
                </a:srgbClr>
              </a:gs>
            </a:gsLst>
            <a:lin ang="2700000" scaled="1"/>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en-US" sz="1000" b="1">
                <a:solidFill>
                  <a:srgbClr val="1C1C1C"/>
                </a:solidFill>
                <a:latin typeface="+mn-lt"/>
                <a:cs typeface="+mn-cs"/>
              </a:rPr>
              <a:t>object</a:t>
            </a:r>
          </a:p>
        </p:txBody>
      </p:sp>
      <p:sp>
        <p:nvSpPr>
          <p:cNvPr id="471058" name="Oval 18"/>
          <p:cNvSpPr>
            <a:spLocks noChangeArrowheads="1"/>
          </p:cNvSpPr>
          <p:nvPr/>
        </p:nvSpPr>
        <p:spPr bwMode="auto">
          <a:xfrm>
            <a:off x="6318252" y="2138364"/>
            <a:ext cx="682625" cy="758825"/>
          </a:xfrm>
          <a:prstGeom prst="ellipse">
            <a:avLst/>
          </a:prstGeom>
          <a:gradFill rotWithShape="1">
            <a:gsLst>
              <a:gs pos="0">
                <a:srgbClr val="66FF33"/>
              </a:gs>
              <a:gs pos="100000">
                <a:srgbClr val="66FF33">
                  <a:gamma/>
                  <a:shade val="45490"/>
                  <a:invGamma/>
                </a:srgbClr>
              </a:gs>
            </a:gsLst>
            <a:lin ang="2700000" scaled="1"/>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en-US" sz="1000" b="1">
                <a:solidFill>
                  <a:srgbClr val="1C1C1C"/>
                </a:solidFill>
                <a:latin typeface="+mn-lt"/>
                <a:cs typeface="+mn-cs"/>
              </a:rPr>
              <a:t>object</a:t>
            </a:r>
          </a:p>
        </p:txBody>
      </p:sp>
      <p:sp>
        <p:nvSpPr>
          <p:cNvPr id="18" name="Slide Number Placeholder 17"/>
          <p:cNvSpPr>
            <a:spLocks noGrp="1"/>
          </p:cNvSpPr>
          <p:nvPr>
            <p:ph type="sldNum" sz="quarter" idx="11"/>
          </p:nvPr>
        </p:nvSpPr>
        <p:spPr/>
        <p:txBody>
          <a:bodyPr/>
          <a:lstStyle/>
          <a:p>
            <a:fld id="{8D5EC362-8DE0-4138-8AD2-9C18772BB671}" type="slidenum">
              <a:rPr lang="he-IL" smtClean="0"/>
              <a:pPr/>
              <a:t>210</a:t>
            </a:fld>
            <a:endParaRPr lang="he-IL"/>
          </a:p>
        </p:txBody>
      </p:sp>
      <p:sp>
        <p:nvSpPr>
          <p:cNvPr id="19" name="Footer Placeholder 18"/>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278040435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US"/>
              <a:t>AppDomain Attributes</a:t>
            </a:r>
          </a:p>
        </p:txBody>
      </p:sp>
      <p:sp>
        <p:nvSpPr>
          <p:cNvPr id="15365" name="Rectangle 3"/>
          <p:cNvSpPr>
            <a:spLocks noGrp="1" noChangeArrowheads="1"/>
          </p:cNvSpPr>
          <p:nvPr>
            <p:ph idx="1"/>
          </p:nvPr>
        </p:nvSpPr>
        <p:spPr/>
        <p:txBody>
          <a:bodyPr>
            <a:normAutofit/>
          </a:bodyPr>
          <a:lstStyle/>
          <a:p>
            <a:r>
              <a:rPr lang="en-US" sz="2800" dirty="0"/>
              <a:t>An assembly is loaded into an </a:t>
            </a:r>
            <a:r>
              <a:rPr lang="en-US" sz="2800" dirty="0" err="1"/>
              <a:t>AppDomain</a:t>
            </a:r>
            <a:endParaRPr lang="en-US" sz="2800" dirty="0"/>
          </a:p>
          <a:p>
            <a:pPr lvl="1"/>
            <a:r>
              <a:rPr lang="en-US" sz="2400" dirty="0"/>
              <a:t>If two or more </a:t>
            </a:r>
            <a:r>
              <a:rPr lang="en-US" sz="2400" dirty="0" err="1"/>
              <a:t>AppDomains</a:t>
            </a:r>
            <a:r>
              <a:rPr lang="en-US" sz="2400" dirty="0"/>
              <a:t> need access to the same assembly, it is loaded once for each </a:t>
            </a:r>
            <a:r>
              <a:rPr lang="en-US" sz="2400" dirty="0" err="1"/>
              <a:t>AppDomain</a:t>
            </a:r>
            <a:endParaRPr lang="en-US" sz="2400" dirty="0"/>
          </a:p>
          <a:p>
            <a:pPr lvl="2"/>
            <a:r>
              <a:rPr lang="en-US" sz="1600" dirty="0"/>
              <a:t>Except the MSCORLIB assembly</a:t>
            </a:r>
          </a:p>
          <a:p>
            <a:pPr lvl="1"/>
            <a:r>
              <a:rPr lang="en-US" sz="2400" dirty="0"/>
              <a:t>The only way to unload the assembly is to destroy (unload) the </a:t>
            </a:r>
            <a:r>
              <a:rPr lang="en-US" sz="2400" dirty="0" err="1"/>
              <a:t>AppDomain</a:t>
            </a:r>
            <a:endParaRPr lang="en-US" sz="2400" dirty="0"/>
          </a:p>
          <a:p>
            <a:pPr lvl="1"/>
            <a:r>
              <a:rPr lang="en-US" sz="2400" dirty="0"/>
              <a:t>Static variables are global to an </a:t>
            </a:r>
            <a:r>
              <a:rPr lang="en-US" sz="2400" dirty="0" err="1"/>
              <a:t>AppDomain</a:t>
            </a:r>
            <a:r>
              <a:rPr lang="en-US" sz="2400" dirty="0"/>
              <a:t> (not to a process)</a:t>
            </a:r>
            <a:endParaRPr lang="en-US" sz="2000" dirty="0"/>
          </a:p>
          <a:p>
            <a:r>
              <a:rPr lang="en-US" sz="2800" dirty="0"/>
              <a:t>An object resides in exactly one </a:t>
            </a:r>
            <a:r>
              <a:rPr lang="en-US" sz="2800" dirty="0" err="1"/>
              <a:t>AppDomain</a:t>
            </a:r>
            <a:endParaRPr lang="en-US" sz="2800" dirty="0"/>
          </a:p>
          <a:p>
            <a:pPr lvl="1"/>
            <a:r>
              <a:rPr lang="en-US" sz="2400" dirty="0"/>
              <a:t>An object reference must refer to an object in the same </a:t>
            </a:r>
            <a:r>
              <a:rPr lang="en-US" sz="2400" dirty="0" err="1"/>
              <a:t>AppDomain</a:t>
            </a:r>
            <a:endParaRPr lang="en-US" sz="2400" dirty="0"/>
          </a:p>
        </p:txBody>
      </p:sp>
      <p:sp>
        <p:nvSpPr>
          <p:cNvPr id="5" name="Footer Placeholder 4"/>
          <p:cNvSpPr>
            <a:spLocks noGrp="1"/>
          </p:cNvSpPr>
          <p:nvPr>
            <p:ph type="ftr" sz="quarter" idx="11"/>
          </p:nvPr>
        </p:nvSpPr>
        <p:spPr/>
        <p:txBody>
          <a:bodyPr/>
          <a:lstStyle/>
          <a:p>
            <a:r>
              <a:rPr lang="en-US"/>
              <a:t>(C)2011 by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211</a:t>
            </a:fld>
            <a:endParaRPr lang="he-IL"/>
          </a:p>
        </p:txBody>
      </p:sp>
    </p:spTree>
    <p:extLst>
      <p:ext uri="{BB962C8B-B14F-4D97-AF65-F5344CB8AC3E}">
        <p14:creationId xmlns:p14="http://schemas.microsoft.com/office/powerpoint/2010/main" val="379417172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AppDomain</a:t>
            </a:r>
            <a:r>
              <a:rPr lang="en-US" dirty="0"/>
              <a:t> Monitoring (CLR 4)</a:t>
            </a:r>
            <a:endParaRPr lang="en-GB" dirty="0"/>
          </a:p>
        </p:txBody>
      </p:sp>
      <p:sp>
        <p:nvSpPr>
          <p:cNvPr id="3" name="Text Placeholder 2"/>
          <p:cNvSpPr>
            <a:spLocks noGrp="1"/>
          </p:cNvSpPr>
          <p:nvPr>
            <p:ph idx="1"/>
          </p:nvPr>
        </p:nvSpPr>
        <p:spPr/>
        <p:txBody>
          <a:bodyPr>
            <a:normAutofit fontScale="92500" lnSpcReduction="20000"/>
          </a:bodyPr>
          <a:lstStyle/>
          <a:p>
            <a:r>
              <a:rPr lang="en-US" sz="3200" dirty="0"/>
              <a:t>Host applications can monitor resource consumption of </a:t>
            </a:r>
            <a:r>
              <a:rPr lang="en-US" sz="3200" dirty="0" err="1"/>
              <a:t>AppDomains</a:t>
            </a:r>
            <a:endParaRPr lang="en-US" sz="3200" dirty="0"/>
          </a:p>
          <a:p>
            <a:r>
              <a:rPr lang="en-US" sz="3200" dirty="0"/>
              <a:t>Set the static </a:t>
            </a:r>
            <a:r>
              <a:rPr lang="en-US" sz="3200" b="1" dirty="0" err="1">
                <a:solidFill>
                  <a:srgbClr val="C00000"/>
                </a:solidFill>
                <a:latin typeface="Consolas" pitchFamily="49" charset="0"/>
                <a:cs typeface="Consolas" pitchFamily="49" charset="0"/>
              </a:rPr>
              <a:t>AppDomain.MonitoringIsEnabled</a:t>
            </a:r>
            <a:r>
              <a:rPr lang="en-US" sz="3200" dirty="0"/>
              <a:t> to true (one time)</a:t>
            </a:r>
          </a:p>
          <a:p>
            <a:r>
              <a:rPr lang="en-US" sz="3200" dirty="0"/>
              <a:t>Read values from </a:t>
            </a:r>
            <a:r>
              <a:rPr lang="en-US" sz="3200" dirty="0" err="1"/>
              <a:t>AppDomain</a:t>
            </a:r>
            <a:r>
              <a:rPr lang="en-US" sz="3200" dirty="0"/>
              <a:t> properties</a:t>
            </a:r>
          </a:p>
          <a:p>
            <a:pPr lvl="1"/>
            <a:r>
              <a:rPr lang="en-US" sz="2800" b="1" dirty="0" err="1">
                <a:solidFill>
                  <a:srgbClr val="C00000"/>
                </a:solidFill>
                <a:latin typeface="Consolas" pitchFamily="49" charset="0"/>
                <a:cs typeface="Consolas" pitchFamily="49" charset="0"/>
              </a:rPr>
              <a:t>MonitoringSurvivedMemorySize</a:t>
            </a:r>
            <a:r>
              <a:rPr lang="en-US" sz="2800" dirty="0"/>
              <a:t>, </a:t>
            </a:r>
            <a:r>
              <a:rPr lang="en-US" sz="2800" b="1" dirty="0" err="1">
                <a:solidFill>
                  <a:srgbClr val="C00000"/>
                </a:solidFill>
                <a:latin typeface="Consolas" pitchFamily="49" charset="0"/>
                <a:cs typeface="Consolas" pitchFamily="49" charset="0"/>
              </a:rPr>
              <a:t>MonitoringTotalAllocatedMemorySize</a:t>
            </a:r>
            <a:r>
              <a:rPr lang="en-US" sz="2800" dirty="0"/>
              <a:t>, </a:t>
            </a:r>
            <a:r>
              <a:rPr lang="en-US" sz="2800" b="1" dirty="0" err="1">
                <a:solidFill>
                  <a:srgbClr val="C00000"/>
                </a:solidFill>
                <a:latin typeface="Consolas" pitchFamily="49" charset="0"/>
                <a:cs typeface="Consolas" pitchFamily="49" charset="0"/>
              </a:rPr>
              <a:t>MonitoringTotalProcessorTime</a:t>
            </a:r>
            <a:r>
              <a:rPr lang="en-US" sz="2800" dirty="0"/>
              <a:t>, </a:t>
            </a:r>
            <a:r>
              <a:rPr lang="en-US" sz="2800" b="1" dirty="0" err="1">
                <a:solidFill>
                  <a:srgbClr val="C00000"/>
                </a:solidFill>
                <a:latin typeface="Consolas" pitchFamily="49" charset="0"/>
                <a:cs typeface="Consolas" pitchFamily="49" charset="0"/>
              </a:rPr>
              <a:t>MonitoringSurvivedProcessMemorySize</a:t>
            </a:r>
            <a:r>
              <a:rPr lang="en-US" sz="2800" dirty="0"/>
              <a:t> (static) </a:t>
            </a:r>
          </a:p>
          <a:p>
            <a:r>
              <a:rPr lang="en-US" sz="3200" dirty="0"/>
              <a:t>Possible usage</a:t>
            </a:r>
          </a:p>
          <a:p>
            <a:pPr lvl="1"/>
            <a:r>
              <a:rPr lang="en-US" sz="2800" dirty="0"/>
              <a:t>Unloading resource hogging </a:t>
            </a:r>
            <a:r>
              <a:rPr lang="en-US" sz="2800" dirty="0" err="1"/>
              <a:t>AppDomains</a:t>
            </a:r>
            <a:endParaRPr lang="en-US" sz="2800" dirty="0"/>
          </a:p>
          <a:p>
            <a:pPr lvl="1"/>
            <a:r>
              <a:rPr lang="en-US" sz="2800" dirty="0"/>
              <a:t>Comparing resource consumption of different algorithms</a:t>
            </a:r>
            <a:endParaRPr lang="en-GB" sz="2800" dirty="0"/>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7D262FFE-F679-43F4-ADF9-F9D82DA4A82D}" type="slidenum">
              <a:rPr lang="en-US" smtClean="0"/>
              <a:pPr/>
              <a:t>212</a:t>
            </a:fld>
            <a:endParaRPr lang="en-US"/>
          </a:p>
        </p:txBody>
      </p:sp>
      <p:pic>
        <p:nvPicPr>
          <p:cNvPr id="6" name="Picture 5" descr="information2.png"/>
          <p:cNvPicPr>
            <a:picLocks noChangeAspect="1"/>
          </p:cNvPicPr>
          <p:nvPr/>
        </p:nvPicPr>
        <p:blipFill>
          <a:blip r:embed="rId2" cstate="print"/>
          <a:stretch>
            <a:fillRect/>
          </a:stretch>
        </p:blipFill>
        <p:spPr>
          <a:xfrm>
            <a:off x="8305800" y="304800"/>
            <a:ext cx="609954" cy="609954"/>
          </a:xfrm>
          <a:prstGeom prst="rect">
            <a:avLst/>
          </a:prstGeom>
        </p:spPr>
      </p:pic>
    </p:spTree>
    <p:extLst>
      <p:ext uri="{BB962C8B-B14F-4D97-AF65-F5344CB8AC3E}">
        <p14:creationId xmlns:p14="http://schemas.microsoft.com/office/powerpoint/2010/main" val="321551481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Threads</a:t>
            </a:r>
          </a:p>
        </p:txBody>
      </p:sp>
      <p:sp>
        <p:nvSpPr>
          <p:cNvPr id="16389" name="Rectangle 3"/>
          <p:cNvSpPr>
            <a:spLocks noGrp="1" noChangeArrowheads="1"/>
          </p:cNvSpPr>
          <p:nvPr>
            <p:ph idx="1"/>
          </p:nvPr>
        </p:nvSpPr>
        <p:spPr/>
        <p:txBody>
          <a:bodyPr>
            <a:normAutofit fontScale="85000" lnSpcReduction="20000"/>
          </a:bodyPr>
          <a:lstStyle/>
          <a:p>
            <a:r>
              <a:rPr lang="en-US" dirty="0"/>
              <a:t>The basic execution scheduling object</a:t>
            </a:r>
          </a:p>
          <a:p>
            <a:r>
              <a:rPr lang="en-US" dirty="0"/>
              <a:t>Soft Threads</a:t>
            </a:r>
          </a:p>
          <a:p>
            <a:pPr lvl="1"/>
            <a:r>
              <a:rPr lang="en-US" dirty="0"/>
              <a:t>Instances of the </a:t>
            </a:r>
            <a:r>
              <a:rPr lang="en-US" b="1" dirty="0" err="1">
                <a:solidFill>
                  <a:srgbClr val="FF0000"/>
                </a:solidFill>
                <a:latin typeface="Consolas" pitchFamily="49" charset="0"/>
                <a:cs typeface="Consolas" pitchFamily="49" charset="0"/>
              </a:rPr>
              <a:t>System.Threading.Thread</a:t>
            </a:r>
            <a:r>
              <a:rPr lang="en-US" dirty="0"/>
              <a:t> class</a:t>
            </a:r>
          </a:p>
          <a:p>
            <a:pPr lvl="1"/>
            <a:r>
              <a:rPr lang="en-US" dirty="0"/>
              <a:t>Unrecognizable by the OS</a:t>
            </a:r>
          </a:p>
          <a:p>
            <a:r>
              <a:rPr lang="en-US" dirty="0"/>
              <a:t>Hard Threads</a:t>
            </a:r>
          </a:p>
          <a:p>
            <a:pPr lvl="1"/>
            <a:r>
              <a:rPr lang="en-US" dirty="0"/>
              <a:t>OS controlled threads</a:t>
            </a:r>
          </a:p>
          <a:p>
            <a:pPr lvl="1"/>
            <a:r>
              <a:rPr lang="en-US" dirty="0"/>
              <a:t>May cross </a:t>
            </a:r>
            <a:r>
              <a:rPr lang="en-US" dirty="0" err="1"/>
              <a:t>AppDomain</a:t>
            </a:r>
            <a:r>
              <a:rPr lang="en-US" dirty="0"/>
              <a:t> boundaries</a:t>
            </a:r>
          </a:p>
          <a:p>
            <a:r>
              <a:rPr lang="en-US" dirty="0"/>
              <a:t>Soft threads and hard threads are related</a:t>
            </a:r>
          </a:p>
          <a:p>
            <a:pPr lvl="1"/>
            <a:r>
              <a:rPr lang="en-US" dirty="0"/>
              <a:t>A hard thread will have at most one soft thread affiliated with it in a specific </a:t>
            </a:r>
            <a:r>
              <a:rPr lang="en-US" dirty="0" err="1"/>
              <a:t>AppDomain</a:t>
            </a:r>
            <a:endParaRPr lang="en-US" dirty="0"/>
          </a:p>
          <a:p>
            <a:pPr lvl="1"/>
            <a:r>
              <a:rPr lang="en-US" dirty="0"/>
              <a:t>If a hard thread crosses to another </a:t>
            </a:r>
            <a:r>
              <a:rPr lang="en-US" dirty="0" err="1"/>
              <a:t>AppDomain</a:t>
            </a:r>
            <a:r>
              <a:rPr lang="en-US" dirty="0"/>
              <a:t>, a soft thread will represent it in that </a:t>
            </a:r>
            <a:r>
              <a:rPr lang="en-US" dirty="0" err="1"/>
              <a:t>AppDomain</a:t>
            </a:r>
            <a:endParaRPr lang="en-US" dirty="0"/>
          </a:p>
        </p:txBody>
      </p:sp>
      <p:sp>
        <p:nvSpPr>
          <p:cNvPr id="5" name="Footer Placeholder 4"/>
          <p:cNvSpPr>
            <a:spLocks noGrp="1"/>
          </p:cNvSpPr>
          <p:nvPr>
            <p:ph type="ftr" sz="quarter" idx="11"/>
          </p:nvPr>
        </p:nvSpPr>
        <p:spPr/>
        <p:txBody>
          <a:bodyPr/>
          <a:lstStyle/>
          <a:p>
            <a:r>
              <a:rPr lang="en-US"/>
              <a:t>(C)2011 by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213</a:t>
            </a:fld>
            <a:endParaRPr lang="he-IL"/>
          </a:p>
        </p:txBody>
      </p:sp>
    </p:spTree>
    <p:extLst>
      <p:ext uri="{BB962C8B-B14F-4D97-AF65-F5344CB8AC3E}">
        <p14:creationId xmlns:p14="http://schemas.microsoft.com/office/powerpoint/2010/main" val="294478489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t>AppDomains and Threads</a:t>
            </a:r>
          </a:p>
        </p:txBody>
      </p:sp>
      <p:sp>
        <p:nvSpPr>
          <p:cNvPr id="474116" name="Rectangle 4"/>
          <p:cNvSpPr>
            <a:spLocks noChangeArrowheads="1"/>
          </p:cNvSpPr>
          <p:nvPr/>
        </p:nvSpPr>
        <p:spPr bwMode="auto">
          <a:xfrm>
            <a:off x="777875" y="1455738"/>
            <a:ext cx="7437438" cy="4402138"/>
          </a:xfrm>
          <a:prstGeom prst="rect">
            <a:avLst/>
          </a:prstGeom>
          <a:gradFill rotWithShape="1">
            <a:gsLst>
              <a:gs pos="0">
                <a:srgbClr val="FFFF00"/>
              </a:gs>
              <a:gs pos="100000">
                <a:srgbClr val="FFFF00">
                  <a:gamma/>
                  <a:shade val="45490"/>
                  <a:invGamma/>
                </a:srgbClr>
              </a:gs>
            </a:gsLst>
            <a:lin ang="2700000" scaled="1"/>
          </a:gradFill>
          <a:ln w="9525">
            <a:solidFill>
              <a:schemeClr val="tx1"/>
            </a:solidFill>
            <a:miter lim="800000"/>
            <a:headEnd/>
            <a:tailEnd/>
          </a:ln>
          <a:effectLst>
            <a:outerShdw blurRad="50800" dist="38100" dir="2700000" algn="tl" rotWithShape="0">
              <a:prstClr val="black">
                <a:alpha val="40000"/>
              </a:prstClr>
            </a:outerShdw>
          </a:effectLst>
        </p:spPr>
        <p:txBody>
          <a:bodyPr wrap="none" anchor="b"/>
          <a:lstStyle/>
          <a:p>
            <a:pPr algn="ctr" fontAlgn="auto">
              <a:spcBef>
                <a:spcPts val="0"/>
              </a:spcBef>
              <a:spcAft>
                <a:spcPts val="0"/>
              </a:spcAft>
              <a:defRPr/>
            </a:pPr>
            <a:r>
              <a:rPr lang="en-US" sz="1400">
                <a:solidFill>
                  <a:schemeClr val="bg2"/>
                </a:solidFill>
                <a:latin typeface="+mn-lt"/>
                <a:cs typeface="+mn-cs"/>
              </a:rPr>
              <a:t>OS Process</a:t>
            </a:r>
          </a:p>
        </p:txBody>
      </p:sp>
      <p:sp>
        <p:nvSpPr>
          <p:cNvPr id="474117" name="Rectangle 5"/>
          <p:cNvSpPr>
            <a:spLocks noChangeArrowheads="1"/>
          </p:cNvSpPr>
          <p:nvPr/>
        </p:nvSpPr>
        <p:spPr bwMode="auto">
          <a:xfrm>
            <a:off x="1839915" y="1682750"/>
            <a:ext cx="6072187" cy="3795713"/>
          </a:xfrm>
          <a:prstGeom prst="rect">
            <a:avLst/>
          </a:prstGeom>
          <a:gradFill rotWithShape="1">
            <a:gsLst>
              <a:gs pos="0">
                <a:srgbClr val="00FFFF"/>
              </a:gs>
              <a:gs pos="100000">
                <a:srgbClr val="00FFFF">
                  <a:gamma/>
                  <a:shade val="45490"/>
                  <a:invGamma/>
                </a:srgbClr>
              </a:gs>
            </a:gsLst>
            <a:lin ang="2700000" scaled="1"/>
          </a:gradFill>
          <a:ln w="9525">
            <a:solidFill>
              <a:schemeClr val="tx1"/>
            </a:solidFill>
            <a:miter lim="800000"/>
            <a:headEnd/>
            <a:tailEnd/>
          </a:ln>
          <a:effectLst>
            <a:outerShdw blurRad="50800" dist="38100" dir="2700000" algn="tl" rotWithShape="0">
              <a:prstClr val="black">
                <a:alpha val="40000"/>
              </a:prstClr>
            </a:outerShdw>
          </a:effectLst>
        </p:spPr>
        <p:txBody>
          <a:bodyPr wrap="none" anchor="b"/>
          <a:lstStyle/>
          <a:p>
            <a:pPr algn="ctr" fontAlgn="auto">
              <a:spcBef>
                <a:spcPts val="0"/>
              </a:spcBef>
              <a:spcAft>
                <a:spcPts val="0"/>
              </a:spcAft>
              <a:defRPr/>
            </a:pPr>
            <a:r>
              <a:rPr lang="en-US" sz="1400" dirty="0">
                <a:solidFill>
                  <a:schemeClr val="bg2"/>
                </a:solidFill>
                <a:latin typeface="+mn-lt"/>
                <a:cs typeface="+mn-cs"/>
              </a:rPr>
              <a:t>CLR</a:t>
            </a:r>
          </a:p>
        </p:txBody>
      </p:sp>
      <p:sp>
        <p:nvSpPr>
          <p:cNvPr id="474118" name="Rectangle 6"/>
          <p:cNvSpPr>
            <a:spLocks noChangeArrowheads="1"/>
          </p:cNvSpPr>
          <p:nvPr/>
        </p:nvSpPr>
        <p:spPr bwMode="auto">
          <a:xfrm>
            <a:off x="6015038" y="1911351"/>
            <a:ext cx="1668462" cy="3111500"/>
          </a:xfrm>
          <a:prstGeom prst="rect">
            <a:avLst/>
          </a:prstGeom>
          <a:gradFill rotWithShape="1">
            <a:gsLst>
              <a:gs pos="0">
                <a:srgbClr val="FF6600"/>
              </a:gs>
              <a:gs pos="100000">
                <a:srgbClr val="FF6600">
                  <a:gamma/>
                  <a:shade val="45490"/>
                  <a:invGamma/>
                </a:srgbClr>
              </a:gs>
            </a:gsLst>
            <a:lin ang="2700000" scaled="1"/>
          </a:gradFill>
          <a:ln w="9525">
            <a:solidFill>
              <a:schemeClr val="tx1"/>
            </a:solidFill>
            <a:miter lim="800000"/>
            <a:headEnd/>
            <a:tailEnd/>
          </a:ln>
          <a:effectLst>
            <a:outerShdw blurRad="50800" dist="38100" dir="2700000" algn="tl" rotWithShape="0">
              <a:prstClr val="black">
                <a:alpha val="40000"/>
              </a:prstClr>
            </a:outerShdw>
          </a:effectLst>
        </p:spPr>
        <p:txBody>
          <a:bodyPr wrap="none" anchor="b"/>
          <a:lstStyle/>
          <a:p>
            <a:pPr algn="ctr" fontAlgn="auto">
              <a:spcBef>
                <a:spcPts val="0"/>
              </a:spcBef>
              <a:spcAft>
                <a:spcPts val="0"/>
              </a:spcAft>
              <a:defRPr/>
            </a:pPr>
            <a:r>
              <a:rPr lang="en-US" sz="1400">
                <a:latin typeface="+mn-lt"/>
                <a:cs typeface="+mn-cs"/>
              </a:rPr>
              <a:t>AppDomain C</a:t>
            </a:r>
          </a:p>
        </p:txBody>
      </p:sp>
      <p:sp>
        <p:nvSpPr>
          <p:cNvPr id="474119" name="Rectangle 7"/>
          <p:cNvSpPr>
            <a:spLocks noChangeArrowheads="1"/>
          </p:cNvSpPr>
          <p:nvPr/>
        </p:nvSpPr>
        <p:spPr bwMode="auto">
          <a:xfrm>
            <a:off x="4041777" y="1911351"/>
            <a:ext cx="1668463" cy="3111500"/>
          </a:xfrm>
          <a:prstGeom prst="rect">
            <a:avLst/>
          </a:prstGeom>
          <a:gradFill rotWithShape="1">
            <a:gsLst>
              <a:gs pos="0">
                <a:srgbClr val="FF6600"/>
              </a:gs>
              <a:gs pos="100000">
                <a:srgbClr val="FF6600">
                  <a:gamma/>
                  <a:shade val="45490"/>
                  <a:invGamma/>
                </a:srgbClr>
              </a:gs>
            </a:gsLst>
            <a:lin ang="2700000" scaled="1"/>
          </a:gradFill>
          <a:ln w="9525">
            <a:solidFill>
              <a:schemeClr val="tx1"/>
            </a:solidFill>
            <a:miter lim="800000"/>
            <a:headEnd/>
            <a:tailEnd/>
          </a:ln>
          <a:effectLst>
            <a:outerShdw blurRad="50800" dist="38100" dir="2700000" algn="tl" rotWithShape="0">
              <a:prstClr val="black">
                <a:alpha val="40000"/>
              </a:prstClr>
            </a:outerShdw>
          </a:effectLst>
        </p:spPr>
        <p:txBody>
          <a:bodyPr wrap="none" anchor="b"/>
          <a:lstStyle/>
          <a:p>
            <a:pPr algn="ctr" fontAlgn="auto">
              <a:spcBef>
                <a:spcPts val="0"/>
              </a:spcBef>
              <a:spcAft>
                <a:spcPts val="0"/>
              </a:spcAft>
              <a:defRPr/>
            </a:pPr>
            <a:r>
              <a:rPr lang="en-US" sz="1400">
                <a:latin typeface="+mn-lt"/>
                <a:cs typeface="+mn-cs"/>
              </a:rPr>
              <a:t>AppDomain B</a:t>
            </a:r>
          </a:p>
        </p:txBody>
      </p:sp>
      <p:sp>
        <p:nvSpPr>
          <p:cNvPr id="474120" name="Rectangle 8"/>
          <p:cNvSpPr>
            <a:spLocks noChangeArrowheads="1"/>
          </p:cNvSpPr>
          <p:nvPr/>
        </p:nvSpPr>
        <p:spPr bwMode="auto">
          <a:xfrm>
            <a:off x="2070102" y="1911351"/>
            <a:ext cx="1668463" cy="3111500"/>
          </a:xfrm>
          <a:prstGeom prst="rect">
            <a:avLst/>
          </a:prstGeom>
          <a:gradFill rotWithShape="1">
            <a:gsLst>
              <a:gs pos="0">
                <a:srgbClr val="FF6600"/>
              </a:gs>
              <a:gs pos="100000">
                <a:srgbClr val="FF6600">
                  <a:gamma/>
                  <a:shade val="45490"/>
                  <a:invGamma/>
                </a:srgbClr>
              </a:gs>
            </a:gsLst>
            <a:lin ang="2700000" scaled="1"/>
          </a:gradFill>
          <a:ln w="9525">
            <a:solidFill>
              <a:schemeClr val="tx1"/>
            </a:solidFill>
            <a:miter lim="800000"/>
            <a:headEnd/>
            <a:tailEnd/>
          </a:ln>
          <a:effectLst>
            <a:outerShdw blurRad="50800" dist="38100" dir="2700000" algn="tl" rotWithShape="0">
              <a:prstClr val="black">
                <a:alpha val="40000"/>
              </a:prstClr>
            </a:outerShdw>
          </a:effectLst>
        </p:spPr>
        <p:txBody>
          <a:bodyPr wrap="none" anchor="b"/>
          <a:lstStyle/>
          <a:p>
            <a:pPr algn="ctr" fontAlgn="auto">
              <a:spcBef>
                <a:spcPts val="0"/>
              </a:spcBef>
              <a:spcAft>
                <a:spcPts val="0"/>
              </a:spcAft>
              <a:defRPr/>
            </a:pPr>
            <a:r>
              <a:rPr lang="en-US" sz="1400" dirty="0" err="1">
                <a:latin typeface="+mn-lt"/>
                <a:cs typeface="+mn-cs"/>
              </a:rPr>
              <a:t>AppDomain</a:t>
            </a:r>
            <a:r>
              <a:rPr lang="en-US" sz="1400" dirty="0">
                <a:latin typeface="+mn-lt"/>
                <a:cs typeface="+mn-cs"/>
              </a:rPr>
              <a:t> A</a:t>
            </a:r>
          </a:p>
        </p:txBody>
      </p:sp>
      <p:sp>
        <p:nvSpPr>
          <p:cNvPr id="17418" name="AutoShape 11"/>
          <p:cNvSpPr>
            <a:spLocks noChangeArrowheads="1"/>
          </p:cNvSpPr>
          <p:nvPr/>
        </p:nvSpPr>
        <p:spPr bwMode="auto">
          <a:xfrm>
            <a:off x="928688" y="2062164"/>
            <a:ext cx="4629150" cy="760412"/>
          </a:xfrm>
          <a:prstGeom prst="rightArrow">
            <a:avLst>
              <a:gd name="adj1" fmla="val 37370"/>
              <a:gd name="adj2" fmla="val 55747"/>
            </a:avLst>
          </a:prstGeom>
          <a:solidFill>
            <a:srgbClr val="66FF33">
              <a:alpha val="56862"/>
            </a:srgbClr>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r>
              <a:rPr lang="en-US" sz="1400" b="1">
                <a:solidFill>
                  <a:srgbClr val="000000"/>
                </a:solidFill>
                <a:latin typeface="+mn-lt"/>
              </a:rPr>
              <a:t>OS thread 1</a:t>
            </a:r>
          </a:p>
        </p:txBody>
      </p:sp>
      <p:sp>
        <p:nvSpPr>
          <p:cNvPr id="17419" name="AutoShape 12"/>
          <p:cNvSpPr>
            <a:spLocks noChangeArrowheads="1"/>
          </p:cNvSpPr>
          <p:nvPr/>
        </p:nvSpPr>
        <p:spPr bwMode="auto">
          <a:xfrm>
            <a:off x="928690" y="3049588"/>
            <a:ext cx="2732087" cy="684212"/>
          </a:xfrm>
          <a:prstGeom prst="rightArrow">
            <a:avLst>
              <a:gd name="adj1" fmla="val 40472"/>
              <a:gd name="adj2" fmla="val 67974"/>
            </a:avLst>
          </a:prstGeom>
          <a:solidFill>
            <a:srgbClr val="66FF33">
              <a:alpha val="56862"/>
            </a:srgbClr>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r>
              <a:rPr lang="en-US" sz="1400" b="1">
                <a:solidFill>
                  <a:srgbClr val="000000"/>
                </a:solidFill>
                <a:latin typeface="+mn-lt"/>
              </a:rPr>
              <a:t>OS thread 2</a:t>
            </a:r>
          </a:p>
        </p:txBody>
      </p:sp>
      <p:sp>
        <p:nvSpPr>
          <p:cNvPr id="17420" name="AutoShape 13"/>
          <p:cNvSpPr>
            <a:spLocks noChangeArrowheads="1"/>
          </p:cNvSpPr>
          <p:nvPr/>
        </p:nvSpPr>
        <p:spPr bwMode="auto">
          <a:xfrm>
            <a:off x="928688" y="4037014"/>
            <a:ext cx="6678612" cy="606425"/>
          </a:xfrm>
          <a:prstGeom prst="rightArrow">
            <a:avLst>
              <a:gd name="adj1" fmla="val 55222"/>
              <a:gd name="adj2" fmla="val 64651"/>
            </a:avLst>
          </a:prstGeom>
          <a:solidFill>
            <a:srgbClr val="66FF33">
              <a:alpha val="56862"/>
            </a:srgbClr>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r>
              <a:rPr lang="en-US" sz="1400" b="1">
                <a:solidFill>
                  <a:srgbClr val="000000"/>
                </a:solidFill>
                <a:latin typeface="+mn-lt"/>
              </a:rPr>
              <a:t>OS thread 3</a:t>
            </a:r>
          </a:p>
        </p:txBody>
      </p:sp>
      <p:sp>
        <p:nvSpPr>
          <p:cNvPr id="474122" name="Oval 10"/>
          <p:cNvSpPr>
            <a:spLocks noChangeArrowheads="1"/>
          </p:cNvSpPr>
          <p:nvPr/>
        </p:nvSpPr>
        <p:spPr bwMode="auto">
          <a:xfrm>
            <a:off x="2143127" y="2062164"/>
            <a:ext cx="608013" cy="684212"/>
          </a:xfrm>
          <a:prstGeom prst="ellipse">
            <a:avLst/>
          </a:prstGeom>
          <a:gradFill flip="none" rotWithShape="1">
            <a:gsLst>
              <a:gs pos="0">
                <a:srgbClr val="0000FF"/>
              </a:gs>
              <a:gs pos="100000">
                <a:srgbClr val="0000FF">
                  <a:gamma/>
                  <a:shade val="45490"/>
                  <a:invGamma/>
                </a:srgbClr>
              </a:gs>
            </a:gsLst>
            <a:path path="circle">
              <a:fillToRect l="50000" t="50000" r="50000" b="50000"/>
            </a:path>
            <a:tileRect/>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en-US" sz="1000" b="1">
                <a:solidFill>
                  <a:srgbClr val="FFFF00"/>
                </a:solidFill>
                <a:latin typeface="+mn-lt"/>
                <a:cs typeface="+mn-cs"/>
              </a:rPr>
              <a:t>Thread</a:t>
            </a:r>
          </a:p>
          <a:p>
            <a:pPr algn="ctr" fontAlgn="auto">
              <a:spcBef>
                <a:spcPts val="0"/>
              </a:spcBef>
              <a:spcAft>
                <a:spcPts val="0"/>
              </a:spcAft>
              <a:defRPr/>
            </a:pPr>
            <a:r>
              <a:rPr lang="en-US" sz="1000" b="1">
                <a:solidFill>
                  <a:srgbClr val="FFFF00"/>
                </a:solidFill>
                <a:latin typeface="+mn-lt"/>
                <a:cs typeface="+mn-cs"/>
              </a:rPr>
              <a:t>1</a:t>
            </a:r>
          </a:p>
        </p:txBody>
      </p:sp>
      <p:sp>
        <p:nvSpPr>
          <p:cNvPr id="474121" name="Oval 9"/>
          <p:cNvSpPr>
            <a:spLocks noChangeArrowheads="1"/>
          </p:cNvSpPr>
          <p:nvPr/>
        </p:nvSpPr>
        <p:spPr bwMode="auto">
          <a:xfrm>
            <a:off x="4192590" y="2062164"/>
            <a:ext cx="606425" cy="684212"/>
          </a:xfrm>
          <a:prstGeom prst="ellipse">
            <a:avLst/>
          </a:prstGeom>
          <a:gradFill flip="none" rotWithShape="1">
            <a:gsLst>
              <a:gs pos="0">
                <a:srgbClr val="0000FF"/>
              </a:gs>
              <a:gs pos="100000">
                <a:srgbClr val="0000FF">
                  <a:gamma/>
                  <a:shade val="45490"/>
                  <a:invGamma/>
                </a:srgbClr>
              </a:gs>
            </a:gsLst>
            <a:path path="circle">
              <a:fillToRect l="50000" t="50000" r="50000" b="50000"/>
            </a:path>
            <a:tileRect/>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en-US" sz="1000" b="1">
                <a:solidFill>
                  <a:srgbClr val="FFFF00"/>
                </a:solidFill>
                <a:latin typeface="+mn-lt"/>
                <a:cs typeface="+mn-cs"/>
              </a:rPr>
              <a:t>Thread</a:t>
            </a:r>
          </a:p>
          <a:p>
            <a:pPr algn="ctr" fontAlgn="auto">
              <a:spcBef>
                <a:spcPts val="0"/>
              </a:spcBef>
              <a:spcAft>
                <a:spcPts val="0"/>
              </a:spcAft>
              <a:defRPr/>
            </a:pPr>
            <a:r>
              <a:rPr lang="en-US" sz="1000" b="1">
                <a:solidFill>
                  <a:srgbClr val="FFFF00"/>
                </a:solidFill>
                <a:latin typeface="+mn-lt"/>
                <a:cs typeface="+mn-cs"/>
              </a:rPr>
              <a:t>1</a:t>
            </a:r>
          </a:p>
        </p:txBody>
      </p:sp>
      <p:sp>
        <p:nvSpPr>
          <p:cNvPr id="474126" name="Oval 14"/>
          <p:cNvSpPr>
            <a:spLocks noChangeArrowheads="1"/>
          </p:cNvSpPr>
          <p:nvPr/>
        </p:nvSpPr>
        <p:spPr bwMode="auto">
          <a:xfrm>
            <a:off x="2143127" y="3049589"/>
            <a:ext cx="608013" cy="682625"/>
          </a:xfrm>
          <a:prstGeom prst="ellipse">
            <a:avLst/>
          </a:prstGeom>
          <a:gradFill flip="none" rotWithShape="1">
            <a:gsLst>
              <a:gs pos="0">
                <a:srgbClr val="0000FF"/>
              </a:gs>
              <a:gs pos="100000">
                <a:srgbClr val="0000FF">
                  <a:gamma/>
                  <a:shade val="45490"/>
                  <a:invGamma/>
                </a:srgbClr>
              </a:gs>
            </a:gsLst>
            <a:path path="circle">
              <a:fillToRect l="50000" t="50000" r="50000" b="50000"/>
            </a:path>
            <a:tileRect/>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en-US" sz="1000" b="1">
                <a:solidFill>
                  <a:srgbClr val="FFFF00"/>
                </a:solidFill>
                <a:latin typeface="+mn-lt"/>
                <a:cs typeface="+mn-cs"/>
              </a:rPr>
              <a:t>Thread</a:t>
            </a:r>
          </a:p>
          <a:p>
            <a:pPr algn="ctr" fontAlgn="auto">
              <a:spcBef>
                <a:spcPts val="0"/>
              </a:spcBef>
              <a:spcAft>
                <a:spcPts val="0"/>
              </a:spcAft>
              <a:defRPr/>
            </a:pPr>
            <a:r>
              <a:rPr lang="en-US" sz="1000" b="1">
                <a:solidFill>
                  <a:srgbClr val="FFFF00"/>
                </a:solidFill>
                <a:latin typeface="+mn-lt"/>
                <a:cs typeface="+mn-cs"/>
              </a:rPr>
              <a:t>2</a:t>
            </a:r>
          </a:p>
        </p:txBody>
      </p:sp>
      <p:sp>
        <p:nvSpPr>
          <p:cNvPr id="474127" name="Oval 15"/>
          <p:cNvSpPr>
            <a:spLocks noChangeArrowheads="1"/>
          </p:cNvSpPr>
          <p:nvPr/>
        </p:nvSpPr>
        <p:spPr bwMode="auto">
          <a:xfrm>
            <a:off x="2143127" y="3960814"/>
            <a:ext cx="608013" cy="682625"/>
          </a:xfrm>
          <a:prstGeom prst="ellipse">
            <a:avLst/>
          </a:prstGeom>
          <a:gradFill flip="none" rotWithShape="1">
            <a:gsLst>
              <a:gs pos="0">
                <a:srgbClr val="0000FF"/>
              </a:gs>
              <a:gs pos="100000">
                <a:srgbClr val="0000FF">
                  <a:gamma/>
                  <a:shade val="45490"/>
                  <a:invGamma/>
                </a:srgbClr>
              </a:gs>
            </a:gsLst>
            <a:path path="circle">
              <a:fillToRect l="50000" t="50000" r="50000" b="50000"/>
            </a:path>
            <a:tileRect/>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en-US" sz="1000" b="1">
                <a:solidFill>
                  <a:srgbClr val="FFFF00"/>
                </a:solidFill>
                <a:latin typeface="+mn-lt"/>
                <a:cs typeface="+mn-cs"/>
              </a:rPr>
              <a:t>Thread</a:t>
            </a:r>
          </a:p>
          <a:p>
            <a:pPr algn="ctr" fontAlgn="auto">
              <a:spcBef>
                <a:spcPts val="0"/>
              </a:spcBef>
              <a:spcAft>
                <a:spcPts val="0"/>
              </a:spcAft>
              <a:defRPr/>
            </a:pPr>
            <a:r>
              <a:rPr lang="en-US" sz="1000" b="1">
                <a:solidFill>
                  <a:srgbClr val="FFFF00"/>
                </a:solidFill>
                <a:latin typeface="+mn-lt"/>
                <a:cs typeface="+mn-cs"/>
              </a:rPr>
              <a:t>3</a:t>
            </a:r>
          </a:p>
        </p:txBody>
      </p:sp>
      <p:sp>
        <p:nvSpPr>
          <p:cNvPr id="474128" name="Oval 16"/>
          <p:cNvSpPr>
            <a:spLocks noChangeArrowheads="1"/>
          </p:cNvSpPr>
          <p:nvPr/>
        </p:nvSpPr>
        <p:spPr bwMode="auto">
          <a:xfrm>
            <a:off x="4192588" y="3960814"/>
            <a:ext cx="608012" cy="682625"/>
          </a:xfrm>
          <a:prstGeom prst="ellipse">
            <a:avLst/>
          </a:prstGeom>
          <a:gradFill flip="none" rotWithShape="1">
            <a:gsLst>
              <a:gs pos="0">
                <a:srgbClr val="0000FF"/>
              </a:gs>
              <a:gs pos="100000">
                <a:srgbClr val="0000FF">
                  <a:gamma/>
                  <a:shade val="45490"/>
                  <a:invGamma/>
                </a:srgbClr>
              </a:gs>
            </a:gsLst>
            <a:path path="circle">
              <a:fillToRect l="50000" t="50000" r="50000" b="50000"/>
            </a:path>
            <a:tileRect/>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en-US" sz="1000" b="1">
                <a:solidFill>
                  <a:srgbClr val="FFFF00"/>
                </a:solidFill>
                <a:latin typeface="+mn-lt"/>
                <a:cs typeface="+mn-cs"/>
              </a:rPr>
              <a:t>Thread</a:t>
            </a:r>
          </a:p>
          <a:p>
            <a:pPr algn="ctr" fontAlgn="auto">
              <a:spcBef>
                <a:spcPts val="0"/>
              </a:spcBef>
              <a:spcAft>
                <a:spcPts val="0"/>
              </a:spcAft>
              <a:defRPr/>
            </a:pPr>
            <a:r>
              <a:rPr lang="en-US" sz="1000" b="1">
                <a:solidFill>
                  <a:srgbClr val="FFFF00"/>
                </a:solidFill>
                <a:latin typeface="+mn-lt"/>
                <a:cs typeface="+mn-cs"/>
              </a:rPr>
              <a:t>3</a:t>
            </a:r>
          </a:p>
        </p:txBody>
      </p:sp>
      <p:sp>
        <p:nvSpPr>
          <p:cNvPr id="474129" name="Oval 17"/>
          <p:cNvSpPr>
            <a:spLocks noChangeArrowheads="1"/>
          </p:cNvSpPr>
          <p:nvPr/>
        </p:nvSpPr>
        <p:spPr bwMode="auto">
          <a:xfrm>
            <a:off x="6089652" y="3960814"/>
            <a:ext cx="608013" cy="682625"/>
          </a:xfrm>
          <a:prstGeom prst="ellipse">
            <a:avLst/>
          </a:prstGeom>
          <a:gradFill flip="none" rotWithShape="1">
            <a:gsLst>
              <a:gs pos="0">
                <a:srgbClr val="0000FF"/>
              </a:gs>
              <a:gs pos="100000">
                <a:srgbClr val="0000FF">
                  <a:gamma/>
                  <a:shade val="45490"/>
                  <a:invGamma/>
                </a:srgbClr>
              </a:gs>
            </a:gsLst>
            <a:path path="circle">
              <a:fillToRect l="50000" t="50000" r="50000" b="50000"/>
            </a:path>
            <a:tileRect/>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en-US" sz="1000" b="1">
                <a:solidFill>
                  <a:srgbClr val="FFFF00"/>
                </a:solidFill>
                <a:latin typeface="+mn-lt"/>
                <a:cs typeface="+mn-cs"/>
              </a:rPr>
              <a:t>Thread</a:t>
            </a:r>
          </a:p>
          <a:p>
            <a:pPr algn="ctr" fontAlgn="auto">
              <a:spcBef>
                <a:spcPts val="0"/>
              </a:spcBef>
              <a:spcAft>
                <a:spcPts val="0"/>
              </a:spcAft>
              <a:defRPr/>
            </a:pPr>
            <a:r>
              <a:rPr lang="en-US" sz="1000" b="1">
                <a:solidFill>
                  <a:srgbClr val="FFFF00"/>
                </a:solidFill>
                <a:latin typeface="+mn-lt"/>
                <a:cs typeface="+mn-cs"/>
              </a:rPr>
              <a:t>3</a:t>
            </a:r>
          </a:p>
        </p:txBody>
      </p:sp>
      <p:sp>
        <p:nvSpPr>
          <p:cNvPr id="17" name="Slide Number Placeholder 16"/>
          <p:cNvSpPr>
            <a:spLocks noGrp="1"/>
          </p:cNvSpPr>
          <p:nvPr>
            <p:ph type="sldNum" sz="quarter" idx="11"/>
          </p:nvPr>
        </p:nvSpPr>
        <p:spPr/>
        <p:txBody>
          <a:bodyPr/>
          <a:lstStyle/>
          <a:p>
            <a:fld id="{8D5EC362-8DE0-4138-8AD2-9C18772BB671}" type="slidenum">
              <a:rPr lang="he-IL" smtClean="0"/>
              <a:pPr/>
              <a:t>214</a:t>
            </a:fld>
            <a:endParaRPr lang="he-IL"/>
          </a:p>
        </p:txBody>
      </p:sp>
      <p:sp>
        <p:nvSpPr>
          <p:cNvPr id="18" name="Footer Placeholder 17"/>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206627206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AppDomains</a:t>
            </a:r>
            <a:endParaRPr lang="he-IL" dirty="0"/>
          </a:p>
        </p:txBody>
      </p:sp>
      <p:sp>
        <p:nvSpPr>
          <p:cNvPr id="3" name="Content Placeholder 2"/>
          <p:cNvSpPr>
            <a:spLocks noGrp="1"/>
          </p:cNvSpPr>
          <p:nvPr>
            <p:ph idx="1"/>
          </p:nvPr>
        </p:nvSpPr>
        <p:spPr/>
        <p:txBody>
          <a:bodyPr>
            <a:normAutofit fontScale="92500"/>
          </a:bodyPr>
          <a:lstStyle/>
          <a:p>
            <a:r>
              <a:rPr lang="en-US" sz="2800" dirty="0"/>
              <a:t>Each </a:t>
            </a:r>
            <a:r>
              <a:rPr lang="en-US" sz="2800" dirty="0" err="1"/>
              <a:t>AppDomain</a:t>
            </a:r>
            <a:r>
              <a:rPr lang="en-US" sz="2800" dirty="0"/>
              <a:t> has its own set of environmental variables, accessible via the </a:t>
            </a:r>
            <a:r>
              <a:rPr lang="en-US" sz="2800" b="1" dirty="0" err="1">
                <a:solidFill>
                  <a:srgbClr val="7030A0"/>
                </a:solidFill>
                <a:latin typeface="Consolas" pitchFamily="49" charset="0"/>
                <a:cs typeface="Consolas" pitchFamily="49" charset="0"/>
              </a:rPr>
              <a:t>SetData</a:t>
            </a:r>
            <a:r>
              <a:rPr lang="en-US" sz="2800" dirty="0"/>
              <a:t> and </a:t>
            </a:r>
            <a:r>
              <a:rPr lang="en-US" sz="2800" b="1" dirty="0" err="1">
                <a:solidFill>
                  <a:srgbClr val="7030A0"/>
                </a:solidFill>
                <a:latin typeface="Consolas" pitchFamily="49" charset="0"/>
                <a:cs typeface="Consolas" pitchFamily="49" charset="0"/>
              </a:rPr>
              <a:t>GetData</a:t>
            </a:r>
            <a:r>
              <a:rPr lang="en-US" sz="2800" dirty="0"/>
              <a:t> methods</a:t>
            </a:r>
          </a:p>
          <a:p>
            <a:r>
              <a:rPr lang="en-US" sz="2800" dirty="0" err="1"/>
              <a:t>AppDomains</a:t>
            </a:r>
            <a:r>
              <a:rPr lang="en-US" sz="2800" dirty="0"/>
              <a:t> can be created and destroyed programmatically</a:t>
            </a:r>
          </a:p>
          <a:p>
            <a:pPr lvl="1"/>
            <a:r>
              <a:rPr lang="en-US" sz="2400" dirty="0"/>
              <a:t>Use the </a:t>
            </a:r>
            <a:r>
              <a:rPr lang="en-US" sz="2400" b="1" dirty="0" err="1">
                <a:solidFill>
                  <a:srgbClr val="7030A0"/>
                </a:solidFill>
                <a:latin typeface="Consolas" pitchFamily="49" charset="0"/>
                <a:cs typeface="Consolas" pitchFamily="49" charset="0"/>
              </a:rPr>
              <a:t>AppDomain.CreateDomain</a:t>
            </a:r>
            <a:r>
              <a:rPr lang="en-US" sz="2400" dirty="0"/>
              <a:t> static method to create a new </a:t>
            </a:r>
            <a:r>
              <a:rPr lang="en-US" sz="2400" dirty="0" err="1"/>
              <a:t>AppDomain</a:t>
            </a:r>
            <a:r>
              <a:rPr lang="en-US" sz="2400" dirty="0"/>
              <a:t> in the current process</a:t>
            </a:r>
          </a:p>
          <a:p>
            <a:pPr lvl="1"/>
            <a:r>
              <a:rPr lang="en-US" sz="2400" dirty="0"/>
              <a:t>Use the static method </a:t>
            </a:r>
            <a:r>
              <a:rPr lang="en-US" sz="2400" b="1" dirty="0" err="1">
                <a:solidFill>
                  <a:srgbClr val="7030A0"/>
                </a:solidFill>
                <a:latin typeface="Consolas" pitchFamily="49" charset="0"/>
                <a:cs typeface="Consolas" pitchFamily="49" charset="0"/>
              </a:rPr>
              <a:t>AppDomain.Unload</a:t>
            </a:r>
            <a:r>
              <a:rPr lang="en-US" sz="2400" dirty="0"/>
              <a:t> to destroy the </a:t>
            </a:r>
            <a:r>
              <a:rPr lang="en-US" sz="2400" dirty="0" err="1"/>
              <a:t>AppDomain</a:t>
            </a:r>
            <a:endParaRPr lang="en-US" sz="2400" dirty="0"/>
          </a:p>
          <a:p>
            <a:r>
              <a:rPr lang="en-US" sz="2800" dirty="0"/>
              <a:t>The static property </a:t>
            </a:r>
            <a:r>
              <a:rPr lang="en-US" sz="2800" b="1" dirty="0" err="1">
                <a:solidFill>
                  <a:srgbClr val="C00000"/>
                </a:solidFill>
                <a:latin typeface="Consolas" pitchFamily="49" charset="0"/>
                <a:cs typeface="Consolas" pitchFamily="49" charset="0"/>
              </a:rPr>
              <a:t>AppDomain.CurrentDomain</a:t>
            </a:r>
            <a:r>
              <a:rPr lang="en-US" sz="2800" dirty="0"/>
              <a:t> returns a reference to the </a:t>
            </a:r>
            <a:r>
              <a:rPr lang="en-US" sz="2800" dirty="0" err="1"/>
              <a:t>AppDomain</a:t>
            </a:r>
            <a:r>
              <a:rPr lang="en-US" sz="2800" dirty="0"/>
              <a:t> executing the request</a:t>
            </a:r>
          </a:p>
          <a:p>
            <a:r>
              <a:rPr lang="en-US" sz="2800" dirty="0"/>
              <a:t>The </a:t>
            </a:r>
            <a:r>
              <a:rPr lang="en-US" sz="2800" b="1" dirty="0" err="1">
                <a:solidFill>
                  <a:srgbClr val="7030A0"/>
                </a:solidFill>
                <a:latin typeface="Consolas" pitchFamily="49" charset="0"/>
                <a:cs typeface="Consolas" pitchFamily="49" charset="0"/>
              </a:rPr>
              <a:t>GetAssemblies</a:t>
            </a:r>
            <a:r>
              <a:rPr lang="en-US" sz="2800" dirty="0"/>
              <a:t> method returns an array of all assemblies currently loaded into that </a:t>
            </a:r>
            <a:r>
              <a:rPr lang="en-US" sz="2800" dirty="0" err="1"/>
              <a:t>AppDomain</a:t>
            </a:r>
            <a:endParaRPr lang="en-US" sz="2800" dirty="0"/>
          </a:p>
          <a:p>
            <a:endParaRPr lang="he-IL" sz="2800" dirty="0"/>
          </a:p>
        </p:txBody>
      </p:sp>
      <p:sp>
        <p:nvSpPr>
          <p:cNvPr id="5" name="Footer Placeholder 4"/>
          <p:cNvSpPr>
            <a:spLocks noGrp="1"/>
          </p:cNvSpPr>
          <p:nvPr>
            <p:ph type="ftr" sz="quarter" idx="11"/>
          </p:nvPr>
        </p:nvSpPr>
        <p:spPr/>
        <p:txBody>
          <a:bodyPr/>
          <a:lstStyle/>
          <a:p>
            <a:r>
              <a:rPr lang="en-US"/>
              <a:t>(C)2011 by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215</a:t>
            </a:fld>
            <a:endParaRPr lang="he-IL"/>
          </a:p>
        </p:txBody>
      </p:sp>
    </p:spTree>
    <p:extLst>
      <p:ext uri="{BB962C8B-B14F-4D97-AF65-F5344CB8AC3E}">
        <p14:creationId xmlns:p14="http://schemas.microsoft.com/office/powerpoint/2010/main" val="242727078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Code in </a:t>
            </a:r>
            <a:r>
              <a:rPr lang="en-US" dirty="0" err="1"/>
              <a:t>AppDomains</a:t>
            </a:r>
            <a:endParaRPr lang="he-IL" dirty="0"/>
          </a:p>
        </p:txBody>
      </p:sp>
      <p:sp>
        <p:nvSpPr>
          <p:cNvPr id="3" name="Content Placeholder 2"/>
          <p:cNvSpPr>
            <a:spLocks noGrp="1"/>
          </p:cNvSpPr>
          <p:nvPr>
            <p:ph idx="1"/>
          </p:nvPr>
        </p:nvSpPr>
        <p:spPr/>
        <p:txBody>
          <a:bodyPr>
            <a:normAutofit/>
          </a:bodyPr>
          <a:lstStyle/>
          <a:p>
            <a:pPr>
              <a:lnSpc>
                <a:spcPct val="80000"/>
              </a:lnSpc>
            </a:pPr>
            <a:r>
              <a:rPr lang="en-US" dirty="0"/>
              <a:t>Several techniques exist for executing code in an </a:t>
            </a:r>
            <a:r>
              <a:rPr lang="en-US" dirty="0" err="1"/>
              <a:t>AppDomain</a:t>
            </a:r>
            <a:endParaRPr lang="en-US" dirty="0"/>
          </a:p>
          <a:p>
            <a:pPr>
              <a:lnSpc>
                <a:spcPct val="80000"/>
              </a:lnSpc>
            </a:pPr>
            <a:r>
              <a:rPr lang="en-US" dirty="0"/>
              <a:t>The easiest and most direct way is via the </a:t>
            </a:r>
            <a:r>
              <a:rPr lang="en-US" sz="2800" b="1" dirty="0" err="1">
                <a:solidFill>
                  <a:srgbClr val="7030A0"/>
                </a:solidFill>
                <a:latin typeface="Consolas" pitchFamily="49" charset="0"/>
              </a:rPr>
              <a:t>ExecuteAssembly</a:t>
            </a:r>
            <a:r>
              <a:rPr lang="en-US" sz="2800" dirty="0"/>
              <a:t> </a:t>
            </a:r>
            <a:r>
              <a:rPr lang="en-US" dirty="0"/>
              <a:t>method</a:t>
            </a:r>
          </a:p>
          <a:p>
            <a:pPr lvl="1">
              <a:lnSpc>
                <a:spcPct val="80000"/>
              </a:lnSpc>
            </a:pPr>
            <a:r>
              <a:rPr lang="en-US" dirty="0" err="1">
                <a:latin typeface="Consolas" pitchFamily="49" charset="0"/>
              </a:rPr>
              <a:t>ExecuteAssembly</a:t>
            </a:r>
            <a:r>
              <a:rPr lang="en-US" dirty="0"/>
              <a:t> will switch to the target </a:t>
            </a:r>
            <a:r>
              <a:rPr lang="en-US" dirty="0" err="1"/>
              <a:t>AppDomain</a:t>
            </a:r>
            <a:r>
              <a:rPr lang="en-US" dirty="0"/>
              <a:t> and then load and execute the </a:t>
            </a:r>
            <a:r>
              <a:rPr lang="en-US" b="1" dirty="0">
                <a:latin typeface="Consolas" pitchFamily="49" charset="0"/>
              </a:rPr>
              <a:t>Main</a:t>
            </a:r>
            <a:r>
              <a:rPr lang="en-US" dirty="0"/>
              <a:t> entry point in the executable assembly</a:t>
            </a:r>
          </a:p>
          <a:p>
            <a:pPr>
              <a:lnSpc>
                <a:spcPct val="80000"/>
              </a:lnSpc>
            </a:pPr>
            <a:r>
              <a:rPr lang="en-US" dirty="0"/>
              <a:t>Injection of arbitrary code to be executed in a target </a:t>
            </a:r>
            <a:r>
              <a:rPr lang="en-US" dirty="0" err="1"/>
              <a:t>AppDomain</a:t>
            </a:r>
            <a:r>
              <a:rPr lang="en-US" dirty="0"/>
              <a:t> is also possible using the </a:t>
            </a:r>
            <a:r>
              <a:rPr lang="en-US" sz="2800" b="1" dirty="0" err="1">
                <a:solidFill>
                  <a:srgbClr val="7030A0"/>
                </a:solidFill>
                <a:latin typeface="Consolas" pitchFamily="49" charset="0"/>
              </a:rPr>
              <a:t>DoCallback</a:t>
            </a:r>
            <a:r>
              <a:rPr lang="en-US" dirty="0"/>
              <a:t> method, passing a delegate to be executed in the target </a:t>
            </a:r>
            <a:r>
              <a:rPr lang="en-US" dirty="0" err="1"/>
              <a:t>AppDomain</a:t>
            </a:r>
            <a:endParaRPr lang="en-US" sz="2800" dirty="0">
              <a:solidFill>
                <a:srgbClr val="FFFF00"/>
              </a:solidFill>
              <a:latin typeface="Consolas" pitchFamily="49" charset="0"/>
            </a:endParaRP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216</a:t>
            </a:fld>
            <a:endParaRPr lang="he-IL"/>
          </a:p>
        </p:txBody>
      </p:sp>
    </p:spTree>
    <p:extLst>
      <p:ext uri="{BB962C8B-B14F-4D97-AF65-F5344CB8AC3E}">
        <p14:creationId xmlns:p14="http://schemas.microsoft.com/office/powerpoint/2010/main" val="679302482"/>
      </p:ext>
    </p:extLst>
  </p:cSld>
  <p:clrMapOvr>
    <a:masterClrMapping/>
  </p:clrMapOvr>
  <p:transition>
    <p:fade/>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an Assembly Example</a:t>
            </a:r>
            <a:endParaRPr lang="he-IL" dirty="0"/>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217</a:t>
            </a:fld>
            <a:endParaRPr lang="he-IL"/>
          </a:p>
        </p:txBody>
      </p:sp>
      <p:sp>
        <p:nvSpPr>
          <p:cNvPr id="4" name="Rectangle 3"/>
          <p:cNvSpPr>
            <a:spLocks noChangeArrowheads="1"/>
          </p:cNvSpPr>
          <p:nvPr/>
        </p:nvSpPr>
        <p:spPr bwMode="auto">
          <a:xfrm>
            <a:off x="500034" y="1571613"/>
            <a:ext cx="8001056" cy="353943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dirty="0">
                <a:solidFill>
                  <a:srgbClr val="0000FF"/>
                </a:solidFill>
                <a:latin typeface="Consolas" pitchFamily="49" charset="0"/>
              </a:rPr>
              <a:t>using </a:t>
            </a:r>
            <a:r>
              <a:rPr lang="en-US" sz="1600" dirty="0">
                <a:solidFill>
                  <a:srgbClr val="010001"/>
                </a:solidFill>
                <a:latin typeface="Consolas" pitchFamily="49" charset="0"/>
              </a:rPr>
              <a:t>System;</a:t>
            </a:r>
          </a:p>
          <a:p>
            <a:endParaRPr lang="en-US" sz="1600" dirty="0">
              <a:solidFill>
                <a:srgbClr val="010001"/>
              </a:solidFill>
              <a:latin typeface="Consolas" pitchFamily="49" charset="0"/>
            </a:endParaRPr>
          </a:p>
          <a:p>
            <a:r>
              <a:rPr lang="en-US" sz="1600" dirty="0">
                <a:solidFill>
                  <a:srgbClr val="0000FF"/>
                </a:solidFill>
                <a:latin typeface="Consolas" pitchFamily="49" charset="0"/>
              </a:rPr>
              <a:t>public class </a:t>
            </a:r>
            <a:r>
              <a:rPr lang="en-US" sz="1600" b="1" dirty="0" err="1">
                <a:solidFill>
                  <a:srgbClr val="0000FF"/>
                </a:solidFill>
                <a:latin typeface="Consolas" pitchFamily="49" charset="0"/>
              </a:rPr>
              <a:t>MyApp</a:t>
            </a:r>
            <a:r>
              <a:rPr lang="en-US" sz="1600" b="1" dirty="0">
                <a:solidFill>
                  <a:srgbClr val="0000FF"/>
                </a:solidFill>
                <a:latin typeface="Consolas" pitchFamily="49" charset="0"/>
              </a:rPr>
              <a:t> </a:t>
            </a:r>
            <a:r>
              <a:rPr lang="en-US" sz="1600" dirty="0">
                <a:solidFill>
                  <a:srgbClr val="010001"/>
                </a:solidFill>
                <a:latin typeface="Consolas" pitchFamily="49" charset="0"/>
              </a:rPr>
              <a:t>{</a:t>
            </a:r>
            <a:endParaRPr lang="en-US" sz="1600" b="1" dirty="0">
              <a:solidFill>
                <a:srgbClr val="0000FF"/>
              </a:solidFill>
              <a:latin typeface="Consolas" pitchFamily="49" charset="0"/>
            </a:endParaRPr>
          </a:p>
          <a:p>
            <a:r>
              <a:rPr lang="en-US" sz="1600" dirty="0">
                <a:solidFill>
                  <a:srgbClr val="0000FF"/>
                </a:solidFill>
                <a:latin typeface="Consolas" pitchFamily="49" charset="0"/>
              </a:rPr>
              <a:t>    public static </a:t>
            </a:r>
            <a:r>
              <a:rPr lang="en-US" sz="1600" dirty="0" err="1">
                <a:solidFill>
                  <a:srgbClr val="0000FF"/>
                </a:solidFill>
                <a:latin typeface="Consolas" pitchFamily="49" charset="0"/>
              </a:rPr>
              <a:t>int</a:t>
            </a:r>
            <a:r>
              <a:rPr lang="en-US" sz="1600" dirty="0">
                <a:solidFill>
                  <a:srgbClr val="0000FF"/>
                </a:solidFill>
                <a:latin typeface="Consolas" pitchFamily="49" charset="0"/>
              </a:rPr>
              <a:t> </a:t>
            </a:r>
            <a:r>
              <a:rPr lang="en-US" sz="1600" dirty="0">
                <a:solidFill>
                  <a:srgbClr val="010001"/>
                </a:solidFill>
                <a:latin typeface="Consolas" pitchFamily="49" charset="0"/>
              </a:rPr>
              <a:t>Main(</a:t>
            </a:r>
            <a:r>
              <a:rPr lang="en-US" sz="1600" dirty="0">
                <a:solidFill>
                  <a:srgbClr val="0000FF"/>
                </a:solidFill>
                <a:latin typeface="Consolas" pitchFamily="49" charset="0"/>
              </a:rPr>
              <a:t>string[] </a:t>
            </a:r>
            <a:r>
              <a:rPr lang="en-US" sz="1600" dirty="0" err="1">
                <a:solidFill>
                  <a:srgbClr val="010001"/>
                </a:solidFill>
                <a:latin typeface="Consolas" pitchFamily="49" charset="0"/>
              </a:rPr>
              <a:t>argv</a:t>
            </a:r>
            <a:r>
              <a:rPr lang="en-US" sz="1600" dirty="0">
                <a:solidFill>
                  <a:srgbClr val="010001"/>
                </a:solidFill>
                <a:latin typeface="Consolas" pitchFamily="49" charset="0"/>
              </a:rPr>
              <a:t>) {</a:t>
            </a:r>
          </a:p>
          <a:p>
            <a:r>
              <a:rPr lang="en-US" sz="1600" dirty="0">
                <a:solidFill>
                  <a:srgbClr val="010001"/>
                </a:solidFill>
                <a:latin typeface="Consolas" pitchFamily="49" charset="0"/>
              </a:rPr>
              <a:t>        </a:t>
            </a:r>
            <a:r>
              <a:rPr lang="en-US" sz="1600" dirty="0">
                <a:solidFill>
                  <a:srgbClr val="008000"/>
                </a:solidFill>
                <a:latin typeface="Consolas" pitchFamily="49" charset="0"/>
              </a:rPr>
              <a:t>// create domain</a:t>
            </a:r>
          </a:p>
          <a:p>
            <a:r>
              <a:rPr lang="en-US" sz="1600" dirty="0">
                <a:solidFill>
                  <a:srgbClr val="008000"/>
                </a:solidFill>
                <a:latin typeface="Consolas" pitchFamily="49" charset="0"/>
              </a:rPr>
              <a:t>        </a:t>
            </a:r>
            <a:r>
              <a:rPr lang="en-US" sz="1600" b="1" dirty="0" err="1">
                <a:solidFill>
                  <a:srgbClr val="0000FF"/>
                </a:solidFill>
                <a:latin typeface="Consolas" pitchFamily="49" charset="0"/>
              </a:rPr>
              <a:t>AppDomain</a:t>
            </a:r>
            <a:r>
              <a:rPr lang="en-US" sz="1600" b="1" dirty="0">
                <a:solidFill>
                  <a:srgbClr val="0000FF"/>
                </a:solidFill>
                <a:latin typeface="Consolas" pitchFamily="49" charset="0"/>
              </a:rPr>
              <a:t> </a:t>
            </a:r>
            <a:r>
              <a:rPr lang="en-US" sz="1600" b="1" dirty="0">
                <a:solidFill>
                  <a:srgbClr val="010001"/>
                </a:solidFill>
                <a:latin typeface="Consolas" pitchFamily="49" charset="0"/>
              </a:rPr>
              <a:t>child = </a:t>
            </a:r>
            <a:r>
              <a:rPr lang="en-US" sz="1600" b="1" dirty="0" err="1">
                <a:solidFill>
                  <a:srgbClr val="0000FF"/>
                </a:solidFill>
                <a:latin typeface="Consolas" pitchFamily="49" charset="0"/>
              </a:rPr>
              <a:t>AppDomain.</a:t>
            </a:r>
            <a:r>
              <a:rPr lang="en-US" sz="1600" b="1" dirty="0" err="1">
                <a:solidFill>
                  <a:srgbClr val="010001"/>
                </a:solidFill>
                <a:latin typeface="Consolas" pitchFamily="49" charset="0"/>
              </a:rPr>
              <a:t>CreateDomain</a:t>
            </a:r>
            <a:r>
              <a:rPr lang="en-US" sz="1600" b="1" dirty="0">
                <a:solidFill>
                  <a:srgbClr val="010001"/>
                </a:solidFill>
                <a:latin typeface="Consolas" pitchFamily="49" charset="0"/>
              </a:rPr>
              <a:t>(</a:t>
            </a:r>
            <a:r>
              <a:rPr lang="en-US" sz="1600" b="1" dirty="0">
                <a:solidFill>
                  <a:srgbClr val="A31515"/>
                </a:solidFill>
                <a:latin typeface="Consolas" pitchFamily="49" charset="0"/>
              </a:rPr>
              <a:t>"</a:t>
            </a:r>
            <a:r>
              <a:rPr lang="en-US" sz="1600" b="1" dirty="0" err="1">
                <a:solidFill>
                  <a:srgbClr val="A31515"/>
                </a:solidFill>
                <a:latin typeface="Consolas" pitchFamily="49" charset="0"/>
              </a:rPr>
              <a:t>CalcApp</a:t>
            </a:r>
            <a:r>
              <a:rPr lang="en-US" sz="1600" b="1" dirty="0">
                <a:solidFill>
                  <a:srgbClr val="A31515"/>
                </a:solidFill>
                <a:latin typeface="Consolas" pitchFamily="49" charset="0"/>
              </a:rPr>
              <a:t>");</a:t>
            </a:r>
          </a:p>
          <a:p>
            <a:r>
              <a:rPr lang="en-US" sz="1600" dirty="0">
                <a:solidFill>
                  <a:srgbClr val="A31515"/>
                </a:solidFill>
                <a:latin typeface="Consolas" pitchFamily="49" charset="0"/>
              </a:rPr>
              <a:t>        </a:t>
            </a:r>
            <a:r>
              <a:rPr lang="en-US" sz="1600" dirty="0">
                <a:solidFill>
                  <a:srgbClr val="008000"/>
                </a:solidFill>
                <a:latin typeface="Consolas" pitchFamily="49" charset="0"/>
              </a:rPr>
              <a:t>// execute the assembly</a:t>
            </a:r>
          </a:p>
          <a:p>
            <a:r>
              <a:rPr lang="en-US" sz="1600" dirty="0">
                <a:solidFill>
                  <a:srgbClr val="008000"/>
                </a:solidFill>
                <a:latin typeface="Consolas" pitchFamily="49" charset="0"/>
              </a:rPr>
              <a:t>        </a:t>
            </a:r>
            <a:r>
              <a:rPr lang="en-US" sz="1600" dirty="0" err="1">
                <a:solidFill>
                  <a:srgbClr val="0000FF"/>
                </a:solidFill>
                <a:latin typeface="Consolas" pitchFamily="49" charset="0"/>
              </a:rPr>
              <a:t>int</a:t>
            </a:r>
            <a:r>
              <a:rPr lang="en-US" sz="1600" dirty="0">
                <a:solidFill>
                  <a:srgbClr val="0000FF"/>
                </a:solidFill>
                <a:latin typeface="Consolas" pitchFamily="49" charset="0"/>
              </a:rPr>
              <a:t> </a:t>
            </a:r>
            <a:r>
              <a:rPr lang="en-US" sz="1600" dirty="0">
                <a:solidFill>
                  <a:srgbClr val="010001"/>
                </a:solidFill>
                <a:latin typeface="Consolas" pitchFamily="49" charset="0"/>
              </a:rPr>
              <a:t>result = </a:t>
            </a:r>
            <a:r>
              <a:rPr lang="en-US" sz="1600" dirty="0" err="1">
                <a:solidFill>
                  <a:srgbClr val="010001"/>
                </a:solidFill>
                <a:latin typeface="Consolas" pitchFamily="49" charset="0"/>
              </a:rPr>
              <a:t>child.ExecuteAssembly</a:t>
            </a:r>
            <a:r>
              <a:rPr lang="en-US" sz="1600" dirty="0">
                <a:solidFill>
                  <a:srgbClr val="010001"/>
                </a:solidFill>
                <a:latin typeface="Consolas" pitchFamily="49" charset="0"/>
              </a:rPr>
              <a:t>(</a:t>
            </a:r>
            <a:r>
              <a:rPr lang="en-US" sz="1600" dirty="0">
                <a:solidFill>
                  <a:srgbClr val="A31515"/>
                </a:solidFill>
                <a:latin typeface="Consolas" pitchFamily="49" charset="0"/>
              </a:rPr>
              <a:t>"MyCalc.exe", </a:t>
            </a:r>
            <a:r>
              <a:rPr lang="en-US" sz="1600" dirty="0">
                <a:solidFill>
                  <a:srgbClr val="0000FF"/>
                </a:solidFill>
                <a:latin typeface="Consolas" pitchFamily="49" charset="0"/>
              </a:rPr>
              <a:t>null, </a:t>
            </a:r>
            <a:r>
              <a:rPr lang="en-US" sz="1600" dirty="0" err="1">
                <a:solidFill>
                  <a:srgbClr val="010001"/>
                </a:solidFill>
                <a:latin typeface="Consolas" pitchFamily="49" charset="0"/>
              </a:rPr>
              <a:t>argv</a:t>
            </a:r>
            <a:r>
              <a:rPr lang="en-US" sz="1600" dirty="0">
                <a:solidFill>
                  <a:srgbClr val="010001"/>
                </a:solidFill>
                <a:latin typeface="Consolas" pitchFamily="49" charset="0"/>
              </a:rPr>
              <a:t>);</a:t>
            </a:r>
          </a:p>
          <a:p>
            <a:r>
              <a:rPr lang="en-US" sz="1600" dirty="0">
                <a:solidFill>
                  <a:srgbClr val="010001"/>
                </a:solidFill>
                <a:latin typeface="Consolas" pitchFamily="49" charset="0"/>
              </a:rPr>
              <a:t>        </a:t>
            </a:r>
            <a:r>
              <a:rPr lang="en-US" sz="1600" dirty="0">
                <a:solidFill>
                  <a:srgbClr val="008000"/>
                </a:solidFill>
                <a:latin typeface="Consolas" pitchFamily="49" charset="0"/>
              </a:rPr>
              <a:t>// unload domain</a:t>
            </a:r>
          </a:p>
          <a:p>
            <a:r>
              <a:rPr lang="en-US" sz="1600" dirty="0">
                <a:solidFill>
                  <a:srgbClr val="008000"/>
                </a:solidFill>
                <a:latin typeface="Consolas" pitchFamily="49" charset="0"/>
              </a:rPr>
              <a:t>        </a:t>
            </a:r>
            <a:r>
              <a:rPr lang="en-US" sz="1600" b="1" dirty="0" err="1">
                <a:solidFill>
                  <a:srgbClr val="0000FF"/>
                </a:solidFill>
                <a:latin typeface="Consolas" pitchFamily="49" charset="0"/>
              </a:rPr>
              <a:t>AppDomain.</a:t>
            </a:r>
            <a:r>
              <a:rPr lang="en-US" sz="1600" b="1" dirty="0" err="1">
                <a:solidFill>
                  <a:srgbClr val="010001"/>
                </a:solidFill>
                <a:latin typeface="Consolas" pitchFamily="49" charset="0"/>
              </a:rPr>
              <a:t>Unload</a:t>
            </a:r>
            <a:r>
              <a:rPr lang="en-US" sz="1600" b="1" dirty="0">
                <a:solidFill>
                  <a:srgbClr val="010001"/>
                </a:solidFill>
                <a:latin typeface="Consolas" pitchFamily="49" charset="0"/>
              </a:rPr>
              <a:t>(child);</a:t>
            </a:r>
          </a:p>
          <a:p>
            <a:r>
              <a:rPr lang="en-US" sz="1600" dirty="0">
                <a:solidFill>
                  <a:srgbClr val="010001"/>
                </a:solidFill>
                <a:latin typeface="Consolas" pitchFamily="49" charset="0"/>
              </a:rPr>
              <a:t>        </a:t>
            </a:r>
            <a:r>
              <a:rPr lang="en-US" sz="1600" dirty="0">
                <a:solidFill>
                  <a:srgbClr val="008000"/>
                </a:solidFill>
                <a:latin typeface="Consolas" pitchFamily="49" charset="0"/>
              </a:rPr>
              <a:t>// return result</a:t>
            </a:r>
          </a:p>
          <a:p>
            <a:r>
              <a:rPr lang="en-US" sz="1600" dirty="0">
                <a:solidFill>
                  <a:srgbClr val="008000"/>
                </a:solidFill>
                <a:latin typeface="Consolas" pitchFamily="49" charset="0"/>
              </a:rPr>
              <a:t>        </a:t>
            </a:r>
            <a:r>
              <a:rPr lang="en-US" sz="1600" dirty="0">
                <a:solidFill>
                  <a:srgbClr val="0000FF"/>
                </a:solidFill>
                <a:latin typeface="Consolas" pitchFamily="49" charset="0"/>
              </a:rPr>
              <a:t>return </a:t>
            </a:r>
            <a:r>
              <a:rPr lang="en-US" sz="1600" dirty="0">
                <a:solidFill>
                  <a:srgbClr val="010001"/>
                </a:solidFill>
                <a:latin typeface="Consolas" pitchFamily="49" charset="0"/>
              </a:rPr>
              <a:t>result;</a:t>
            </a:r>
          </a:p>
          <a:p>
            <a:r>
              <a:rPr lang="en-US" sz="1600" dirty="0">
                <a:solidFill>
                  <a:srgbClr val="010001"/>
                </a:solidFill>
                <a:latin typeface="Consolas" pitchFamily="49" charset="0"/>
              </a:rPr>
              <a:t>    }</a:t>
            </a:r>
          </a:p>
          <a:p>
            <a:r>
              <a:rPr lang="en-US" sz="1600" dirty="0">
                <a:solidFill>
                  <a:srgbClr val="010001"/>
                </a:solidFill>
                <a:latin typeface="Consolas" pitchFamily="49" charset="0"/>
              </a:rPr>
              <a:t>}</a:t>
            </a:r>
          </a:p>
        </p:txBody>
      </p:sp>
    </p:spTree>
    <p:extLst>
      <p:ext uri="{BB962C8B-B14F-4D97-AF65-F5344CB8AC3E}">
        <p14:creationId xmlns:p14="http://schemas.microsoft.com/office/powerpoint/2010/main" val="2662864102"/>
      </p:ext>
    </p:extLst>
  </p:cSld>
  <p:clrMapOvr>
    <a:masterClrMapping/>
  </p:clrMapOvr>
  <p:transition>
    <p:fade/>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Into Another </a:t>
            </a:r>
            <a:r>
              <a:rPr lang="en-US" dirty="0" err="1"/>
              <a:t>AppDomain</a:t>
            </a:r>
            <a:endParaRPr lang="en-US" dirty="0"/>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218</a:t>
            </a:fld>
            <a:endParaRPr lang="he-IL"/>
          </a:p>
        </p:txBody>
      </p:sp>
      <p:sp>
        <p:nvSpPr>
          <p:cNvPr id="4" name="Rectangle 3"/>
          <p:cNvSpPr>
            <a:spLocks noChangeArrowheads="1"/>
          </p:cNvSpPr>
          <p:nvPr/>
        </p:nvSpPr>
        <p:spPr bwMode="auto">
          <a:xfrm>
            <a:off x="571472" y="1189776"/>
            <a:ext cx="8001056" cy="5047536"/>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5760"/>
            <a:r>
              <a:rPr lang="en-US" sz="1400" dirty="0">
                <a:solidFill>
                  <a:srgbClr val="0000FF"/>
                </a:solidFill>
                <a:latin typeface="Consolas" pitchFamily="49" charset="0"/>
              </a:rPr>
              <a:t>public class </a:t>
            </a:r>
            <a:r>
              <a:rPr lang="en-US" sz="1400" b="1" dirty="0" err="1">
                <a:solidFill>
                  <a:srgbClr val="0000FF"/>
                </a:solidFill>
                <a:latin typeface="Consolas" pitchFamily="49" charset="0"/>
              </a:rPr>
              <a:t>MyApp</a:t>
            </a:r>
            <a:r>
              <a:rPr lang="en-US" sz="1400" b="1" dirty="0">
                <a:solidFill>
                  <a:srgbClr val="0000FF"/>
                </a:solidFill>
                <a:latin typeface="Consolas" pitchFamily="49" charset="0"/>
              </a:rPr>
              <a:t> {</a:t>
            </a:r>
          </a:p>
          <a:p>
            <a:pPr defTabSz="365760"/>
            <a:r>
              <a:rPr lang="en-US" sz="1400" dirty="0">
                <a:solidFill>
                  <a:srgbClr val="0000FF"/>
                </a:solidFill>
                <a:latin typeface="Consolas" pitchFamily="49" charset="0"/>
              </a:rPr>
              <a:t>	</a:t>
            </a:r>
            <a:r>
              <a:rPr lang="en-US" sz="1400" dirty="0">
                <a:solidFill>
                  <a:srgbClr val="008000"/>
                </a:solidFill>
                <a:latin typeface="Consolas" pitchFamily="49" charset="0"/>
              </a:rPr>
              <a:t>// simple routine that stores the number of</a:t>
            </a:r>
          </a:p>
          <a:p>
            <a:pPr defTabSz="365760"/>
            <a:r>
              <a:rPr lang="en-US" sz="1400" dirty="0">
                <a:solidFill>
                  <a:srgbClr val="008000"/>
                </a:solidFill>
                <a:latin typeface="Consolas" pitchFamily="49" charset="0"/>
              </a:rPr>
              <a:t>	// loaded assemblies in an </a:t>
            </a:r>
            <a:r>
              <a:rPr lang="en-US" sz="1400" dirty="0" err="1">
                <a:solidFill>
                  <a:srgbClr val="008000"/>
                </a:solidFill>
                <a:latin typeface="Consolas" pitchFamily="49" charset="0"/>
              </a:rPr>
              <a:t>AppDomain</a:t>
            </a:r>
            <a:r>
              <a:rPr lang="en-US" sz="1400" dirty="0">
                <a:solidFill>
                  <a:srgbClr val="008000"/>
                </a:solidFill>
                <a:latin typeface="Consolas" pitchFamily="49" charset="0"/>
              </a:rPr>
              <a:t> property</a:t>
            </a:r>
          </a:p>
          <a:p>
            <a:pPr defTabSz="365760"/>
            <a:r>
              <a:rPr lang="en-US" sz="1400" dirty="0">
                <a:solidFill>
                  <a:srgbClr val="008000"/>
                </a:solidFill>
                <a:latin typeface="Consolas" pitchFamily="49" charset="0"/>
              </a:rPr>
              <a:t>	</a:t>
            </a:r>
            <a:r>
              <a:rPr lang="en-US" sz="1400" dirty="0">
                <a:solidFill>
                  <a:srgbClr val="0000FF"/>
                </a:solidFill>
                <a:latin typeface="Consolas" pitchFamily="49" charset="0"/>
              </a:rPr>
              <a:t>public static void </a:t>
            </a:r>
            <a:r>
              <a:rPr lang="en-US" sz="1400" dirty="0" err="1">
                <a:solidFill>
                  <a:srgbClr val="010001"/>
                </a:solidFill>
                <a:latin typeface="Consolas" pitchFamily="49" charset="0"/>
              </a:rPr>
              <a:t>CallbackProc</a:t>
            </a:r>
            <a:r>
              <a:rPr lang="en-US" sz="1400" dirty="0">
                <a:solidFill>
                  <a:srgbClr val="010001"/>
                </a:solidFill>
                <a:latin typeface="Consolas" pitchFamily="49" charset="0"/>
              </a:rPr>
              <a:t>() {</a:t>
            </a:r>
          </a:p>
          <a:p>
            <a:pPr defTabSz="365760"/>
            <a:r>
              <a:rPr lang="en-US" sz="1400" dirty="0">
                <a:solidFill>
                  <a:srgbClr val="010001"/>
                </a:solidFill>
                <a:latin typeface="Consolas" pitchFamily="49" charset="0"/>
              </a:rPr>
              <a:t>		</a:t>
            </a:r>
            <a:r>
              <a:rPr lang="en-US" sz="1400" b="1" dirty="0" err="1">
                <a:solidFill>
                  <a:srgbClr val="0000FF"/>
                </a:solidFill>
                <a:latin typeface="Consolas" pitchFamily="49" charset="0"/>
              </a:rPr>
              <a:t>AppDomain</a:t>
            </a:r>
            <a:r>
              <a:rPr lang="en-US" sz="1400" b="1" dirty="0">
                <a:solidFill>
                  <a:srgbClr val="0000FF"/>
                </a:solidFill>
                <a:latin typeface="Consolas" pitchFamily="49" charset="0"/>
              </a:rPr>
              <a:t> </a:t>
            </a:r>
            <a:r>
              <a:rPr lang="en-US" sz="1400" b="1" dirty="0">
                <a:solidFill>
                  <a:srgbClr val="010001"/>
                </a:solidFill>
                <a:latin typeface="Consolas" pitchFamily="49" charset="0"/>
              </a:rPr>
              <a:t>current = </a:t>
            </a:r>
            <a:r>
              <a:rPr lang="en-US" sz="1400" b="1" dirty="0" err="1">
                <a:solidFill>
                  <a:srgbClr val="0000FF"/>
                </a:solidFill>
                <a:latin typeface="Consolas" pitchFamily="49" charset="0"/>
              </a:rPr>
              <a:t>AppDomain.</a:t>
            </a:r>
            <a:r>
              <a:rPr lang="en-US" sz="1400" b="1" dirty="0" err="1">
                <a:solidFill>
                  <a:srgbClr val="010001"/>
                </a:solidFill>
                <a:latin typeface="Consolas" pitchFamily="49" charset="0"/>
              </a:rPr>
              <a:t>CurrentDomain</a:t>
            </a:r>
            <a:r>
              <a:rPr lang="en-US" sz="1400" b="1" dirty="0">
                <a:solidFill>
                  <a:srgbClr val="010001"/>
                </a:solidFill>
                <a:latin typeface="Consolas" pitchFamily="49" charset="0"/>
              </a:rPr>
              <a:t>;</a:t>
            </a:r>
          </a:p>
          <a:p>
            <a:pPr defTabSz="365760"/>
            <a:r>
              <a:rPr lang="en-US" sz="1400" dirty="0">
                <a:solidFill>
                  <a:srgbClr val="010001"/>
                </a:solidFill>
                <a:latin typeface="Consolas" pitchFamily="49" charset="0"/>
              </a:rPr>
              <a:t>		</a:t>
            </a:r>
            <a:r>
              <a:rPr lang="en-US" sz="1400" dirty="0" err="1">
                <a:solidFill>
                  <a:srgbClr val="010001"/>
                </a:solidFill>
                <a:latin typeface="Consolas" pitchFamily="49" charset="0"/>
              </a:rPr>
              <a:t>current.SetData</a:t>
            </a:r>
            <a:r>
              <a:rPr lang="en-US" sz="1400" dirty="0">
                <a:solidFill>
                  <a:srgbClr val="010001"/>
                </a:solidFill>
                <a:latin typeface="Consolas" pitchFamily="49" charset="0"/>
              </a:rPr>
              <a:t>(</a:t>
            </a:r>
            <a:r>
              <a:rPr lang="en-US" sz="1400" dirty="0">
                <a:solidFill>
                  <a:srgbClr val="A31515"/>
                </a:solidFill>
                <a:latin typeface="Consolas" pitchFamily="49" charset="0"/>
              </a:rPr>
              <a:t>"</a:t>
            </a:r>
            <a:r>
              <a:rPr lang="en-US" sz="1400" dirty="0" err="1">
                <a:solidFill>
                  <a:srgbClr val="A31515"/>
                </a:solidFill>
                <a:latin typeface="Consolas" pitchFamily="49" charset="0"/>
              </a:rPr>
              <a:t>NumberOfAssemblies</a:t>
            </a:r>
            <a:r>
              <a:rPr lang="en-US" sz="1400" dirty="0">
                <a:solidFill>
                  <a:srgbClr val="A31515"/>
                </a:solidFill>
                <a:latin typeface="Consolas" pitchFamily="49" charset="0"/>
              </a:rPr>
              <a:t>", </a:t>
            </a:r>
            <a:r>
              <a:rPr lang="en-US" sz="1400" dirty="0" err="1">
                <a:solidFill>
                  <a:srgbClr val="010001"/>
                </a:solidFill>
                <a:latin typeface="Consolas" pitchFamily="49" charset="0"/>
              </a:rPr>
              <a:t>current.GetAssemblies</a:t>
            </a:r>
            <a:r>
              <a:rPr lang="en-US" sz="1400" dirty="0">
                <a:solidFill>
                  <a:srgbClr val="010001"/>
                </a:solidFill>
                <a:latin typeface="Consolas" pitchFamily="49" charset="0"/>
              </a:rPr>
              <a:t>().Length);</a:t>
            </a:r>
          </a:p>
          <a:p>
            <a:pPr defTabSz="365760"/>
            <a:r>
              <a:rPr lang="en-US" sz="1400" dirty="0">
                <a:solidFill>
                  <a:srgbClr val="010001"/>
                </a:solidFill>
                <a:latin typeface="Consolas" pitchFamily="49" charset="0"/>
              </a:rPr>
              <a:t>	}</a:t>
            </a:r>
          </a:p>
          <a:p>
            <a:pPr defTabSz="365760"/>
            <a:endParaRPr lang="en-US" sz="1400" dirty="0">
              <a:solidFill>
                <a:srgbClr val="010001"/>
              </a:solidFill>
              <a:latin typeface="Consolas" pitchFamily="49" charset="0"/>
            </a:endParaRPr>
          </a:p>
          <a:p>
            <a:pPr defTabSz="365760"/>
            <a:r>
              <a:rPr lang="en-US" sz="1400" dirty="0">
                <a:solidFill>
                  <a:srgbClr val="010001"/>
                </a:solidFill>
                <a:latin typeface="Consolas" pitchFamily="49" charset="0"/>
              </a:rPr>
              <a:t>	</a:t>
            </a:r>
            <a:r>
              <a:rPr lang="en-US" sz="1400" dirty="0">
                <a:solidFill>
                  <a:srgbClr val="008000"/>
                </a:solidFill>
                <a:latin typeface="Consolas" pitchFamily="49" charset="0"/>
              </a:rPr>
              <a:t>// This routine does the work!</a:t>
            </a:r>
          </a:p>
          <a:p>
            <a:pPr defTabSz="365760"/>
            <a:r>
              <a:rPr lang="en-US" sz="1400" dirty="0">
                <a:solidFill>
                  <a:srgbClr val="008000"/>
                </a:solidFill>
                <a:latin typeface="Consolas" pitchFamily="49" charset="0"/>
              </a:rPr>
              <a:t>	</a:t>
            </a:r>
            <a:r>
              <a:rPr lang="en-US" sz="1400" dirty="0">
                <a:solidFill>
                  <a:srgbClr val="0000FF"/>
                </a:solidFill>
                <a:latin typeface="Consolas" pitchFamily="49" charset="0"/>
              </a:rPr>
              <a:t>static </a:t>
            </a:r>
            <a:r>
              <a:rPr lang="en-US" sz="1400" dirty="0" err="1">
                <a:solidFill>
                  <a:srgbClr val="0000FF"/>
                </a:solidFill>
                <a:latin typeface="Consolas" pitchFamily="49" charset="0"/>
              </a:rPr>
              <a:t>int</a:t>
            </a:r>
            <a:r>
              <a:rPr lang="en-US" sz="1400" dirty="0">
                <a:solidFill>
                  <a:srgbClr val="0000FF"/>
                </a:solidFill>
                <a:latin typeface="Consolas" pitchFamily="49" charset="0"/>
              </a:rPr>
              <a:t> </a:t>
            </a:r>
            <a:r>
              <a:rPr lang="en-US" sz="1400" dirty="0" err="1">
                <a:solidFill>
                  <a:srgbClr val="010001"/>
                </a:solidFill>
                <a:latin typeface="Consolas" pitchFamily="49" charset="0"/>
              </a:rPr>
              <a:t>GetAssemblyCount</a:t>
            </a:r>
            <a:r>
              <a:rPr lang="en-US" sz="1400" dirty="0">
                <a:solidFill>
                  <a:srgbClr val="010001"/>
                </a:solidFill>
                <a:latin typeface="Consolas" pitchFamily="49" charset="0"/>
              </a:rPr>
              <a:t>(</a:t>
            </a:r>
            <a:r>
              <a:rPr lang="en-US" sz="1400" b="1" dirty="0" err="1">
                <a:solidFill>
                  <a:srgbClr val="0000FF"/>
                </a:solidFill>
                <a:latin typeface="Consolas" pitchFamily="49" charset="0"/>
              </a:rPr>
              <a:t>AppDomain</a:t>
            </a:r>
            <a:r>
              <a:rPr lang="en-US" sz="1400" b="1" dirty="0">
                <a:solidFill>
                  <a:srgbClr val="0000FF"/>
                </a:solidFill>
                <a:latin typeface="Consolas" pitchFamily="49" charset="0"/>
              </a:rPr>
              <a:t> </a:t>
            </a:r>
            <a:r>
              <a:rPr lang="en-US" sz="1400" b="1" dirty="0">
                <a:solidFill>
                  <a:srgbClr val="010001"/>
                </a:solidFill>
                <a:latin typeface="Consolas" pitchFamily="49" charset="0"/>
              </a:rPr>
              <a:t>target) {</a:t>
            </a:r>
          </a:p>
          <a:p>
            <a:pPr defTabSz="365760"/>
            <a:r>
              <a:rPr lang="en-US" sz="1400" dirty="0">
                <a:solidFill>
                  <a:srgbClr val="010001"/>
                </a:solidFill>
                <a:latin typeface="Consolas" pitchFamily="49" charset="0"/>
              </a:rPr>
              <a:t>		</a:t>
            </a:r>
            <a:r>
              <a:rPr lang="en-US" sz="1400" dirty="0">
                <a:solidFill>
                  <a:srgbClr val="008000"/>
                </a:solidFill>
                <a:latin typeface="Consolas" pitchFamily="49" charset="0"/>
              </a:rPr>
              <a:t>// inject and execute the code</a:t>
            </a:r>
          </a:p>
          <a:p>
            <a:pPr defTabSz="365760"/>
            <a:r>
              <a:rPr lang="en-US" sz="1400" dirty="0">
                <a:solidFill>
                  <a:srgbClr val="008000"/>
                </a:solidFill>
                <a:latin typeface="Consolas" pitchFamily="49" charset="0"/>
              </a:rPr>
              <a:t>		</a:t>
            </a:r>
            <a:r>
              <a:rPr lang="en-US" sz="1400" dirty="0" err="1">
                <a:solidFill>
                  <a:srgbClr val="010001"/>
                </a:solidFill>
                <a:latin typeface="Consolas" pitchFamily="49" charset="0"/>
              </a:rPr>
              <a:t>target.DoCallBack</a:t>
            </a:r>
            <a:r>
              <a:rPr lang="en-US" sz="1400" dirty="0">
                <a:solidFill>
                  <a:srgbClr val="010001"/>
                </a:solidFill>
                <a:latin typeface="Consolas" pitchFamily="49" charset="0"/>
              </a:rPr>
              <a:t>(</a:t>
            </a:r>
            <a:r>
              <a:rPr lang="en-US" sz="1400" dirty="0" err="1">
                <a:solidFill>
                  <a:srgbClr val="010001"/>
                </a:solidFill>
                <a:latin typeface="Consolas" pitchFamily="49" charset="0"/>
              </a:rPr>
              <a:t>CallbackProc</a:t>
            </a:r>
            <a:r>
              <a:rPr lang="en-US" sz="1400" dirty="0">
                <a:solidFill>
                  <a:srgbClr val="010001"/>
                </a:solidFill>
                <a:latin typeface="Consolas" pitchFamily="49" charset="0"/>
              </a:rPr>
              <a:t>);</a:t>
            </a:r>
          </a:p>
          <a:p>
            <a:pPr defTabSz="365760"/>
            <a:r>
              <a:rPr lang="en-US" sz="1400" dirty="0">
                <a:solidFill>
                  <a:srgbClr val="010001"/>
                </a:solidFill>
                <a:latin typeface="Consolas" pitchFamily="49" charset="0"/>
              </a:rPr>
              <a:t>		</a:t>
            </a:r>
            <a:r>
              <a:rPr lang="en-US" sz="1400" dirty="0">
                <a:solidFill>
                  <a:srgbClr val="008000"/>
                </a:solidFill>
                <a:latin typeface="Consolas" pitchFamily="49" charset="0"/>
              </a:rPr>
              <a:t>// extract the property</a:t>
            </a:r>
          </a:p>
          <a:p>
            <a:pPr defTabSz="365760"/>
            <a:r>
              <a:rPr lang="en-US" sz="1400" dirty="0">
                <a:solidFill>
                  <a:srgbClr val="008000"/>
                </a:solidFill>
                <a:latin typeface="Consolas" pitchFamily="49" charset="0"/>
              </a:rPr>
              <a:t>		</a:t>
            </a:r>
            <a:r>
              <a:rPr lang="en-US" sz="1400" dirty="0">
                <a:solidFill>
                  <a:srgbClr val="0000FF"/>
                </a:solidFill>
                <a:latin typeface="Consolas" pitchFamily="49" charset="0"/>
              </a:rPr>
              <a:t>return (</a:t>
            </a:r>
            <a:r>
              <a:rPr lang="en-US" sz="1400" dirty="0" err="1">
                <a:solidFill>
                  <a:srgbClr val="0000FF"/>
                </a:solidFill>
                <a:latin typeface="Consolas" pitchFamily="49" charset="0"/>
              </a:rPr>
              <a:t>int</a:t>
            </a:r>
            <a:r>
              <a:rPr lang="en-US" sz="1400" dirty="0">
                <a:solidFill>
                  <a:srgbClr val="0000FF"/>
                </a:solidFill>
                <a:latin typeface="Consolas" pitchFamily="49" charset="0"/>
              </a:rPr>
              <a:t>)</a:t>
            </a:r>
            <a:r>
              <a:rPr lang="en-US" sz="1400" dirty="0" err="1">
                <a:solidFill>
                  <a:srgbClr val="010001"/>
                </a:solidFill>
                <a:latin typeface="Consolas" pitchFamily="49" charset="0"/>
              </a:rPr>
              <a:t>target.GetData</a:t>
            </a:r>
            <a:r>
              <a:rPr lang="en-US" sz="1400" dirty="0">
                <a:solidFill>
                  <a:srgbClr val="010001"/>
                </a:solidFill>
                <a:latin typeface="Consolas" pitchFamily="49" charset="0"/>
              </a:rPr>
              <a:t>(</a:t>
            </a:r>
            <a:r>
              <a:rPr lang="en-US" sz="1400" dirty="0">
                <a:solidFill>
                  <a:srgbClr val="A31515"/>
                </a:solidFill>
                <a:latin typeface="Consolas" pitchFamily="49" charset="0"/>
              </a:rPr>
              <a:t>"</a:t>
            </a:r>
            <a:r>
              <a:rPr lang="en-US" sz="1400" dirty="0" err="1">
                <a:solidFill>
                  <a:srgbClr val="A31515"/>
                </a:solidFill>
                <a:latin typeface="Consolas" pitchFamily="49" charset="0"/>
              </a:rPr>
              <a:t>NumberOfAssemblies</a:t>
            </a:r>
            <a:r>
              <a:rPr lang="en-US" sz="1400" dirty="0">
                <a:solidFill>
                  <a:srgbClr val="A31515"/>
                </a:solidFill>
                <a:latin typeface="Consolas" pitchFamily="49" charset="0"/>
              </a:rPr>
              <a:t>");</a:t>
            </a:r>
          </a:p>
          <a:p>
            <a:pPr defTabSz="365760"/>
            <a:r>
              <a:rPr lang="en-US" sz="1400" dirty="0">
                <a:solidFill>
                  <a:srgbClr val="A31515"/>
                </a:solidFill>
                <a:latin typeface="Consolas" pitchFamily="49" charset="0"/>
              </a:rPr>
              <a:t>	}</a:t>
            </a:r>
          </a:p>
          <a:p>
            <a:pPr defTabSz="365760"/>
            <a:endParaRPr lang="en-US" sz="1400" dirty="0">
              <a:solidFill>
                <a:srgbClr val="A31515"/>
              </a:solidFill>
              <a:latin typeface="Consolas" pitchFamily="49" charset="0"/>
            </a:endParaRPr>
          </a:p>
          <a:p>
            <a:pPr defTabSz="365760"/>
            <a:r>
              <a:rPr lang="en-US" sz="1400" dirty="0">
                <a:solidFill>
                  <a:srgbClr val="A31515"/>
                </a:solidFill>
                <a:latin typeface="Consolas" pitchFamily="49" charset="0"/>
              </a:rPr>
              <a:t>	</a:t>
            </a:r>
            <a:r>
              <a:rPr lang="en-US" sz="1400" dirty="0">
                <a:solidFill>
                  <a:srgbClr val="008000"/>
                </a:solidFill>
                <a:latin typeface="Consolas" pitchFamily="49" charset="0"/>
              </a:rPr>
              <a:t>// spawn a domain and inject the code</a:t>
            </a:r>
          </a:p>
          <a:p>
            <a:pPr defTabSz="365760"/>
            <a:r>
              <a:rPr lang="en-US" sz="1400" dirty="0">
                <a:solidFill>
                  <a:srgbClr val="008000"/>
                </a:solidFill>
                <a:latin typeface="Consolas" pitchFamily="49" charset="0"/>
              </a:rPr>
              <a:t>	</a:t>
            </a:r>
            <a:r>
              <a:rPr lang="en-US" sz="1400" dirty="0">
                <a:solidFill>
                  <a:srgbClr val="0000FF"/>
                </a:solidFill>
                <a:latin typeface="Consolas" pitchFamily="49" charset="0"/>
              </a:rPr>
              <a:t>static void </a:t>
            </a:r>
            <a:r>
              <a:rPr lang="en-US" sz="1400" dirty="0">
                <a:solidFill>
                  <a:srgbClr val="010001"/>
                </a:solidFill>
                <a:latin typeface="Consolas" pitchFamily="49" charset="0"/>
              </a:rPr>
              <a:t>Main() {</a:t>
            </a:r>
          </a:p>
          <a:p>
            <a:pPr defTabSz="365760"/>
            <a:r>
              <a:rPr lang="en-US" sz="1400" dirty="0">
                <a:solidFill>
                  <a:srgbClr val="010001"/>
                </a:solidFill>
                <a:latin typeface="Consolas" pitchFamily="49" charset="0"/>
              </a:rPr>
              <a:t>		</a:t>
            </a:r>
            <a:r>
              <a:rPr lang="en-US" sz="1400" b="1" dirty="0" err="1">
                <a:solidFill>
                  <a:srgbClr val="0000FF"/>
                </a:solidFill>
                <a:latin typeface="Consolas" pitchFamily="49" charset="0"/>
              </a:rPr>
              <a:t>AppDomain</a:t>
            </a:r>
            <a:r>
              <a:rPr lang="en-US" sz="1400" b="1" dirty="0">
                <a:solidFill>
                  <a:srgbClr val="0000FF"/>
                </a:solidFill>
                <a:latin typeface="Consolas" pitchFamily="49" charset="0"/>
              </a:rPr>
              <a:t> </a:t>
            </a:r>
            <a:r>
              <a:rPr lang="en-US" sz="1400" b="1" dirty="0">
                <a:solidFill>
                  <a:srgbClr val="010001"/>
                </a:solidFill>
                <a:latin typeface="Consolas" pitchFamily="49" charset="0"/>
              </a:rPr>
              <a:t>child = </a:t>
            </a:r>
            <a:r>
              <a:rPr lang="en-US" sz="1400" b="1" dirty="0" err="1">
                <a:solidFill>
                  <a:srgbClr val="0000FF"/>
                </a:solidFill>
                <a:latin typeface="Consolas" pitchFamily="49" charset="0"/>
              </a:rPr>
              <a:t>AppDomain.</a:t>
            </a:r>
            <a:r>
              <a:rPr lang="en-US" sz="1400" b="1" dirty="0" err="1">
                <a:solidFill>
                  <a:srgbClr val="010001"/>
                </a:solidFill>
                <a:latin typeface="Consolas" pitchFamily="49" charset="0"/>
              </a:rPr>
              <a:t>CreateDomain</a:t>
            </a:r>
            <a:r>
              <a:rPr lang="en-US" sz="1400" b="1" dirty="0">
                <a:solidFill>
                  <a:srgbClr val="010001"/>
                </a:solidFill>
                <a:latin typeface="Consolas" pitchFamily="49" charset="0"/>
              </a:rPr>
              <a:t>(</a:t>
            </a:r>
            <a:r>
              <a:rPr lang="en-US" sz="1400" b="1" dirty="0">
                <a:solidFill>
                  <a:srgbClr val="A31515"/>
                </a:solidFill>
                <a:latin typeface="Consolas" pitchFamily="49" charset="0"/>
              </a:rPr>
              <a:t>"Child", </a:t>
            </a:r>
            <a:r>
              <a:rPr lang="en-US" sz="1400" b="1" dirty="0">
                <a:solidFill>
                  <a:srgbClr val="0000FF"/>
                </a:solidFill>
                <a:latin typeface="Consolas" pitchFamily="49" charset="0"/>
              </a:rPr>
              <a:t>null, null);</a:t>
            </a:r>
          </a:p>
          <a:p>
            <a:pPr defTabSz="365760"/>
            <a:r>
              <a:rPr lang="en-US" sz="1400" dirty="0">
                <a:solidFill>
                  <a:srgbClr val="0000FF"/>
                </a:solidFill>
                <a:latin typeface="Consolas" pitchFamily="49" charset="0"/>
              </a:rPr>
              <a:t>		</a:t>
            </a:r>
            <a:r>
              <a:rPr lang="en-US" sz="1400" b="1" dirty="0" err="1">
                <a:solidFill>
                  <a:srgbClr val="0000FF"/>
                </a:solidFill>
                <a:latin typeface="Consolas" pitchFamily="49" charset="0"/>
              </a:rPr>
              <a:t>Console.</a:t>
            </a:r>
            <a:r>
              <a:rPr lang="en-US" sz="1400" b="1" dirty="0" err="1">
                <a:solidFill>
                  <a:srgbClr val="010001"/>
                </a:solidFill>
                <a:latin typeface="Consolas" pitchFamily="49" charset="0"/>
              </a:rPr>
              <a:t>WriteLine</a:t>
            </a:r>
            <a:r>
              <a:rPr lang="en-US" sz="1400" b="1" dirty="0">
                <a:solidFill>
                  <a:srgbClr val="010001"/>
                </a:solidFill>
                <a:latin typeface="Consolas" pitchFamily="49" charset="0"/>
              </a:rPr>
              <a:t>(</a:t>
            </a:r>
            <a:r>
              <a:rPr lang="en-US" sz="1400" b="1" dirty="0" err="1">
                <a:solidFill>
                  <a:srgbClr val="010001"/>
                </a:solidFill>
                <a:latin typeface="Consolas" pitchFamily="49" charset="0"/>
              </a:rPr>
              <a:t>GetAssemblyCount</a:t>
            </a:r>
            <a:r>
              <a:rPr lang="en-US" sz="1400" b="1" dirty="0">
                <a:solidFill>
                  <a:srgbClr val="010001"/>
                </a:solidFill>
                <a:latin typeface="Consolas" pitchFamily="49" charset="0"/>
              </a:rPr>
              <a:t>(child));</a:t>
            </a:r>
          </a:p>
          <a:p>
            <a:pPr defTabSz="365760"/>
            <a:r>
              <a:rPr lang="en-US" sz="1400" dirty="0">
                <a:solidFill>
                  <a:srgbClr val="010001"/>
                </a:solidFill>
                <a:latin typeface="Consolas" pitchFamily="49" charset="0"/>
              </a:rPr>
              <a:t>		</a:t>
            </a:r>
            <a:r>
              <a:rPr lang="en-US" sz="1400" b="1" dirty="0" err="1">
                <a:solidFill>
                  <a:srgbClr val="0000FF"/>
                </a:solidFill>
                <a:latin typeface="Consolas" pitchFamily="49" charset="0"/>
              </a:rPr>
              <a:t>AppDomain.</a:t>
            </a:r>
            <a:r>
              <a:rPr lang="en-US" sz="1400" b="1" dirty="0" err="1">
                <a:solidFill>
                  <a:srgbClr val="010001"/>
                </a:solidFill>
                <a:latin typeface="Consolas" pitchFamily="49" charset="0"/>
              </a:rPr>
              <a:t>Unload</a:t>
            </a:r>
            <a:r>
              <a:rPr lang="en-US" sz="1400" b="1" dirty="0">
                <a:solidFill>
                  <a:srgbClr val="010001"/>
                </a:solidFill>
                <a:latin typeface="Consolas" pitchFamily="49" charset="0"/>
              </a:rPr>
              <a:t>(child);</a:t>
            </a:r>
          </a:p>
          <a:p>
            <a:pPr defTabSz="365760"/>
            <a:r>
              <a:rPr lang="en-US" sz="1400" dirty="0">
                <a:solidFill>
                  <a:srgbClr val="010001"/>
                </a:solidFill>
                <a:latin typeface="Consolas" pitchFamily="49" charset="0"/>
              </a:rPr>
              <a:t>	}</a:t>
            </a:r>
          </a:p>
          <a:p>
            <a:pPr defTabSz="365760"/>
            <a:r>
              <a:rPr lang="en-US" sz="1400" dirty="0">
                <a:solidFill>
                  <a:srgbClr val="010001"/>
                </a:solidFill>
                <a:latin typeface="Consolas" pitchFamily="49" charset="0"/>
              </a:rPr>
              <a:t>}</a:t>
            </a:r>
          </a:p>
        </p:txBody>
      </p:sp>
    </p:spTree>
    <p:extLst>
      <p:ext uri="{BB962C8B-B14F-4D97-AF65-F5344CB8AC3E}">
        <p14:creationId xmlns:p14="http://schemas.microsoft.com/office/powerpoint/2010/main" val="43777049"/>
      </p:ext>
    </p:extLst>
  </p:cSld>
  <p:clrMapOvr>
    <a:masterClrMapping/>
  </p:clrMapOvr>
  <p:transition>
    <p:fade/>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AppDomain And Objects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An object is located in exactly one </a:t>
            </a:r>
            <a:r>
              <a:rPr lang="en-US" dirty="0" err="1"/>
              <a:t>AppDomain</a:t>
            </a:r>
            <a:endParaRPr lang="en-US" dirty="0"/>
          </a:p>
          <a:p>
            <a:pPr lvl="1"/>
            <a:r>
              <a:rPr lang="en-US" dirty="0"/>
              <a:t>An object reference must point to an object in the same </a:t>
            </a:r>
            <a:r>
              <a:rPr lang="en-US" dirty="0" err="1"/>
              <a:t>AppDomain</a:t>
            </a:r>
            <a:endParaRPr lang="en-US" dirty="0"/>
          </a:p>
          <a:p>
            <a:pPr lvl="1"/>
            <a:r>
              <a:rPr lang="en-US" dirty="0"/>
              <a:t>Unloading an </a:t>
            </a:r>
            <a:r>
              <a:rPr lang="en-US" dirty="0" err="1"/>
              <a:t>AppDomain</a:t>
            </a:r>
            <a:r>
              <a:rPr lang="en-US" dirty="0"/>
              <a:t> causes all its objects to be garbage collected</a:t>
            </a:r>
          </a:p>
          <a:p>
            <a:r>
              <a:rPr lang="en-US" dirty="0"/>
              <a:t>The </a:t>
            </a:r>
            <a:r>
              <a:rPr lang="en-US" dirty="0" err="1"/>
              <a:t>AppDomain</a:t>
            </a:r>
            <a:r>
              <a:rPr lang="en-US" dirty="0"/>
              <a:t> methods </a:t>
            </a:r>
            <a:r>
              <a:rPr lang="en-US" b="1" dirty="0" err="1">
                <a:solidFill>
                  <a:srgbClr val="7030A0"/>
                </a:solidFill>
                <a:latin typeface="Consolas" pitchFamily="49" charset="0"/>
                <a:cs typeface="Consolas" pitchFamily="49" charset="0"/>
              </a:rPr>
              <a:t>SetData</a:t>
            </a:r>
            <a:r>
              <a:rPr lang="en-US" dirty="0"/>
              <a:t> and </a:t>
            </a:r>
            <a:r>
              <a:rPr lang="en-US" b="1" dirty="0" err="1">
                <a:solidFill>
                  <a:srgbClr val="7030A0"/>
                </a:solidFill>
                <a:latin typeface="Consolas" pitchFamily="49" charset="0"/>
                <a:cs typeface="Consolas" pitchFamily="49" charset="0"/>
              </a:rPr>
              <a:t>GetData</a:t>
            </a:r>
            <a:r>
              <a:rPr lang="en-US" dirty="0"/>
              <a:t> seem to get around that</a:t>
            </a:r>
          </a:p>
          <a:p>
            <a:r>
              <a:rPr lang="en-US" dirty="0"/>
              <a:t>The second argument to </a:t>
            </a:r>
            <a:r>
              <a:rPr lang="en-US" b="1" dirty="0" err="1">
                <a:latin typeface="Consolas" pitchFamily="49" charset="0"/>
                <a:cs typeface="Consolas" pitchFamily="49" charset="0"/>
              </a:rPr>
              <a:t>SetData</a:t>
            </a:r>
            <a:r>
              <a:rPr lang="en-US" dirty="0"/>
              <a:t> is an object reference which implies that anything can be transferred</a:t>
            </a:r>
          </a:p>
          <a:p>
            <a:r>
              <a:rPr lang="en-US" dirty="0"/>
              <a:t>This can only work if marshaling exists</a:t>
            </a:r>
          </a:p>
          <a:p>
            <a:endParaRPr lang="en-US" dirty="0"/>
          </a:p>
        </p:txBody>
      </p:sp>
      <p:sp>
        <p:nvSpPr>
          <p:cNvPr id="5" name="Footer Placeholder 4"/>
          <p:cNvSpPr>
            <a:spLocks noGrp="1"/>
          </p:cNvSpPr>
          <p:nvPr>
            <p:ph type="ftr" sz="quarter" idx="11"/>
          </p:nvPr>
        </p:nvSpPr>
        <p:spPr/>
        <p:txBody>
          <a:bodyPr/>
          <a:lstStyle/>
          <a:p>
            <a:r>
              <a:rPr lang="en-US"/>
              <a:t>(C)2011 by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219</a:t>
            </a:fld>
            <a:endParaRPr lang="he-IL"/>
          </a:p>
        </p:txBody>
      </p:sp>
    </p:spTree>
    <p:extLst>
      <p:ext uri="{BB962C8B-B14F-4D97-AF65-F5344CB8AC3E}">
        <p14:creationId xmlns:p14="http://schemas.microsoft.com/office/powerpoint/2010/main" val="2533920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itchFamily="49" charset="0"/>
              </a:rPr>
              <a:t>InvokeMember</a:t>
            </a:r>
            <a:r>
              <a:rPr lang="en-US" dirty="0"/>
              <a:t> Arguments</a:t>
            </a:r>
            <a:endParaRPr lang="he-IL" dirty="0"/>
          </a:p>
        </p:txBody>
      </p:sp>
      <p:sp>
        <p:nvSpPr>
          <p:cNvPr id="3" name="Content Placeholder 2"/>
          <p:cNvSpPr>
            <a:spLocks noGrp="1"/>
          </p:cNvSpPr>
          <p:nvPr>
            <p:ph idx="1"/>
          </p:nvPr>
        </p:nvSpPr>
        <p:spPr>
          <a:xfrm>
            <a:off x="179512" y="1124744"/>
            <a:ext cx="8856984" cy="5184576"/>
          </a:xfrm>
        </p:spPr>
        <p:txBody>
          <a:bodyPr>
            <a:normAutofit fontScale="92500" lnSpcReduction="10000"/>
          </a:bodyPr>
          <a:lstStyle/>
          <a:p>
            <a:r>
              <a:rPr lang="en-US" sz="1800" dirty="0">
                <a:latin typeface="Consolas" pitchFamily="49" charset="0"/>
              </a:rPr>
              <a:t>String</a:t>
            </a:r>
            <a:r>
              <a:rPr lang="en-US" sz="1800" dirty="0"/>
              <a:t> </a:t>
            </a:r>
            <a:r>
              <a:rPr lang="en-US" sz="1800" dirty="0">
                <a:latin typeface="Consolas" pitchFamily="49" charset="0"/>
              </a:rPr>
              <a:t>name</a:t>
            </a:r>
          </a:p>
          <a:p>
            <a:pPr lvl="1"/>
            <a:r>
              <a:rPr lang="en-US" sz="1600" dirty="0"/>
              <a:t>The name of the member (method, field, property, etc.)</a:t>
            </a:r>
          </a:p>
          <a:p>
            <a:r>
              <a:rPr lang="en-US" sz="1800" dirty="0" err="1">
                <a:latin typeface="Consolas" pitchFamily="49" charset="0"/>
              </a:rPr>
              <a:t>BindingFlags</a:t>
            </a:r>
            <a:r>
              <a:rPr lang="en-US" sz="1800" dirty="0"/>
              <a:t> </a:t>
            </a:r>
            <a:r>
              <a:rPr lang="en-US" sz="1800" dirty="0" err="1">
                <a:latin typeface="Consolas" pitchFamily="49" charset="0"/>
              </a:rPr>
              <a:t>invokeAttr</a:t>
            </a:r>
            <a:endParaRPr lang="en-US" sz="1800" dirty="0">
              <a:latin typeface="Consolas" pitchFamily="49" charset="0"/>
            </a:endParaRPr>
          </a:p>
          <a:p>
            <a:pPr lvl="1"/>
            <a:r>
              <a:rPr lang="en-US" sz="1800" b="1" dirty="0" err="1">
                <a:solidFill>
                  <a:srgbClr val="0045D0"/>
                </a:solidFill>
                <a:latin typeface="Consolas" pitchFamily="49" charset="0"/>
              </a:rPr>
              <a:t>InvokeMethod</a:t>
            </a:r>
            <a:r>
              <a:rPr lang="en-US" sz="1600" dirty="0"/>
              <a:t> – call a method</a:t>
            </a:r>
          </a:p>
          <a:p>
            <a:pPr lvl="1"/>
            <a:r>
              <a:rPr lang="en-US" sz="1800" b="1" dirty="0" err="1">
                <a:solidFill>
                  <a:srgbClr val="0045D0"/>
                </a:solidFill>
                <a:latin typeface="Consolas" pitchFamily="49" charset="0"/>
              </a:rPr>
              <a:t>CreateInstance</a:t>
            </a:r>
            <a:r>
              <a:rPr lang="en-US" sz="1600" dirty="0"/>
              <a:t> – create a new instance and call the constructor</a:t>
            </a:r>
          </a:p>
          <a:p>
            <a:pPr lvl="1"/>
            <a:r>
              <a:rPr lang="en-US" sz="1800" b="1" dirty="0" err="1">
                <a:solidFill>
                  <a:srgbClr val="0045D0"/>
                </a:solidFill>
                <a:latin typeface="Consolas" pitchFamily="49" charset="0"/>
              </a:rPr>
              <a:t>GetField</a:t>
            </a:r>
            <a:r>
              <a:rPr lang="en-US" sz="1600" dirty="0"/>
              <a:t> and </a:t>
            </a:r>
            <a:r>
              <a:rPr lang="en-US" sz="1800" b="1" dirty="0" err="1">
                <a:solidFill>
                  <a:srgbClr val="0045D0"/>
                </a:solidFill>
                <a:latin typeface="Consolas" pitchFamily="49" charset="0"/>
              </a:rPr>
              <a:t>SetField</a:t>
            </a:r>
            <a:endParaRPr lang="en-US" sz="1800" b="1" dirty="0">
              <a:solidFill>
                <a:srgbClr val="0045D0"/>
              </a:solidFill>
              <a:latin typeface="Consolas" pitchFamily="49" charset="0"/>
            </a:endParaRPr>
          </a:p>
          <a:p>
            <a:pPr lvl="1"/>
            <a:r>
              <a:rPr lang="en-US" sz="1800" b="1" dirty="0" err="1">
                <a:solidFill>
                  <a:srgbClr val="0045D0"/>
                </a:solidFill>
                <a:latin typeface="Consolas" pitchFamily="49" charset="0"/>
              </a:rPr>
              <a:t>GetProperty</a:t>
            </a:r>
            <a:r>
              <a:rPr lang="en-US" sz="1600" dirty="0"/>
              <a:t> and </a:t>
            </a:r>
            <a:r>
              <a:rPr lang="en-US" sz="1800" b="1" dirty="0" err="1">
                <a:solidFill>
                  <a:srgbClr val="0045D0"/>
                </a:solidFill>
                <a:latin typeface="Consolas" pitchFamily="49" charset="0"/>
              </a:rPr>
              <a:t>SetProperty</a:t>
            </a:r>
            <a:endParaRPr lang="en-US" sz="1800" b="1" dirty="0">
              <a:solidFill>
                <a:srgbClr val="0045D0"/>
              </a:solidFill>
              <a:latin typeface="Consolas" pitchFamily="49" charset="0"/>
            </a:endParaRPr>
          </a:p>
          <a:p>
            <a:r>
              <a:rPr lang="en-US" sz="1800" dirty="0">
                <a:latin typeface="Consolas" pitchFamily="49" charset="0"/>
              </a:rPr>
              <a:t>Binder</a:t>
            </a:r>
            <a:r>
              <a:rPr lang="en-US" sz="1800" dirty="0"/>
              <a:t> </a:t>
            </a:r>
            <a:r>
              <a:rPr lang="en-US" sz="1800" dirty="0" err="1">
                <a:latin typeface="Consolas" pitchFamily="49" charset="0"/>
              </a:rPr>
              <a:t>binder</a:t>
            </a:r>
            <a:endParaRPr lang="en-US" sz="1800" dirty="0">
              <a:latin typeface="Consolas" pitchFamily="49" charset="0"/>
            </a:endParaRPr>
          </a:p>
          <a:p>
            <a:pPr lvl="1"/>
            <a:r>
              <a:rPr lang="en-US" sz="1600" dirty="0"/>
              <a:t>An instance deriving from the abstract </a:t>
            </a:r>
            <a:r>
              <a:rPr lang="en-US" sz="1800" b="1" dirty="0" err="1">
                <a:solidFill>
                  <a:srgbClr val="FF0000"/>
                </a:solidFill>
                <a:latin typeface="Consolas" pitchFamily="49" charset="0"/>
                <a:ea typeface="+mn-ea"/>
                <a:cs typeface="+mn-cs"/>
              </a:rPr>
              <a:t>System.Reflection.Binder</a:t>
            </a:r>
            <a:r>
              <a:rPr lang="en-US" sz="1600" dirty="0"/>
              <a:t> or null (the default Binder)</a:t>
            </a:r>
          </a:p>
          <a:p>
            <a:pPr lvl="1"/>
            <a:r>
              <a:rPr lang="en-US" sz="1600" dirty="0"/>
              <a:t>Actually selects the desired member</a:t>
            </a:r>
          </a:p>
          <a:p>
            <a:r>
              <a:rPr lang="en-US" sz="1800" dirty="0">
                <a:latin typeface="Consolas" pitchFamily="49" charset="0"/>
              </a:rPr>
              <a:t>Object</a:t>
            </a:r>
            <a:r>
              <a:rPr lang="en-US" sz="1800" dirty="0"/>
              <a:t> </a:t>
            </a:r>
            <a:r>
              <a:rPr lang="en-US" sz="1800" dirty="0">
                <a:latin typeface="Consolas" pitchFamily="49" charset="0"/>
              </a:rPr>
              <a:t>target</a:t>
            </a:r>
          </a:p>
          <a:p>
            <a:pPr lvl="1"/>
            <a:r>
              <a:rPr lang="en-US" sz="1600" dirty="0"/>
              <a:t>The target object for invocation (or null for a static method/property/field)</a:t>
            </a:r>
          </a:p>
          <a:p>
            <a:r>
              <a:rPr lang="en-US" sz="1800" dirty="0">
                <a:latin typeface="Consolas" pitchFamily="49" charset="0"/>
              </a:rPr>
              <a:t>Object[]</a:t>
            </a:r>
            <a:r>
              <a:rPr lang="en-US" sz="1800" dirty="0"/>
              <a:t> </a:t>
            </a:r>
            <a:r>
              <a:rPr lang="en-US" sz="1800" dirty="0" err="1">
                <a:latin typeface="Consolas" pitchFamily="49" charset="0"/>
              </a:rPr>
              <a:t>args</a:t>
            </a:r>
            <a:endParaRPr lang="en-US" sz="1800" dirty="0">
              <a:latin typeface="Consolas" pitchFamily="49" charset="0"/>
            </a:endParaRPr>
          </a:p>
          <a:p>
            <a:pPr lvl="1"/>
            <a:r>
              <a:rPr lang="en-US" sz="1600" dirty="0"/>
              <a:t>Parameters to method/constructor/field</a:t>
            </a:r>
          </a:p>
          <a:p>
            <a:r>
              <a:rPr lang="en-US" sz="2000" dirty="0" err="1">
                <a:latin typeface="Consolas" pitchFamily="49" charset="0"/>
              </a:rPr>
              <a:t>CultureInfo</a:t>
            </a:r>
            <a:r>
              <a:rPr lang="en-US" sz="1800" dirty="0"/>
              <a:t> </a:t>
            </a:r>
            <a:r>
              <a:rPr lang="en-US" sz="2000" dirty="0">
                <a:latin typeface="Consolas" pitchFamily="49" charset="0"/>
              </a:rPr>
              <a:t>culture</a:t>
            </a:r>
          </a:p>
          <a:p>
            <a:pPr lvl="1"/>
            <a:r>
              <a:rPr lang="en-US" sz="1600" dirty="0"/>
              <a:t>Culture info that may affect the binder</a:t>
            </a:r>
          </a:p>
          <a:p>
            <a:pPr lvl="1"/>
            <a:r>
              <a:rPr lang="en-US" sz="1600" dirty="0"/>
              <a:t>The default binder ignores this parameter</a:t>
            </a:r>
          </a:p>
          <a:p>
            <a:endParaRPr lang="en-US" sz="1800" dirty="0"/>
          </a:p>
          <a:p>
            <a:endParaRPr lang="en-US" sz="1800" dirty="0"/>
          </a:p>
          <a:p>
            <a:endParaRPr lang="en-US" sz="1800" dirty="0"/>
          </a:p>
          <a:p>
            <a:pPr lvl="1"/>
            <a:endParaRPr lang="he-IL" sz="1600"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22</a:t>
            </a:fld>
            <a:endParaRPr lang="he-IL"/>
          </a:p>
        </p:txBody>
      </p:sp>
      <p:pic>
        <p:nvPicPr>
          <p:cNvPr id="8" name="Picture 7" descr="information2.png"/>
          <p:cNvPicPr>
            <a:picLocks noChangeAspect="1"/>
          </p:cNvPicPr>
          <p:nvPr/>
        </p:nvPicPr>
        <p:blipFill>
          <a:blip r:embed="rId3" cstate="print"/>
          <a:stretch>
            <a:fillRect/>
          </a:stretch>
        </p:blipFill>
        <p:spPr>
          <a:xfrm>
            <a:off x="8215338" y="214290"/>
            <a:ext cx="609954" cy="609954"/>
          </a:xfrm>
          <a:prstGeom prst="rect">
            <a:avLst/>
          </a:prstGeom>
        </p:spPr>
      </p:pic>
    </p:spTree>
  </p:cSld>
  <p:clrMapOvr>
    <a:masterClrMapping/>
  </p:clrMapOvr>
  <p:transition>
    <p:fade/>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Marshaling Options</a:t>
            </a:r>
          </a:p>
        </p:txBody>
      </p:sp>
      <p:sp>
        <p:nvSpPr>
          <p:cNvPr id="3" name="Content Placeholder 2"/>
          <p:cNvSpPr>
            <a:spLocks noGrp="1"/>
          </p:cNvSpPr>
          <p:nvPr>
            <p:ph idx="1"/>
          </p:nvPr>
        </p:nvSpPr>
        <p:spPr/>
        <p:txBody>
          <a:bodyPr>
            <a:normAutofit fontScale="92500" lnSpcReduction="10000"/>
          </a:bodyPr>
          <a:lstStyle/>
          <a:p>
            <a:pPr>
              <a:spcBef>
                <a:spcPts val="600"/>
              </a:spcBef>
            </a:pPr>
            <a:r>
              <a:rPr lang="en-US" sz="2800" dirty="0"/>
              <a:t>The concrete type of the object determines how marshaling will actually work</a:t>
            </a:r>
          </a:p>
          <a:p>
            <a:pPr>
              <a:spcBef>
                <a:spcPts val="600"/>
              </a:spcBef>
            </a:pPr>
            <a:r>
              <a:rPr lang="en-US" sz="2800" dirty="0"/>
              <a:t>By default, types are remote-unaware and cannot be passed to other </a:t>
            </a:r>
            <a:r>
              <a:rPr lang="en-US" sz="2800" dirty="0" err="1"/>
              <a:t>AppDomains</a:t>
            </a:r>
            <a:endParaRPr lang="en-US" sz="2800" dirty="0"/>
          </a:p>
          <a:p>
            <a:pPr>
              <a:spcBef>
                <a:spcPts val="600"/>
              </a:spcBef>
            </a:pPr>
            <a:r>
              <a:rPr lang="en-US" sz="2800" dirty="0"/>
              <a:t>Types that inherit from </a:t>
            </a:r>
            <a:r>
              <a:rPr lang="en-US" sz="2800" b="1" dirty="0" err="1">
                <a:solidFill>
                  <a:srgbClr val="FF0000"/>
                </a:solidFill>
                <a:latin typeface="Consolas" pitchFamily="49" charset="0"/>
              </a:rPr>
              <a:t>MarshalByRefObject</a:t>
            </a:r>
            <a:r>
              <a:rPr lang="en-US" sz="2800" dirty="0"/>
              <a:t> may be passed by reference</a:t>
            </a:r>
          </a:p>
          <a:p>
            <a:pPr lvl="1">
              <a:spcBef>
                <a:spcPts val="600"/>
              </a:spcBef>
            </a:pPr>
            <a:r>
              <a:rPr lang="en-US" sz="2400" dirty="0"/>
              <a:t>The target </a:t>
            </a:r>
            <a:r>
              <a:rPr lang="en-US" sz="2400" dirty="0" err="1"/>
              <a:t>AppDomain</a:t>
            </a:r>
            <a:r>
              <a:rPr lang="en-US" sz="2400" dirty="0"/>
              <a:t> will obtain a proxy to the marshaled object</a:t>
            </a:r>
          </a:p>
          <a:p>
            <a:pPr lvl="1">
              <a:spcBef>
                <a:spcPts val="600"/>
              </a:spcBef>
            </a:pPr>
            <a:r>
              <a:rPr lang="en-US" sz="2400" dirty="0"/>
              <a:t>Calling methods on the proxy causes the proxy to marshal the request back to the original </a:t>
            </a:r>
            <a:r>
              <a:rPr lang="en-US" sz="2400" dirty="0" err="1"/>
              <a:t>AppDomain</a:t>
            </a:r>
            <a:r>
              <a:rPr lang="en-US" sz="2400" dirty="0"/>
              <a:t> of the real object</a:t>
            </a:r>
          </a:p>
          <a:p>
            <a:pPr>
              <a:spcBef>
                <a:spcPts val="600"/>
              </a:spcBef>
            </a:pPr>
            <a:r>
              <a:rPr lang="en-US" sz="2800" dirty="0"/>
              <a:t>Types that are </a:t>
            </a:r>
            <a:r>
              <a:rPr lang="en-US" sz="2800" dirty="0" err="1"/>
              <a:t>serializable</a:t>
            </a:r>
            <a:r>
              <a:rPr lang="en-US" sz="2800" dirty="0"/>
              <a:t> (marked with the </a:t>
            </a:r>
            <a:r>
              <a:rPr lang="en-US" sz="2800" b="1" dirty="0" err="1">
                <a:solidFill>
                  <a:srgbClr val="FF0000"/>
                </a:solidFill>
                <a:latin typeface="Consolas" pitchFamily="49" charset="0"/>
              </a:rPr>
              <a:t>Serializable</a:t>
            </a:r>
            <a:r>
              <a:rPr lang="en-US" sz="2800" b="1" dirty="0">
                <a:solidFill>
                  <a:srgbClr val="FFFF00"/>
                </a:solidFill>
                <a:latin typeface="Consolas" pitchFamily="49" charset="0"/>
              </a:rPr>
              <a:t> </a:t>
            </a:r>
            <a:r>
              <a:rPr lang="en-US" sz="2800" dirty="0"/>
              <a:t>attribute) are marshaled by value</a:t>
            </a:r>
          </a:p>
          <a:p>
            <a:pPr lvl="1">
              <a:spcBef>
                <a:spcPts val="600"/>
              </a:spcBef>
            </a:pPr>
            <a:r>
              <a:rPr lang="en-US" sz="2400" dirty="0"/>
              <a:t>A clone of the object is created in the target </a:t>
            </a:r>
            <a:r>
              <a:rPr lang="en-US" sz="2400" dirty="0" err="1"/>
              <a:t>AppDomain</a:t>
            </a:r>
            <a:endParaRPr lang="en-US" sz="2400" dirty="0"/>
          </a:p>
          <a:p>
            <a:pPr lvl="1">
              <a:spcBef>
                <a:spcPts val="600"/>
              </a:spcBef>
            </a:pPr>
            <a:r>
              <a:rPr lang="en-US" sz="2400" dirty="0"/>
              <a:t>No relationship exists between the clone and the original object</a:t>
            </a:r>
          </a:p>
        </p:txBody>
      </p:sp>
      <p:sp>
        <p:nvSpPr>
          <p:cNvPr id="4" name="Slide Number Placeholder 3"/>
          <p:cNvSpPr>
            <a:spLocks noGrp="1"/>
          </p:cNvSpPr>
          <p:nvPr>
            <p:ph type="sldNum" sz="quarter" idx="11"/>
          </p:nvPr>
        </p:nvSpPr>
        <p:spPr/>
        <p:txBody>
          <a:bodyPr/>
          <a:lstStyle/>
          <a:p>
            <a:fld id="{8D5EC362-8DE0-4138-8AD2-9C18772BB671}" type="slidenum">
              <a:rPr lang="he-IL" smtClean="0"/>
              <a:pPr/>
              <a:t>220</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422058032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Marshaling Objects</a:t>
            </a:r>
          </a:p>
        </p:txBody>
      </p:sp>
      <p:sp>
        <p:nvSpPr>
          <p:cNvPr id="4" name="Rectangle 4"/>
          <p:cNvSpPr>
            <a:spLocks noChangeArrowheads="1"/>
          </p:cNvSpPr>
          <p:nvPr/>
        </p:nvSpPr>
        <p:spPr bwMode="auto">
          <a:xfrm>
            <a:off x="987425" y="2551113"/>
            <a:ext cx="7227888" cy="3670300"/>
          </a:xfrm>
          <a:prstGeom prst="rect">
            <a:avLst/>
          </a:prstGeom>
          <a:gradFill rotWithShape="1">
            <a:gsLst>
              <a:gs pos="0">
                <a:srgbClr val="FFFF00"/>
              </a:gs>
              <a:gs pos="100000">
                <a:srgbClr val="FFFF00">
                  <a:gamma/>
                  <a:shade val="45490"/>
                  <a:invGamma/>
                </a:srgbClr>
              </a:gs>
            </a:gsLst>
            <a:lin ang="2700000" scaled="1"/>
          </a:gradFill>
          <a:ln w="9525">
            <a:solidFill>
              <a:schemeClr val="tx1"/>
            </a:solidFill>
            <a:miter lim="800000"/>
            <a:headEnd/>
            <a:tailEnd/>
          </a:ln>
          <a:effectLst>
            <a:outerShdw blurRad="50800" dist="38100" dir="2700000" algn="tl" rotWithShape="0">
              <a:prstClr val="black">
                <a:alpha val="40000"/>
              </a:prstClr>
            </a:outerShdw>
          </a:effectLst>
        </p:spPr>
        <p:txBody>
          <a:bodyPr wrap="none" anchor="b"/>
          <a:lstStyle/>
          <a:p>
            <a:pPr algn="ctr"/>
            <a:r>
              <a:rPr lang="en-US" sz="1400" b="1" dirty="0">
                <a:solidFill>
                  <a:srgbClr val="3E0000"/>
                </a:solidFill>
                <a:latin typeface="Consolas" pitchFamily="49" charset="0"/>
              </a:rPr>
              <a:t>Process P</a:t>
            </a:r>
          </a:p>
        </p:txBody>
      </p:sp>
      <p:sp>
        <p:nvSpPr>
          <p:cNvPr id="5" name="Rectangle 6"/>
          <p:cNvSpPr>
            <a:spLocks noChangeArrowheads="1"/>
          </p:cNvSpPr>
          <p:nvPr/>
        </p:nvSpPr>
        <p:spPr bwMode="auto">
          <a:xfrm>
            <a:off x="4875213" y="2789238"/>
            <a:ext cx="2655887" cy="3111500"/>
          </a:xfrm>
          <a:prstGeom prst="rect">
            <a:avLst/>
          </a:prstGeom>
          <a:gradFill rotWithShape="1">
            <a:gsLst>
              <a:gs pos="0">
                <a:srgbClr val="FF6600"/>
              </a:gs>
              <a:gs pos="100000">
                <a:srgbClr val="FF6600">
                  <a:gamma/>
                  <a:shade val="45490"/>
                  <a:invGamma/>
                </a:srgbClr>
              </a:gs>
            </a:gsLst>
            <a:lin ang="2700000" scaled="1"/>
          </a:gradFill>
          <a:ln w="9525">
            <a:solidFill>
              <a:schemeClr val="tx1"/>
            </a:solidFill>
            <a:miter lim="800000"/>
            <a:headEnd/>
            <a:tailEnd/>
          </a:ln>
          <a:effectLst>
            <a:outerShdw blurRad="50800" dist="38100" dir="2700000" algn="tl" rotWithShape="0">
              <a:prstClr val="black">
                <a:alpha val="40000"/>
              </a:prstClr>
            </a:outerShdw>
          </a:effectLst>
        </p:spPr>
        <p:txBody>
          <a:bodyPr wrap="none" anchor="b"/>
          <a:lstStyle/>
          <a:p>
            <a:pPr algn="ctr"/>
            <a:r>
              <a:rPr lang="en-US" sz="1400" dirty="0" err="1">
                <a:latin typeface="Consolas" pitchFamily="49" charset="0"/>
              </a:rPr>
              <a:t>AppDomain</a:t>
            </a:r>
            <a:r>
              <a:rPr lang="en-US" sz="1400" dirty="0">
                <a:latin typeface="Consolas" pitchFamily="49" charset="0"/>
              </a:rPr>
              <a:t> 2</a:t>
            </a:r>
          </a:p>
        </p:txBody>
      </p:sp>
      <p:sp>
        <p:nvSpPr>
          <p:cNvPr id="6" name="Rectangle 10"/>
          <p:cNvSpPr>
            <a:spLocks noChangeArrowheads="1"/>
          </p:cNvSpPr>
          <p:nvPr/>
        </p:nvSpPr>
        <p:spPr bwMode="auto">
          <a:xfrm>
            <a:off x="1719263" y="2770188"/>
            <a:ext cx="2655887" cy="3111500"/>
          </a:xfrm>
          <a:prstGeom prst="rect">
            <a:avLst/>
          </a:prstGeom>
          <a:gradFill rotWithShape="1">
            <a:gsLst>
              <a:gs pos="0">
                <a:srgbClr val="FF6600"/>
              </a:gs>
              <a:gs pos="100000">
                <a:srgbClr val="FF6600">
                  <a:gamma/>
                  <a:shade val="45490"/>
                  <a:invGamma/>
                </a:srgbClr>
              </a:gs>
            </a:gsLst>
            <a:lin ang="2700000" scaled="1"/>
          </a:gradFill>
          <a:ln w="9525">
            <a:solidFill>
              <a:schemeClr val="tx1"/>
            </a:solidFill>
            <a:miter lim="800000"/>
            <a:headEnd/>
            <a:tailEnd/>
          </a:ln>
          <a:effectLst>
            <a:outerShdw blurRad="50800" dist="38100" dir="2700000" algn="tl" rotWithShape="0">
              <a:prstClr val="black">
                <a:alpha val="40000"/>
              </a:prstClr>
            </a:outerShdw>
          </a:effectLst>
        </p:spPr>
        <p:txBody>
          <a:bodyPr wrap="none" anchor="b"/>
          <a:lstStyle/>
          <a:p>
            <a:pPr algn="ctr"/>
            <a:r>
              <a:rPr lang="en-US" sz="1400" dirty="0" err="1">
                <a:latin typeface="Consolas" pitchFamily="49" charset="0"/>
              </a:rPr>
              <a:t>AppDomain</a:t>
            </a:r>
            <a:r>
              <a:rPr lang="en-US" sz="1400" dirty="0">
                <a:latin typeface="Consolas" pitchFamily="49" charset="0"/>
              </a:rPr>
              <a:t> 1</a:t>
            </a:r>
          </a:p>
        </p:txBody>
      </p:sp>
      <p:sp>
        <p:nvSpPr>
          <p:cNvPr id="7" name="Oval 7"/>
          <p:cNvSpPr>
            <a:spLocks noChangeArrowheads="1"/>
          </p:cNvSpPr>
          <p:nvPr/>
        </p:nvSpPr>
        <p:spPr bwMode="auto">
          <a:xfrm>
            <a:off x="2524125" y="2990850"/>
            <a:ext cx="682625" cy="758825"/>
          </a:xfrm>
          <a:prstGeom prst="ellipse">
            <a:avLst/>
          </a:prstGeom>
          <a:gradFill rotWithShape="1">
            <a:gsLst>
              <a:gs pos="0">
                <a:srgbClr val="66FF33"/>
              </a:gs>
              <a:gs pos="100000">
                <a:srgbClr val="66FF33">
                  <a:gamma/>
                  <a:shade val="45490"/>
                  <a:invGamma/>
                </a:srgbClr>
              </a:gs>
            </a:gsLst>
            <a:lin ang="2700000" scaled="1"/>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r>
              <a:rPr lang="en-US" sz="1400" b="1" dirty="0">
                <a:latin typeface="Consolas" pitchFamily="49" charset="0"/>
              </a:rPr>
              <a:t>A</a:t>
            </a:r>
          </a:p>
        </p:txBody>
      </p:sp>
      <p:sp>
        <p:nvSpPr>
          <p:cNvPr id="8" name="Oval 11"/>
          <p:cNvSpPr>
            <a:spLocks noChangeArrowheads="1"/>
          </p:cNvSpPr>
          <p:nvPr/>
        </p:nvSpPr>
        <p:spPr bwMode="auto">
          <a:xfrm>
            <a:off x="2524125" y="3868738"/>
            <a:ext cx="682625" cy="758825"/>
          </a:xfrm>
          <a:prstGeom prst="ellipse">
            <a:avLst/>
          </a:prstGeom>
          <a:gradFill rotWithShape="1">
            <a:gsLst>
              <a:gs pos="0">
                <a:srgbClr val="FF0000"/>
              </a:gs>
              <a:gs pos="100000">
                <a:srgbClr val="FF0000">
                  <a:gamma/>
                  <a:shade val="45490"/>
                  <a:invGamma/>
                </a:srgbClr>
              </a:gs>
            </a:gsLst>
            <a:lin ang="2700000" scaled="1"/>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r>
              <a:rPr lang="en-US" sz="1400" b="1" dirty="0">
                <a:latin typeface="Consolas" pitchFamily="49" charset="0"/>
              </a:rPr>
              <a:t>B</a:t>
            </a:r>
          </a:p>
        </p:txBody>
      </p:sp>
      <p:sp>
        <p:nvSpPr>
          <p:cNvPr id="9" name="Oval 12"/>
          <p:cNvSpPr>
            <a:spLocks noChangeArrowheads="1"/>
          </p:cNvSpPr>
          <p:nvPr/>
        </p:nvSpPr>
        <p:spPr bwMode="auto">
          <a:xfrm>
            <a:off x="2524125" y="4745038"/>
            <a:ext cx="682625" cy="758825"/>
          </a:xfrm>
          <a:prstGeom prst="ellipse">
            <a:avLst/>
          </a:prstGeom>
          <a:gradFill rotWithShape="1">
            <a:gsLst>
              <a:gs pos="0">
                <a:srgbClr val="000080"/>
              </a:gs>
              <a:gs pos="100000">
                <a:srgbClr val="000080">
                  <a:gamma/>
                  <a:shade val="45490"/>
                  <a:invGamma/>
                </a:srgbClr>
              </a:gs>
            </a:gsLst>
            <a:lin ang="2700000" scaled="1"/>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r>
              <a:rPr lang="en-US" sz="1400" b="1" dirty="0">
                <a:solidFill>
                  <a:schemeClr val="bg1"/>
                </a:solidFill>
                <a:latin typeface="Consolas" pitchFamily="49" charset="0"/>
              </a:rPr>
              <a:t>C</a:t>
            </a:r>
          </a:p>
        </p:txBody>
      </p:sp>
      <p:sp>
        <p:nvSpPr>
          <p:cNvPr id="10" name="AutoShape 16"/>
          <p:cNvSpPr>
            <a:spLocks noChangeArrowheads="1"/>
          </p:cNvSpPr>
          <p:nvPr/>
        </p:nvSpPr>
        <p:spPr bwMode="auto">
          <a:xfrm>
            <a:off x="3328988" y="4014788"/>
            <a:ext cx="2998787" cy="511175"/>
          </a:xfrm>
          <a:prstGeom prst="rightArrow">
            <a:avLst>
              <a:gd name="adj1" fmla="val 50000"/>
              <a:gd name="adj2" fmla="val 146661"/>
            </a:avLst>
          </a:prstGeom>
          <a:gradFill rotWithShape="1">
            <a:gsLst>
              <a:gs pos="0">
                <a:srgbClr val="6666FF">
                  <a:alpha val="55000"/>
                </a:srgbClr>
              </a:gs>
              <a:gs pos="100000">
                <a:srgbClr val="6666FF">
                  <a:gamma/>
                  <a:shade val="46275"/>
                  <a:invGamma/>
                </a:srgbClr>
              </a:gs>
            </a:gsLst>
            <a:lin ang="2700000" scaled="1"/>
          </a:gra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11" name="AutoShape 17"/>
          <p:cNvSpPr>
            <a:spLocks noChangeArrowheads="1"/>
          </p:cNvSpPr>
          <p:nvPr/>
        </p:nvSpPr>
        <p:spPr bwMode="auto">
          <a:xfrm>
            <a:off x="3328988" y="4892675"/>
            <a:ext cx="2998787" cy="511175"/>
          </a:xfrm>
          <a:prstGeom prst="rightArrow">
            <a:avLst>
              <a:gd name="adj1" fmla="val 50000"/>
              <a:gd name="adj2" fmla="val 146661"/>
            </a:avLst>
          </a:prstGeom>
          <a:gradFill rotWithShape="1">
            <a:gsLst>
              <a:gs pos="0">
                <a:srgbClr val="6666FF">
                  <a:alpha val="55000"/>
                </a:srgbClr>
              </a:gs>
              <a:gs pos="100000">
                <a:srgbClr val="6666FF">
                  <a:gamma/>
                  <a:shade val="46275"/>
                  <a:invGamma/>
                </a:srgbClr>
              </a:gs>
            </a:gsLst>
            <a:lin ang="2700000" scaled="1"/>
          </a:gra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12" name="Oval 18"/>
          <p:cNvSpPr>
            <a:spLocks noChangeArrowheads="1"/>
          </p:cNvSpPr>
          <p:nvPr/>
        </p:nvSpPr>
        <p:spPr bwMode="auto">
          <a:xfrm>
            <a:off x="6473825" y="3867150"/>
            <a:ext cx="682625" cy="758825"/>
          </a:xfrm>
          <a:prstGeom prst="ellipse">
            <a:avLst/>
          </a:prstGeom>
          <a:gradFill rotWithShape="1">
            <a:gsLst>
              <a:gs pos="0">
                <a:srgbClr val="FF0000"/>
              </a:gs>
              <a:gs pos="100000">
                <a:srgbClr val="FF0000">
                  <a:gamma/>
                  <a:shade val="45490"/>
                  <a:invGamma/>
                </a:srgbClr>
              </a:gs>
            </a:gsLst>
            <a:lin ang="2700000" scaled="1"/>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r>
              <a:rPr lang="en-US" sz="1200" b="1" dirty="0">
                <a:latin typeface="Consolas" pitchFamily="49" charset="0"/>
              </a:rPr>
              <a:t>Clone</a:t>
            </a:r>
          </a:p>
          <a:p>
            <a:pPr algn="ctr"/>
            <a:r>
              <a:rPr lang="en-US" sz="1200" b="1" dirty="0">
                <a:latin typeface="Consolas" pitchFamily="49" charset="0"/>
              </a:rPr>
              <a:t>Of B</a:t>
            </a:r>
          </a:p>
        </p:txBody>
      </p:sp>
      <p:sp>
        <p:nvSpPr>
          <p:cNvPr id="13" name="Oval 19"/>
          <p:cNvSpPr>
            <a:spLocks noChangeArrowheads="1"/>
          </p:cNvSpPr>
          <p:nvPr/>
        </p:nvSpPr>
        <p:spPr bwMode="auto">
          <a:xfrm>
            <a:off x="6473825" y="4819650"/>
            <a:ext cx="682625" cy="758825"/>
          </a:xfrm>
          <a:prstGeom prst="ellipse">
            <a:avLst/>
          </a:prstGeom>
          <a:gradFill rotWithShape="1">
            <a:gsLst>
              <a:gs pos="0">
                <a:srgbClr val="0000E8"/>
              </a:gs>
              <a:gs pos="100000">
                <a:srgbClr val="0000E8">
                  <a:gamma/>
                  <a:shade val="45490"/>
                  <a:invGamma/>
                </a:srgbClr>
              </a:gs>
            </a:gsLst>
            <a:lin ang="2700000" scaled="1"/>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r>
              <a:rPr lang="en-US" sz="1200" b="1" dirty="0">
                <a:solidFill>
                  <a:schemeClr val="bg1"/>
                </a:solidFill>
                <a:latin typeface="Consolas" pitchFamily="49" charset="0"/>
              </a:rPr>
              <a:t>Proxy</a:t>
            </a:r>
          </a:p>
          <a:p>
            <a:pPr algn="ctr"/>
            <a:r>
              <a:rPr lang="en-US" sz="1200" b="1" dirty="0">
                <a:solidFill>
                  <a:schemeClr val="bg1"/>
                </a:solidFill>
                <a:latin typeface="Consolas" pitchFamily="49" charset="0"/>
              </a:rPr>
              <a:t>To C</a:t>
            </a:r>
          </a:p>
        </p:txBody>
      </p:sp>
      <p:sp>
        <p:nvSpPr>
          <p:cNvPr id="14" name="AutoShape 20"/>
          <p:cNvSpPr>
            <a:spLocks noChangeArrowheads="1"/>
          </p:cNvSpPr>
          <p:nvPr/>
        </p:nvSpPr>
        <p:spPr bwMode="auto">
          <a:xfrm>
            <a:off x="3328988" y="3136900"/>
            <a:ext cx="2998787" cy="511175"/>
          </a:xfrm>
          <a:prstGeom prst="rightArrow">
            <a:avLst>
              <a:gd name="adj1" fmla="val 50000"/>
              <a:gd name="adj2" fmla="val 146661"/>
            </a:avLst>
          </a:prstGeom>
          <a:gradFill rotWithShape="1">
            <a:gsLst>
              <a:gs pos="0">
                <a:srgbClr val="6666FF">
                  <a:alpha val="55000"/>
                </a:srgbClr>
              </a:gs>
              <a:gs pos="100000">
                <a:srgbClr val="6666FF">
                  <a:gamma/>
                  <a:shade val="46275"/>
                  <a:invGamma/>
                </a:srgbClr>
              </a:gs>
            </a:gsLst>
            <a:lin ang="2700000" scaled="1"/>
          </a:gra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15" name="Line 21"/>
          <p:cNvSpPr>
            <a:spLocks noChangeShapeType="1"/>
          </p:cNvSpPr>
          <p:nvPr/>
        </p:nvSpPr>
        <p:spPr bwMode="auto">
          <a:xfrm>
            <a:off x="6473825" y="3063875"/>
            <a:ext cx="658813" cy="584200"/>
          </a:xfrm>
          <a:prstGeom prst="line">
            <a:avLst/>
          </a:prstGeom>
          <a:noFill/>
          <a:ln w="57150">
            <a:solidFill>
              <a:srgbClr val="000000"/>
            </a:solidFill>
            <a:round/>
            <a:headEnd/>
            <a:tailEnd/>
          </a:ln>
          <a:effectLst>
            <a:outerShdw blurRad="50800" dist="38100" dir="2700000" algn="tl" rotWithShape="0">
              <a:prstClr val="black">
                <a:alpha val="40000"/>
              </a:prstClr>
            </a:outerShdw>
          </a:effectLst>
        </p:spPr>
        <p:txBody>
          <a:bodyPr/>
          <a:lstStyle/>
          <a:p>
            <a:endParaRPr lang="en-US"/>
          </a:p>
        </p:txBody>
      </p:sp>
      <p:sp>
        <p:nvSpPr>
          <p:cNvPr id="16" name="Line 22"/>
          <p:cNvSpPr>
            <a:spLocks noChangeShapeType="1"/>
          </p:cNvSpPr>
          <p:nvPr/>
        </p:nvSpPr>
        <p:spPr bwMode="auto">
          <a:xfrm flipV="1">
            <a:off x="6473825" y="3063875"/>
            <a:ext cx="658813" cy="584200"/>
          </a:xfrm>
          <a:prstGeom prst="line">
            <a:avLst/>
          </a:prstGeom>
          <a:noFill/>
          <a:ln w="57150">
            <a:solidFill>
              <a:srgbClr val="000000"/>
            </a:solidFill>
            <a:round/>
            <a:headEnd/>
            <a:tailEnd/>
          </a:ln>
          <a:effectLst>
            <a:outerShdw blurRad="50800" dist="38100" dir="2700000" algn="tl" rotWithShape="0">
              <a:prstClr val="black">
                <a:alpha val="40000"/>
              </a:prstClr>
            </a:outerShdw>
          </a:effectLst>
        </p:spPr>
        <p:txBody>
          <a:bodyPr/>
          <a:lstStyle/>
          <a:p>
            <a:endParaRPr lang="en-US"/>
          </a:p>
        </p:txBody>
      </p:sp>
      <p:cxnSp>
        <p:nvCxnSpPr>
          <p:cNvPr id="17" name="AutoShape 23"/>
          <p:cNvCxnSpPr>
            <a:cxnSpLocks noChangeShapeType="1"/>
            <a:stCxn id="13" idx="3"/>
            <a:endCxn id="9" idx="5"/>
          </p:cNvCxnSpPr>
          <p:nvPr/>
        </p:nvCxnSpPr>
        <p:spPr bwMode="auto">
          <a:xfrm rot="16200000" flipV="1">
            <a:off x="4802982" y="3696494"/>
            <a:ext cx="74612" cy="3467100"/>
          </a:xfrm>
          <a:prstGeom prst="curvedConnector3">
            <a:avLst>
              <a:gd name="adj1" fmla="val -238301"/>
            </a:avLst>
          </a:prstGeom>
          <a:noFill/>
          <a:ln w="38100">
            <a:solidFill>
              <a:schemeClr val="bg2"/>
            </a:solidFill>
            <a:prstDash val="dash"/>
            <a:round/>
            <a:headEnd/>
            <a:tailEnd type="triangle" w="med" len="med"/>
          </a:ln>
          <a:effectLst>
            <a:outerShdw blurRad="50800" dist="38100" dir="2700000" algn="tl" rotWithShape="0">
              <a:prstClr val="black">
                <a:alpha val="40000"/>
              </a:prstClr>
            </a:outerShdw>
          </a:effectLst>
        </p:spPr>
      </p:cxnSp>
      <p:sp>
        <p:nvSpPr>
          <p:cNvPr id="18" name="Rectangle 17"/>
          <p:cNvSpPr>
            <a:spLocks noChangeArrowheads="1"/>
          </p:cNvSpPr>
          <p:nvPr/>
        </p:nvSpPr>
        <p:spPr bwMode="auto">
          <a:xfrm>
            <a:off x="500034" y="1782640"/>
            <a:ext cx="1928826" cy="276999"/>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200" b="1" dirty="0">
                <a:latin typeface="Consolas" pitchFamily="49" charset="0"/>
              </a:rPr>
              <a:t>public class A {</a:t>
            </a:r>
            <a:r>
              <a:rPr lang="he-IL" altLang="en-US" sz="1200" b="1" dirty="0">
                <a:latin typeface="Consolas" pitchFamily="49" charset="0"/>
              </a:rPr>
              <a:t> </a:t>
            </a:r>
            <a:r>
              <a:rPr lang="en-US" altLang="en-US" sz="1200" b="1" dirty="0">
                <a:latin typeface="Consolas" pitchFamily="49" charset="0"/>
              </a:rPr>
              <a:t> }</a:t>
            </a:r>
          </a:p>
        </p:txBody>
      </p:sp>
      <p:sp>
        <p:nvSpPr>
          <p:cNvPr id="19" name="Rectangle 18"/>
          <p:cNvSpPr>
            <a:spLocks noChangeArrowheads="1"/>
          </p:cNvSpPr>
          <p:nvPr/>
        </p:nvSpPr>
        <p:spPr bwMode="auto">
          <a:xfrm>
            <a:off x="2714612" y="1711202"/>
            <a:ext cx="2000264" cy="498598"/>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200" b="1" dirty="0">
                <a:latin typeface="Consolas" pitchFamily="49" charset="0"/>
              </a:rPr>
              <a:t>[</a:t>
            </a:r>
            <a:r>
              <a:rPr lang="en-US" altLang="en-US" sz="1200" b="1" dirty="0" err="1">
                <a:latin typeface="Consolas" pitchFamily="49" charset="0"/>
              </a:rPr>
              <a:t>Serializable</a:t>
            </a:r>
            <a:r>
              <a:rPr lang="en-US" altLang="en-US" sz="1200" b="1" dirty="0">
                <a:latin typeface="Consolas" pitchFamily="49" charset="0"/>
              </a:rPr>
              <a:t>]</a:t>
            </a:r>
          </a:p>
          <a:p>
            <a:pPr marL="342900" indent="-342900">
              <a:spcBef>
                <a:spcPct val="20000"/>
              </a:spcBef>
              <a:buClr>
                <a:schemeClr val="hlink"/>
              </a:buClr>
              <a:buSzPct val="70000"/>
              <a:buFont typeface="Wingdings" pitchFamily="2" charset="2"/>
              <a:buNone/>
            </a:pPr>
            <a:r>
              <a:rPr lang="en-US" altLang="en-US" sz="1200" b="1" dirty="0">
                <a:latin typeface="Consolas" pitchFamily="49" charset="0"/>
              </a:rPr>
              <a:t>public class B { }</a:t>
            </a:r>
          </a:p>
        </p:txBody>
      </p:sp>
      <p:sp>
        <p:nvSpPr>
          <p:cNvPr id="20" name="Rectangle 19"/>
          <p:cNvSpPr>
            <a:spLocks noChangeArrowheads="1"/>
          </p:cNvSpPr>
          <p:nvPr/>
        </p:nvSpPr>
        <p:spPr bwMode="auto">
          <a:xfrm>
            <a:off x="4929190" y="1782640"/>
            <a:ext cx="3786214" cy="276999"/>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200" b="1" dirty="0">
                <a:latin typeface="Consolas" pitchFamily="49" charset="0"/>
              </a:rPr>
              <a:t>public class C : </a:t>
            </a:r>
            <a:r>
              <a:rPr lang="en-US" altLang="en-US" sz="1200" b="1" dirty="0" err="1">
                <a:latin typeface="Consolas" pitchFamily="49" charset="0"/>
              </a:rPr>
              <a:t>MarshalByRefObject</a:t>
            </a:r>
            <a:r>
              <a:rPr lang="en-US" altLang="en-US" sz="1200" b="1" dirty="0">
                <a:latin typeface="Consolas" pitchFamily="49" charset="0"/>
              </a:rPr>
              <a:t> { }</a:t>
            </a:r>
          </a:p>
        </p:txBody>
      </p:sp>
      <p:sp>
        <p:nvSpPr>
          <p:cNvPr id="21" name="Slide Number Placeholder 20"/>
          <p:cNvSpPr>
            <a:spLocks noGrp="1"/>
          </p:cNvSpPr>
          <p:nvPr>
            <p:ph type="sldNum" sz="quarter" idx="11"/>
          </p:nvPr>
        </p:nvSpPr>
        <p:spPr/>
        <p:txBody>
          <a:bodyPr/>
          <a:lstStyle/>
          <a:p>
            <a:fld id="{8D5EC362-8DE0-4138-8AD2-9C18772BB671}" type="slidenum">
              <a:rPr lang="he-IL" smtClean="0"/>
              <a:pPr/>
              <a:t>221</a:t>
            </a:fld>
            <a:endParaRPr lang="he-IL"/>
          </a:p>
        </p:txBody>
      </p:sp>
      <p:sp>
        <p:nvSpPr>
          <p:cNvPr id="22" name="Footer Placeholder 21"/>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109089801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AppDomain</a:t>
            </a:r>
            <a:r>
              <a:rPr lang="en-US" dirty="0"/>
              <a:t> Events</a:t>
            </a:r>
          </a:p>
        </p:txBody>
      </p:sp>
      <p:sp>
        <p:nvSpPr>
          <p:cNvPr id="3" name="Content Placeholder 2"/>
          <p:cNvSpPr>
            <a:spLocks noGrp="1"/>
          </p:cNvSpPr>
          <p:nvPr>
            <p:ph idx="1"/>
          </p:nvPr>
        </p:nvSpPr>
        <p:spPr/>
        <p:txBody>
          <a:bodyPr>
            <a:normAutofit fontScale="77500" lnSpcReduction="20000"/>
          </a:bodyPr>
          <a:lstStyle/>
          <a:p>
            <a:r>
              <a:rPr lang="en-US" dirty="0" err="1"/>
              <a:t>AppDomains</a:t>
            </a:r>
            <a:r>
              <a:rPr lang="en-US" dirty="0"/>
              <a:t> fires several events to notify interested parties of significant conditions at runtime</a:t>
            </a:r>
          </a:p>
          <a:p>
            <a:r>
              <a:rPr lang="en-US" dirty="0"/>
              <a:t>Events</a:t>
            </a:r>
          </a:p>
          <a:p>
            <a:pPr lvl="1"/>
            <a:r>
              <a:rPr lang="en-US" b="1" dirty="0" err="1">
                <a:solidFill>
                  <a:srgbClr val="00B050"/>
                </a:solidFill>
                <a:latin typeface="Consolas" pitchFamily="49" charset="0"/>
              </a:rPr>
              <a:t>AssemblyLoad</a:t>
            </a:r>
            <a:endParaRPr lang="en-US" b="1" dirty="0">
              <a:solidFill>
                <a:srgbClr val="00B050"/>
              </a:solidFill>
              <a:latin typeface="Consolas" pitchFamily="49" charset="0"/>
            </a:endParaRPr>
          </a:p>
          <a:p>
            <a:pPr lvl="2"/>
            <a:r>
              <a:rPr lang="en-US" dirty="0"/>
              <a:t>An assembly has been successfully loaded into the </a:t>
            </a:r>
            <a:r>
              <a:rPr lang="en-US" dirty="0" err="1"/>
              <a:t>AppDomain</a:t>
            </a:r>
            <a:endParaRPr lang="en-US" dirty="0"/>
          </a:p>
          <a:p>
            <a:pPr lvl="1"/>
            <a:r>
              <a:rPr lang="en-US" b="1" dirty="0" err="1">
                <a:solidFill>
                  <a:srgbClr val="00B050"/>
                </a:solidFill>
                <a:latin typeface="Consolas" pitchFamily="49" charset="0"/>
              </a:rPr>
              <a:t>DomainUnload</a:t>
            </a:r>
            <a:endParaRPr lang="en-US" b="1" dirty="0">
              <a:solidFill>
                <a:srgbClr val="00B050"/>
              </a:solidFill>
              <a:latin typeface="Consolas" pitchFamily="49" charset="0"/>
            </a:endParaRPr>
          </a:p>
          <a:p>
            <a:pPr lvl="2"/>
            <a:r>
              <a:rPr lang="en-US" dirty="0"/>
              <a:t>The domain is about to be unloaded</a:t>
            </a:r>
          </a:p>
          <a:p>
            <a:pPr lvl="1"/>
            <a:r>
              <a:rPr lang="en-US" b="1" dirty="0" err="1">
                <a:solidFill>
                  <a:srgbClr val="00B050"/>
                </a:solidFill>
                <a:latin typeface="Consolas" pitchFamily="49" charset="0"/>
              </a:rPr>
              <a:t>ProcessExit</a:t>
            </a:r>
            <a:endParaRPr lang="en-US" b="1" dirty="0">
              <a:solidFill>
                <a:srgbClr val="00B050"/>
              </a:solidFill>
              <a:latin typeface="Consolas" pitchFamily="49" charset="0"/>
            </a:endParaRPr>
          </a:p>
          <a:p>
            <a:pPr lvl="2"/>
            <a:r>
              <a:rPr lang="en-US" dirty="0"/>
              <a:t>The default </a:t>
            </a:r>
            <a:r>
              <a:rPr lang="en-US" dirty="0" err="1"/>
              <a:t>AppDomain</a:t>
            </a:r>
            <a:r>
              <a:rPr lang="en-US" dirty="0"/>
              <a:t> (first </a:t>
            </a:r>
            <a:r>
              <a:rPr lang="en-US" dirty="0" err="1"/>
              <a:t>AppDomain</a:t>
            </a:r>
            <a:r>
              <a:rPr lang="en-US" dirty="0"/>
              <a:t> created by the host process) is about to be unloaded and the OS process is about to be terminated</a:t>
            </a:r>
          </a:p>
          <a:p>
            <a:pPr lvl="1"/>
            <a:r>
              <a:rPr lang="en-US" b="1" dirty="0" err="1">
                <a:solidFill>
                  <a:srgbClr val="00B050"/>
                </a:solidFill>
                <a:latin typeface="Consolas" pitchFamily="49" charset="0"/>
              </a:rPr>
              <a:t>UnhandledException</a:t>
            </a:r>
            <a:endParaRPr lang="en-US" b="1" dirty="0">
              <a:solidFill>
                <a:srgbClr val="00B050"/>
              </a:solidFill>
              <a:latin typeface="Consolas" pitchFamily="49" charset="0"/>
            </a:endParaRPr>
          </a:p>
          <a:p>
            <a:pPr lvl="2"/>
            <a:r>
              <a:rPr lang="en-US" dirty="0"/>
              <a:t>An unhandled exception was thrown by a thread in the </a:t>
            </a:r>
            <a:r>
              <a:rPr lang="en-US" dirty="0" err="1"/>
              <a:t>AppDomain</a:t>
            </a:r>
            <a:endParaRPr lang="en-US"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222</a:t>
            </a:fld>
            <a:endParaRPr lang="he-IL"/>
          </a:p>
        </p:txBody>
      </p:sp>
    </p:spTree>
  </p:cSld>
  <p:clrMapOvr>
    <a:masterClrMapping/>
  </p:clrMapOvr>
  <p:transition>
    <p:fade/>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t>
            </a:r>
            <a:r>
              <a:rPr lang="en-US" dirty="0" err="1"/>
              <a:t>AppDomain</a:t>
            </a:r>
            <a:r>
              <a:rPr lang="en-US" dirty="0"/>
              <a:t> Events</a:t>
            </a:r>
          </a:p>
        </p:txBody>
      </p:sp>
      <p:sp>
        <p:nvSpPr>
          <p:cNvPr id="3" name="Content Placeholder 2"/>
          <p:cNvSpPr>
            <a:spLocks noGrp="1"/>
          </p:cNvSpPr>
          <p:nvPr>
            <p:ph idx="1"/>
          </p:nvPr>
        </p:nvSpPr>
        <p:spPr/>
        <p:txBody>
          <a:bodyPr>
            <a:normAutofit fontScale="85000" lnSpcReduction="20000"/>
          </a:bodyPr>
          <a:lstStyle/>
          <a:p>
            <a:r>
              <a:rPr lang="en-US" b="1" dirty="0" err="1">
                <a:solidFill>
                  <a:srgbClr val="00B050"/>
                </a:solidFill>
                <a:latin typeface="Consolas" pitchFamily="49" charset="0"/>
              </a:rPr>
              <a:t>TypeResolve</a:t>
            </a:r>
            <a:r>
              <a:rPr lang="en-US" dirty="0"/>
              <a:t>, </a:t>
            </a:r>
            <a:r>
              <a:rPr lang="en-US" b="1" dirty="0" err="1">
                <a:solidFill>
                  <a:srgbClr val="00B050"/>
                </a:solidFill>
                <a:latin typeface="Consolas" pitchFamily="49" charset="0"/>
              </a:rPr>
              <a:t>AssemblyResolve</a:t>
            </a:r>
            <a:r>
              <a:rPr lang="en-US" dirty="0"/>
              <a:t>, </a:t>
            </a:r>
            <a:r>
              <a:rPr lang="en-US" b="1" dirty="0" err="1">
                <a:solidFill>
                  <a:srgbClr val="00B050"/>
                </a:solidFill>
                <a:latin typeface="Consolas" pitchFamily="49" charset="0"/>
              </a:rPr>
              <a:t>ResourceResolve</a:t>
            </a:r>
            <a:r>
              <a:rPr lang="en-US" dirty="0"/>
              <a:t>, </a:t>
            </a:r>
            <a:r>
              <a:rPr lang="en-US" b="1" dirty="0" err="1">
                <a:solidFill>
                  <a:srgbClr val="00B050"/>
                </a:solidFill>
                <a:latin typeface="Consolas" pitchFamily="49" charset="0"/>
              </a:rPr>
              <a:t>ReflectionOnlyAssemblyResolve</a:t>
            </a:r>
            <a:endParaRPr lang="en-US" b="1" dirty="0">
              <a:solidFill>
                <a:srgbClr val="00B050"/>
              </a:solidFill>
              <a:latin typeface="Consolas" pitchFamily="49" charset="0"/>
            </a:endParaRPr>
          </a:p>
          <a:p>
            <a:pPr lvl="1"/>
            <a:r>
              <a:rPr lang="en-US" dirty="0"/>
              <a:t>Fired when an assembly, a type or a manifest cannot be resolved</a:t>
            </a:r>
          </a:p>
          <a:p>
            <a:pPr lvl="1"/>
            <a:r>
              <a:rPr lang="en-US" dirty="0"/>
              <a:t>The CLR gives the opportunity to resolve the missing element by returning an Assembly reference that satisfies the request</a:t>
            </a:r>
          </a:p>
          <a:p>
            <a:pPr lvl="1"/>
            <a:r>
              <a:rPr lang="en-US" dirty="0"/>
              <a:t>Allows a “final chance” implementation for resolving elements</a:t>
            </a:r>
          </a:p>
          <a:p>
            <a:r>
              <a:rPr lang="en-US" b="1" dirty="0" err="1">
                <a:solidFill>
                  <a:srgbClr val="00B050"/>
                </a:solidFill>
                <a:latin typeface="Consolas" pitchFamily="49" charset="0"/>
              </a:rPr>
              <a:t>FirstChanceException</a:t>
            </a:r>
            <a:r>
              <a:rPr lang="en-US" dirty="0"/>
              <a:t> (.NET 4+)</a:t>
            </a:r>
          </a:p>
          <a:p>
            <a:pPr lvl="1"/>
            <a:r>
              <a:rPr lang="en-US" dirty="0"/>
              <a:t>Notifies of a first chance exception before a handler is searched (and possibly invoked)</a:t>
            </a:r>
          </a:p>
          <a:p>
            <a:endParaRPr lang="en-US" dirty="0"/>
          </a:p>
          <a:p>
            <a:pPr lvl="1"/>
            <a:endParaRPr lang="en-US"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223</a:t>
            </a:fld>
            <a:endParaRPr lang="he-IL"/>
          </a:p>
        </p:txBody>
      </p:sp>
    </p:spTree>
  </p:cSld>
  <p:clrMapOvr>
    <a:masterClrMapping/>
  </p:clrMapOvr>
  <p:transition>
    <p:fade/>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10000"/>
          </a:bodyPr>
          <a:lstStyle/>
          <a:p>
            <a:r>
              <a:rPr lang="en-US" dirty="0"/>
              <a:t>Process is the Windows OS way of separating executing programs</a:t>
            </a:r>
          </a:p>
          <a:p>
            <a:r>
              <a:rPr lang="en-US" dirty="0"/>
              <a:t>Threads are entities scheduled to run on processors</a:t>
            </a:r>
          </a:p>
          <a:p>
            <a:r>
              <a:rPr lang="en-US" dirty="0" err="1"/>
              <a:t>AppDomains</a:t>
            </a:r>
            <a:r>
              <a:rPr lang="en-US" dirty="0"/>
              <a:t> are the CLR equivalents to OS processes</a:t>
            </a:r>
          </a:p>
          <a:p>
            <a:r>
              <a:rPr lang="en-US" dirty="0"/>
              <a:t>An </a:t>
            </a:r>
            <a:r>
              <a:rPr lang="en-US" dirty="0" err="1"/>
              <a:t>AppDomain</a:t>
            </a:r>
            <a:r>
              <a:rPr lang="en-US" dirty="0"/>
              <a:t> contains assemblies and objects</a:t>
            </a:r>
          </a:p>
          <a:p>
            <a:r>
              <a:rPr lang="en-US" dirty="0"/>
              <a:t>Additional </a:t>
            </a:r>
            <a:r>
              <a:rPr lang="en-US" dirty="0" err="1"/>
              <a:t>AppDomains</a:t>
            </a:r>
            <a:r>
              <a:rPr lang="en-US" dirty="0"/>
              <a:t> may be created to run code in an isolated “sandbox”</a:t>
            </a:r>
          </a:p>
          <a:p>
            <a:r>
              <a:rPr lang="en-US" dirty="0"/>
              <a:t>Cross </a:t>
            </a:r>
            <a:r>
              <a:rPr lang="en-US" dirty="0" err="1"/>
              <a:t>AppDomain</a:t>
            </a:r>
            <a:r>
              <a:rPr lang="en-US" dirty="0"/>
              <a:t> calls must go through a proxy</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224</a:t>
            </a:fld>
            <a:endParaRPr lang="he-IL"/>
          </a:p>
        </p:txBody>
      </p:sp>
    </p:spTree>
  </p:cSld>
  <p:clrMapOvr>
    <a:masterClrMapping/>
  </p:clrMapOvr>
  <p:transition>
    <p:fade/>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Multithreading</a:t>
            </a:r>
            <a:endParaRPr lang="he-IL" dirty="0"/>
          </a:p>
        </p:txBody>
      </p:sp>
      <p:sp>
        <p:nvSpPr>
          <p:cNvPr id="5" name="Subtitle 4"/>
          <p:cNvSpPr>
            <a:spLocks noGrp="1"/>
          </p:cNvSpPr>
          <p:nvPr>
            <p:ph type="body" idx="1"/>
          </p:nvPr>
        </p:nvSpPr>
        <p:spPr/>
        <p:txBody>
          <a:bodyPr/>
          <a:lstStyle/>
          <a:p>
            <a:r>
              <a:rPr lang="en-US" dirty="0"/>
              <a:t>Module 7</a:t>
            </a:r>
            <a:endParaRPr lang="he-IL" dirty="0"/>
          </a:p>
        </p:txBody>
      </p:sp>
    </p:spTree>
  </p:cSld>
  <p:clrMapOvr>
    <a:masterClrMapping/>
  </p:clrMapOvr>
  <p:transition>
    <p:fade/>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he-IL" dirty="0"/>
          </a:p>
        </p:txBody>
      </p:sp>
      <p:sp>
        <p:nvSpPr>
          <p:cNvPr id="3" name="Content Placeholder 2"/>
          <p:cNvSpPr>
            <a:spLocks noGrp="1"/>
          </p:cNvSpPr>
          <p:nvPr>
            <p:ph idx="1"/>
          </p:nvPr>
        </p:nvSpPr>
        <p:spPr/>
        <p:txBody>
          <a:bodyPr>
            <a:normAutofit/>
          </a:bodyPr>
          <a:lstStyle/>
          <a:p>
            <a:r>
              <a:rPr lang="en-US" dirty="0"/>
              <a:t>Thread Creation and Control</a:t>
            </a:r>
          </a:p>
          <a:p>
            <a:r>
              <a:rPr lang="en-US" dirty="0"/>
              <a:t>Thread Synchronization</a:t>
            </a:r>
          </a:p>
          <a:p>
            <a:r>
              <a:rPr lang="en-US" dirty="0"/>
              <a:t>Thread Local Storage (TLS)</a:t>
            </a:r>
          </a:p>
          <a:p>
            <a:r>
              <a:rPr lang="en-US" dirty="0"/>
              <a:t>Using Kernel Objects</a:t>
            </a:r>
          </a:p>
          <a:p>
            <a:r>
              <a:rPr lang="en-US" dirty="0"/>
              <a:t>Using the Thread Pool</a:t>
            </a:r>
          </a:p>
          <a:p>
            <a:r>
              <a:rPr lang="en-US" dirty="0"/>
              <a:t>Summary</a:t>
            </a:r>
            <a:endParaRPr lang="he-IL"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226</a:t>
            </a:fld>
            <a:endParaRPr lang="he-IL"/>
          </a:p>
        </p:txBody>
      </p:sp>
    </p:spTree>
  </p:cSld>
  <p:clrMapOvr>
    <a:masterClrMapping/>
  </p:clrMapOvr>
  <p:transition>
    <p:fade/>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Threads</a:t>
            </a:r>
          </a:p>
        </p:txBody>
      </p:sp>
      <p:sp>
        <p:nvSpPr>
          <p:cNvPr id="3" name="Content Placeholder 2"/>
          <p:cNvSpPr>
            <a:spLocks noGrp="1"/>
          </p:cNvSpPr>
          <p:nvPr>
            <p:ph idx="1"/>
          </p:nvPr>
        </p:nvSpPr>
        <p:spPr>
          <a:xfrm>
            <a:off x="457200" y="1219200"/>
            <a:ext cx="8229600" cy="2667000"/>
          </a:xfrm>
        </p:spPr>
        <p:txBody>
          <a:bodyPr>
            <a:normAutofit fontScale="92500" lnSpcReduction="20000"/>
          </a:bodyPr>
          <a:lstStyle/>
          <a:p>
            <a:r>
              <a:rPr lang="en-US" dirty="0"/>
              <a:t>Create an instance of the </a:t>
            </a:r>
            <a:r>
              <a:rPr lang="en-US" b="1" dirty="0">
                <a:solidFill>
                  <a:srgbClr val="FF0000"/>
                </a:solidFill>
                <a:latin typeface="Consolas" pitchFamily="49" charset="0"/>
              </a:rPr>
              <a:t>Thread</a:t>
            </a:r>
            <a:r>
              <a:rPr lang="en-US" dirty="0"/>
              <a:t> class, passing a delegate of type </a:t>
            </a:r>
            <a:r>
              <a:rPr lang="en-US" b="1" dirty="0" err="1">
                <a:solidFill>
                  <a:srgbClr val="00B050"/>
                </a:solidFill>
                <a:latin typeface="Consolas" pitchFamily="49" charset="0"/>
              </a:rPr>
              <a:t>ThreadStart</a:t>
            </a:r>
            <a:r>
              <a:rPr lang="en-US" dirty="0"/>
              <a:t> or </a:t>
            </a:r>
            <a:r>
              <a:rPr lang="en-US" b="1" dirty="0" err="1">
                <a:solidFill>
                  <a:srgbClr val="00B050"/>
                </a:solidFill>
                <a:latin typeface="Consolas" pitchFamily="49" charset="0"/>
              </a:rPr>
              <a:t>ParameterizedThreadStart</a:t>
            </a:r>
            <a:endParaRPr lang="en-US" b="1" dirty="0">
              <a:solidFill>
                <a:srgbClr val="00B050"/>
              </a:solidFill>
              <a:latin typeface="Consolas" pitchFamily="49" charset="0"/>
            </a:endParaRPr>
          </a:p>
          <a:p>
            <a:r>
              <a:rPr lang="en-US" dirty="0"/>
              <a:t>Call the </a:t>
            </a:r>
            <a:r>
              <a:rPr lang="en-US" b="1" dirty="0">
                <a:solidFill>
                  <a:srgbClr val="7030A0"/>
                </a:solidFill>
                <a:latin typeface="Consolas" pitchFamily="49" charset="0"/>
              </a:rPr>
              <a:t>Start</a:t>
            </a:r>
            <a:r>
              <a:rPr lang="en-US" dirty="0"/>
              <a:t> method of the newly created thread object</a:t>
            </a:r>
          </a:p>
          <a:p>
            <a:pPr lvl="1"/>
            <a:r>
              <a:rPr lang="en-US" dirty="0"/>
              <a:t>Creates the actual “hard” thread</a:t>
            </a:r>
          </a:p>
          <a:p>
            <a:endParaRPr lang="en-US"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227</a:t>
            </a:fld>
            <a:endParaRPr lang="he-IL"/>
          </a:p>
        </p:txBody>
      </p:sp>
      <p:sp>
        <p:nvSpPr>
          <p:cNvPr id="6" name="Rectangle 5"/>
          <p:cNvSpPr/>
          <p:nvPr/>
        </p:nvSpPr>
        <p:spPr>
          <a:xfrm>
            <a:off x="533400" y="3886200"/>
            <a:ext cx="7924800" cy="2585323"/>
          </a:xfrm>
          <a:prstGeom prst="rect">
            <a:avLst/>
          </a:prstGeom>
        </p:spPr>
        <p:style>
          <a:lnRef idx="1">
            <a:schemeClr val="accent6"/>
          </a:lnRef>
          <a:fillRef idx="2">
            <a:schemeClr val="accent6"/>
          </a:fillRef>
          <a:effectRef idx="1">
            <a:schemeClr val="accent6"/>
          </a:effectRef>
          <a:fontRef idx="minor">
            <a:schemeClr val="dk1"/>
          </a:fontRef>
        </p:style>
        <p:txBody>
          <a:bodyPr tIns="91440" bIns="91440" rtlCol="0" anchor="t" anchorCtr="0">
            <a:spAutoFit/>
          </a:bodyPr>
          <a:lstStyle/>
          <a:p>
            <a:pPr defTabSz="182880"/>
            <a:r>
              <a:rPr lang="en-US" sz="1200" dirty="0">
                <a:solidFill>
                  <a:srgbClr val="0000FF"/>
                </a:solidFill>
                <a:latin typeface="Consolas" pitchFamily="49" charset="0"/>
                <a:cs typeface="Consolas" pitchFamily="49" charset="0"/>
              </a:rPr>
              <a:t>static</a:t>
            </a:r>
            <a:r>
              <a:rPr lang="en-US" sz="1200" dirty="0">
                <a:latin typeface="Consolas" pitchFamily="49" charset="0"/>
                <a:cs typeface="Consolas" pitchFamily="49" charset="0"/>
              </a:rPr>
              <a:t> </a:t>
            </a:r>
            <a:r>
              <a:rPr lang="en-US" sz="1200" dirty="0">
                <a:solidFill>
                  <a:srgbClr val="0000FF"/>
                </a:solidFill>
                <a:latin typeface="Consolas" pitchFamily="49" charset="0"/>
                <a:cs typeface="Consolas" pitchFamily="49" charset="0"/>
              </a:rPr>
              <a:t>void</a:t>
            </a:r>
            <a:r>
              <a:rPr lang="en-US" sz="1200" dirty="0">
                <a:latin typeface="Consolas" pitchFamily="49" charset="0"/>
                <a:cs typeface="Consolas" pitchFamily="49" charset="0"/>
              </a:rPr>
              <a:t> </a:t>
            </a:r>
            <a:r>
              <a:rPr lang="en-US" sz="1200" dirty="0">
                <a:solidFill>
                  <a:srgbClr val="020002"/>
                </a:solidFill>
                <a:latin typeface="Consolas" pitchFamily="49" charset="0"/>
                <a:cs typeface="Consolas" pitchFamily="49" charset="0"/>
              </a:rPr>
              <a:t>Main</a:t>
            </a:r>
            <a:r>
              <a:rPr lang="en-US" sz="1200" dirty="0">
                <a:latin typeface="Consolas" pitchFamily="49" charset="0"/>
                <a:cs typeface="Consolas" pitchFamily="49" charset="0"/>
              </a:rPr>
              <a:t>(</a:t>
            </a:r>
            <a:r>
              <a:rPr lang="en-US" sz="1200" dirty="0">
                <a:solidFill>
                  <a:srgbClr val="0000FF"/>
                </a:solidFill>
                <a:latin typeface="Consolas" pitchFamily="49" charset="0"/>
                <a:cs typeface="Consolas" pitchFamily="49" charset="0"/>
              </a:rPr>
              <a:t>string</a:t>
            </a:r>
            <a:r>
              <a:rPr lang="en-US" sz="1200" dirty="0">
                <a:latin typeface="Consolas" pitchFamily="49" charset="0"/>
                <a:cs typeface="Consolas" pitchFamily="49" charset="0"/>
              </a:rPr>
              <a:t>[] </a:t>
            </a:r>
            <a:r>
              <a:rPr lang="en-US" sz="1200" dirty="0" err="1">
                <a:solidFill>
                  <a:srgbClr val="020002"/>
                </a:solidFill>
                <a:latin typeface="Consolas" pitchFamily="49" charset="0"/>
                <a:cs typeface="Consolas" pitchFamily="49" charset="0"/>
              </a:rPr>
              <a:t>args</a:t>
            </a:r>
            <a:r>
              <a:rPr lang="en-US" sz="1200" dirty="0">
                <a:latin typeface="Consolas" pitchFamily="49" charset="0"/>
                <a:cs typeface="Consolas" pitchFamily="49" charset="0"/>
              </a:rPr>
              <a:t>) {</a:t>
            </a:r>
            <a:br>
              <a:rPr lang="en-US" sz="1200" dirty="0">
                <a:latin typeface="Consolas" pitchFamily="49" charset="0"/>
                <a:cs typeface="Consolas" pitchFamily="49" charset="0"/>
              </a:rPr>
            </a:br>
            <a:r>
              <a:rPr lang="en-US" sz="1200" dirty="0">
                <a:latin typeface="Consolas" pitchFamily="49" charset="0"/>
                <a:cs typeface="Consolas" pitchFamily="49" charset="0"/>
              </a:rPr>
              <a:t>	</a:t>
            </a:r>
            <a:r>
              <a:rPr lang="en-US" sz="1200" b="1" dirty="0">
                <a:solidFill>
                  <a:srgbClr val="0000FF"/>
                </a:solidFill>
                <a:latin typeface="Consolas" pitchFamily="49" charset="0"/>
                <a:cs typeface="Consolas" pitchFamily="49" charset="0"/>
              </a:rPr>
              <a:t>Thread</a:t>
            </a:r>
            <a:r>
              <a:rPr lang="en-US" sz="1200" dirty="0">
                <a:latin typeface="Consolas" pitchFamily="49" charset="0"/>
                <a:cs typeface="Consolas" pitchFamily="49" charset="0"/>
              </a:rPr>
              <a:t> </a:t>
            </a:r>
            <a:r>
              <a:rPr lang="en-US" sz="1200" dirty="0">
                <a:solidFill>
                  <a:srgbClr val="020002"/>
                </a:solidFill>
                <a:latin typeface="Consolas" pitchFamily="49" charset="0"/>
                <a:cs typeface="Consolas" pitchFamily="49" charset="0"/>
              </a:rPr>
              <a:t>t</a:t>
            </a:r>
            <a:r>
              <a:rPr lang="en-US" sz="1200" dirty="0">
                <a:latin typeface="Consolas" pitchFamily="49" charset="0"/>
                <a:cs typeface="Consolas" pitchFamily="49" charset="0"/>
              </a:rPr>
              <a:t> = </a:t>
            </a:r>
            <a:r>
              <a:rPr lang="en-US" sz="1200" dirty="0">
                <a:solidFill>
                  <a:srgbClr val="0000FF"/>
                </a:solidFill>
                <a:latin typeface="Consolas" pitchFamily="49" charset="0"/>
                <a:cs typeface="Consolas" pitchFamily="49" charset="0"/>
              </a:rPr>
              <a:t>new</a:t>
            </a:r>
            <a:r>
              <a:rPr lang="en-US" sz="1200" dirty="0">
                <a:latin typeface="Consolas" pitchFamily="49" charset="0"/>
                <a:cs typeface="Consolas" pitchFamily="49" charset="0"/>
              </a:rPr>
              <a:t> </a:t>
            </a:r>
            <a:r>
              <a:rPr lang="en-US" sz="1200" b="1" dirty="0">
                <a:solidFill>
                  <a:srgbClr val="0000FF"/>
                </a:solidFill>
                <a:latin typeface="Consolas" pitchFamily="49" charset="0"/>
                <a:cs typeface="Consolas" pitchFamily="49" charset="0"/>
              </a:rPr>
              <a:t>Thread</a:t>
            </a:r>
            <a:r>
              <a:rPr lang="en-US" sz="1200" dirty="0">
                <a:latin typeface="Consolas" pitchFamily="49" charset="0"/>
                <a:cs typeface="Consolas" pitchFamily="49" charset="0"/>
              </a:rPr>
              <a:t>(</a:t>
            </a:r>
            <a:r>
              <a:rPr lang="en-US" sz="1200" dirty="0" err="1">
                <a:solidFill>
                  <a:srgbClr val="020002"/>
                </a:solidFill>
                <a:latin typeface="Consolas" pitchFamily="49" charset="0"/>
                <a:cs typeface="Consolas" pitchFamily="49" charset="0"/>
              </a:rPr>
              <a:t>DoWork</a:t>
            </a:r>
            <a:r>
              <a:rPr lang="en-US" sz="1200" dirty="0">
                <a:latin typeface="Consolas" pitchFamily="49" charset="0"/>
                <a:cs typeface="Consolas" pitchFamily="49" charset="0"/>
              </a:rPr>
              <a:t>);</a:t>
            </a:r>
            <a:br>
              <a:rPr lang="en-US" sz="1200" dirty="0">
                <a:latin typeface="Consolas" pitchFamily="49" charset="0"/>
                <a:cs typeface="Consolas" pitchFamily="49" charset="0"/>
              </a:rPr>
            </a:br>
            <a:r>
              <a:rPr lang="en-US" sz="1200" dirty="0">
                <a:latin typeface="Consolas" pitchFamily="49" charset="0"/>
                <a:cs typeface="Consolas" pitchFamily="49" charset="0"/>
              </a:rPr>
              <a:t>	</a:t>
            </a:r>
            <a:r>
              <a:rPr lang="en-US" sz="1200" dirty="0" err="1">
                <a:solidFill>
                  <a:srgbClr val="020002"/>
                </a:solidFill>
                <a:latin typeface="Consolas" pitchFamily="49" charset="0"/>
                <a:cs typeface="Consolas" pitchFamily="49" charset="0"/>
              </a:rPr>
              <a:t>t</a:t>
            </a:r>
            <a:r>
              <a:rPr lang="en-US" sz="1200" dirty="0" err="1">
                <a:latin typeface="Consolas" pitchFamily="49" charset="0"/>
                <a:cs typeface="Consolas" pitchFamily="49" charset="0"/>
              </a:rPr>
              <a:t>.</a:t>
            </a:r>
            <a:r>
              <a:rPr lang="en-US" sz="1200" dirty="0" err="1">
                <a:solidFill>
                  <a:srgbClr val="020002"/>
                </a:solidFill>
                <a:latin typeface="Consolas" pitchFamily="49" charset="0"/>
                <a:cs typeface="Consolas" pitchFamily="49" charset="0"/>
              </a:rPr>
              <a:t>Start</a:t>
            </a:r>
            <a:r>
              <a:rPr lang="en-US" sz="1200" dirty="0">
                <a:latin typeface="Consolas" pitchFamily="49" charset="0"/>
                <a:cs typeface="Consolas" pitchFamily="49" charset="0"/>
              </a:rPr>
              <a:t>();</a:t>
            </a:r>
            <a:br>
              <a:rPr lang="en-US" sz="1200" dirty="0">
                <a:latin typeface="Consolas" pitchFamily="49" charset="0"/>
                <a:cs typeface="Consolas" pitchFamily="49" charset="0"/>
              </a:rPr>
            </a:br>
            <a:r>
              <a:rPr lang="en-US" sz="1200" dirty="0">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Console</a:t>
            </a:r>
            <a:r>
              <a:rPr lang="en-US" sz="1200" dirty="0" err="1">
                <a:latin typeface="Consolas" pitchFamily="49" charset="0"/>
                <a:cs typeface="Consolas" pitchFamily="49" charset="0"/>
              </a:rPr>
              <a:t>.</a:t>
            </a:r>
            <a:r>
              <a:rPr lang="en-US" sz="1200" dirty="0" err="1">
                <a:solidFill>
                  <a:srgbClr val="020002"/>
                </a:solidFill>
                <a:latin typeface="Consolas" pitchFamily="49" charset="0"/>
                <a:cs typeface="Consolas" pitchFamily="49" charset="0"/>
              </a:rPr>
              <a:t>WriteLine</a:t>
            </a:r>
            <a:r>
              <a:rPr lang="en-US" sz="1200" dirty="0">
                <a:latin typeface="Consolas" pitchFamily="49" charset="0"/>
                <a:cs typeface="Consolas" pitchFamily="49" charset="0"/>
              </a:rPr>
              <a:t>(</a:t>
            </a:r>
            <a:r>
              <a:rPr lang="en-US" sz="1200" dirty="0">
                <a:solidFill>
                  <a:srgbClr val="A31515"/>
                </a:solidFill>
                <a:latin typeface="Consolas" pitchFamily="49" charset="0"/>
                <a:cs typeface="Consolas" pitchFamily="49" charset="0"/>
              </a:rPr>
              <a:t>"In main thread: {0}"</a:t>
            </a:r>
            <a:r>
              <a:rPr lang="en-US" sz="1200" dirty="0">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Thread</a:t>
            </a:r>
            <a:r>
              <a:rPr lang="en-US" sz="1200" dirty="0" err="1">
                <a:latin typeface="Consolas" pitchFamily="49" charset="0"/>
                <a:cs typeface="Consolas" pitchFamily="49" charset="0"/>
              </a:rPr>
              <a:t>.</a:t>
            </a:r>
            <a:r>
              <a:rPr lang="en-US" sz="1200" dirty="0" err="1">
                <a:solidFill>
                  <a:srgbClr val="020002"/>
                </a:solidFill>
                <a:latin typeface="Consolas" pitchFamily="49" charset="0"/>
                <a:cs typeface="Consolas" pitchFamily="49" charset="0"/>
              </a:rPr>
              <a:t>CurrentThread</a:t>
            </a:r>
            <a:r>
              <a:rPr lang="en-US" sz="1200" dirty="0" err="1">
                <a:latin typeface="Consolas" pitchFamily="49" charset="0"/>
                <a:cs typeface="Consolas" pitchFamily="49" charset="0"/>
              </a:rPr>
              <a:t>.</a:t>
            </a:r>
            <a:r>
              <a:rPr lang="en-US" sz="1200" dirty="0" err="1">
                <a:solidFill>
                  <a:srgbClr val="020002"/>
                </a:solidFill>
                <a:latin typeface="Consolas" pitchFamily="49" charset="0"/>
                <a:cs typeface="Consolas" pitchFamily="49" charset="0"/>
              </a:rPr>
              <a:t>ManagedThreadId</a:t>
            </a:r>
            <a:r>
              <a:rPr lang="en-US" sz="1200" dirty="0">
                <a:latin typeface="Consolas" pitchFamily="49" charset="0"/>
                <a:cs typeface="Consolas" pitchFamily="49" charset="0"/>
              </a:rPr>
              <a:t>);</a:t>
            </a:r>
            <a:br>
              <a:rPr lang="en-US" sz="1200" dirty="0">
                <a:latin typeface="Consolas" pitchFamily="49" charset="0"/>
                <a:cs typeface="Consolas" pitchFamily="49" charset="0"/>
              </a:rPr>
            </a:br>
            <a:r>
              <a:rPr lang="en-US" sz="1200" dirty="0">
                <a:latin typeface="Consolas" pitchFamily="49" charset="0"/>
                <a:cs typeface="Consolas" pitchFamily="49" charset="0"/>
              </a:rPr>
              <a:t>	</a:t>
            </a:r>
            <a:r>
              <a:rPr lang="en-US" sz="1200" dirty="0" err="1">
                <a:solidFill>
                  <a:srgbClr val="020002"/>
                </a:solidFill>
                <a:latin typeface="Consolas" pitchFamily="49" charset="0"/>
                <a:cs typeface="Consolas" pitchFamily="49" charset="0"/>
              </a:rPr>
              <a:t>t</a:t>
            </a:r>
            <a:r>
              <a:rPr lang="en-US" sz="1200" dirty="0" err="1">
                <a:latin typeface="Consolas" pitchFamily="49" charset="0"/>
                <a:cs typeface="Consolas" pitchFamily="49" charset="0"/>
              </a:rPr>
              <a:t>.</a:t>
            </a:r>
            <a:r>
              <a:rPr lang="en-US" sz="1200" dirty="0" err="1">
                <a:solidFill>
                  <a:srgbClr val="020002"/>
                </a:solidFill>
                <a:latin typeface="Consolas" pitchFamily="49" charset="0"/>
                <a:cs typeface="Consolas" pitchFamily="49" charset="0"/>
              </a:rPr>
              <a:t>Join</a:t>
            </a:r>
            <a:r>
              <a:rPr lang="en-US" sz="1200" dirty="0">
                <a:latin typeface="Consolas" pitchFamily="49" charset="0"/>
                <a:cs typeface="Consolas" pitchFamily="49" charset="0"/>
              </a:rPr>
              <a:t>();</a:t>
            </a:r>
            <a:br>
              <a:rPr lang="en-US" sz="1200" dirty="0">
                <a:latin typeface="Consolas" pitchFamily="49" charset="0"/>
                <a:cs typeface="Consolas" pitchFamily="49" charset="0"/>
              </a:rPr>
            </a:br>
            <a:r>
              <a:rPr lang="en-US" sz="1200" dirty="0">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Console</a:t>
            </a:r>
            <a:r>
              <a:rPr lang="en-US" sz="1200" dirty="0" err="1">
                <a:latin typeface="Consolas" pitchFamily="49" charset="0"/>
                <a:cs typeface="Consolas" pitchFamily="49" charset="0"/>
              </a:rPr>
              <a:t>.</a:t>
            </a:r>
            <a:r>
              <a:rPr lang="en-US" sz="1200" dirty="0" err="1">
                <a:solidFill>
                  <a:srgbClr val="020002"/>
                </a:solidFill>
                <a:latin typeface="Consolas" pitchFamily="49" charset="0"/>
                <a:cs typeface="Consolas" pitchFamily="49" charset="0"/>
              </a:rPr>
              <a:t>WriteLine</a:t>
            </a:r>
            <a:r>
              <a:rPr lang="en-US" sz="1200" dirty="0">
                <a:latin typeface="Consolas" pitchFamily="49" charset="0"/>
                <a:cs typeface="Consolas" pitchFamily="49" charset="0"/>
              </a:rPr>
              <a:t>(</a:t>
            </a:r>
            <a:r>
              <a:rPr lang="en-US" sz="1200" dirty="0">
                <a:solidFill>
                  <a:srgbClr val="A31515"/>
                </a:solidFill>
                <a:latin typeface="Consolas" pitchFamily="49" charset="0"/>
                <a:cs typeface="Consolas" pitchFamily="49" charset="0"/>
              </a:rPr>
              <a:t>"Worker thread done."</a:t>
            </a:r>
            <a:r>
              <a:rPr lang="en-US" sz="1200" dirty="0">
                <a:latin typeface="Consolas" pitchFamily="49" charset="0"/>
                <a:cs typeface="Consolas" pitchFamily="49" charset="0"/>
              </a:rPr>
              <a:t>);</a:t>
            </a:r>
            <a:br>
              <a:rPr lang="en-US" sz="1200" dirty="0">
                <a:latin typeface="Consolas" pitchFamily="49" charset="0"/>
                <a:cs typeface="Consolas" pitchFamily="49" charset="0"/>
              </a:rPr>
            </a:br>
            <a:r>
              <a:rPr lang="en-US" sz="1200" dirty="0">
                <a:latin typeface="Consolas" pitchFamily="49" charset="0"/>
                <a:cs typeface="Consolas" pitchFamily="49" charset="0"/>
              </a:rPr>
              <a:t>}</a:t>
            </a:r>
            <a:br>
              <a:rPr lang="en-US" sz="1200" dirty="0">
                <a:latin typeface="Consolas" pitchFamily="49" charset="0"/>
                <a:cs typeface="Consolas" pitchFamily="49" charset="0"/>
              </a:rPr>
            </a:br>
            <a:br>
              <a:rPr lang="en-US" sz="1200" dirty="0">
                <a:latin typeface="Consolas" pitchFamily="49" charset="0"/>
                <a:cs typeface="Consolas" pitchFamily="49" charset="0"/>
              </a:rPr>
            </a:br>
            <a:r>
              <a:rPr lang="en-US" sz="1200" dirty="0">
                <a:solidFill>
                  <a:srgbClr val="0000FF"/>
                </a:solidFill>
                <a:latin typeface="Consolas" pitchFamily="49" charset="0"/>
                <a:cs typeface="Consolas" pitchFamily="49" charset="0"/>
              </a:rPr>
              <a:t>static</a:t>
            </a:r>
            <a:r>
              <a:rPr lang="en-US" sz="1200" dirty="0">
                <a:latin typeface="Consolas" pitchFamily="49" charset="0"/>
                <a:cs typeface="Consolas" pitchFamily="49" charset="0"/>
              </a:rPr>
              <a:t> </a:t>
            </a:r>
            <a:r>
              <a:rPr lang="en-US" sz="1200" dirty="0">
                <a:solidFill>
                  <a:srgbClr val="0000FF"/>
                </a:solidFill>
                <a:latin typeface="Consolas" pitchFamily="49" charset="0"/>
                <a:cs typeface="Consolas" pitchFamily="49" charset="0"/>
              </a:rPr>
              <a:t>void</a:t>
            </a:r>
            <a:r>
              <a:rPr lang="en-US" sz="1200" dirty="0">
                <a:latin typeface="Consolas" pitchFamily="49" charset="0"/>
                <a:cs typeface="Consolas" pitchFamily="49" charset="0"/>
              </a:rPr>
              <a:t> </a:t>
            </a:r>
            <a:r>
              <a:rPr lang="en-US" sz="1200" dirty="0" err="1">
                <a:solidFill>
                  <a:srgbClr val="020002"/>
                </a:solidFill>
                <a:latin typeface="Consolas" pitchFamily="49" charset="0"/>
                <a:cs typeface="Consolas" pitchFamily="49" charset="0"/>
              </a:rPr>
              <a:t>DoWork</a:t>
            </a:r>
            <a:r>
              <a:rPr lang="en-US" sz="1200" dirty="0">
                <a:latin typeface="Consolas" pitchFamily="49" charset="0"/>
                <a:cs typeface="Consolas" pitchFamily="49" charset="0"/>
              </a:rPr>
              <a:t>() {</a:t>
            </a:r>
            <a:br>
              <a:rPr lang="en-US" sz="1200" dirty="0">
                <a:latin typeface="Consolas" pitchFamily="49" charset="0"/>
                <a:cs typeface="Consolas" pitchFamily="49" charset="0"/>
              </a:rPr>
            </a:br>
            <a:r>
              <a:rPr lang="en-US" sz="1200" dirty="0">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Console</a:t>
            </a:r>
            <a:r>
              <a:rPr lang="en-US" sz="1200" dirty="0" err="1">
                <a:latin typeface="Consolas" pitchFamily="49" charset="0"/>
                <a:cs typeface="Consolas" pitchFamily="49" charset="0"/>
              </a:rPr>
              <a:t>.</a:t>
            </a:r>
            <a:r>
              <a:rPr lang="en-US" sz="1200" dirty="0" err="1">
                <a:solidFill>
                  <a:srgbClr val="020002"/>
                </a:solidFill>
                <a:latin typeface="Consolas" pitchFamily="49" charset="0"/>
                <a:cs typeface="Consolas" pitchFamily="49" charset="0"/>
              </a:rPr>
              <a:t>WriteLine</a:t>
            </a:r>
            <a:r>
              <a:rPr lang="en-US" sz="1200" dirty="0">
                <a:latin typeface="Consolas" pitchFamily="49" charset="0"/>
                <a:cs typeface="Consolas" pitchFamily="49" charset="0"/>
              </a:rPr>
              <a:t>(</a:t>
            </a:r>
            <a:r>
              <a:rPr lang="en-US" sz="1200" dirty="0">
                <a:solidFill>
                  <a:srgbClr val="A31515"/>
                </a:solidFill>
                <a:latin typeface="Consolas" pitchFamily="49" charset="0"/>
                <a:cs typeface="Consolas" pitchFamily="49" charset="0"/>
              </a:rPr>
              <a:t>"Starting work... {0}"</a:t>
            </a:r>
            <a:r>
              <a:rPr lang="en-US" sz="1200" dirty="0">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Thread</a:t>
            </a:r>
            <a:r>
              <a:rPr lang="en-US" sz="1200" dirty="0" err="1">
                <a:latin typeface="Consolas" pitchFamily="49" charset="0"/>
                <a:cs typeface="Consolas" pitchFamily="49" charset="0"/>
              </a:rPr>
              <a:t>.</a:t>
            </a:r>
            <a:r>
              <a:rPr lang="en-US" sz="1200" dirty="0" err="1">
                <a:solidFill>
                  <a:srgbClr val="020002"/>
                </a:solidFill>
                <a:latin typeface="Consolas" pitchFamily="49" charset="0"/>
                <a:cs typeface="Consolas" pitchFamily="49" charset="0"/>
              </a:rPr>
              <a:t>CurrentThread</a:t>
            </a:r>
            <a:r>
              <a:rPr lang="en-US" sz="1200" dirty="0" err="1">
                <a:latin typeface="Consolas" pitchFamily="49" charset="0"/>
                <a:cs typeface="Consolas" pitchFamily="49" charset="0"/>
              </a:rPr>
              <a:t>.</a:t>
            </a:r>
            <a:r>
              <a:rPr lang="en-US" sz="1200" dirty="0" err="1">
                <a:solidFill>
                  <a:srgbClr val="020002"/>
                </a:solidFill>
                <a:latin typeface="Consolas" pitchFamily="49" charset="0"/>
                <a:cs typeface="Consolas" pitchFamily="49" charset="0"/>
              </a:rPr>
              <a:t>ManagedThreadId</a:t>
            </a:r>
            <a:r>
              <a:rPr lang="en-US" sz="1200" dirty="0">
                <a:latin typeface="Consolas" pitchFamily="49" charset="0"/>
                <a:cs typeface="Consolas" pitchFamily="49" charset="0"/>
              </a:rPr>
              <a:t>);</a:t>
            </a:r>
            <a:br>
              <a:rPr lang="en-US" sz="1200" dirty="0">
                <a:latin typeface="Consolas" pitchFamily="49" charset="0"/>
                <a:cs typeface="Consolas" pitchFamily="49" charset="0"/>
              </a:rPr>
            </a:br>
            <a:r>
              <a:rPr lang="en-US" sz="1200" dirty="0">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Thread</a:t>
            </a:r>
            <a:r>
              <a:rPr lang="en-US" sz="1200" dirty="0" err="1">
                <a:latin typeface="Consolas" pitchFamily="49" charset="0"/>
                <a:cs typeface="Consolas" pitchFamily="49" charset="0"/>
              </a:rPr>
              <a:t>.</a:t>
            </a:r>
            <a:r>
              <a:rPr lang="en-US" sz="1200" dirty="0" err="1">
                <a:solidFill>
                  <a:srgbClr val="020002"/>
                </a:solidFill>
                <a:latin typeface="Consolas" pitchFamily="49" charset="0"/>
                <a:cs typeface="Consolas" pitchFamily="49" charset="0"/>
              </a:rPr>
              <a:t>Sleep</a:t>
            </a:r>
            <a:r>
              <a:rPr lang="en-US" sz="1200" dirty="0">
                <a:latin typeface="Consolas" pitchFamily="49" charset="0"/>
                <a:cs typeface="Consolas" pitchFamily="49" charset="0"/>
              </a:rPr>
              <a:t>(2000);</a:t>
            </a:r>
            <a:br>
              <a:rPr lang="en-US" sz="1200" dirty="0">
                <a:latin typeface="Consolas" pitchFamily="49" charset="0"/>
                <a:cs typeface="Consolas" pitchFamily="49" charset="0"/>
              </a:rPr>
            </a:br>
            <a:r>
              <a:rPr lang="en-US" sz="1200" dirty="0">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Console</a:t>
            </a:r>
            <a:r>
              <a:rPr lang="en-US" sz="1200" dirty="0" err="1">
                <a:latin typeface="Consolas" pitchFamily="49" charset="0"/>
                <a:cs typeface="Consolas" pitchFamily="49" charset="0"/>
              </a:rPr>
              <a:t>.</a:t>
            </a:r>
            <a:r>
              <a:rPr lang="en-US" sz="1200" dirty="0" err="1">
                <a:solidFill>
                  <a:srgbClr val="020002"/>
                </a:solidFill>
                <a:latin typeface="Consolas" pitchFamily="49" charset="0"/>
                <a:cs typeface="Consolas" pitchFamily="49" charset="0"/>
              </a:rPr>
              <a:t>WriteLine</a:t>
            </a:r>
            <a:r>
              <a:rPr lang="en-US" sz="1200" dirty="0">
                <a:latin typeface="Consolas" pitchFamily="49" charset="0"/>
                <a:cs typeface="Consolas" pitchFamily="49" charset="0"/>
              </a:rPr>
              <a:t>(</a:t>
            </a:r>
            <a:r>
              <a:rPr lang="en-US" sz="1200" dirty="0">
                <a:solidFill>
                  <a:srgbClr val="A31515"/>
                </a:solidFill>
                <a:latin typeface="Consolas" pitchFamily="49" charset="0"/>
                <a:cs typeface="Consolas" pitchFamily="49" charset="0"/>
              </a:rPr>
              <a:t>"Complete."</a:t>
            </a:r>
            <a:r>
              <a:rPr lang="en-US" sz="1200" dirty="0">
                <a:latin typeface="Consolas" pitchFamily="49" charset="0"/>
                <a:cs typeface="Consolas" pitchFamily="49" charset="0"/>
              </a:rPr>
              <a:t>);</a:t>
            </a:r>
            <a:br>
              <a:rPr lang="en-US" sz="1200" dirty="0">
                <a:latin typeface="Consolas" pitchFamily="49" charset="0"/>
                <a:cs typeface="Consolas" pitchFamily="49" charset="0"/>
              </a:rPr>
            </a:br>
            <a:r>
              <a:rPr lang="en-US" sz="1200" dirty="0">
                <a:latin typeface="Consolas" pitchFamily="49" charset="0"/>
                <a:cs typeface="Consolas" pitchFamily="49" charset="0"/>
              </a:rPr>
              <a:t>}</a:t>
            </a:r>
          </a:p>
        </p:txBody>
      </p:sp>
      <p:sp>
        <p:nvSpPr>
          <p:cNvPr id="5" name="Footer Placeholder 4"/>
          <p:cNvSpPr>
            <a:spLocks noGrp="1"/>
          </p:cNvSpPr>
          <p:nvPr>
            <p:ph type="ftr" sz="quarter" idx="11"/>
          </p:nvPr>
        </p:nvSpPr>
        <p:spPr/>
        <p:txBody>
          <a:bodyPr/>
          <a:lstStyle/>
          <a:p>
            <a:r>
              <a:rPr lang="en-US"/>
              <a:t>(C)2011 by Pavel Yosifovich</a:t>
            </a:r>
          </a:p>
        </p:txBody>
      </p:sp>
    </p:spTree>
    <p:extLst>
      <p:ext uri="{BB962C8B-B14F-4D97-AF65-F5344CB8AC3E}">
        <p14:creationId xmlns:p14="http://schemas.microsoft.com/office/powerpoint/2010/main" val="391570282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Properties</a:t>
            </a:r>
          </a:p>
        </p:txBody>
      </p:sp>
      <p:sp>
        <p:nvSpPr>
          <p:cNvPr id="3" name="Content Placeholder 2"/>
          <p:cNvSpPr>
            <a:spLocks noGrp="1"/>
          </p:cNvSpPr>
          <p:nvPr>
            <p:ph idx="1"/>
          </p:nvPr>
        </p:nvSpPr>
        <p:spPr/>
        <p:txBody>
          <a:bodyPr>
            <a:normAutofit fontScale="92500" lnSpcReduction="20000"/>
          </a:bodyPr>
          <a:lstStyle/>
          <a:p>
            <a:r>
              <a:rPr lang="en-US" sz="2800" b="1" dirty="0">
                <a:solidFill>
                  <a:srgbClr val="C00000"/>
                </a:solidFill>
                <a:latin typeface="Consolas" pitchFamily="49" charset="0"/>
              </a:rPr>
              <a:t>Name</a:t>
            </a:r>
          </a:p>
          <a:p>
            <a:pPr lvl="1"/>
            <a:r>
              <a:rPr lang="en-US" sz="2400" dirty="0"/>
              <a:t>Friendly name of thread visible in the debugger</a:t>
            </a:r>
          </a:p>
          <a:p>
            <a:r>
              <a:rPr lang="en-US" sz="2800" b="1" dirty="0" err="1">
                <a:solidFill>
                  <a:srgbClr val="C00000"/>
                </a:solidFill>
                <a:latin typeface="Consolas" pitchFamily="49" charset="0"/>
              </a:rPr>
              <a:t>ManagedThreadId</a:t>
            </a:r>
            <a:r>
              <a:rPr lang="en-US" sz="2800" dirty="0">
                <a:solidFill>
                  <a:srgbClr val="FFFF00"/>
                </a:solidFill>
                <a:latin typeface="Consolas" pitchFamily="49" charset="0"/>
              </a:rPr>
              <a:t> </a:t>
            </a:r>
            <a:r>
              <a:rPr lang="en-US" sz="2400" dirty="0"/>
              <a:t>(r/o)</a:t>
            </a:r>
          </a:p>
          <a:p>
            <a:pPr lvl="1"/>
            <a:r>
              <a:rPr lang="en-US" sz="2400" dirty="0"/>
              <a:t>Unique thread id in the process</a:t>
            </a:r>
          </a:p>
          <a:p>
            <a:pPr lvl="1"/>
            <a:r>
              <a:rPr lang="en-US" sz="2400" dirty="0"/>
              <a:t>Unrelated to the OS thread ID</a:t>
            </a:r>
          </a:p>
          <a:p>
            <a:r>
              <a:rPr lang="en-US" sz="2800" b="1" dirty="0">
                <a:solidFill>
                  <a:srgbClr val="C00000"/>
                </a:solidFill>
                <a:latin typeface="Consolas" pitchFamily="49" charset="0"/>
              </a:rPr>
              <a:t>Priority</a:t>
            </a:r>
          </a:p>
          <a:p>
            <a:pPr lvl="1"/>
            <a:r>
              <a:rPr lang="en-US" sz="2400" dirty="0"/>
              <a:t>Thread priority relative to the process base priority</a:t>
            </a:r>
          </a:p>
          <a:p>
            <a:r>
              <a:rPr lang="en-US" sz="2800" b="1" dirty="0" err="1">
                <a:solidFill>
                  <a:srgbClr val="C00000"/>
                </a:solidFill>
                <a:latin typeface="Consolas" pitchFamily="49" charset="0"/>
              </a:rPr>
              <a:t>IsBackground</a:t>
            </a:r>
            <a:endParaRPr lang="en-US" sz="2800" b="1" dirty="0">
              <a:solidFill>
                <a:srgbClr val="C00000"/>
              </a:solidFill>
              <a:latin typeface="Consolas" pitchFamily="49" charset="0"/>
            </a:endParaRPr>
          </a:p>
          <a:p>
            <a:pPr lvl="1"/>
            <a:r>
              <a:rPr lang="en-US" sz="2400" dirty="0"/>
              <a:t>Background threads don’t keep the app alive</a:t>
            </a:r>
          </a:p>
          <a:p>
            <a:r>
              <a:rPr lang="en-US" sz="2800" b="1" dirty="0" err="1">
                <a:solidFill>
                  <a:srgbClr val="C00000"/>
                </a:solidFill>
                <a:latin typeface="Consolas" pitchFamily="49" charset="0"/>
              </a:rPr>
              <a:t>ThreadState</a:t>
            </a:r>
            <a:r>
              <a:rPr lang="en-US" sz="2800" dirty="0">
                <a:solidFill>
                  <a:srgbClr val="FFFF00"/>
                </a:solidFill>
                <a:latin typeface="Consolas" pitchFamily="49" charset="0"/>
              </a:rPr>
              <a:t> </a:t>
            </a:r>
            <a:r>
              <a:rPr lang="en-US" sz="2800" dirty="0"/>
              <a:t>(r/o)</a:t>
            </a:r>
            <a:endParaRPr lang="en-US" sz="2800" dirty="0">
              <a:solidFill>
                <a:srgbClr val="FFFF00"/>
              </a:solidFill>
              <a:latin typeface="Consolas" pitchFamily="49" charset="0"/>
            </a:endParaRPr>
          </a:p>
          <a:p>
            <a:pPr lvl="1"/>
            <a:r>
              <a:rPr lang="en-US" sz="2400" dirty="0"/>
              <a:t>Current thread state</a:t>
            </a:r>
          </a:p>
          <a:p>
            <a:r>
              <a:rPr lang="en-US" sz="2800" dirty="0"/>
              <a:t>static </a:t>
            </a:r>
            <a:r>
              <a:rPr lang="en-US" sz="2800" b="1" dirty="0" err="1">
                <a:solidFill>
                  <a:srgbClr val="C00000"/>
                </a:solidFill>
                <a:latin typeface="Consolas" pitchFamily="49" charset="0"/>
              </a:rPr>
              <a:t>CurrentThread</a:t>
            </a:r>
            <a:r>
              <a:rPr lang="en-US" sz="2800" dirty="0">
                <a:solidFill>
                  <a:srgbClr val="FFFF00"/>
                </a:solidFill>
                <a:latin typeface="Consolas" pitchFamily="49" charset="0"/>
              </a:rPr>
              <a:t> </a:t>
            </a:r>
            <a:r>
              <a:rPr lang="en-US" sz="2800" dirty="0"/>
              <a:t>(r/o)</a:t>
            </a:r>
            <a:endParaRPr lang="en-US" sz="2800" dirty="0">
              <a:solidFill>
                <a:srgbClr val="FFFF00"/>
              </a:solidFill>
              <a:latin typeface="Consolas" pitchFamily="49" charset="0"/>
            </a:endParaRPr>
          </a:p>
          <a:p>
            <a:pPr lvl="1"/>
            <a:r>
              <a:rPr lang="en-US" sz="2400" dirty="0"/>
              <a:t>Returns reference to executing thread</a:t>
            </a:r>
          </a:p>
          <a:p>
            <a:endParaRPr lang="en-US" sz="2800" dirty="0"/>
          </a:p>
        </p:txBody>
      </p:sp>
      <p:sp>
        <p:nvSpPr>
          <p:cNvPr id="4" name="Slide Number Placeholder 3"/>
          <p:cNvSpPr>
            <a:spLocks noGrp="1"/>
          </p:cNvSpPr>
          <p:nvPr>
            <p:ph type="sldNum" sz="quarter" idx="11"/>
          </p:nvPr>
        </p:nvSpPr>
        <p:spPr/>
        <p:txBody>
          <a:bodyPr/>
          <a:lstStyle/>
          <a:p>
            <a:fld id="{8D5EC362-8DE0-4138-8AD2-9C18772BB671}" type="slidenum">
              <a:rPr lang="he-IL" smtClean="0"/>
              <a:pPr/>
              <a:t>228</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423598871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Threads</a:t>
            </a:r>
          </a:p>
        </p:txBody>
      </p:sp>
      <p:sp>
        <p:nvSpPr>
          <p:cNvPr id="3" name="Content Placeholder 2"/>
          <p:cNvSpPr>
            <a:spLocks noGrp="1"/>
          </p:cNvSpPr>
          <p:nvPr>
            <p:ph idx="1"/>
          </p:nvPr>
        </p:nvSpPr>
        <p:spPr/>
        <p:txBody>
          <a:bodyPr>
            <a:normAutofit fontScale="70000" lnSpcReduction="20000"/>
          </a:bodyPr>
          <a:lstStyle/>
          <a:p>
            <a:r>
              <a:rPr lang="en-US" dirty="0"/>
              <a:t>Methods on a thread instance</a:t>
            </a:r>
          </a:p>
          <a:p>
            <a:pPr lvl="1"/>
            <a:r>
              <a:rPr lang="en-US" b="1" dirty="0">
                <a:solidFill>
                  <a:srgbClr val="7030A0"/>
                </a:solidFill>
                <a:latin typeface="Consolas" pitchFamily="49" charset="0"/>
              </a:rPr>
              <a:t>Suspend/Resume</a:t>
            </a:r>
          </a:p>
          <a:p>
            <a:pPr lvl="2"/>
            <a:r>
              <a:rPr lang="en-US" dirty="0"/>
              <a:t>Deprecated methods</a:t>
            </a:r>
          </a:p>
          <a:p>
            <a:pPr lvl="1"/>
            <a:r>
              <a:rPr lang="en-US" b="1" dirty="0">
                <a:solidFill>
                  <a:srgbClr val="7030A0"/>
                </a:solidFill>
                <a:latin typeface="Consolas" pitchFamily="49" charset="0"/>
              </a:rPr>
              <a:t>Join</a:t>
            </a:r>
          </a:p>
          <a:p>
            <a:pPr lvl="2"/>
            <a:r>
              <a:rPr lang="en-US" dirty="0"/>
              <a:t>Wait for the thread to terminate</a:t>
            </a:r>
          </a:p>
          <a:p>
            <a:pPr lvl="1"/>
            <a:r>
              <a:rPr lang="en-US" b="1" dirty="0">
                <a:solidFill>
                  <a:srgbClr val="7030A0"/>
                </a:solidFill>
                <a:latin typeface="Consolas" pitchFamily="49" charset="0"/>
              </a:rPr>
              <a:t>Interrupt</a:t>
            </a:r>
          </a:p>
          <a:p>
            <a:pPr lvl="2"/>
            <a:r>
              <a:rPr lang="en-US" dirty="0"/>
              <a:t>Interrupt a running thread when it’s in the </a:t>
            </a:r>
            <a:r>
              <a:rPr lang="en-US" b="1" dirty="0" err="1">
                <a:solidFill>
                  <a:srgbClr val="0070C0"/>
                </a:solidFill>
              </a:rPr>
              <a:t>WaitSleepJoin</a:t>
            </a:r>
            <a:r>
              <a:rPr lang="en-US" dirty="0"/>
              <a:t> state by throwing a </a:t>
            </a:r>
            <a:r>
              <a:rPr lang="en-US" b="1" dirty="0" err="1">
                <a:solidFill>
                  <a:srgbClr val="FF0000"/>
                </a:solidFill>
                <a:latin typeface="Consolas" pitchFamily="49" charset="0"/>
              </a:rPr>
              <a:t>ThreadInterruptException</a:t>
            </a:r>
            <a:endParaRPr lang="en-US" b="1" dirty="0">
              <a:solidFill>
                <a:srgbClr val="FF0000"/>
              </a:solidFill>
              <a:latin typeface="Consolas" pitchFamily="49" charset="0"/>
            </a:endParaRPr>
          </a:p>
          <a:p>
            <a:pPr lvl="1"/>
            <a:r>
              <a:rPr lang="en-US" b="1" dirty="0">
                <a:solidFill>
                  <a:srgbClr val="7030A0"/>
                </a:solidFill>
                <a:latin typeface="Consolas" pitchFamily="49" charset="0"/>
              </a:rPr>
              <a:t>Abort</a:t>
            </a:r>
          </a:p>
          <a:p>
            <a:pPr lvl="2"/>
            <a:r>
              <a:rPr lang="en-US" dirty="0"/>
              <a:t>Attempts to terminate the thread by throwing a </a:t>
            </a:r>
            <a:r>
              <a:rPr lang="en-US" b="1" dirty="0" err="1">
                <a:solidFill>
                  <a:srgbClr val="FF0000"/>
                </a:solidFill>
                <a:latin typeface="Consolas" pitchFamily="49" charset="0"/>
              </a:rPr>
              <a:t>ThreadAbortException</a:t>
            </a:r>
            <a:endParaRPr lang="en-US" b="1" dirty="0">
              <a:solidFill>
                <a:srgbClr val="FF0000"/>
              </a:solidFill>
              <a:latin typeface="Consolas" pitchFamily="49" charset="0"/>
            </a:endParaRPr>
          </a:p>
          <a:p>
            <a:pPr lvl="2"/>
            <a:r>
              <a:rPr lang="en-US" dirty="0"/>
              <a:t>This exception is re-thrown automatically even if caught</a:t>
            </a:r>
          </a:p>
          <a:p>
            <a:pPr lvl="3"/>
            <a:r>
              <a:rPr lang="en-US" dirty="0"/>
              <a:t>Unless the thread calls </a:t>
            </a:r>
            <a:r>
              <a:rPr lang="en-US" b="1" dirty="0" err="1">
                <a:solidFill>
                  <a:srgbClr val="7030A0"/>
                </a:solidFill>
                <a:latin typeface="Consolas" pitchFamily="49" charset="0"/>
              </a:rPr>
              <a:t>ResetAbort</a:t>
            </a:r>
            <a:endParaRPr lang="en-US" b="1" dirty="0">
              <a:solidFill>
                <a:srgbClr val="7030A0"/>
              </a:solidFill>
              <a:latin typeface="Consolas" pitchFamily="49" charset="0"/>
            </a:endParaRPr>
          </a:p>
          <a:p>
            <a:r>
              <a:rPr lang="en-US" dirty="0"/>
              <a:t>Static methods</a:t>
            </a:r>
          </a:p>
          <a:p>
            <a:pPr lvl="1"/>
            <a:r>
              <a:rPr lang="en-US" b="1" dirty="0">
                <a:solidFill>
                  <a:srgbClr val="7030A0"/>
                </a:solidFill>
                <a:latin typeface="Consolas" pitchFamily="49" charset="0"/>
              </a:rPr>
              <a:t>Sleep</a:t>
            </a:r>
          </a:p>
          <a:p>
            <a:pPr lvl="2"/>
            <a:r>
              <a:rPr lang="en-US" dirty="0"/>
              <a:t>Suspends the calling thread for the specified time interval</a:t>
            </a:r>
          </a:p>
        </p:txBody>
      </p:sp>
      <p:sp>
        <p:nvSpPr>
          <p:cNvPr id="4" name="Slide Number Placeholder 3"/>
          <p:cNvSpPr>
            <a:spLocks noGrp="1"/>
          </p:cNvSpPr>
          <p:nvPr>
            <p:ph type="sldNum" sz="quarter" idx="11"/>
          </p:nvPr>
        </p:nvSpPr>
        <p:spPr/>
        <p:txBody>
          <a:bodyPr/>
          <a:lstStyle/>
          <a:p>
            <a:fld id="{8D5EC362-8DE0-4138-8AD2-9C18772BB671}" type="slidenum">
              <a:rPr lang="he-IL" smtClean="0"/>
              <a:pPr/>
              <a:t>229</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1571427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Invocation (2)</a:t>
            </a:r>
            <a:endParaRPr lang="he-IL" dirty="0"/>
          </a:p>
        </p:txBody>
      </p:sp>
      <p:sp>
        <p:nvSpPr>
          <p:cNvPr id="3" name="Content Placeholder 2"/>
          <p:cNvSpPr>
            <a:spLocks noGrp="1"/>
          </p:cNvSpPr>
          <p:nvPr>
            <p:ph idx="1"/>
          </p:nvPr>
        </p:nvSpPr>
        <p:spPr/>
        <p:txBody>
          <a:bodyPr>
            <a:normAutofit fontScale="92500" lnSpcReduction="20000"/>
          </a:bodyPr>
          <a:lstStyle/>
          <a:p>
            <a:r>
              <a:rPr lang="en-US" sz="3200" b="1" dirty="0" err="1">
                <a:solidFill>
                  <a:srgbClr val="FF0000"/>
                </a:solidFill>
                <a:latin typeface="Consolas" pitchFamily="49" charset="0"/>
              </a:rPr>
              <a:t>MemberInfo</a:t>
            </a:r>
            <a:r>
              <a:rPr lang="en-US" sz="3200" dirty="0"/>
              <a:t>-derived types</a:t>
            </a:r>
          </a:p>
          <a:p>
            <a:pPr lvl="1"/>
            <a:r>
              <a:rPr lang="en-US" sz="2400" b="1" dirty="0" err="1">
                <a:solidFill>
                  <a:srgbClr val="FF0000"/>
                </a:solidFill>
                <a:latin typeface="Consolas" pitchFamily="49" charset="0"/>
                <a:ea typeface="+mn-ea"/>
                <a:cs typeface="+mn-cs"/>
              </a:rPr>
              <a:t>FieldInfo</a:t>
            </a:r>
            <a:endParaRPr lang="en-US" sz="2800" b="1" dirty="0">
              <a:solidFill>
                <a:srgbClr val="FF0000"/>
              </a:solidFill>
              <a:latin typeface="Consolas" pitchFamily="49" charset="0"/>
              <a:ea typeface="+mn-ea"/>
              <a:cs typeface="+mn-cs"/>
            </a:endParaRPr>
          </a:p>
          <a:p>
            <a:pPr lvl="2"/>
            <a:r>
              <a:rPr lang="en-US" sz="1800" b="1" dirty="0" err="1">
                <a:solidFill>
                  <a:srgbClr val="7030A0"/>
                </a:solidFill>
                <a:latin typeface="Consolas" pitchFamily="49" charset="0"/>
                <a:ea typeface="+mn-ea"/>
                <a:cs typeface="+mn-cs"/>
              </a:rPr>
              <a:t>SetValue</a:t>
            </a:r>
            <a:r>
              <a:rPr lang="en-US" sz="2400" dirty="0"/>
              <a:t>, </a:t>
            </a:r>
            <a:r>
              <a:rPr lang="en-US" sz="1800" b="1" dirty="0" err="1">
                <a:solidFill>
                  <a:srgbClr val="7030A0"/>
                </a:solidFill>
                <a:latin typeface="Consolas" pitchFamily="49" charset="0"/>
              </a:rPr>
              <a:t>GetValue</a:t>
            </a:r>
          </a:p>
          <a:p>
            <a:pPr lvl="1"/>
            <a:r>
              <a:rPr lang="en-US" sz="2400" b="1" dirty="0" err="1">
                <a:solidFill>
                  <a:srgbClr val="FF0000"/>
                </a:solidFill>
                <a:latin typeface="Consolas" pitchFamily="49" charset="0"/>
              </a:rPr>
              <a:t>PropertyInfo</a:t>
            </a:r>
            <a:endParaRPr lang="en-US" sz="2400" b="1" dirty="0">
              <a:solidFill>
                <a:srgbClr val="FF0000"/>
              </a:solidFill>
              <a:latin typeface="Consolas" pitchFamily="49" charset="0"/>
            </a:endParaRPr>
          </a:p>
          <a:p>
            <a:pPr lvl="2"/>
            <a:r>
              <a:rPr lang="en-US" sz="1900" b="1" dirty="0" err="1">
                <a:solidFill>
                  <a:srgbClr val="7030A0"/>
                </a:solidFill>
                <a:latin typeface="Consolas" pitchFamily="49" charset="0"/>
              </a:rPr>
              <a:t>SetValue</a:t>
            </a:r>
            <a:r>
              <a:rPr lang="en-US" sz="2400" dirty="0"/>
              <a:t>, </a:t>
            </a:r>
            <a:r>
              <a:rPr lang="en-US" sz="1900" b="1" dirty="0" err="1">
                <a:solidFill>
                  <a:srgbClr val="7030A0"/>
                </a:solidFill>
                <a:latin typeface="Consolas" pitchFamily="49" charset="0"/>
              </a:rPr>
              <a:t>GetValue</a:t>
            </a:r>
            <a:endParaRPr lang="en-US" sz="1800" b="1" dirty="0">
              <a:solidFill>
                <a:srgbClr val="7030A0"/>
              </a:solidFill>
              <a:latin typeface="Consolas" pitchFamily="49" charset="0"/>
            </a:endParaRPr>
          </a:p>
          <a:p>
            <a:pPr lvl="2"/>
            <a:r>
              <a:rPr lang="en-US" sz="2000" b="1" dirty="0" err="1">
                <a:solidFill>
                  <a:srgbClr val="C00000"/>
                </a:solidFill>
                <a:latin typeface="Consolas" pitchFamily="49" charset="0"/>
              </a:rPr>
              <a:t>CanRead</a:t>
            </a:r>
            <a:r>
              <a:rPr lang="en-US" sz="2400" dirty="0"/>
              <a:t>, </a:t>
            </a:r>
            <a:r>
              <a:rPr lang="en-US" sz="2000" b="1" dirty="0" err="1">
                <a:solidFill>
                  <a:srgbClr val="C00000"/>
                </a:solidFill>
                <a:latin typeface="Consolas" pitchFamily="49" charset="0"/>
              </a:rPr>
              <a:t>CanWrite</a:t>
            </a:r>
            <a:r>
              <a:rPr lang="en-US" sz="2400" dirty="0"/>
              <a:t>, </a:t>
            </a:r>
            <a:r>
              <a:rPr lang="en-US" sz="2000" b="1" dirty="0" err="1">
                <a:solidFill>
                  <a:srgbClr val="C00000"/>
                </a:solidFill>
                <a:latin typeface="Consolas" pitchFamily="49" charset="0"/>
              </a:rPr>
              <a:t>PropertyType</a:t>
            </a:r>
            <a:r>
              <a:rPr lang="en-US" sz="2400" dirty="0"/>
              <a:t> (all read only properties)</a:t>
            </a:r>
          </a:p>
          <a:p>
            <a:pPr lvl="2"/>
            <a:r>
              <a:rPr lang="en-US" sz="1900" b="1" dirty="0" err="1">
                <a:solidFill>
                  <a:srgbClr val="7030A0"/>
                </a:solidFill>
                <a:latin typeface="Consolas" pitchFamily="49" charset="0"/>
              </a:rPr>
              <a:t>GetGetMethod</a:t>
            </a:r>
            <a:r>
              <a:rPr lang="en-US" sz="2400" dirty="0"/>
              <a:t>, </a:t>
            </a:r>
            <a:r>
              <a:rPr lang="en-US" sz="1900" b="1" dirty="0" err="1">
                <a:solidFill>
                  <a:srgbClr val="7030A0"/>
                </a:solidFill>
                <a:latin typeface="Consolas" pitchFamily="49" charset="0"/>
              </a:rPr>
              <a:t>GetSetMethod</a:t>
            </a:r>
            <a:r>
              <a:rPr lang="en-US" sz="2400" dirty="0"/>
              <a:t> (return a </a:t>
            </a:r>
            <a:r>
              <a:rPr lang="en-US" sz="2000" b="1" dirty="0" err="1">
                <a:latin typeface="Consolas" pitchFamily="49" charset="0"/>
              </a:rPr>
              <a:t>MethodInfo</a:t>
            </a:r>
            <a:r>
              <a:rPr lang="en-US" sz="2400" dirty="0"/>
              <a:t> object)</a:t>
            </a:r>
          </a:p>
          <a:p>
            <a:pPr lvl="1"/>
            <a:r>
              <a:rPr lang="en-US" sz="2400" b="1" dirty="0" err="1">
                <a:solidFill>
                  <a:srgbClr val="FF0000"/>
                </a:solidFill>
                <a:latin typeface="Consolas" pitchFamily="49" charset="0"/>
              </a:rPr>
              <a:t>MethodInfo</a:t>
            </a:r>
            <a:endParaRPr lang="en-US" sz="2400" b="1" dirty="0">
              <a:solidFill>
                <a:srgbClr val="FF0000"/>
              </a:solidFill>
              <a:latin typeface="Consolas" pitchFamily="49" charset="0"/>
            </a:endParaRPr>
          </a:p>
          <a:p>
            <a:pPr lvl="2"/>
            <a:r>
              <a:rPr lang="en-US" sz="1900" b="1" dirty="0">
                <a:solidFill>
                  <a:srgbClr val="7030A0"/>
                </a:solidFill>
                <a:latin typeface="Consolas" pitchFamily="49" charset="0"/>
              </a:rPr>
              <a:t>Invoke</a:t>
            </a:r>
            <a:endParaRPr lang="en-US" sz="1800" b="1" dirty="0">
              <a:solidFill>
                <a:srgbClr val="7030A0"/>
              </a:solidFill>
              <a:latin typeface="Consolas" pitchFamily="49" charset="0"/>
            </a:endParaRPr>
          </a:p>
          <a:p>
            <a:pPr lvl="1"/>
            <a:r>
              <a:rPr lang="en-US" sz="2400" b="1" dirty="0" err="1">
                <a:solidFill>
                  <a:srgbClr val="FF0000"/>
                </a:solidFill>
                <a:latin typeface="Consolas" pitchFamily="49" charset="0"/>
              </a:rPr>
              <a:t>ConstructorInfo</a:t>
            </a:r>
            <a:endParaRPr lang="en-US" sz="2400" b="1" dirty="0">
              <a:solidFill>
                <a:srgbClr val="FF0000"/>
              </a:solidFill>
              <a:latin typeface="Consolas" pitchFamily="49" charset="0"/>
            </a:endParaRPr>
          </a:p>
          <a:p>
            <a:pPr lvl="2"/>
            <a:r>
              <a:rPr lang="en-US" sz="1900" b="1" dirty="0">
                <a:solidFill>
                  <a:srgbClr val="7030A0"/>
                </a:solidFill>
                <a:latin typeface="Consolas" pitchFamily="49" charset="0"/>
              </a:rPr>
              <a:t>Invoke</a:t>
            </a:r>
            <a:r>
              <a:rPr lang="en-US" sz="2400" dirty="0"/>
              <a:t> – create an instance and invoke the constructor</a:t>
            </a:r>
          </a:p>
          <a:p>
            <a:pPr lvl="1"/>
            <a:r>
              <a:rPr lang="en-US" sz="2400" b="1" dirty="0" err="1">
                <a:solidFill>
                  <a:srgbClr val="FF0000"/>
                </a:solidFill>
                <a:latin typeface="Consolas" pitchFamily="49" charset="0"/>
              </a:rPr>
              <a:t>EventInfo</a:t>
            </a:r>
            <a:endParaRPr lang="en-US" sz="2400" b="1" dirty="0">
              <a:solidFill>
                <a:srgbClr val="FF0000"/>
              </a:solidFill>
              <a:latin typeface="Consolas" pitchFamily="49" charset="0"/>
            </a:endParaRPr>
          </a:p>
          <a:p>
            <a:pPr lvl="2"/>
            <a:r>
              <a:rPr lang="en-US" sz="1900" b="1" dirty="0" err="1">
                <a:solidFill>
                  <a:srgbClr val="C00000"/>
                </a:solidFill>
                <a:latin typeface="Consolas" pitchFamily="49" charset="0"/>
              </a:rPr>
              <a:t>EventHandlerType</a:t>
            </a:r>
            <a:r>
              <a:rPr lang="en-US" sz="2400" dirty="0"/>
              <a:t> (read only property returning the delegate type)</a:t>
            </a:r>
          </a:p>
          <a:p>
            <a:pPr lvl="2"/>
            <a:r>
              <a:rPr lang="en-US" sz="1900" b="1" dirty="0" err="1">
                <a:solidFill>
                  <a:srgbClr val="7030A0"/>
                </a:solidFill>
                <a:latin typeface="Consolas" pitchFamily="49" charset="0"/>
              </a:rPr>
              <a:t>GetAddMethod</a:t>
            </a:r>
            <a:r>
              <a:rPr lang="en-US" sz="2400" dirty="0"/>
              <a:t>, </a:t>
            </a:r>
            <a:r>
              <a:rPr lang="en-US" sz="1900" b="1" dirty="0" err="1">
                <a:solidFill>
                  <a:srgbClr val="7030A0"/>
                </a:solidFill>
                <a:latin typeface="Consolas" pitchFamily="49" charset="0"/>
              </a:rPr>
              <a:t>GetRemoveMethod</a:t>
            </a:r>
            <a:r>
              <a:rPr lang="en-US" sz="1800" dirty="0"/>
              <a:t>, </a:t>
            </a:r>
            <a:r>
              <a:rPr lang="en-US" sz="1900" b="1" dirty="0" err="1">
                <a:solidFill>
                  <a:srgbClr val="7030A0"/>
                </a:solidFill>
                <a:latin typeface="Consolas" pitchFamily="49" charset="0"/>
              </a:rPr>
              <a:t>GetRaiseMethod</a:t>
            </a:r>
            <a:endParaRPr lang="he-IL" sz="1800" b="1" dirty="0">
              <a:solidFill>
                <a:srgbClr val="7030A0"/>
              </a:solidFill>
              <a:latin typeface="Consolas" pitchFamily="49" charset="0"/>
            </a:endParaRP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23</a:t>
            </a:fld>
            <a:endParaRPr lang="he-IL"/>
          </a:p>
        </p:txBody>
      </p:sp>
    </p:spTree>
  </p:cSld>
  <p:clrMapOvr>
    <a:masterClrMapping/>
  </p:clrMapOvr>
  <p:transition>
    <p:fade/>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Synchronization</a:t>
            </a:r>
            <a:endParaRPr lang="he-IL" dirty="0"/>
          </a:p>
        </p:txBody>
      </p:sp>
      <p:sp>
        <p:nvSpPr>
          <p:cNvPr id="3" name="Content Placeholder 2"/>
          <p:cNvSpPr>
            <a:spLocks noGrp="1"/>
          </p:cNvSpPr>
          <p:nvPr>
            <p:ph idx="1"/>
          </p:nvPr>
        </p:nvSpPr>
        <p:spPr/>
        <p:txBody>
          <a:bodyPr>
            <a:normAutofit/>
          </a:bodyPr>
          <a:lstStyle/>
          <a:p>
            <a:r>
              <a:rPr lang="en-US" dirty="0"/>
              <a:t>Accessing a shared resource by more than one thread at a time can corrupt state</a:t>
            </a:r>
          </a:p>
          <a:p>
            <a:pPr lvl="1"/>
            <a:r>
              <a:rPr lang="en-US" dirty="0"/>
              <a:t>Classic example: manipulating a shared linked list</a:t>
            </a:r>
          </a:p>
          <a:p>
            <a:r>
              <a:rPr lang="en-US" dirty="0"/>
              <a:t>Shared resources need to be protected from concurrent access</a:t>
            </a:r>
          </a:p>
          <a:p>
            <a:r>
              <a:rPr lang="en-US" dirty="0"/>
              <a:t>The CLR provides various synchronization mechanisms</a:t>
            </a:r>
            <a:endParaRPr lang="he-IL" dirty="0"/>
          </a:p>
        </p:txBody>
      </p:sp>
      <p:sp>
        <p:nvSpPr>
          <p:cNvPr id="4" name="Slide Number Placeholder 3"/>
          <p:cNvSpPr>
            <a:spLocks noGrp="1"/>
          </p:cNvSpPr>
          <p:nvPr>
            <p:ph type="sldNum" sz="quarter" idx="11"/>
          </p:nvPr>
        </p:nvSpPr>
        <p:spPr/>
        <p:txBody>
          <a:bodyPr/>
          <a:lstStyle/>
          <a:p>
            <a:fld id="{8D5EC362-8DE0-4138-8AD2-9C18772BB671}" type="slidenum">
              <a:rPr lang="he-IL" smtClean="0"/>
              <a:pPr/>
              <a:t>230</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281324051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Interlocked class</a:t>
            </a:r>
            <a:endParaRPr lang="he-IL" dirty="0"/>
          </a:p>
        </p:txBody>
      </p:sp>
      <p:sp>
        <p:nvSpPr>
          <p:cNvPr id="3" name="Content Placeholder 2"/>
          <p:cNvSpPr>
            <a:spLocks noGrp="1"/>
          </p:cNvSpPr>
          <p:nvPr>
            <p:ph idx="1"/>
          </p:nvPr>
        </p:nvSpPr>
        <p:spPr>
          <a:xfrm>
            <a:off x="228600" y="1371600"/>
            <a:ext cx="8915400" cy="2057400"/>
          </a:xfrm>
        </p:spPr>
        <p:txBody>
          <a:bodyPr>
            <a:normAutofit fontScale="92500" lnSpcReduction="10000"/>
          </a:bodyPr>
          <a:lstStyle/>
          <a:p>
            <a:r>
              <a:rPr lang="en-US" dirty="0"/>
              <a:t>The </a:t>
            </a:r>
            <a:r>
              <a:rPr lang="en-US" b="1" dirty="0">
                <a:solidFill>
                  <a:srgbClr val="FF0000"/>
                </a:solidFill>
                <a:latin typeface="Consolas" pitchFamily="49" charset="0"/>
              </a:rPr>
              <a:t>Interlocked</a:t>
            </a:r>
            <a:r>
              <a:rPr lang="en-US" dirty="0"/>
              <a:t> class exposes several static methods for fast atomic operations</a:t>
            </a:r>
          </a:p>
          <a:p>
            <a:pPr lvl="1"/>
            <a:r>
              <a:rPr lang="en-US" dirty="0"/>
              <a:t>In the </a:t>
            </a:r>
            <a:r>
              <a:rPr lang="en-US" b="1" dirty="0" err="1">
                <a:latin typeface="Consolas" pitchFamily="49" charset="0"/>
              </a:rPr>
              <a:t>System.Threading</a:t>
            </a:r>
            <a:r>
              <a:rPr lang="en-US" dirty="0"/>
              <a:t> namespace</a:t>
            </a:r>
          </a:p>
          <a:p>
            <a:r>
              <a:rPr lang="en-US" dirty="0"/>
              <a:t>Methods (partial list)</a:t>
            </a:r>
          </a:p>
        </p:txBody>
      </p:sp>
      <p:sp>
        <p:nvSpPr>
          <p:cNvPr id="4" name="Rectangle 3"/>
          <p:cNvSpPr>
            <a:spLocks noChangeArrowheads="1"/>
          </p:cNvSpPr>
          <p:nvPr/>
        </p:nvSpPr>
        <p:spPr bwMode="auto">
          <a:xfrm>
            <a:off x="500034" y="3429000"/>
            <a:ext cx="8215370" cy="289310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5760"/>
            <a:r>
              <a:rPr lang="en-US" sz="1400" dirty="0">
                <a:solidFill>
                  <a:srgbClr val="0000FF"/>
                </a:solidFill>
                <a:latin typeface="Consolas" pitchFamily="49" charset="0"/>
              </a:rPr>
              <a:t>public static class </a:t>
            </a:r>
            <a:r>
              <a:rPr lang="en-US" sz="1400" b="1" dirty="0">
                <a:solidFill>
                  <a:srgbClr val="0000FF"/>
                </a:solidFill>
                <a:latin typeface="Consolas" pitchFamily="49" charset="0"/>
              </a:rPr>
              <a:t>Interlocked {</a:t>
            </a:r>
          </a:p>
          <a:p>
            <a:pPr defTabSz="365760"/>
            <a:r>
              <a:rPr lang="en-US" sz="1400" dirty="0">
                <a:solidFill>
                  <a:srgbClr val="0000FF"/>
                </a:solidFill>
                <a:latin typeface="Consolas" pitchFamily="49" charset="0"/>
              </a:rPr>
              <a:t>	</a:t>
            </a:r>
            <a:r>
              <a:rPr lang="en-US" sz="1400" dirty="0">
                <a:solidFill>
                  <a:srgbClr val="008000"/>
                </a:solidFill>
                <a:latin typeface="Consolas" pitchFamily="49" charset="0"/>
              </a:rPr>
              <a:t>// Atomically performs (location++)</a:t>
            </a:r>
          </a:p>
          <a:p>
            <a:pPr defTabSz="365760"/>
            <a:r>
              <a:rPr lang="en-US" sz="1400" dirty="0">
                <a:solidFill>
                  <a:srgbClr val="008000"/>
                </a:solidFill>
                <a:latin typeface="Consolas" pitchFamily="49" charset="0"/>
              </a:rPr>
              <a:t>	</a:t>
            </a:r>
            <a:r>
              <a:rPr lang="en-US" sz="1400" dirty="0">
                <a:solidFill>
                  <a:srgbClr val="0000FF"/>
                </a:solidFill>
                <a:latin typeface="Consolas" pitchFamily="49" charset="0"/>
              </a:rPr>
              <a:t>public static </a:t>
            </a:r>
            <a:r>
              <a:rPr lang="en-US" sz="1400" dirty="0" err="1">
                <a:solidFill>
                  <a:srgbClr val="2B91AF"/>
                </a:solidFill>
                <a:latin typeface="Consolas" pitchFamily="49" charset="0"/>
              </a:rPr>
              <a:t>int</a:t>
            </a:r>
            <a:r>
              <a:rPr lang="en-US" sz="1400" dirty="0">
                <a:solidFill>
                  <a:srgbClr val="2B91AF"/>
                </a:solidFill>
                <a:latin typeface="Consolas" pitchFamily="49" charset="0"/>
              </a:rPr>
              <a:t> </a:t>
            </a:r>
            <a:r>
              <a:rPr lang="en-US" sz="1400" dirty="0">
                <a:solidFill>
                  <a:srgbClr val="010001"/>
                </a:solidFill>
                <a:latin typeface="Consolas" pitchFamily="49" charset="0"/>
              </a:rPr>
              <a:t>Increment(</a:t>
            </a:r>
            <a:r>
              <a:rPr lang="en-US" sz="1400" dirty="0">
                <a:solidFill>
                  <a:srgbClr val="0000FF"/>
                </a:solidFill>
                <a:latin typeface="Consolas" pitchFamily="49" charset="0"/>
              </a:rPr>
              <a:t>ref </a:t>
            </a:r>
            <a:r>
              <a:rPr lang="en-US" sz="1400" dirty="0" err="1">
                <a:solidFill>
                  <a:srgbClr val="2B91AF"/>
                </a:solidFill>
                <a:latin typeface="Consolas" pitchFamily="49" charset="0"/>
              </a:rPr>
              <a:t>int</a:t>
            </a:r>
            <a:r>
              <a:rPr lang="en-US" sz="1400" dirty="0">
                <a:solidFill>
                  <a:srgbClr val="2B91AF"/>
                </a:solidFill>
                <a:latin typeface="Consolas" pitchFamily="49" charset="0"/>
              </a:rPr>
              <a:t> </a:t>
            </a:r>
            <a:r>
              <a:rPr lang="en-US" sz="1400" dirty="0">
                <a:solidFill>
                  <a:srgbClr val="010001"/>
                </a:solidFill>
                <a:latin typeface="Consolas" pitchFamily="49" charset="0"/>
              </a:rPr>
              <a:t>location);</a:t>
            </a:r>
          </a:p>
          <a:p>
            <a:pPr defTabSz="365760"/>
            <a:r>
              <a:rPr lang="en-US" sz="1400" dirty="0">
                <a:solidFill>
                  <a:srgbClr val="010001"/>
                </a:solidFill>
                <a:latin typeface="Consolas" pitchFamily="49" charset="0"/>
              </a:rPr>
              <a:t>	</a:t>
            </a:r>
            <a:r>
              <a:rPr lang="en-US" sz="1400" dirty="0">
                <a:solidFill>
                  <a:srgbClr val="008000"/>
                </a:solidFill>
                <a:latin typeface="Consolas" pitchFamily="49" charset="0"/>
              </a:rPr>
              <a:t>// Atomically performs (location--)</a:t>
            </a:r>
          </a:p>
          <a:p>
            <a:pPr defTabSz="365760"/>
            <a:r>
              <a:rPr lang="en-US" sz="1400" dirty="0">
                <a:solidFill>
                  <a:srgbClr val="008000"/>
                </a:solidFill>
                <a:latin typeface="Consolas" pitchFamily="49" charset="0"/>
              </a:rPr>
              <a:t>	</a:t>
            </a:r>
            <a:r>
              <a:rPr lang="en-US" sz="1400" dirty="0">
                <a:solidFill>
                  <a:srgbClr val="0000FF"/>
                </a:solidFill>
                <a:latin typeface="Consolas" pitchFamily="49" charset="0"/>
              </a:rPr>
              <a:t>public static </a:t>
            </a:r>
            <a:r>
              <a:rPr lang="en-US" sz="1400" dirty="0" err="1">
                <a:solidFill>
                  <a:srgbClr val="2B91AF"/>
                </a:solidFill>
                <a:latin typeface="Consolas" pitchFamily="49" charset="0"/>
              </a:rPr>
              <a:t>int</a:t>
            </a:r>
            <a:r>
              <a:rPr lang="en-US" sz="1400" dirty="0">
                <a:solidFill>
                  <a:srgbClr val="2B91AF"/>
                </a:solidFill>
                <a:latin typeface="Consolas" pitchFamily="49" charset="0"/>
              </a:rPr>
              <a:t> </a:t>
            </a:r>
            <a:r>
              <a:rPr lang="en-US" sz="1400" dirty="0">
                <a:solidFill>
                  <a:srgbClr val="010001"/>
                </a:solidFill>
                <a:latin typeface="Consolas" pitchFamily="49" charset="0"/>
              </a:rPr>
              <a:t>Decrement(</a:t>
            </a:r>
            <a:r>
              <a:rPr lang="en-US" sz="1400" dirty="0">
                <a:solidFill>
                  <a:srgbClr val="0000FF"/>
                </a:solidFill>
                <a:latin typeface="Consolas" pitchFamily="49" charset="0"/>
              </a:rPr>
              <a:t>ref </a:t>
            </a:r>
            <a:r>
              <a:rPr lang="en-US" sz="1400" dirty="0" err="1">
                <a:solidFill>
                  <a:srgbClr val="2B91AF"/>
                </a:solidFill>
                <a:latin typeface="Consolas" pitchFamily="49" charset="0"/>
              </a:rPr>
              <a:t>int</a:t>
            </a:r>
            <a:r>
              <a:rPr lang="en-US" sz="1400" dirty="0">
                <a:solidFill>
                  <a:srgbClr val="2B91AF"/>
                </a:solidFill>
                <a:latin typeface="Consolas" pitchFamily="49" charset="0"/>
              </a:rPr>
              <a:t> </a:t>
            </a:r>
            <a:r>
              <a:rPr lang="en-US" sz="1400" dirty="0">
                <a:solidFill>
                  <a:srgbClr val="010001"/>
                </a:solidFill>
                <a:latin typeface="Consolas" pitchFamily="49" charset="0"/>
              </a:rPr>
              <a:t>location);</a:t>
            </a:r>
          </a:p>
          <a:p>
            <a:pPr defTabSz="365760"/>
            <a:r>
              <a:rPr lang="en-US" sz="1400" dirty="0">
                <a:solidFill>
                  <a:srgbClr val="010001"/>
                </a:solidFill>
                <a:latin typeface="Consolas" pitchFamily="49" charset="0"/>
              </a:rPr>
              <a:t>	</a:t>
            </a:r>
            <a:r>
              <a:rPr lang="en-US" sz="1400" dirty="0">
                <a:solidFill>
                  <a:srgbClr val="008000"/>
                </a:solidFill>
                <a:latin typeface="Consolas" pitchFamily="49" charset="0"/>
              </a:rPr>
              <a:t>// Atomically performs (location1 += value)</a:t>
            </a:r>
          </a:p>
          <a:p>
            <a:pPr defTabSz="365760"/>
            <a:r>
              <a:rPr lang="en-US" sz="1400" dirty="0">
                <a:solidFill>
                  <a:srgbClr val="008000"/>
                </a:solidFill>
                <a:latin typeface="Consolas" pitchFamily="49" charset="0"/>
              </a:rPr>
              <a:t>	</a:t>
            </a:r>
            <a:r>
              <a:rPr lang="en-US" sz="1400" dirty="0">
                <a:solidFill>
                  <a:srgbClr val="0000FF"/>
                </a:solidFill>
                <a:latin typeface="Consolas" pitchFamily="49" charset="0"/>
              </a:rPr>
              <a:t>public static </a:t>
            </a:r>
            <a:r>
              <a:rPr lang="en-US" sz="1400" dirty="0" err="1">
                <a:solidFill>
                  <a:srgbClr val="2B91AF"/>
                </a:solidFill>
                <a:latin typeface="Consolas" pitchFamily="49" charset="0"/>
              </a:rPr>
              <a:t>int</a:t>
            </a:r>
            <a:r>
              <a:rPr lang="en-US" sz="1400" dirty="0">
                <a:solidFill>
                  <a:srgbClr val="2B91AF"/>
                </a:solidFill>
                <a:latin typeface="Consolas" pitchFamily="49" charset="0"/>
              </a:rPr>
              <a:t> </a:t>
            </a:r>
            <a:r>
              <a:rPr lang="en-US" sz="1400" dirty="0">
                <a:solidFill>
                  <a:srgbClr val="010001"/>
                </a:solidFill>
                <a:latin typeface="Consolas" pitchFamily="49" charset="0"/>
              </a:rPr>
              <a:t>Add(</a:t>
            </a:r>
            <a:r>
              <a:rPr lang="en-US" sz="1400" dirty="0">
                <a:solidFill>
                  <a:srgbClr val="0000FF"/>
                </a:solidFill>
                <a:latin typeface="Consolas" pitchFamily="49" charset="0"/>
              </a:rPr>
              <a:t>ref </a:t>
            </a:r>
            <a:r>
              <a:rPr lang="en-US" sz="1400" dirty="0" err="1">
                <a:solidFill>
                  <a:srgbClr val="2B91AF"/>
                </a:solidFill>
                <a:latin typeface="Consolas" pitchFamily="49" charset="0"/>
              </a:rPr>
              <a:t>int</a:t>
            </a:r>
            <a:r>
              <a:rPr lang="en-US" sz="1400" dirty="0">
                <a:solidFill>
                  <a:srgbClr val="2B91AF"/>
                </a:solidFill>
                <a:latin typeface="Consolas" pitchFamily="49" charset="0"/>
              </a:rPr>
              <a:t> </a:t>
            </a:r>
            <a:r>
              <a:rPr lang="en-US" sz="1400" dirty="0">
                <a:solidFill>
                  <a:srgbClr val="010001"/>
                </a:solidFill>
                <a:latin typeface="Consolas" pitchFamily="49" charset="0"/>
              </a:rPr>
              <a:t>location1, </a:t>
            </a:r>
            <a:r>
              <a:rPr lang="en-US" sz="1400" dirty="0" err="1">
                <a:solidFill>
                  <a:srgbClr val="2B91AF"/>
                </a:solidFill>
                <a:latin typeface="Consolas" pitchFamily="49" charset="0"/>
              </a:rPr>
              <a:t>int</a:t>
            </a:r>
            <a:r>
              <a:rPr lang="en-US" sz="1400" dirty="0">
                <a:solidFill>
                  <a:srgbClr val="2B91AF"/>
                </a:solidFill>
                <a:latin typeface="Consolas" pitchFamily="49" charset="0"/>
              </a:rPr>
              <a:t> </a:t>
            </a:r>
            <a:r>
              <a:rPr lang="en-US" sz="1400" dirty="0">
                <a:solidFill>
                  <a:srgbClr val="010001"/>
                </a:solidFill>
                <a:latin typeface="Consolas" pitchFamily="49" charset="0"/>
              </a:rPr>
              <a:t>value);</a:t>
            </a:r>
          </a:p>
          <a:p>
            <a:pPr defTabSz="365760"/>
            <a:r>
              <a:rPr lang="en-US" sz="1400" dirty="0">
                <a:solidFill>
                  <a:srgbClr val="010001"/>
                </a:solidFill>
                <a:latin typeface="Consolas" pitchFamily="49" charset="0"/>
              </a:rPr>
              <a:t>	</a:t>
            </a:r>
            <a:r>
              <a:rPr lang="en-US" sz="1400" dirty="0">
                <a:solidFill>
                  <a:srgbClr val="008000"/>
                </a:solidFill>
                <a:latin typeface="Consolas" pitchFamily="49" charset="0"/>
              </a:rPr>
              <a:t>// Atomically performs (location1 = value)</a:t>
            </a:r>
          </a:p>
          <a:p>
            <a:pPr defTabSz="365760"/>
            <a:r>
              <a:rPr lang="en-US" sz="1400" dirty="0">
                <a:solidFill>
                  <a:srgbClr val="008000"/>
                </a:solidFill>
                <a:latin typeface="Consolas" pitchFamily="49" charset="0"/>
              </a:rPr>
              <a:t>	</a:t>
            </a:r>
            <a:r>
              <a:rPr lang="en-US" sz="1400" dirty="0">
                <a:solidFill>
                  <a:srgbClr val="0000FF"/>
                </a:solidFill>
                <a:latin typeface="Consolas" pitchFamily="49" charset="0"/>
              </a:rPr>
              <a:t>public static </a:t>
            </a:r>
            <a:r>
              <a:rPr lang="en-US" sz="1400" dirty="0" err="1">
                <a:solidFill>
                  <a:srgbClr val="2B91AF"/>
                </a:solidFill>
                <a:latin typeface="Consolas" pitchFamily="49" charset="0"/>
              </a:rPr>
              <a:t>int</a:t>
            </a:r>
            <a:r>
              <a:rPr lang="en-US" sz="1400" dirty="0">
                <a:solidFill>
                  <a:srgbClr val="2B91AF"/>
                </a:solidFill>
                <a:latin typeface="Consolas" pitchFamily="49" charset="0"/>
              </a:rPr>
              <a:t> </a:t>
            </a:r>
            <a:r>
              <a:rPr lang="en-US" sz="1400" dirty="0">
                <a:solidFill>
                  <a:srgbClr val="010001"/>
                </a:solidFill>
                <a:latin typeface="Consolas" pitchFamily="49" charset="0"/>
              </a:rPr>
              <a:t>Exchange(</a:t>
            </a:r>
            <a:r>
              <a:rPr lang="en-US" sz="1400" dirty="0">
                <a:solidFill>
                  <a:srgbClr val="0000FF"/>
                </a:solidFill>
                <a:latin typeface="Consolas" pitchFamily="49" charset="0"/>
              </a:rPr>
              <a:t>ref </a:t>
            </a:r>
            <a:r>
              <a:rPr lang="en-US" sz="1400" dirty="0" err="1">
                <a:solidFill>
                  <a:srgbClr val="2B91AF"/>
                </a:solidFill>
                <a:latin typeface="Consolas" pitchFamily="49" charset="0"/>
              </a:rPr>
              <a:t>int</a:t>
            </a:r>
            <a:r>
              <a:rPr lang="en-US" sz="1400" dirty="0">
                <a:solidFill>
                  <a:srgbClr val="2B91AF"/>
                </a:solidFill>
                <a:latin typeface="Consolas" pitchFamily="49" charset="0"/>
              </a:rPr>
              <a:t> </a:t>
            </a:r>
            <a:r>
              <a:rPr lang="en-US" sz="1400" dirty="0">
                <a:solidFill>
                  <a:srgbClr val="010001"/>
                </a:solidFill>
                <a:latin typeface="Consolas" pitchFamily="49" charset="0"/>
              </a:rPr>
              <a:t>location1, </a:t>
            </a:r>
            <a:r>
              <a:rPr lang="en-US" sz="1400" dirty="0" err="1">
                <a:solidFill>
                  <a:srgbClr val="2B91AF"/>
                </a:solidFill>
                <a:latin typeface="Consolas" pitchFamily="49" charset="0"/>
              </a:rPr>
              <a:t>int</a:t>
            </a:r>
            <a:r>
              <a:rPr lang="en-US" sz="1400" dirty="0">
                <a:solidFill>
                  <a:srgbClr val="2B91AF"/>
                </a:solidFill>
                <a:latin typeface="Consolas" pitchFamily="49" charset="0"/>
              </a:rPr>
              <a:t> </a:t>
            </a:r>
            <a:r>
              <a:rPr lang="en-US" sz="1400" dirty="0">
                <a:solidFill>
                  <a:srgbClr val="010001"/>
                </a:solidFill>
                <a:latin typeface="Consolas" pitchFamily="49" charset="0"/>
              </a:rPr>
              <a:t>value);</a:t>
            </a:r>
          </a:p>
          <a:p>
            <a:pPr defTabSz="365760"/>
            <a:r>
              <a:rPr lang="en-US" sz="1400" dirty="0">
                <a:solidFill>
                  <a:srgbClr val="010001"/>
                </a:solidFill>
                <a:latin typeface="Consolas" pitchFamily="49" charset="0"/>
              </a:rPr>
              <a:t>	</a:t>
            </a:r>
            <a:r>
              <a:rPr lang="en-US" sz="1400" dirty="0">
                <a:solidFill>
                  <a:srgbClr val="008000"/>
                </a:solidFill>
                <a:latin typeface="Consolas" pitchFamily="49" charset="0"/>
              </a:rPr>
              <a:t>// Atomically performs the following:</a:t>
            </a:r>
          </a:p>
          <a:p>
            <a:pPr defTabSz="365760"/>
            <a:r>
              <a:rPr lang="en-US" sz="1400" dirty="0">
                <a:solidFill>
                  <a:srgbClr val="008000"/>
                </a:solidFill>
                <a:latin typeface="Consolas" pitchFamily="49" charset="0"/>
              </a:rPr>
              <a:t>	// if (location1 == </a:t>
            </a:r>
            <a:r>
              <a:rPr lang="en-US" sz="1400" dirty="0" err="1">
                <a:solidFill>
                  <a:srgbClr val="008000"/>
                </a:solidFill>
                <a:latin typeface="Consolas" pitchFamily="49" charset="0"/>
              </a:rPr>
              <a:t>comparand</a:t>
            </a:r>
            <a:r>
              <a:rPr lang="en-US" sz="1400" dirty="0">
                <a:solidFill>
                  <a:srgbClr val="008000"/>
                </a:solidFill>
                <a:latin typeface="Consolas" pitchFamily="49" charset="0"/>
              </a:rPr>
              <a:t>) location1 = value</a:t>
            </a:r>
          </a:p>
          <a:p>
            <a:pPr defTabSz="365760"/>
            <a:r>
              <a:rPr lang="en-US" sz="1400" dirty="0">
                <a:solidFill>
                  <a:srgbClr val="008000"/>
                </a:solidFill>
                <a:latin typeface="Consolas" pitchFamily="49" charset="0"/>
              </a:rPr>
              <a:t>	</a:t>
            </a:r>
            <a:r>
              <a:rPr lang="en-US" sz="1400" dirty="0">
                <a:solidFill>
                  <a:srgbClr val="0000FF"/>
                </a:solidFill>
                <a:latin typeface="Consolas" pitchFamily="49" charset="0"/>
              </a:rPr>
              <a:t>public static </a:t>
            </a:r>
            <a:r>
              <a:rPr lang="en-US" sz="1400" dirty="0" err="1">
                <a:solidFill>
                  <a:srgbClr val="2B91AF"/>
                </a:solidFill>
                <a:latin typeface="Consolas" pitchFamily="49" charset="0"/>
              </a:rPr>
              <a:t>int</a:t>
            </a:r>
            <a:r>
              <a:rPr lang="en-US" sz="1400" dirty="0">
                <a:solidFill>
                  <a:srgbClr val="2B91AF"/>
                </a:solidFill>
                <a:latin typeface="Consolas" pitchFamily="49" charset="0"/>
              </a:rPr>
              <a:t> </a:t>
            </a:r>
            <a:r>
              <a:rPr lang="en-US" sz="1400" dirty="0" err="1">
                <a:solidFill>
                  <a:srgbClr val="010001"/>
                </a:solidFill>
                <a:latin typeface="Consolas" pitchFamily="49" charset="0"/>
              </a:rPr>
              <a:t>CompareExchange</a:t>
            </a:r>
            <a:r>
              <a:rPr lang="en-US" sz="1400" dirty="0">
                <a:solidFill>
                  <a:srgbClr val="010001"/>
                </a:solidFill>
                <a:latin typeface="Consolas" pitchFamily="49" charset="0"/>
              </a:rPr>
              <a:t>(</a:t>
            </a:r>
            <a:r>
              <a:rPr lang="en-US" sz="1400" dirty="0">
                <a:solidFill>
                  <a:srgbClr val="0000FF"/>
                </a:solidFill>
                <a:latin typeface="Consolas" pitchFamily="49" charset="0"/>
              </a:rPr>
              <a:t>ref </a:t>
            </a:r>
            <a:r>
              <a:rPr lang="en-US" sz="1400" dirty="0" err="1">
                <a:solidFill>
                  <a:srgbClr val="2B91AF"/>
                </a:solidFill>
                <a:latin typeface="Consolas" pitchFamily="49" charset="0"/>
              </a:rPr>
              <a:t>int</a:t>
            </a:r>
            <a:r>
              <a:rPr lang="en-US" sz="1400" dirty="0">
                <a:solidFill>
                  <a:srgbClr val="2B91AF"/>
                </a:solidFill>
                <a:latin typeface="Consolas" pitchFamily="49" charset="0"/>
              </a:rPr>
              <a:t> </a:t>
            </a:r>
            <a:r>
              <a:rPr lang="en-US" sz="1400" dirty="0">
                <a:solidFill>
                  <a:srgbClr val="010001"/>
                </a:solidFill>
                <a:latin typeface="Consolas" pitchFamily="49" charset="0"/>
              </a:rPr>
              <a:t>loc, </a:t>
            </a:r>
            <a:r>
              <a:rPr lang="en-US" sz="1400" dirty="0" err="1">
                <a:solidFill>
                  <a:srgbClr val="2B91AF"/>
                </a:solidFill>
                <a:latin typeface="Consolas" pitchFamily="49" charset="0"/>
              </a:rPr>
              <a:t>int</a:t>
            </a:r>
            <a:r>
              <a:rPr lang="en-US" sz="1400" dirty="0">
                <a:solidFill>
                  <a:srgbClr val="2B91AF"/>
                </a:solidFill>
                <a:latin typeface="Consolas" pitchFamily="49" charset="0"/>
              </a:rPr>
              <a:t> </a:t>
            </a:r>
            <a:r>
              <a:rPr lang="en-US" sz="1400" dirty="0">
                <a:solidFill>
                  <a:srgbClr val="010001"/>
                </a:solidFill>
                <a:latin typeface="Consolas" pitchFamily="49" charset="0"/>
              </a:rPr>
              <a:t>value, </a:t>
            </a:r>
            <a:r>
              <a:rPr lang="en-US" sz="1400" dirty="0" err="1">
                <a:solidFill>
                  <a:srgbClr val="2B91AF"/>
                </a:solidFill>
                <a:latin typeface="Consolas" pitchFamily="49" charset="0"/>
              </a:rPr>
              <a:t>int</a:t>
            </a:r>
            <a:r>
              <a:rPr lang="en-US" sz="1400" dirty="0">
                <a:solidFill>
                  <a:srgbClr val="2B91AF"/>
                </a:solidFill>
                <a:latin typeface="Consolas" pitchFamily="49" charset="0"/>
              </a:rPr>
              <a:t> </a:t>
            </a:r>
            <a:r>
              <a:rPr lang="en-US" sz="1400" dirty="0" err="1">
                <a:solidFill>
                  <a:srgbClr val="010001"/>
                </a:solidFill>
                <a:latin typeface="Consolas" pitchFamily="49" charset="0"/>
              </a:rPr>
              <a:t>comparand</a:t>
            </a:r>
            <a:r>
              <a:rPr lang="en-US" sz="1400" dirty="0">
                <a:solidFill>
                  <a:srgbClr val="010001"/>
                </a:solidFill>
                <a:latin typeface="Consolas" pitchFamily="49" charset="0"/>
              </a:rPr>
              <a:t>);</a:t>
            </a:r>
          </a:p>
          <a:p>
            <a:pPr defTabSz="365760"/>
            <a:r>
              <a:rPr lang="en-US" sz="1400" dirty="0">
                <a:solidFill>
                  <a:srgbClr val="010001"/>
                </a:solidFill>
                <a:latin typeface="Consolas" pitchFamily="49" charset="0"/>
              </a:rPr>
              <a:t>}</a:t>
            </a:r>
            <a:endParaRPr lang="en-US" altLang="en-US" sz="1400" dirty="0">
              <a:solidFill>
                <a:srgbClr val="0000FF"/>
              </a:solidFill>
              <a:latin typeface="Consolas" pitchFamily="49" charset="0"/>
            </a:endParaRPr>
          </a:p>
        </p:txBody>
      </p:sp>
      <p:sp>
        <p:nvSpPr>
          <p:cNvPr id="5" name="Slide Number Placeholder 4"/>
          <p:cNvSpPr>
            <a:spLocks noGrp="1"/>
          </p:cNvSpPr>
          <p:nvPr>
            <p:ph type="sldNum" sz="quarter" idx="11"/>
          </p:nvPr>
        </p:nvSpPr>
        <p:spPr/>
        <p:txBody>
          <a:bodyPr/>
          <a:lstStyle/>
          <a:p>
            <a:fld id="{8D5EC362-8DE0-4138-8AD2-9C18772BB671}" type="slidenum">
              <a:rPr lang="he-IL" smtClean="0"/>
              <a:pPr/>
              <a:t>231</a:t>
            </a:fld>
            <a:endParaRPr lang="he-IL"/>
          </a:p>
        </p:txBody>
      </p:sp>
      <p:sp>
        <p:nvSpPr>
          <p:cNvPr id="6" name="Footer Placeholder 5"/>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3586097076"/>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Monitor class</a:t>
            </a:r>
            <a:endParaRPr lang="he-IL" dirty="0"/>
          </a:p>
        </p:txBody>
      </p:sp>
      <p:sp>
        <p:nvSpPr>
          <p:cNvPr id="3" name="Content Placeholder 2"/>
          <p:cNvSpPr>
            <a:spLocks noGrp="1"/>
          </p:cNvSpPr>
          <p:nvPr>
            <p:ph idx="1"/>
          </p:nvPr>
        </p:nvSpPr>
        <p:spPr/>
        <p:txBody>
          <a:bodyPr>
            <a:normAutofit fontScale="92500" lnSpcReduction="10000"/>
          </a:bodyPr>
          <a:lstStyle/>
          <a:p>
            <a:r>
              <a:rPr lang="en-US" dirty="0"/>
              <a:t>Allows only one thread to enter a “critical” region</a:t>
            </a:r>
          </a:p>
          <a:p>
            <a:pPr lvl="1"/>
            <a:r>
              <a:rPr lang="en-US" dirty="0"/>
              <a:t>Internally implemented with a Win32 Critical Section</a:t>
            </a:r>
          </a:p>
          <a:p>
            <a:r>
              <a:rPr lang="en-US" dirty="0"/>
              <a:t>Call </a:t>
            </a:r>
            <a:r>
              <a:rPr lang="en-US" sz="2800" b="1" dirty="0" err="1">
                <a:solidFill>
                  <a:srgbClr val="7030A0"/>
                </a:solidFill>
                <a:latin typeface="Consolas" pitchFamily="49" charset="0"/>
              </a:rPr>
              <a:t>Monitor.Enter</a:t>
            </a:r>
            <a:r>
              <a:rPr lang="en-US" sz="2800" dirty="0"/>
              <a:t> </a:t>
            </a:r>
            <a:r>
              <a:rPr lang="en-US" dirty="0"/>
              <a:t>to acquire the lock associated with the object argument or block if already acquired</a:t>
            </a:r>
          </a:p>
          <a:p>
            <a:pPr lvl="1"/>
            <a:r>
              <a:rPr lang="en-US" dirty="0"/>
              <a:t>Use the resource, and then…</a:t>
            </a:r>
          </a:p>
          <a:p>
            <a:r>
              <a:rPr lang="en-US" dirty="0"/>
              <a:t>Call </a:t>
            </a:r>
            <a:r>
              <a:rPr lang="en-US" sz="2800" b="1" dirty="0" err="1">
                <a:solidFill>
                  <a:srgbClr val="7030A0"/>
                </a:solidFill>
                <a:latin typeface="Consolas" pitchFamily="49" charset="0"/>
              </a:rPr>
              <a:t>Monitor.Exit</a:t>
            </a:r>
            <a:r>
              <a:rPr lang="en-US" dirty="0"/>
              <a:t> to release the lock</a:t>
            </a:r>
          </a:p>
          <a:p>
            <a:pPr lvl="1"/>
            <a:r>
              <a:rPr lang="en-US" dirty="0"/>
              <a:t>Preferably in a </a:t>
            </a:r>
            <a:r>
              <a:rPr lang="en-US" b="1" dirty="0">
                <a:solidFill>
                  <a:srgbClr val="0070C0"/>
                </a:solidFill>
                <a:latin typeface="Consolas" pitchFamily="49" charset="0"/>
              </a:rPr>
              <a:t>finally</a:t>
            </a:r>
            <a:r>
              <a:rPr lang="en-US" dirty="0"/>
              <a:t> block</a:t>
            </a:r>
            <a:endParaRPr lang="he-IL" dirty="0"/>
          </a:p>
        </p:txBody>
      </p:sp>
      <p:sp>
        <p:nvSpPr>
          <p:cNvPr id="4" name="Slide Number Placeholder 3"/>
          <p:cNvSpPr>
            <a:spLocks noGrp="1"/>
          </p:cNvSpPr>
          <p:nvPr>
            <p:ph type="sldNum" sz="quarter" idx="11"/>
          </p:nvPr>
        </p:nvSpPr>
        <p:spPr/>
        <p:txBody>
          <a:bodyPr/>
          <a:lstStyle/>
          <a:p>
            <a:fld id="{8D5EC362-8DE0-4138-8AD2-9C18772BB671}" type="slidenum">
              <a:rPr lang="he-IL" smtClean="0"/>
              <a:pPr/>
              <a:t>232</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225648207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 Example</a:t>
            </a:r>
            <a:endParaRPr lang="he-IL" dirty="0"/>
          </a:p>
        </p:txBody>
      </p:sp>
      <p:sp>
        <p:nvSpPr>
          <p:cNvPr id="5" name="Rectangle 4"/>
          <p:cNvSpPr>
            <a:spLocks noChangeArrowheads="1"/>
          </p:cNvSpPr>
          <p:nvPr/>
        </p:nvSpPr>
        <p:spPr bwMode="auto">
          <a:xfrm>
            <a:off x="685800" y="1371600"/>
            <a:ext cx="8001056" cy="5047536"/>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5760"/>
            <a:r>
              <a:rPr lang="en-US" sz="1400" dirty="0">
                <a:solidFill>
                  <a:srgbClr val="0000FF"/>
                </a:solidFill>
                <a:latin typeface="Consolas" pitchFamily="49" charset="0"/>
              </a:rPr>
              <a:t>internal sealed class </a:t>
            </a:r>
            <a:r>
              <a:rPr lang="en-US" sz="1400" b="1" dirty="0">
                <a:solidFill>
                  <a:srgbClr val="0000FF"/>
                </a:solidFill>
                <a:latin typeface="Consolas" pitchFamily="49" charset="0"/>
              </a:rPr>
              <a:t>Transaction {</a:t>
            </a:r>
          </a:p>
          <a:p>
            <a:pPr defTabSz="365760"/>
            <a:r>
              <a:rPr lang="en-US" sz="1400" dirty="0">
                <a:solidFill>
                  <a:srgbClr val="0000FF"/>
                </a:solidFill>
                <a:latin typeface="Consolas" pitchFamily="49" charset="0"/>
              </a:rPr>
              <a:t>	</a:t>
            </a:r>
            <a:r>
              <a:rPr lang="en-US" sz="1400" dirty="0">
                <a:solidFill>
                  <a:srgbClr val="008000"/>
                </a:solidFill>
                <a:latin typeface="Consolas" pitchFamily="49" charset="0"/>
              </a:rPr>
              <a:t>// Field indicating the time of the last transaction performed</a:t>
            </a:r>
          </a:p>
          <a:p>
            <a:pPr defTabSz="365760"/>
            <a:r>
              <a:rPr lang="en-US" sz="1400" dirty="0">
                <a:solidFill>
                  <a:srgbClr val="008000"/>
                </a:solidFill>
                <a:latin typeface="Consolas" pitchFamily="49" charset="0"/>
              </a:rPr>
              <a:t>	</a:t>
            </a:r>
            <a:r>
              <a:rPr lang="en-US" sz="1400" dirty="0">
                <a:solidFill>
                  <a:srgbClr val="0000FF"/>
                </a:solidFill>
                <a:latin typeface="Consolas" pitchFamily="49" charset="0"/>
              </a:rPr>
              <a:t>private </a:t>
            </a:r>
            <a:r>
              <a:rPr lang="en-US" sz="1400" dirty="0" err="1">
                <a:solidFill>
                  <a:srgbClr val="2B91AF"/>
                </a:solidFill>
                <a:latin typeface="Consolas" pitchFamily="49" charset="0"/>
              </a:rPr>
              <a:t>DateTime</a:t>
            </a:r>
            <a:r>
              <a:rPr lang="en-US" sz="1400" dirty="0">
                <a:solidFill>
                  <a:srgbClr val="2B91AF"/>
                </a:solidFill>
                <a:latin typeface="Consolas" pitchFamily="49" charset="0"/>
              </a:rPr>
              <a:t> </a:t>
            </a:r>
            <a:r>
              <a:rPr lang="en-US" sz="1400" dirty="0" err="1">
                <a:solidFill>
                  <a:srgbClr val="010001"/>
                </a:solidFill>
                <a:latin typeface="Consolas" pitchFamily="49" charset="0"/>
              </a:rPr>
              <a:t>timeOfLastTransaction</a:t>
            </a:r>
            <a:r>
              <a:rPr lang="en-US" sz="1400" dirty="0">
                <a:solidFill>
                  <a:srgbClr val="010001"/>
                </a:solidFill>
                <a:latin typeface="Consolas" pitchFamily="49" charset="0"/>
              </a:rPr>
              <a:t>;</a:t>
            </a:r>
          </a:p>
          <a:p>
            <a:pPr defTabSz="365760"/>
            <a:endParaRPr lang="en-US" sz="1400" dirty="0">
              <a:solidFill>
                <a:srgbClr val="010001"/>
              </a:solidFill>
              <a:latin typeface="Consolas" pitchFamily="49" charset="0"/>
            </a:endParaRPr>
          </a:p>
          <a:p>
            <a:pPr defTabSz="365760"/>
            <a:r>
              <a:rPr lang="en-US" sz="1400" dirty="0">
                <a:solidFill>
                  <a:srgbClr val="010001"/>
                </a:solidFill>
                <a:latin typeface="Consolas" pitchFamily="49" charset="0"/>
              </a:rPr>
              <a:t>	</a:t>
            </a:r>
            <a:r>
              <a:rPr lang="en-US" sz="1400" dirty="0">
                <a:solidFill>
                  <a:srgbClr val="0000FF"/>
                </a:solidFill>
                <a:latin typeface="Consolas" pitchFamily="49" charset="0"/>
              </a:rPr>
              <a:t>public void </a:t>
            </a:r>
            <a:r>
              <a:rPr lang="en-US" sz="1400" dirty="0" err="1">
                <a:solidFill>
                  <a:srgbClr val="010001"/>
                </a:solidFill>
                <a:latin typeface="Consolas" pitchFamily="49" charset="0"/>
              </a:rPr>
              <a:t>PerformTransaction</a:t>
            </a:r>
            <a:r>
              <a:rPr lang="en-US" sz="1400" dirty="0">
                <a:solidFill>
                  <a:srgbClr val="010001"/>
                </a:solidFill>
                <a:latin typeface="Consolas" pitchFamily="49" charset="0"/>
              </a:rPr>
              <a:t>() {</a:t>
            </a:r>
          </a:p>
          <a:p>
            <a:pPr defTabSz="365760"/>
            <a:r>
              <a:rPr lang="en-US" sz="1400" dirty="0">
                <a:solidFill>
                  <a:srgbClr val="010001"/>
                </a:solidFill>
                <a:latin typeface="Consolas" pitchFamily="49" charset="0"/>
              </a:rPr>
              <a:t>		</a:t>
            </a:r>
            <a:r>
              <a:rPr lang="en-US" sz="1400" dirty="0" err="1">
                <a:solidFill>
                  <a:srgbClr val="010001"/>
                </a:solidFill>
                <a:latin typeface="Consolas" pitchFamily="49" charset="0"/>
              </a:rPr>
              <a:t>Monitor.Enter</a:t>
            </a:r>
            <a:r>
              <a:rPr lang="en-US" sz="1400" dirty="0">
                <a:solidFill>
                  <a:srgbClr val="010001"/>
                </a:solidFill>
                <a:latin typeface="Consolas" pitchFamily="49" charset="0"/>
              </a:rPr>
              <a:t>(</a:t>
            </a:r>
            <a:r>
              <a:rPr lang="en-US" sz="1400" dirty="0">
                <a:solidFill>
                  <a:srgbClr val="0000FF"/>
                </a:solidFill>
                <a:latin typeface="Consolas" pitchFamily="49" charset="0"/>
              </a:rPr>
              <a:t>this); </a:t>
            </a:r>
            <a:r>
              <a:rPr lang="en-US" sz="1400" dirty="0">
                <a:solidFill>
                  <a:srgbClr val="008000"/>
                </a:solidFill>
                <a:latin typeface="Consolas" pitchFamily="49" charset="0"/>
              </a:rPr>
              <a:t>// Enter this object's lock</a:t>
            </a:r>
          </a:p>
          <a:p>
            <a:pPr defTabSz="365760"/>
            <a:r>
              <a:rPr lang="en-US" sz="1400" dirty="0">
                <a:solidFill>
                  <a:srgbClr val="008000"/>
                </a:solidFill>
                <a:latin typeface="Consolas" pitchFamily="49" charset="0"/>
              </a:rPr>
              <a:t>		// Perform the transaction...</a:t>
            </a:r>
          </a:p>
          <a:p>
            <a:pPr defTabSz="365760"/>
            <a:r>
              <a:rPr lang="en-US" sz="1400" dirty="0">
                <a:solidFill>
                  <a:srgbClr val="008000"/>
                </a:solidFill>
                <a:latin typeface="Consolas" pitchFamily="49" charset="0"/>
              </a:rPr>
              <a:t>		// Record time of the most recent transaction</a:t>
            </a:r>
          </a:p>
          <a:p>
            <a:pPr defTabSz="365760"/>
            <a:r>
              <a:rPr lang="en-US" sz="1400" dirty="0">
                <a:solidFill>
                  <a:srgbClr val="008000"/>
                </a:solidFill>
                <a:latin typeface="Consolas" pitchFamily="49" charset="0"/>
              </a:rPr>
              <a:t>		</a:t>
            </a:r>
            <a:r>
              <a:rPr lang="en-US" sz="1400" dirty="0" err="1">
                <a:solidFill>
                  <a:srgbClr val="010001"/>
                </a:solidFill>
                <a:latin typeface="Consolas" pitchFamily="49" charset="0"/>
              </a:rPr>
              <a:t>timeOfLastTransaction</a:t>
            </a:r>
            <a:r>
              <a:rPr lang="en-US" sz="1400" dirty="0">
                <a:solidFill>
                  <a:srgbClr val="010001"/>
                </a:solidFill>
                <a:latin typeface="Consolas" pitchFamily="49" charset="0"/>
              </a:rPr>
              <a:t> = </a:t>
            </a:r>
            <a:r>
              <a:rPr lang="en-US" sz="1400" dirty="0" err="1">
                <a:solidFill>
                  <a:srgbClr val="2B91AF"/>
                </a:solidFill>
                <a:latin typeface="Consolas" pitchFamily="49" charset="0"/>
              </a:rPr>
              <a:t>DateTime.</a:t>
            </a:r>
            <a:r>
              <a:rPr lang="en-US" sz="1400" dirty="0" err="1">
                <a:solidFill>
                  <a:srgbClr val="010001"/>
                </a:solidFill>
                <a:latin typeface="Consolas" pitchFamily="49" charset="0"/>
              </a:rPr>
              <a:t>Now</a:t>
            </a:r>
            <a:r>
              <a:rPr lang="en-US" sz="1400" dirty="0">
                <a:solidFill>
                  <a:srgbClr val="010001"/>
                </a:solidFill>
                <a:latin typeface="Consolas" pitchFamily="49" charset="0"/>
              </a:rPr>
              <a:t>;</a:t>
            </a:r>
          </a:p>
          <a:p>
            <a:pPr defTabSz="365760"/>
            <a:r>
              <a:rPr lang="en-US" sz="1400" dirty="0">
                <a:solidFill>
                  <a:srgbClr val="010001"/>
                </a:solidFill>
                <a:latin typeface="Consolas" pitchFamily="49" charset="0"/>
              </a:rPr>
              <a:t>		</a:t>
            </a:r>
            <a:r>
              <a:rPr lang="en-US" sz="1400" dirty="0" err="1">
                <a:solidFill>
                  <a:srgbClr val="010001"/>
                </a:solidFill>
                <a:latin typeface="Consolas" pitchFamily="49" charset="0"/>
              </a:rPr>
              <a:t>Monitor.Exit</a:t>
            </a:r>
            <a:r>
              <a:rPr lang="en-US" sz="1400" dirty="0">
                <a:solidFill>
                  <a:srgbClr val="010001"/>
                </a:solidFill>
                <a:latin typeface="Consolas" pitchFamily="49" charset="0"/>
              </a:rPr>
              <a:t>(</a:t>
            </a:r>
            <a:r>
              <a:rPr lang="en-US" sz="1400" dirty="0">
                <a:solidFill>
                  <a:srgbClr val="0000FF"/>
                </a:solidFill>
                <a:latin typeface="Consolas" pitchFamily="49" charset="0"/>
              </a:rPr>
              <a:t>this); </a:t>
            </a:r>
            <a:r>
              <a:rPr lang="en-US" sz="1400" dirty="0">
                <a:solidFill>
                  <a:srgbClr val="008000"/>
                </a:solidFill>
                <a:latin typeface="Consolas" pitchFamily="49" charset="0"/>
              </a:rPr>
              <a:t>// Exit this object's lock</a:t>
            </a:r>
          </a:p>
          <a:p>
            <a:pPr defTabSz="365760"/>
            <a:r>
              <a:rPr lang="en-US" sz="1400" dirty="0">
                <a:solidFill>
                  <a:srgbClr val="008000"/>
                </a:solidFill>
                <a:latin typeface="Consolas" pitchFamily="49" charset="0"/>
              </a:rPr>
              <a:t>	}</a:t>
            </a:r>
          </a:p>
          <a:p>
            <a:pPr defTabSz="365760"/>
            <a:endParaRPr lang="en-US" sz="1400" dirty="0">
              <a:solidFill>
                <a:srgbClr val="008000"/>
              </a:solidFill>
              <a:latin typeface="Consolas" pitchFamily="49" charset="0"/>
            </a:endParaRPr>
          </a:p>
          <a:p>
            <a:pPr defTabSz="365760"/>
            <a:r>
              <a:rPr lang="en-US" sz="1400" dirty="0">
                <a:solidFill>
                  <a:srgbClr val="008000"/>
                </a:solidFill>
                <a:latin typeface="Consolas" pitchFamily="49" charset="0"/>
              </a:rPr>
              <a:t>	// Read-only property returning the time of the last transaction</a:t>
            </a:r>
          </a:p>
          <a:p>
            <a:pPr defTabSz="365760"/>
            <a:r>
              <a:rPr lang="en-US" sz="1400" dirty="0">
                <a:solidFill>
                  <a:srgbClr val="008000"/>
                </a:solidFill>
                <a:latin typeface="Consolas" pitchFamily="49" charset="0"/>
              </a:rPr>
              <a:t>	</a:t>
            </a:r>
            <a:r>
              <a:rPr lang="en-US" sz="1400" dirty="0">
                <a:solidFill>
                  <a:srgbClr val="0000FF"/>
                </a:solidFill>
                <a:latin typeface="Consolas" pitchFamily="49" charset="0"/>
              </a:rPr>
              <a:t>public </a:t>
            </a:r>
            <a:r>
              <a:rPr lang="en-US" sz="1400" dirty="0" err="1">
                <a:solidFill>
                  <a:srgbClr val="2B91AF"/>
                </a:solidFill>
                <a:latin typeface="Consolas" pitchFamily="49" charset="0"/>
              </a:rPr>
              <a:t>DateTime</a:t>
            </a:r>
            <a:r>
              <a:rPr lang="en-US" sz="1400" dirty="0">
                <a:solidFill>
                  <a:srgbClr val="2B91AF"/>
                </a:solidFill>
                <a:latin typeface="Consolas" pitchFamily="49" charset="0"/>
              </a:rPr>
              <a:t> </a:t>
            </a:r>
            <a:r>
              <a:rPr lang="en-US" sz="1400" dirty="0" err="1">
                <a:solidFill>
                  <a:srgbClr val="010001"/>
                </a:solidFill>
                <a:latin typeface="Consolas" pitchFamily="49" charset="0"/>
              </a:rPr>
              <a:t>LastTransaction</a:t>
            </a:r>
            <a:r>
              <a:rPr lang="en-US" sz="1400" dirty="0">
                <a:solidFill>
                  <a:srgbClr val="010001"/>
                </a:solidFill>
                <a:latin typeface="Consolas" pitchFamily="49" charset="0"/>
              </a:rPr>
              <a:t> {</a:t>
            </a:r>
          </a:p>
          <a:p>
            <a:pPr defTabSz="365760"/>
            <a:r>
              <a:rPr lang="en-US" sz="1400" dirty="0">
                <a:solidFill>
                  <a:srgbClr val="010001"/>
                </a:solidFill>
                <a:latin typeface="Consolas" pitchFamily="49" charset="0"/>
              </a:rPr>
              <a:t>		</a:t>
            </a:r>
            <a:r>
              <a:rPr lang="en-US" sz="1400" dirty="0">
                <a:solidFill>
                  <a:srgbClr val="0000FF"/>
                </a:solidFill>
                <a:latin typeface="Consolas" pitchFamily="49" charset="0"/>
              </a:rPr>
              <a:t>get {</a:t>
            </a:r>
          </a:p>
          <a:p>
            <a:pPr defTabSz="365760"/>
            <a:r>
              <a:rPr lang="en-US" sz="1400" dirty="0">
                <a:solidFill>
                  <a:srgbClr val="0000FF"/>
                </a:solidFill>
                <a:latin typeface="Consolas" pitchFamily="49" charset="0"/>
              </a:rPr>
              <a:t>			</a:t>
            </a:r>
            <a:r>
              <a:rPr lang="en-US" sz="1400" dirty="0" err="1">
                <a:solidFill>
                  <a:srgbClr val="010001"/>
                </a:solidFill>
                <a:latin typeface="Consolas" pitchFamily="49" charset="0"/>
              </a:rPr>
              <a:t>Monitor.Enter</a:t>
            </a:r>
            <a:r>
              <a:rPr lang="en-US" sz="1400" dirty="0">
                <a:solidFill>
                  <a:srgbClr val="010001"/>
                </a:solidFill>
                <a:latin typeface="Consolas" pitchFamily="49" charset="0"/>
              </a:rPr>
              <a:t>(</a:t>
            </a:r>
            <a:r>
              <a:rPr lang="en-US" sz="1400" dirty="0">
                <a:solidFill>
                  <a:srgbClr val="0000FF"/>
                </a:solidFill>
                <a:latin typeface="Consolas" pitchFamily="49" charset="0"/>
              </a:rPr>
              <a:t>this); </a:t>
            </a:r>
            <a:r>
              <a:rPr lang="en-US" sz="1400" dirty="0">
                <a:solidFill>
                  <a:srgbClr val="008000"/>
                </a:solidFill>
                <a:latin typeface="Consolas" pitchFamily="49" charset="0"/>
              </a:rPr>
              <a:t>// Enter this object's lock</a:t>
            </a:r>
          </a:p>
          <a:p>
            <a:pPr defTabSz="365760"/>
            <a:r>
              <a:rPr lang="en-US" sz="1400" dirty="0">
                <a:solidFill>
                  <a:srgbClr val="008000"/>
                </a:solidFill>
                <a:latin typeface="Consolas" pitchFamily="49" charset="0"/>
              </a:rPr>
              <a:t>			// Save the time of the last transaction</a:t>
            </a:r>
          </a:p>
          <a:p>
            <a:pPr defTabSz="365760"/>
            <a:r>
              <a:rPr lang="en-US" sz="1400" dirty="0">
                <a:solidFill>
                  <a:srgbClr val="008000"/>
                </a:solidFill>
                <a:latin typeface="Consolas" pitchFamily="49" charset="0"/>
              </a:rPr>
              <a:t>			</a:t>
            </a:r>
            <a:r>
              <a:rPr lang="en-US" sz="1400" dirty="0" err="1">
                <a:solidFill>
                  <a:srgbClr val="2B91AF"/>
                </a:solidFill>
                <a:latin typeface="Consolas" pitchFamily="49" charset="0"/>
              </a:rPr>
              <a:t>DateTime</a:t>
            </a:r>
            <a:r>
              <a:rPr lang="en-US" sz="1400" dirty="0">
                <a:solidFill>
                  <a:srgbClr val="2B91AF"/>
                </a:solidFill>
                <a:latin typeface="Consolas" pitchFamily="49" charset="0"/>
              </a:rPr>
              <a:t> </a:t>
            </a:r>
            <a:r>
              <a:rPr lang="en-US" sz="1400" dirty="0" err="1">
                <a:solidFill>
                  <a:srgbClr val="010001"/>
                </a:solidFill>
                <a:latin typeface="Consolas" pitchFamily="49" charset="0"/>
              </a:rPr>
              <a:t>dt</a:t>
            </a:r>
            <a:r>
              <a:rPr lang="en-US" sz="1400" dirty="0">
                <a:solidFill>
                  <a:srgbClr val="010001"/>
                </a:solidFill>
                <a:latin typeface="Consolas" pitchFamily="49" charset="0"/>
              </a:rPr>
              <a:t> = </a:t>
            </a:r>
            <a:r>
              <a:rPr lang="en-US" sz="1400" dirty="0" err="1">
                <a:solidFill>
                  <a:srgbClr val="010001"/>
                </a:solidFill>
                <a:latin typeface="Consolas" pitchFamily="49" charset="0"/>
              </a:rPr>
              <a:t>timeOfLastTransaction</a:t>
            </a:r>
            <a:r>
              <a:rPr lang="en-US" sz="1400" dirty="0">
                <a:solidFill>
                  <a:srgbClr val="010001"/>
                </a:solidFill>
                <a:latin typeface="Consolas" pitchFamily="49" charset="0"/>
              </a:rPr>
              <a:t>;</a:t>
            </a:r>
          </a:p>
          <a:p>
            <a:pPr defTabSz="365760"/>
            <a:r>
              <a:rPr lang="en-US" sz="1400" dirty="0">
                <a:solidFill>
                  <a:srgbClr val="010001"/>
                </a:solidFill>
                <a:latin typeface="Consolas" pitchFamily="49" charset="0"/>
              </a:rPr>
              <a:t>			</a:t>
            </a:r>
            <a:r>
              <a:rPr lang="en-US" sz="1400" dirty="0" err="1">
                <a:solidFill>
                  <a:srgbClr val="010001"/>
                </a:solidFill>
                <a:latin typeface="Consolas" pitchFamily="49" charset="0"/>
              </a:rPr>
              <a:t>Monitor.Exit</a:t>
            </a:r>
            <a:r>
              <a:rPr lang="en-US" sz="1400" dirty="0">
                <a:solidFill>
                  <a:srgbClr val="010001"/>
                </a:solidFill>
                <a:latin typeface="Consolas" pitchFamily="49" charset="0"/>
              </a:rPr>
              <a:t>(</a:t>
            </a:r>
            <a:r>
              <a:rPr lang="en-US" sz="1400" dirty="0">
                <a:solidFill>
                  <a:srgbClr val="0000FF"/>
                </a:solidFill>
                <a:latin typeface="Consolas" pitchFamily="49" charset="0"/>
              </a:rPr>
              <a:t>this); </a:t>
            </a:r>
            <a:r>
              <a:rPr lang="en-US" sz="1400" dirty="0">
                <a:solidFill>
                  <a:srgbClr val="008000"/>
                </a:solidFill>
                <a:latin typeface="Consolas" pitchFamily="49" charset="0"/>
              </a:rPr>
              <a:t>// Exit this object's lock</a:t>
            </a:r>
          </a:p>
          <a:p>
            <a:pPr defTabSz="365760"/>
            <a:r>
              <a:rPr lang="en-US" sz="1400" dirty="0">
                <a:solidFill>
                  <a:srgbClr val="008000"/>
                </a:solidFill>
                <a:latin typeface="Consolas" pitchFamily="49" charset="0"/>
              </a:rPr>
              <a:t>			</a:t>
            </a:r>
            <a:r>
              <a:rPr lang="en-US" sz="1400" dirty="0">
                <a:solidFill>
                  <a:srgbClr val="0000FF"/>
                </a:solidFill>
                <a:latin typeface="Consolas" pitchFamily="49" charset="0"/>
              </a:rPr>
              <a:t>return </a:t>
            </a:r>
            <a:r>
              <a:rPr lang="en-US" sz="1400" dirty="0" err="1">
                <a:solidFill>
                  <a:srgbClr val="010001"/>
                </a:solidFill>
                <a:latin typeface="Consolas" pitchFamily="49" charset="0"/>
              </a:rPr>
              <a:t>dt</a:t>
            </a:r>
            <a:r>
              <a:rPr lang="en-US" sz="1400" dirty="0">
                <a:solidFill>
                  <a:srgbClr val="010001"/>
                </a:solidFill>
                <a:latin typeface="Consolas" pitchFamily="49" charset="0"/>
              </a:rPr>
              <a:t>; </a:t>
            </a:r>
            <a:r>
              <a:rPr lang="en-US" sz="1400" dirty="0">
                <a:solidFill>
                  <a:srgbClr val="008000"/>
                </a:solidFill>
                <a:latin typeface="Consolas" pitchFamily="49" charset="0"/>
              </a:rPr>
              <a:t>// Return the saved date/time</a:t>
            </a:r>
          </a:p>
          <a:p>
            <a:pPr defTabSz="365760"/>
            <a:r>
              <a:rPr lang="en-US" sz="1400" dirty="0">
                <a:solidFill>
                  <a:srgbClr val="008000"/>
                </a:solidFill>
                <a:latin typeface="Consolas" pitchFamily="49" charset="0"/>
              </a:rPr>
              <a:t>		}</a:t>
            </a:r>
          </a:p>
          <a:p>
            <a:pPr defTabSz="365760"/>
            <a:r>
              <a:rPr lang="en-US" sz="1400" dirty="0">
                <a:solidFill>
                  <a:srgbClr val="008000"/>
                </a:solidFill>
                <a:latin typeface="Consolas" pitchFamily="49" charset="0"/>
              </a:rPr>
              <a:t>	}</a:t>
            </a:r>
          </a:p>
          <a:p>
            <a:pPr defTabSz="365760"/>
            <a:r>
              <a:rPr lang="en-US" sz="1400" dirty="0">
                <a:solidFill>
                  <a:srgbClr val="008000"/>
                </a:solidFill>
                <a:latin typeface="Consolas" pitchFamily="49" charset="0"/>
              </a:rPr>
              <a:t>}</a:t>
            </a:r>
          </a:p>
        </p:txBody>
      </p:sp>
      <p:sp>
        <p:nvSpPr>
          <p:cNvPr id="4" name="Slide Number Placeholder 3"/>
          <p:cNvSpPr>
            <a:spLocks noGrp="1"/>
          </p:cNvSpPr>
          <p:nvPr>
            <p:ph type="sldNum" sz="quarter" idx="11"/>
          </p:nvPr>
        </p:nvSpPr>
        <p:spPr/>
        <p:txBody>
          <a:bodyPr/>
          <a:lstStyle/>
          <a:p>
            <a:fld id="{8D5EC362-8DE0-4138-8AD2-9C18772BB671}" type="slidenum">
              <a:rPr lang="he-IL" smtClean="0"/>
              <a:pPr/>
              <a:t>233</a:t>
            </a:fld>
            <a:endParaRPr lang="he-IL"/>
          </a:p>
        </p:txBody>
      </p:sp>
      <p:sp>
        <p:nvSpPr>
          <p:cNvPr id="3" name="Footer Placeholder 2"/>
          <p:cNvSpPr>
            <a:spLocks noGrp="1"/>
          </p:cNvSpPr>
          <p:nvPr>
            <p:ph type="ftr" sz="quarter" idx="11"/>
          </p:nvPr>
        </p:nvSpPr>
        <p:spPr/>
        <p:txBody>
          <a:bodyPr/>
          <a:lstStyle/>
          <a:p>
            <a:r>
              <a:rPr lang="en-US"/>
              <a:t>(C)2011 by Pavel Yosifovich</a:t>
            </a:r>
          </a:p>
        </p:txBody>
      </p:sp>
    </p:spTree>
    <p:extLst>
      <p:ext uri="{BB962C8B-B14F-4D97-AF65-F5344CB8AC3E}">
        <p14:creationId xmlns:p14="http://schemas.microsoft.com/office/powerpoint/2010/main" val="30381120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 Blocks</a:t>
            </a:r>
            <a:endParaRPr lang="he-IL" dirty="0"/>
          </a:p>
        </p:txBody>
      </p:sp>
      <p:sp>
        <p:nvSpPr>
          <p:cNvPr id="3" name="Content Placeholder 2"/>
          <p:cNvSpPr>
            <a:spLocks noGrp="1"/>
          </p:cNvSpPr>
          <p:nvPr>
            <p:ph idx="1"/>
          </p:nvPr>
        </p:nvSpPr>
        <p:spPr>
          <a:xfrm>
            <a:off x="381000" y="1219200"/>
            <a:ext cx="8382000" cy="5029200"/>
          </a:xfrm>
        </p:spPr>
        <p:txBody>
          <a:bodyPr>
            <a:normAutofit fontScale="92500" lnSpcReduction="20000"/>
          </a:bodyPr>
          <a:lstStyle/>
          <a:p>
            <a:r>
              <a:rPr lang="en-US" dirty="0"/>
              <a:t>Every .NET object has two overhead fields</a:t>
            </a:r>
          </a:p>
          <a:p>
            <a:pPr lvl="1"/>
            <a:r>
              <a:rPr lang="en-US" dirty="0"/>
              <a:t>A pointer to its Type object</a:t>
            </a:r>
          </a:p>
          <a:p>
            <a:pPr lvl="1"/>
            <a:r>
              <a:rPr lang="en-US" dirty="0"/>
              <a:t>A sync block index</a:t>
            </a:r>
          </a:p>
          <a:p>
            <a:r>
              <a:rPr lang="en-US" dirty="0"/>
              <a:t>When </a:t>
            </a:r>
            <a:r>
              <a:rPr lang="en-US" b="1" dirty="0" err="1">
                <a:solidFill>
                  <a:srgbClr val="7030A0"/>
                </a:solidFill>
                <a:latin typeface="Consolas" pitchFamily="49" charset="0"/>
              </a:rPr>
              <a:t>Monitor.Enter</a:t>
            </a:r>
            <a:r>
              <a:rPr lang="en-US" dirty="0"/>
              <a:t> is called on an object</a:t>
            </a:r>
          </a:p>
          <a:p>
            <a:pPr lvl="1"/>
            <a:r>
              <a:rPr lang="en-US" dirty="0"/>
              <a:t>If its sync block is not -1, it holds the index of a critical section native object</a:t>
            </a:r>
          </a:p>
          <a:p>
            <a:pPr lvl="1"/>
            <a:r>
              <a:rPr lang="en-US" dirty="0"/>
              <a:t>Otherwise, the CLR allocates a critical section and assigns its index to the sync block</a:t>
            </a:r>
          </a:p>
          <a:p>
            <a:r>
              <a:rPr lang="en-US" dirty="0"/>
              <a:t>When </a:t>
            </a:r>
            <a:r>
              <a:rPr lang="en-US" b="1" dirty="0" err="1">
                <a:solidFill>
                  <a:srgbClr val="7030A0"/>
                </a:solidFill>
                <a:latin typeface="Consolas" pitchFamily="49" charset="0"/>
              </a:rPr>
              <a:t>Monitor.Exit</a:t>
            </a:r>
            <a:r>
              <a:rPr lang="en-US" dirty="0"/>
              <a:t> is called and no threads are waiting on the object, it returns the index to -1</a:t>
            </a:r>
          </a:p>
        </p:txBody>
      </p:sp>
      <p:sp>
        <p:nvSpPr>
          <p:cNvPr id="4" name="Slide Number Placeholder 3"/>
          <p:cNvSpPr>
            <a:spLocks noGrp="1"/>
          </p:cNvSpPr>
          <p:nvPr>
            <p:ph type="sldNum" sz="quarter" idx="11"/>
          </p:nvPr>
        </p:nvSpPr>
        <p:spPr/>
        <p:txBody>
          <a:bodyPr/>
          <a:lstStyle/>
          <a:p>
            <a:fld id="{8D5EC362-8DE0-4138-8AD2-9C18772BB671}" type="slidenum">
              <a:rPr lang="he-IL" smtClean="0"/>
              <a:pPr/>
              <a:t>234</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14132765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latin typeface="Consolas" pitchFamily="49" charset="0"/>
                <a:cs typeface="Consolas" pitchFamily="49" charset="0"/>
              </a:rPr>
              <a:t>lock</a:t>
            </a:r>
            <a:r>
              <a:rPr lang="en-US" dirty="0"/>
              <a:t> Keyword</a:t>
            </a:r>
            <a:endParaRPr lang="he-IL" dirty="0"/>
          </a:p>
        </p:txBody>
      </p:sp>
      <p:sp>
        <p:nvSpPr>
          <p:cNvPr id="3" name="Content Placeholder 2"/>
          <p:cNvSpPr>
            <a:spLocks noGrp="1"/>
          </p:cNvSpPr>
          <p:nvPr>
            <p:ph idx="1"/>
          </p:nvPr>
        </p:nvSpPr>
        <p:spPr>
          <a:xfrm>
            <a:off x="609600" y="1314456"/>
            <a:ext cx="8153400" cy="1123944"/>
          </a:xfrm>
        </p:spPr>
        <p:txBody>
          <a:bodyPr>
            <a:normAutofit lnSpcReduction="10000"/>
          </a:bodyPr>
          <a:lstStyle/>
          <a:p>
            <a:r>
              <a:rPr lang="en-US" dirty="0"/>
              <a:t>Wraps a </a:t>
            </a:r>
            <a:r>
              <a:rPr lang="en-US" dirty="0" err="1">
                <a:latin typeface="Consolas" pitchFamily="49" charset="0"/>
              </a:rPr>
              <a:t>Monitor.Enter</a:t>
            </a:r>
            <a:r>
              <a:rPr lang="en-US" dirty="0">
                <a:latin typeface="Consolas" pitchFamily="49" charset="0"/>
              </a:rPr>
              <a:t>/Exit</a:t>
            </a:r>
            <a:endParaRPr lang="en-US" dirty="0"/>
          </a:p>
          <a:p>
            <a:pPr lvl="1"/>
            <a:r>
              <a:rPr lang="en-US" dirty="0"/>
              <a:t>Will not compile a value type as argument</a:t>
            </a:r>
          </a:p>
        </p:txBody>
      </p:sp>
      <p:sp>
        <p:nvSpPr>
          <p:cNvPr id="4" name="Rectangle 3"/>
          <p:cNvSpPr>
            <a:spLocks noChangeArrowheads="1"/>
          </p:cNvSpPr>
          <p:nvPr/>
        </p:nvSpPr>
        <p:spPr bwMode="auto">
          <a:xfrm>
            <a:off x="152400" y="2438400"/>
            <a:ext cx="4857784" cy="929485"/>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600" b="1" dirty="0">
                <a:solidFill>
                  <a:srgbClr val="000000"/>
                </a:solidFill>
                <a:latin typeface="Consolas" pitchFamily="49" charset="0"/>
              </a:rPr>
              <a:t>lock(x) {</a:t>
            </a:r>
          </a:p>
          <a:p>
            <a:pPr marL="342900" indent="-342900">
              <a:spcBef>
                <a:spcPct val="20000"/>
              </a:spcBef>
              <a:buClr>
                <a:schemeClr val="hlink"/>
              </a:buClr>
              <a:buSzPct val="70000"/>
              <a:buFont typeface="Wingdings" pitchFamily="2" charset="2"/>
              <a:buNone/>
            </a:pPr>
            <a:r>
              <a:rPr lang="en-US" altLang="en-US" sz="1600" b="1" dirty="0">
                <a:solidFill>
                  <a:srgbClr val="000000"/>
                </a:solidFill>
                <a:latin typeface="Consolas" pitchFamily="49" charset="0"/>
              </a:rPr>
              <a:t>	// access shared resource</a:t>
            </a:r>
          </a:p>
          <a:p>
            <a:pPr marL="342900" indent="-342900">
              <a:spcBef>
                <a:spcPct val="20000"/>
              </a:spcBef>
              <a:buClr>
                <a:schemeClr val="hlink"/>
              </a:buClr>
              <a:buSzPct val="70000"/>
              <a:buFont typeface="Wingdings" pitchFamily="2" charset="2"/>
              <a:buNone/>
            </a:pPr>
            <a:r>
              <a:rPr lang="en-US" altLang="en-US" sz="1600" b="1" dirty="0">
                <a:solidFill>
                  <a:srgbClr val="000000"/>
                </a:solidFill>
                <a:latin typeface="Consolas" pitchFamily="49" charset="0"/>
              </a:rPr>
              <a:t>}</a:t>
            </a:r>
          </a:p>
        </p:txBody>
      </p:sp>
      <p:sp>
        <p:nvSpPr>
          <p:cNvPr id="5" name="Rectangle 4"/>
          <p:cNvSpPr>
            <a:spLocks noChangeArrowheads="1"/>
          </p:cNvSpPr>
          <p:nvPr/>
        </p:nvSpPr>
        <p:spPr bwMode="auto">
          <a:xfrm>
            <a:off x="4800600" y="3645932"/>
            <a:ext cx="4232308" cy="211134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pPr>
            <a:r>
              <a:rPr lang="en-US" altLang="en-US" sz="1600" b="1" dirty="0" err="1">
                <a:latin typeface="Consolas" pitchFamily="49" charset="0"/>
              </a:rPr>
              <a:t>Monitor.Enter</a:t>
            </a:r>
            <a:r>
              <a:rPr lang="en-US" altLang="en-US" sz="1600" b="1" dirty="0">
                <a:latin typeface="Consolas" pitchFamily="49" charset="0"/>
              </a:rPr>
              <a:t>(x);</a:t>
            </a:r>
          </a:p>
          <a:p>
            <a:pPr marL="342900" indent="-342900">
              <a:spcBef>
                <a:spcPct val="20000"/>
              </a:spcBef>
              <a:buClr>
                <a:schemeClr val="hlink"/>
              </a:buClr>
              <a:buSzPct val="70000"/>
              <a:buFont typeface="Wingdings" pitchFamily="2" charset="2"/>
              <a:buNone/>
            </a:pPr>
            <a:r>
              <a:rPr lang="en-US" altLang="en-US" sz="1600" b="1" dirty="0">
                <a:latin typeface="Consolas" pitchFamily="49" charset="0"/>
              </a:rPr>
              <a:t>try {</a:t>
            </a:r>
          </a:p>
          <a:p>
            <a:pPr marL="342900" indent="-342900">
              <a:spcBef>
                <a:spcPct val="20000"/>
              </a:spcBef>
              <a:buClr>
                <a:schemeClr val="hlink"/>
              </a:buClr>
              <a:buSzPct val="70000"/>
              <a:buFont typeface="Wingdings" pitchFamily="2" charset="2"/>
              <a:buNone/>
            </a:pPr>
            <a:r>
              <a:rPr lang="en-US" altLang="en-US" sz="1600" b="1" dirty="0">
                <a:latin typeface="Consolas" pitchFamily="49" charset="0"/>
              </a:rPr>
              <a:t>	// access shared resource</a:t>
            </a:r>
          </a:p>
          <a:p>
            <a:pPr marL="342900" indent="-342900">
              <a:spcBef>
                <a:spcPct val="20000"/>
              </a:spcBef>
              <a:buClr>
                <a:schemeClr val="hlink"/>
              </a:buClr>
              <a:buSzPct val="70000"/>
              <a:buFont typeface="Wingdings" pitchFamily="2" charset="2"/>
              <a:buNone/>
            </a:pPr>
            <a:r>
              <a:rPr lang="en-US" altLang="en-US" sz="1600" b="1" dirty="0">
                <a:latin typeface="Consolas" pitchFamily="49" charset="0"/>
              </a:rPr>
              <a:t>}</a:t>
            </a:r>
          </a:p>
          <a:p>
            <a:pPr marL="342900" indent="-342900">
              <a:spcBef>
                <a:spcPct val="20000"/>
              </a:spcBef>
              <a:buClr>
                <a:schemeClr val="hlink"/>
              </a:buClr>
              <a:buSzPct val="70000"/>
              <a:buFont typeface="Wingdings" pitchFamily="2" charset="2"/>
              <a:buNone/>
            </a:pPr>
            <a:r>
              <a:rPr lang="en-US" altLang="en-US" sz="1600" b="1" dirty="0">
                <a:latin typeface="Consolas" pitchFamily="49" charset="0"/>
              </a:rPr>
              <a:t>finally {</a:t>
            </a:r>
          </a:p>
          <a:p>
            <a:pPr marL="342900" indent="-342900">
              <a:spcBef>
                <a:spcPct val="20000"/>
              </a:spcBef>
              <a:buClr>
                <a:schemeClr val="hlink"/>
              </a:buClr>
              <a:buSzPct val="70000"/>
              <a:buFont typeface="Wingdings" pitchFamily="2" charset="2"/>
              <a:buNone/>
            </a:pPr>
            <a:r>
              <a:rPr lang="en-US" altLang="en-US" sz="1600" b="1" dirty="0">
                <a:latin typeface="Consolas" pitchFamily="49" charset="0"/>
              </a:rPr>
              <a:t>	</a:t>
            </a:r>
            <a:r>
              <a:rPr lang="en-US" altLang="en-US" sz="1600" b="1" dirty="0" err="1">
                <a:latin typeface="Consolas" pitchFamily="49" charset="0"/>
              </a:rPr>
              <a:t>Monitor.Exit</a:t>
            </a:r>
            <a:r>
              <a:rPr lang="en-US" altLang="en-US" sz="1600" b="1" dirty="0">
                <a:latin typeface="Consolas" pitchFamily="49" charset="0"/>
              </a:rPr>
              <a:t>(x);</a:t>
            </a:r>
          </a:p>
          <a:p>
            <a:pPr marL="342900" indent="-342900">
              <a:spcBef>
                <a:spcPct val="20000"/>
              </a:spcBef>
              <a:buClr>
                <a:schemeClr val="hlink"/>
              </a:buClr>
              <a:buSzPct val="70000"/>
              <a:buFont typeface="Wingdings" pitchFamily="2" charset="2"/>
              <a:buNone/>
            </a:pPr>
            <a:r>
              <a:rPr lang="en-US" altLang="en-US" sz="1600" b="1" dirty="0">
                <a:latin typeface="Consolas" pitchFamily="49" charset="0"/>
              </a:rPr>
              <a:t>}</a:t>
            </a:r>
          </a:p>
        </p:txBody>
      </p:sp>
      <p:sp>
        <p:nvSpPr>
          <p:cNvPr id="6" name="Up-Down Arrow 5"/>
          <p:cNvSpPr/>
          <p:nvPr/>
        </p:nvSpPr>
        <p:spPr bwMode="auto">
          <a:xfrm rot="18263534">
            <a:off x="3632700" y="2949205"/>
            <a:ext cx="714380" cy="1143008"/>
          </a:xfrm>
          <a:prstGeom prst="upDownArrow">
            <a:avLst>
              <a:gd name="adj1" fmla="val 50000"/>
              <a:gd name="adj2" fmla="val 37200"/>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charset="0"/>
            </a:endParaRPr>
          </a:p>
        </p:txBody>
      </p:sp>
      <p:sp>
        <p:nvSpPr>
          <p:cNvPr id="7" name="Slide Number Placeholder 6"/>
          <p:cNvSpPr>
            <a:spLocks noGrp="1"/>
          </p:cNvSpPr>
          <p:nvPr>
            <p:ph type="sldNum" sz="quarter" idx="11"/>
          </p:nvPr>
        </p:nvSpPr>
        <p:spPr/>
        <p:txBody>
          <a:bodyPr/>
          <a:lstStyle/>
          <a:p>
            <a:fld id="{8D5EC362-8DE0-4138-8AD2-9C18772BB671}" type="slidenum">
              <a:rPr lang="he-IL" smtClean="0"/>
              <a:pPr/>
              <a:t>235</a:t>
            </a:fld>
            <a:endParaRPr lang="he-IL"/>
          </a:p>
        </p:txBody>
      </p:sp>
      <p:sp>
        <p:nvSpPr>
          <p:cNvPr id="9" name="Rectangle 8"/>
          <p:cNvSpPr>
            <a:spLocks noChangeArrowheads="1"/>
          </p:cNvSpPr>
          <p:nvPr/>
        </p:nvSpPr>
        <p:spPr bwMode="auto">
          <a:xfrm>
            <a:off x="393376" y="4001464"/>
            <a:ext cx="4244496" cy="2406813"/>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pPr>
            <a:r>
              <a:rPr lang="en-US" altLang="en-US" sz="1600" b="1" dirty="0" err="1">
                <a:latin typeface="Consolas" pitchFamily="49" charset="0"/>
              </a:rPr>
              <a:t>bool</a:t>
            </a:r>
            <a:r>
              <a:rPr lang="en-US" altLang="en-US" sz="1600" b="1" dirty="0">
                <a:latin typeface="Consolas" pitchFamily="49" charset="0"/>
              </a:rPr>
              <a:t> taken = false;</a:t>
            </a:r>
          </a:p>
          <a:p>
            <a:pPr marL="342900" indent="-342900">
              <a:spcBef>
                <a:spcPct val="20000"/>
              </a:spcBef>
              <a:buClr>
                <a:schemeClr val="hlink"/>
              </a:buClr>
              <a:buSzPct val="70000"/>
              <a:buFont typeface="Wingdings" pitchFamily="2" charset="2"/>
              <a:buNone/>
            </a:pPr>
            <a:r>
              <a:rPr lang="en-US" altLang="en-US" sz="1600" b="1" dirty="0">
                <a:latin typeface="Consolas" pitchFamily="49" charset="0"/>
              </a:rPr>
              <a:t>try {</a:t>
            </a:r>
          </a:p>
          <a:p>
            <a:pPr marL="342900" indent="-342900">
              <a:spcBef>
                <a:spcPct val="20000"/>
              </a:spcBef>
              <a:buClr>
                <a:schemeClr val="hlink"/>
              </a:buClr>
              <a:buSzPct val="70000"/>
            </a:pPr>
            <a:r>
              <a:rPr lang="en-US" altLang="en-US" sz="1600" b="1" dirty="0">
                <a:latin typeface="Consolas" pitchFamily="49" charset="0"/>
              </a:rPr>
              <a:t>	</a:t>
            </a:r>
            <a:r>
              <a:rPr lang="en-US" altLang="en-US" sz="1600" b="1" dirty="0" err="1">
                <a:latin typeface="Consolas" pitchFamily="49" charset="0"/>
              </a:rPr>
              <a:t>Monitor.Enter</a:t>
            </a:r>
            <a:r>
              <a:rPr lang="en-US" altLang="en-US" sz="1600" b="1" dirty="0">
                <a:latin typeface="Consolas" pitchFamily="49" charset="0"/>
              </a:rPr>
              <a:t>(x, ref taken);</a:t>
            </a:r>
          </a:p>
          <a:p>
            <a:pPr marL="342900" indent="-342900">
              <a:spcBef>
                <a:spcPct val="20000"/>
              </a:spcBef>
              <a:buClr>
                <a:schemeClr val="hlink"/>
              </a:buClr>
              <a:buSzPct val="70000"/>
              <a:buFont typeface="Wingdings" pitchFamily="2" charset="2"/>
              <a:buNone/>
            </a:pPr>
            <a:r>
              <a:rPr lang="en-US" altLang="en-US" sz="1600" b="1" dirty="0">
                <a:latin typeface="Consolas" pitchFamily="49" charset="0"/>
              </a:rPr>
              <a:t>	// access shared resource</a:t>
            </a:r>
          </a:p>
          <a:p>
            <a:pPr marL="342900" indent="-342900">
              <a:spcBef>
                <a:spcPct val="20000"/>
              </a:spcBef>
              <a:buClr>
                <a:schemeClr val="hlink"/>
              </a:buClr>
              <a:buSzPct val="70000"/>
              <a:buFont typeface="Wingdings" pitchFamily="2" charset="2"/>
              <a:buNone/>
            </a:pPr>
            <a:r>
              <a:rPr lang="en-US" altLang="en-US" sz="1600" b="1" dirty="0">
                <a:latin typeface="Consolas" pitchFamily="49" charset="0"/>
              </a:rPr>
              <a:t>}</a:t>
            </a:r>
          </a:p>
          <a:p>
            <a:pPr marL="342900" indent="-342900">
              <a:spcBef>
                <a:spcPct val="20000"/>
              </a:spcBef>
              <a:buClr>
                <a:schemeClr val="hlink"/>
              </a:buClr>
              <a:buSzPct val="70000"/>
              <a:buFont typeface="Wingdings" pitchFamily="2" charset="2"/>
              <a:buNone/>
            </a:pPr>
            <a:r>
              <a:rPr lang="en-US" altLang="en-US" sz="1600" b="1" dirty="0">
                <a:latin typeface="Consolas" pitchFamily="49" charset="0"/>
              </a:rPr>
              <a:t>finally {</a:t>
            </a:r>
          </a:p>
          <a:p>
            <a:pPr marL="342900" indent="-342900">
              <a:spcBef>
                <a:spcPct val="20000"/>
              </a:spcBef>
              <a:buClr>
                <a:schemeClr val="hlink"/>
              </a:buClr>
              <a:buSzPct val="70000"/>
              <a:buFont typeface="Wingdings" pitchFamily="2" charset="2"/>
              <a:buNone/>
            </a:pPr>
            <a:r>
              <a:rPr lang="en-US" altLang="en-US" sz="1600" b="1" dirty="0">
                <a:latin typeface="Consolas" pitchFamily="49" charset="0"/>
              </a:rPr>
              <a:t>	if(taken) </a:t>
            </a:r>
            <a:r>
              <a:rPr lang="en-US" altLang="en-US" sz="1600" b="1" dirty="0" err="1">
                <a:latin typeface="Consolas" pitchFamily="49" charset="0"/>
              </a:rPr>
              <a:t>Monitor.Exit</a:t>
            </a:r>
            <a:r>
              <a:rPr lang="en-US" altLang="en-US" sz="1600" b="1" dirty="0">
                <a:latin typeface="Consolas" pitchFamily="49" charset="0"/>
              </a:rPr>
              <a:t>(x);</a:t>
            </a:r>
          </a:p>
          <a:p>
            <a:pPr marL="342900" indent="-342900">
              <a:spcBef>
                <a:spcPct val="20000"/>
              </a:spcBef>
              <a:buClr>
                <a:schemeClr val="hlink"/>
              </a:buClr>
              <a:buSzPct val="70000"/>
              <a:buFont typeface="Wingdings" pitchFamily="2" charset="2"/>
              <a:buNone/>
            </a:pPr>
            <a:r>
              <a:rPr lang="en-US" altLang="en-US" sz="1600" b="1" dirty="0">
                <a:latin typeface="Consolas" pitchFamily="49" charset="0"/>
              </a:rPr>
              <a:t>}</a:t>
            </a:r>
          </a:p>
        </p:txBody>
      </p:sp>
      <p:sp>
        <p:nvSpPr>
          <p:cNvPr id="10" name="TextBox 9"/>
          <p:cNvSpPr txBox="1"/>
          <p:nvPr/>
        </p:nvSpPr>
        <p:spPr>
          <a:xfrm>
            <a:off x="6184762" y="3276600"/>
            <a:ext cx="1130438" cy="369332"/>
          </a:xfrm>
          <a:prstGeom prst="rect">
            <a:avLst/>
          </a:prstGeom>
          <a:noFill/>
        </p:spPr>
        <p:txBody>
          <a:bodyPr wrap="none" rtlCol="0">
            <a:spAutoFit/>
          </a:bodyPr>
          <a:lstStyle/>
          <a:p>
            <a:r>
              <a:rPr lang="en-US" b="1" dirty="0"/>
              <a:t>C# 1.0-3.0</a:t>
            </a:r>
          </a:p>
        </p:txBody>
      </p:sp>
      <p:sp>
        <p:nvSpPr>
          <p:cNvPr id="11" name="TextBox 10"/>
          <p:cNvSpPr txBox="1"/>
          <p:nvPr/>
        </p:nvSpPr>
        <p:spPr>
          <a:xfrm>
            <a:off x="1898841" y="3632132"/>
            <a:ext cx="768159" cy="369332"/>
          </a:xfrm>
          <a:prstGeom prst="rect">
            <a:avLst/>
          </a:prstGeom>
          <a:noFill/>
        </p:spPr>
        <p:txBody>
          <a:bodyPr wrap="none" rtlCol="0">
            <a:spAutoFit/>
          </a:bodyPr>
          <a:lstStyle/>
          <a:p>
            <a:r>
              <a:rPr lang="en-US" b="1" dirty="0"/>
              <a:t>C# 4.0</a:t>
            </a:r>
          </a:p>
        </p:txBody>
      </p:sp>
      <p:sp>
        <p:nvSpPr>
          <p:cNvPr id="8" name="Footer Placeholder 7"/>
          <p:cNvSpPr>
            <a:spLocks noGrp="1"/>
          </p:cNvSpPr>
          <p:nvPr>
            <p:ph type="ftr" sz="quarter" idx="11"/>
          </p:nvPr>
        </p:nvSpPr>
        <p:spPr/>
        <p:txBody>
          <a:bodyPr/>
          <a:lstStyle/>
          <a:p>
            <a:r>
              <a:rPr lang="en-US"/>
              <a:t>(C)2011 by Pavel Yosifovich</a:t>
            </a:r>
          </a:p>
        </p:txBody>
      </p:sp>
    </p:spTree>
    <p:extLst>
      <p:ext uri="{BB962C8B-B14F-4D97-AF65-F5344CB8AC3E}">
        <p14:creationId xmlns:p14="http://schemas.microsoft.com/office/powerpoint/2010/main" val="99559672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 Monitor Usage</a:t>
            </a:r>
            <a:endParaRPr lang="he-IL" dirty="0"/>
          </a:p>
        </p:txBody>
      </p:sp>
      <p:sp>
        <p:nvSpPr>
          <p:cNvPr id="3" name="Content Placeholder 2"/>
          <p:cNvSpPr>
            <a:spLocks noGrp="1"/>
          </p:cNvSpPr>
          <p:nvPr>
            <p:ph idx="1"/>
          </p:nvPr>
        </p:nvSpPr>
        <p:spPr/>
        <p:txBody>
          <a:bodyPr>
            <a:normAutofit fontScale="92500" lnSpcReduction="10000"/>
          </a:bodyPr>
          <a:lstStyle/>
          <a:p>
            <a:r>
              <a:rPr lang="en-US" dirty="0"/>
              <a:t>Don’t use a public object</a:t>
            </a:r>
          </a:p>
          <a:p>
            <a:pPr lvl="1"/>
            <a:r>
              <a:rPr lang="en-US" dirty="0"/>
              <a:t>Don’t use ‘this’</a:t>
            </a:r>
          </a:p>
          <a:p>
            <a:pPr lvl="1"/>
            <a:r>
              <a:rPr lang="en-US" dirty="0"/>
              <a:t>Can cause deadlocks, or at least more contention, because anyone can acquire the lock</a:t>
            </a:r>
          </a:p>
          <a:p>
            <a:r>
              <a:rPr lang="en-US" dirty="0"/>
              <a:t>Create a private object or use an already existing private object</a:t>
            </a:r>
          </a:p>
          <a:p>
            <a:pPr lvl="1"/>
            <a:r>
              <a:rPr lang="en-US" dirty="0"/>
              <a:t>Typically of the </a:t>
            </a:r>
            <a:r>
              <a:rPr lang="en-US" b="1" dirty="0">
                <a:latin typeface="Consolas" pitchFamily="49" charset="0"/>
                <a:cs typeface="Consolas" pitchFamily="49" charset="0"/>
              </a:rPr>
              <a:t>Object </a:t>
            </a:r>
            <a:r>
              <a:rPr lang="en-US" dirty="0"/>
              <a:t>type</a:t>
            </a:r>
          </a:p>
          <a:p>
            <a:pPr lvl="2"/>
            <a:r>
              <a:rPr lang="en-US" dirty="0"/>
              <a:t>Always a reference type</a:t>
            </a:r>
          </a:p>
          <a:p>
            <a:pPr lvl="1"/>
            <a:r>
              <a:rPr lang="en-US" dirty="0"/>
              <a:t>Call </a:t>
            </a:r>
            <a:r>
              <a:rPr lang="en-US" b="1" dirty="0" err="1">
                <a:latin typeface="Consolas" pitchFamily="49" charset="0"/>
              </a:rPr>
              <a:t>Monitor.Enter</a:t>
            </a:r>
            <a:r>
              <a:rPr lang="en-US" b="1" dirty="0">
                <a:latin typeface="Consolas" pitchFamily="49" charset="0"/>
              </a:rPr>
              <a:t>/Exit</a:t>
            </a:r>
            <a:r>
              <a:rPr lang="en-US" dirty="0"/>
              <a:t> on this private object</a:t>
            </a:r>
          </a:p>
          <a:p>
            <a:pPr lvl="2"/>
            <a:r>
              <a:rPr lang="en-US" dirty="0"/>
              <a:t>Or use the </a:t>
            </a:r>
            <a:r>
              <a:rPr lang="en-US" dirty="0">
                <a:latin typeface="Consolas" pitchFamily="49" charset="0"/>
              </a:rPr>
              <a:t>lock</a:t>
            </a:r>
            <a:r>
              <a:rPr lang="en-US" dirty="0"/>
              <a:t> keyword</a:t>
            </a:r>
          </a:p>
        </p:txBody>
      </p:sp>
      <p:sp>
        <p:nvSpPr>
          <p:cNvPr id="4" name="Slide Number Placeholder 3"/>
          <p:cNvSpPr>
            <a:spLocks noGrp="1"/>
          </p:cNvSpPr>
          <p:nvPr>
            <p:ph type="sldNum" sz="quarter" idx="11"/>
          </p:nvPr>
        </p:nvSpPr>
        <p:spPr/>
        <p:txBody>
          <a:bodyPr/>
          <a:lstStyle/>
          <a:p>
            <a:fld id="{8D5EC362-8DE0-4138-8AD2-9C18772BB671}" type="slidenum">
              <a:rPr lang="he-IL" smtClean="0"/>
              <a:pPr/>
              <a:t>236</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213952454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Monitor</a:t>
            </a:r>
          </a:p>
        </p:txBody>
      </p:sp>
      <p:sp>
        <p:nvSpPr>
          <p:cNvPr id="3" name="Content Placeholder 2"/>
          <p:cNvSpPr>
            <a:spLocks noGrp="1"/>
          </p:cNvSpPr>
          <p:nvPr>
            <p:ph idx="1"/>
          </p:nvPr>
        </p:nvSpPr>
        <p:spPr/>
        <p:txBody>
          <a:bodyPr>
            <a:normAutofit lnSpcReduction="10000"/>
          </a:bodyPr>
          <a:lstStyle/>
          <a:p>
            <a:r>
              <a:rPr lang="en-US" b="1" dirty="0" err="1">
                <a:solidFill>
                  <a:srgbClr val="7030A0"/>
                </a:solidFill>
                <a:latin typeface="Consolas" pitchFamily="49" charset="0"/>
              </a:rPr>
              <a:t>Monitor.TryEnter</a:t>
            </a:r>
            <a:endParaRPr lang="en-US" b="1" dirty="0">
              <a:solidFill>
                <a:srgbClr val="7030A0"/>
              </a:solidFill>
              <a:latin typeface="Consolas" pitchFamily="49" charset="0"/>
            </a:endParaRPr>
          </a:p>
          <a:p>
            <a:pPr lvl="1"/>
            <a:r>
              <a:rPr lang="en-US" dirty="0"/>
              <a:t>If the lock cannot be acquired for the specified interval (or zero), the method returns false</a:t>
            </a:r>
          </a:p>
          <a:p>
            <a:pPr lvl="1"/>
            <a:r>
              <a:rPr lang="en-US" dirty="0"/>
              <a:t>Otherwise, the lock is acquired and true is returned</a:t>
            </a:r>
          </a:p>
          <a:p>
            <a:pPr lvl="1"/>
            <a:r>
              <a:rPr lang="en-US" dirty="0"/>
              <a:t>Must call </a:t>
            </a:r>
            <a:r>
              <a:rPr lang="en-US" b="1" dirty="0" err="1">
                <a:latin typeface="Consolas" pitchFamily="49" charset="0"/>
              </a:rPr>
              <a:t>Monitor.Exit</a:t>
            </a:r>
            <a:r>
              <a:rPr lang="en-US" dirty="0"/>
              <a:t> as usual</a:t>
            </a:r>
          </a:p>
          <a:p>
            <a:pPr lvl="2"/>
            <a:r>
              <a:rPr lang="en-US" dirty="0"/>
              <a:t>cannot use the </a:t>
            </a:r>
            <a:r>
              <a:rPr lang="en-US" dirty="0">
                <a:latin typeface="Consolas" pitchFamily="49" charset="0"/>
              </a:rPr>
              <a:t>lock</a:t>
            </a:r>
            <a:r>
              <a:rPr lang="en-US" dirty="0"/>
              <a:t> keyword</a:t>
            </a:r>
          </a:p>
          <a:p>
            <a:r>
              <a:rPr lang="en-US" b="1" dirty="0" err="1">
                <a:solidFill>
                  <a:srgbClr val="7030A0"/>
                </a:solidFill>
                <a:latin typeface="Consolas" pitchFamily="49" charset="0"/>
              </a:rPr>
              <a:t>Monitor.Wait</a:t>
            </a:r>
            <a:r>
              <a:rPr lang="en-US" dirty="0"/>
              <a:t> / </a:t>
            </a:r>
            <a:r>
              <a:rPr lang="en-US" b="1" dirty="0">
                <a:solidFill>
                  <a:srgbClr val="7030A0"/>
                </a:solidFill>
                <a:latin typeface="Consolas" pitchFamily="49" charset="0"/>
              </a:rPr>
              <a:t>Pulse</a:t>
            </a:r>
            <a:r>
              <a:rPr lang="en-US" dirty="0"/>
              <a:t> / </a:t>
            </a:r>
            <a:r>
              <a:rPr lang="en-US" b="1" dirty="0" err="1">
                <a:solidFill>
                  <a:srgbClr val="7030A0"/>
                </a:solidFill>
                <a:latin typeface="Consolas" pitchFamily="49" charset="0"/>
              </a:rPr>
              <a:t>PulseAll</a:t>
            </a:r>
            <a:endParaRPr lang="en-US" b="1" dirty="0">
              <a:solidFill>
                <a:srgbClr val="7030A0"/>
              </a:solidFill>
              <a:latin typeface="Consolas" pitchFamily="49" charset="0"/>
            </a:endParaRPr>
          </a:p>
          <a:p>
            <a:pPr lvl="1"/>
            <a:r>
              <a:rPr lang="en-US" dirty="0"/>
              <a:t>Allows signaling and waiting on some condition</a:t>
            </a:r>
          </a:p>
          <a:p>
            <a:pPr lvl="1"/>
            <a:endParaRPr lang="en-US" dirty="0"/>
          </a:p>
        </p:txBody>
      </p:sp>
      <p:sp>
        <p:nvSpPr>
          <p:cNvPr id="4" name="Slide Number Placeholder 3"/>
          <p:cNvSpPr>
            <a:spLocks noGrp="1"/>
          </p:cNvSpPr>
          <p:nvPr>
            <p:ph type="sldNum" sz="quarter" idx="11"/>
          </p:nvPr>
        </p:nvSpPr>
        <p:spPr/>
        <p:txBody>
          <a:bodyPr/>
          <a:lstStyle/>
          <a:p>
            <a:fld id="{8D5EC362-8DE0-4138-8AD2-9C18772BB671}" type="slidenum">
              <a:rPr lang="he-IL" smtClean="0"/>
              <a:pPr/>
              <a:t>237</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199501207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Title 1"/>
          <p:cNvSpPr>
            <a:spLocks noGrp="1"/>
          </p:cNvSpPr>
          <p:nvPr>
            <p:ph type="title"/>
          </p:nvPr>
        </p:nvSpPr>
        <p:spPr/>
        <p:txBody>
          <a:bodyPr/>
          <a:lstStyle/>
          <a:p>
            <a:r>
              <a:rPr lang="en-US" dirty="0"/>
              <a:t>The </a:t>
            </a:r>
            <a:r>
              <a:rPr lang="en-US" dirty="0" err="1">
                <a:latin typeface="Consolas" pitchFamily="49" charset="0"/>
              </a:rPr>
              <a:t>ReaderWriterLockSlim</a:t>
            </a:r>
            <a:r>
              <a:rPr lang="en-US" dirty="0"/>
              <a:t> Class</a:t>
            </a:r>
          </a:p>
        </p:txBody>
      </p:sp>
      <p:sp>
        <p:nvSpPr>
          <p:cNvPr id="3" name="Content Placeholder 2"/>
          <p:cNvSpPr>
            <a:spLocks noGrp="1"/>
          </p:cNvSpPr>
          <p:nvPr>
            <p:ph idx="1"/>
          </p:nvPr>
        </p:nvSpPr>
        <p:spPr/>
        <p:txBody>
          <a:bodyPr>
            <a:normAutofit/>
          </a:bodyPr>
          <a:lstStyle/>
          <a:p>
            <a:pPr>
              <a:defRPr/>
            </a:pPr>
            <a:r>
              <a:rPr lang="en-US" sz="3600" dirty="0"/>
              <a:t>Supports single-writer multiple-readers</a:t>
            </a:r>
          </a:p>
          <a:p>
            <a:pPr>
              <a:defRPr/>
            </a:pPr>
            <a:r>
              <a:rPr lang="en-US" sz="3600" dirty="0"/>
              <a:t>Introduced in .NET 3.5 as a replacement for the older </a:t>
            </a:r>
            <a:r>
              <a:rPr lang="en-US" sz="3600" b="1" dirty="0" err="1">
                <a:latin typeface="Consolas" pitchFamily="49" charset="0"/>
                <a:cs typeface="Consolas" pitchFamily="49" charset="0"/>
              </a:rPr>
              <a:t>ReaderWriterLock</a:t>
            </a:r>
            <a:r>
              <a:rPr lang="en-US" sz="3600" dirty="0"/>
              <a:t> class</a:t>
            </a:r>
          </a:p>
          <a:p>
            <a:pPr>
              <a:defRPr/>
            </a:pPr>
            <a:r>
              <a:rPr lang="en-US" sz="3600" b="1" dirty="0" err="1">
                <a:solidFill>
                  <a:srgbClr val="FF0000"/>
                </a:solidFill>
                <a:latin typeface="Consolas" pitchFamily="49" charset="0"/>
                <a:cs typeface="Consolas" pitchFamily="49" charset="0"/>
              </a:rPr>
              <a:t>ReaderWriterLockSlim</a:t>
            </a:r>
            <a:endParaRPr lang="en-US" sz="3600" b="1" dirty="0">
              <a:solidFill>
                <a:srgbClr val="FF0000"/>
              </a:solidFill>
              <a:latin typeface="Consolas" pitchFamily="49" charset="0"/>
              <a:cs typeface="Consolas" pitchFamily="49" charset="0"/>
            </a:endParaRPr>
          </a:p>
          <a:p>
            <a:pPr lvl="1">
              <a:defRPr/>
            </a:pPr>
            <a:r>
              <a:rPr lang="en-US" sz="2800" dirty="0"/>
              <a:t>Has better performance (close to </a:t>
            </a:r>
            <a:r>
              <a:rPr lang="en-US" sz="2800" dirty="0">
                <a:latin typeface="Consolas" pitchFamily="49" charset="0"/>
              </a:rPr>
              <a:t>Monitor</a:t>
            </a:r>
            <a:r>
              <a:rPr lang="en-US" sz="2800" dirty="0"/>
              <a:t>)</a:t>
            </a:r>
          </a:p>
          <a:p>
            <a:pPr lvl="1">
              <a:defRPr/>
            </a:pPr>
            <a:r>
              <a:rPr lang="en-US" sz="2800" dirty="0"/>
              <a:t>Writers preferred</a:t>
            </a:r>
          </a:p>
          <a:p>
            <a:pPr lvl="1">
              <a:defRPr/>
            </a:pPr>
            <a:r>
              <a:rPr lang="en-US" sz="2800" dirty="0"/>
              <a:t>May be used with or without recursion</a:t>
            </a:r>
          </a:p>
          <a:p>
            <a:pPr lvl="1">
              <a:defRPr/>
            </a:pPr>
            <a:r>
              <a:rPr lang="en-US" sz="2800" dirty="0"/>
              <a:t>Supports upgradable locks</a:t>
            </a:r>
          </a:p>
        </p:txBody>
      </p:sp>
      <p:sp>
        <p:nvSpPr>
          <p:cNvPr id="4" name="Footer Placeholder 3"/>
          <p:cNvSpPr>
            <a:spLocks noGrp="1"/>
          </p:cNvSpPr>
          <p:nvPr>
            <p:ph type="ftr" sz="quarter" idx="11"/>
          </p:nvPr>
        </p:nvSpPr>
        <p:spPr/>
        <p:txBody>
          <a:bodyPr/>
          <a:lstStyle/>
          <a:p>
            <a:pPr>
              <a:defRPr/>
            </a:pPr>
            <a:r>
              <a:rPr lang="en-US"/>
              <a:t>(C)2011 by Pavel Yosifovich</a:t>
            </a:r>
            <a:endParaRPr lang="he-IL" dirty="0"/>
          </a:p>
        </p:txBody>
      </p:sp>
      <p:sp>
        <p:nvSpPr>
          <p:cNvPr id="5" name="Slide Number Placeholder 4"/>
          <p:cNvSpPr>
            <a:spLocks noGrp="1"/>
          </p:cNvSpPr>
          <p:nvPr>
            <p:ph type="sldNum" sz="quarter" idx="12"/>
          </p:nvPr>
        </p:nvSpPr>
        <p:spPr/>
        <p:txBody>
          <a:bodyPr/>
          <a:lstStyle/>
          <a:p>
            <a:pPr>
              <a:defRPr/>
            </a:pPr>
            <a:fld id="{2CBB6C8B-DB51-4C2F-B53E-39629D809305}" type="slidenum">
              <a:rPr lang="he-IL" smtClean="0"/>
              <a:pPr>
                <a:defRPr/>
              </a:pPr>
              <a:t>238</a:t>
            </a:fld>
            <a:endParaRPr lang="he-IL"/>
          </a:p>
        </p:txBody>
      </p:sp>
    </p:spTree>
    <p:extLst>
      <p:ext uri="{BB962C8B-B14F-4D97-AF65-F5344CB8AC3E}">
        <p14:creationId xmlns:p14="http://schemas.microsoft.com/office/powerpoint/2010/main" val="174164405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itchFamily="49" charset="0"/>
                <a:cs typeface="Consolas" pitchFamily="49" charset="0"/>
              </a:rPr>
              <a:t>ReaderWriterLockSlim</a:t>
            </a:r>
            <a:r>
              <a:rPr lang="en-US" dirty="0"/>
              <a:t> Example</a:t>
            </a:r>
          </a:p>
        </p:txBody>
      </p:sp>
      <p:sp>
        <p:nvSpPr>
          <p:cNvPr id="4" name="Slide Number Placeholder 3"/>
          <p:cNvSpPr>
            <a:spLocks noGrp="1"/>
          </p:cNvSpPr>
          <p:nvPr>
            <p:ph type="sldNum" sz="quarter" idx="11"/>
          </p:nvPr>
        </p:nvSpPr>
        <p:spPr/>
        <p:txBody>
          <a:bodyPr/>
          <a:lstStyle/>
          <a:p>
            <a:fld id="{8D5EC362-8DE0-4138-8AD2-9C18772BB671}" type="slidenum">
              <a:rPr lang="he-IL" smtClean="0"/>
              <a:pPr/>
              <a:t>239</a:t>
            </a:fld>
            <a:endParaRPr lang="he-IL"/>
          </a:p>
        </p:txBody>
      </p:sp>
      <p:sp>
        <p:nvSpPr>
          <p:cNvPr id="6" name="Rectangle 5"/>
          <p:cNvSpPr>
            <a:spLocks noChangeArrowheads="1"/>
          </p:cNvSpPr>
          <p:nvPr/>
        </p:nvSpPr>
        <p:spPr bwMode="auto">
          <a:xfrm>
            <a:off x="381000" y="1212328"/>
            <a:ext cx="8424936" cy="5047536"/>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a:solidFill>
                  <a:srgbClr val="0000FF"/>
                </a:solidFill>
                <a:latin typeface="Consolas"/>
              </a:rPr>
              <a:t>class</a:t>
            </a:r>
            <a:r>
              <a:rPr lang="en-US" sz="1400" dirty="0">
                <a:solidFill>
                  <a:srgbClr val="000000"/>
                </a:solidFill>
                <a:latin typeface="Consolas"/>
              </a:rPr>
              <a:t> </a:t>
            </a:r>
            <a:r>
              <a:rPr lang="en-US" sz="1400" b="1" dirty="0">
                <a:solidFill>
                  <a:srgbClr val="0000FF"/>
                </a:solidFill>
                <a:latin typeface="Consolas"/>
              </a:rPr>
              <a:t>Transaction</a:t>
            </a:r>
            <a:r>
              <a:rPr lang="en-US" sz="1400" dirty="0">
                <a:solidFill>
                  <a:srgbClr val="000000"/>
                </a:solidFill>
                <a:latin typeface="Consolas"/>
              </a:rPr>
              <a:t> : </a:t>
            </a:r>
            <a:r>
              <a:rPr lang="en-US" sz="1400" b="1" dirty="0" err="1">
                <a:solidFill>
                  <a:srgbClr val="2B91AF"/>
                </a:solidFill>
                <a:latin typeface="Consolas"/>
              </a:rPr>
              <a:t>IDisposable</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private</a:t>
            </a:r>
            <a:r>
              <a:rPr lang="en-US" sz="1400" dirty="0">
                <a:solidFill>
                  <a:srgbClr val="000000"/>
                </a:solidFill>
                <a:latin typeface="Consolas"/>
              </a:rPr>
              <a:t> </a:t>
            </a:r>
            <a:r>
              <a:rPr lang="en-US" sz="1400" dirty="0" err="1">
                <a:solidFill>
                  <a:srgbClr val="0000FF"/>
                </a:solidFill>
                <a:latin typeface="Consolas"/>
              </a:rPr>
              <a:t>readonly</a:t>
            </a:r>
            <a:r>
              <a:rPr lang="en-US" sz="1400" dirty="0">
                <a:solidFill>
                  <a:srgbClr val="000000"/>
                </a:solidFill>
                <a:latin typeface="Consolas"/>
              </a:rPr>
              <a:t> </a:t>
            </a:r>
            <a:r>
              <a:rPr lang="en-US" sz="1400" b="1" dirty="0" err="1">
                <a:solidFill>
                  <a:srgbClr val="0000FF"/>
                </a:solidFill>
                <a:latin typeface="Consolas"/>
              </a:rPr>
              <a:t>ReaderWriterLockSlim</a:t>
            </a:r>
            <a:r>
              <a:rPr lang="en-US" sz="1400" dirty="0">
                <a:solidFill>
                  <a:srgbClr val="000000"/>
                </a:solidFill>
                <a:latin typeface="Consolas"/>
              </a:rPr>
              <a:t> </a:t>
            </a:r>
            <a:r>
              <a:rPr lang="en-US" sz="1400" dirty="0">
                <a:solidFill>
                  <a:srgbClr val="020002"/>
                </a:solidFill>
                <a:latin typeface="Consolas"/>
              </a:rPr>
              <a:t>_lock</a:t>
            </a:r>
            <a:r>
              <a:rPr lang="en-US" sz="1400" dirty="0">
                <a:solidFill>
                  <a:srgbClr val="000000"/>
                </a:solidFill>
                <a:latin typeface="Consolas"/>
              </a:rPr>
              <a:t> = </a:t>
            </a:r>
          </a:p>
          <a:p>
            <a:r>
              <a:rPr lang="en-US" sz="1400" dirty="0">
                <a:solidFill>
                  <a:srgbClr val="000000"/>
                </a:solidFill>
                <a:latin typeface="Consolas"/>
              </a:rPr>
              <a:t>	</a:t>
            </a:r>
            <a:r>
              <a:rPr lang="en-US" sz="1400" dirty="0">
                <a:solidFill>
                  <a:srgbClr val="0000FF"/>
                </a:solidFill>
                <a:latin typeface="Consolas"/>
              </a:rPr>
              <a:t>new</a:t>
            </a:r>
            <a:r>
              <a:rPr lang="en-US" sz="1400" dirty="0">
                <a:solidFill>
                  <a:srgbClr val="000000"/>
                </a:solidFill>
                <a:latin typeface="Consolas"/>
              </a:rPr>
              <a:t> </a:t>
            </a:r>
            <a:r>
              <a:rPr lang="en-US" sz="1400" b="1" dirty="0" err="1">
                <a:solidFill>
                  <a:srgbClr val="0000FF"/>
                </a:solidFill>
                <a:latin typeface="Consolas"/>
              </a:rPr>
              <a:t>ReaderWriterLockSlim</a:t>
            </a:r>
            <a:r>
              <a:rPr lang="en-US" sz="1400" dirty="0">
                <a:solidFill>
                  <a:srgbClr val="000000"/>
                </a:solidFill>
                <a:latin typeface="Consolas"/>
              </a:rPr>
              <a:t>(</a:t>
            </a:r>
            <a:r>
              <a:rPr lang="en-US" sz="1400" dirty="0" err="1">
                <a:solidFill>
                  <a:srgbClr val="000000"/>
                </a:solidFill>
                <a:latin typeface="Consolas"/>
              </a:rPr>
              <a:t>LockRecursionPolicy.</a:t>
            </a:r>
            <a:r>
              <a:rPr lang="en-US" sz="1400" dirty="0" err="1">
                <a:solidFill>
                  <a:srgbClr val="020002"/>
                </a:solidFill>
                <a:latin typeface="Consolas"/>
              </a:rPr>
              <a:t>NoRecursion</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private</a:t>
            </a:r>
            <a:r>
              <a:rPr lang="en-US" sz="1400" dirty="0">
                <a:solidFill>
                  <a:srgbClr val="000000"/>
                </a:solidFill>
                <a:latin typeface="Consolas"/>
              </a:rPr>
              <a:t> </a:t>
            </a:r>
            <a:r>
              <a:rPr lang="en-US" sz="1400" dirty="0" err="1">
                <a:solidFill>
                  <a:srgbClr val="000000"/>
                </a:solidFill>
                <a:latin typeface="Consolas"/>
              </a:rPr>
              <a:t>DateTime</a:t>
            </a:r>
            <a:r>
              <a:rPr lang="en-US" sz="1400" dirty="0">
                <a:solidFill>
                  <a:srgbClr val="000000"/>
                </a:solidFill>
                <a:latin typeface="Consolas"/>
              </a:rPr>
              <a:t> </a:t>
            </a:r>
            <a:r>
              <a:rPr lang="en-US" sz="1400" dirty="0" err="1">
                <a:solidFill>
                  <a:srgbClr val="020002"/>
                </a:solidFill>
                <a:latin typeface="Consolas"/>
              </a:rPr>
              <a:t>m_timeOfLastTrans</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00FF"/>
                </a:solidFill>
                <a:latin typeface="Consolas"/>
              </a:rPr>
              <a:t>public</a:t>
            </a:r>
            <a:r>
              <a:rPr lang="en-US" sz="1400" dirty="0">
                <a:solidFill>
                  <a:srgbClr val="000000"/>
                </a:solidFill>
                <a:latin typeface="Consolas"/>
              </a:rPr>
              <a:t> </a:t>
            </a:r>
            <a:r>
              <a:rPr lang="en-US" sz="1400" dirty="0">
                <a:solidFill>
                  <a:srgbClr val="0000FF"/>
                </a:solidFill>
                <a:latin typeface="Consolas"/>
              </a:rPr>
              <a:t>void</a:t>
            </a:r>
            <a:r>
              <a:rPr lang="en-US" sz="1400" dirty="0">
                <a:solidFill>
                  <a:srgbClr val="000000"/>
                </a:solidFill>
                <a:latin typeface="Consolas"/>
              </a:rPr>
              <a:t> </a:t>
            </a:r>
            <a:r>
              <a:rPr lang="en-US" sz="1400" dirty="0" err="1">
                <a:solidFill>
                  <a:srgbClr val="020002"/>
                </a:solidFill>
                <a:latin typeface="Consolas"/>
              </a:rPr>
              <a:t>PerformTransaction</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20002"/>
                </a:solidFill>
                <a:latin typeface="Consolas"/>
              </a:rPr>
              <a:t>_</a:t>
            </a:r>
            <a:r>
              <a:rPr lang="en-US" sz="1400" dirty="0" err="1">
                <a:solidFill>
                  <a:srgbClr val="020002"/>
                </a:solidFill>
                <a:latin typeface="Consolas"/>
              </a:rPr>
              <a:t>lock</a:t>
            </a:r>
            <a:r>
              <a:rPr lang="en-US" sz="1400" dirty="0" err="1">
                <a:solidFill>
                  <a:srgbClr val="000000"/>
                </a:solidFill>
                <a:latin typeface="Consolas"/>
              </a:rPr>
              <a:t>.</a:t>
            </a:r>
            <a:r>
              <a:rPr lang="en-US" sz="1400" dirty="0" err="1">
                <a:solidFill>
                  <a:srgbClr val="020002"/>
                </a:solidFill>
                <a:latin typeface="Consolas"/>
              </a:rPr>
              <a:t>EnterWriteLock</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8000"/>
                </a:solidFill>
                <a:latin typeface="Consolas"/>
              </a:rPr>
              <a:t>// This code has exclusive access to the data...</a:t>
            </a:r>
            <a:endParaRPr lang="en-US" sz="1400" dirty="0">
              <a:solidFill>
                <a:srgbClr val="000000"/>
              </a:solidFill>
              <a:latin typeface="Consolas"/>
            </a:endParaRPr>
          </a:p>
          <a:p>
            <a:r>
              <a:rPr lang="en-US" sz="1400" dirty="0">
                <a:solidFill>
                  <a:srgbClr val="000000"/>
                </a:solidFill>
                <a:latin typeface="Consolas"/>
              </a:rPr>
              <a:t>      </a:t>
            </a:r>
            <a:r>
              <a:rPr lang="en-US" sz="1400" dirty="0" err="1">
                <a:solidFill>
                  <a:srgbClr val="020002"/>
                </a:solidFill>
                <a:latin typeface="Consolas"/>
              </a:rPr>
              <a:t>m_timeOfLastTrans</a:t>
            </a:r>
            <a:r>
              <a:rPr lang="en-US" sz="1400" dirty="0">
                <a:solidFill>
                  <a:srgbClr val="000000"/>
                </a:solidFill>
                <a:latin typeface="Consolas"/>
              </a:rPr>
              <a:t> = </a:t>
            </a:r>
            <a:r>
              <a:rPr lang="en-US" sz="1400" dirty="0" err="1">
                <a:solidFill>
                  <a:srgbClr val="000000"/>
                </a:solidFill>
                <a:latin typeface="Consolas"/>
              </a:rPr>
              <a:t>DateTime.</a:t>
            </a:r>
            <a:r>
              <a:rPr lang="en-US" sz="1400" dirty="0" err="1">
                <a:solidFill>
                  <a:srgbClr val="020002"/>
                </a:solidFill>
                <a:latin typeface="Consolas"/>
              </a:rPr>
              <a:t>Now</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20002"/>
                </a:solidFill>
                <a:latin typeface="Consolas"/>
              </a:rPr>
              <a:t>_</a:t>
            </a:r>
            <a:r>
              <a:rPr lang="en-US" sz="1400" dirty="0" err="1">
                <a:solidFill>
                  <a:srgbClr val="020002"/>
                </a:solidFill>
                <a:latin typeface="Consolas"/>
              </a:rPr>
              <a:t>lock</a:t>
            </a:r>
            <a:r>
              <a:rPr lang="en-US" sz="1400" dirty="0" err="1">
                <a:solidFill>
                  <a:srgbClr val="000000"/>
                </a:solidFill>
                <a:latin typeface="Consolas"/>
              </a:rPr>
              <a:t>.</a:t>
            </a:r>
            <a:r>
              <a:rPr lang="en-US" sz="1400" dirty="0" err="1">
                <a:solidFill>
                  <a:srgbClr val="020002"/>
                </a:solidFill>
                <a:latin typeface="Consolas"/>
              </a:rPr>
              <a:t>ExitWriteLock</a:t>
            </a:r>
            <a:r>
              <a:rPr lang="en-US" sz="1400" dirty="0">
                <a:solidFill>
                  <a:srgbClr val="000000"/>
                </a:solidFill>
                <a:latin typeface="Consolas"/>
              </a:rPr>
              <a:t>();</a:t>
            </a:r>
          </a:p>
          <a:p>
            <a:r>
              <a:rPr lang="en-US" sz="1400" dirty="0">
                <a:solidFill>
                  <a:srgbClr val="000000"/>
                </a:solidFill>
                <a:latin typeface="Consolas"/>
              </a:rPr>
              <a:t>   }</a:t>
            </a:r>
          </a:p>
          <a:p>
            <a:endParaRPr lang="en-US" sz="1400" dirty="0">
              <a:solidFill>
                <a:srgbClr val="000000"/>
              </a:solidFill>
              <a:latin typeface="Consolas"/>
            </a:endParaRPr>
          </a:p>
          <a:p>
            <a:r>
              <a:rPr lang="en-US" sz="1400" dirty="0">
                <a:solidFill>
                  <a:srgbClr val="000000"/>
                </a:solidFill>
                <a:latin typeface="Consolas"/>
              </a:rPr>
              <a:t>   </a:t>
            </a:r>
            <a:r>
              <a:rPr lang="en-US" sz="1400" dirty="0">
                <a:solidFill>
                  <a:srgbClr val="0000FF"/>
                </a:solidFill>
                <a:latin typeface="Consolas"/>
              </a:rPr>
              <a:t>public</a:t>
            </a:r>
            <a:r>
              <a:rPr lang="en-US" sz="1400" dirty="0">
                <a:solidFill>
                  <a:srgbClr val="000000"/>
                </a:solidFill>
                <a:latin typeface="Consolas"/>
              </a:rPr>
              <a:t> </a:t>
            </a:r>
            <a:r>
              <a:rPr lang="en-US" sz="1400" dirty="0" err="1">
                <a:solidFill>
                  <a:srgbClr val="000000"/>
                </a:solidFill>
                <a:latin typeface="Consolas"/>
              </a:rPr>
              <a:t>DateTime</a:t>
            </a:r>
            <a:r>
              <a:rPr lang="en-US" sz="1400" dirty="0">
                <a:solidFill>
                  <a:srgbClr val="000000"/>
                </a:solidFill>
                <a:latin typeface="Consolas"/>
              </a:rPr>
              <a:t> </a:t>
            </a:r>
            <a:r>
              <a:rPr lang="en-US" sz="1400" dirty="0" err="1">
                <a:solidFill>
                  <a:srgbClr val="020002"/>
                </a:solidFill>
                <a:latin typeface="Consolas"/>
              </a:rPr>
              <a:t>LastTransaction</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get</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20002"/>
                </a:solidFill>
                <a:latin typeface="Consolas"/>
              </a:rPr>
              <a:t>_</a:t>
            </a:r>
            <a:r>
              <a:rPr lang="en-US" sz="1400" dirty="0" err="1">
                <a:solidFill>
                  <a:srgbClr val="020002"/>
                </a:solidFill>
                <a:latin typeface="Consolas"/>
              </a:rPr>
              <a:t>lock</a:t>
            </a:r>
            <a:r>
              <a:rPr lang="en-US" sz="1400" dirty="0" err="1">
                <a:solidFill>
                  <a:srgbClr val="000000"/>
                </a:solidFill>
                <a:latin typeface="Consolas"/>
              </a:rPr>
              <a:t>.</a:t>
            </a:r>
            <a:r>
              <a:rPr lang="en-US" sz="1400" dirty="0" err="1">
                <a:solidFill>
                  <a:srgbClr val="020002"/>
                </a:solidFill>
                <a:latin typeface="Consolas"/>
              </a:rPr>
              <a:t>EnterReadLock</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8000"/>
                </a:solidFill>
                <a:latin typeface="Consolas"/>
              </a:rPr>
              <a:t>// This code has shared access to the data...</a:t>
            </a:r>
            <a:endParaRPr lang="en-US" sz="1400" dirty="0">
              <a:solidFill>
                <a:srgbClr val="000000"/>
              </a:solidFill>
              <a:latin typeface="Consolas"/>
            </a:endParaRPr>
          </a:p>
          <a:p>
            <a:r>
              <a:rPr lang="en-US" sz="1400" dirty="0">
                <a:solidFill>
                  <a:srgbClr val="000000"/>
                </a:solidFill>
                <a:latin typeface="Consolas"/>
              </a:rPr>
              <a:t>         </a:t>
            </a:r>
            <a:r>
              <a:rPr lang="en-US" sz="1400" dirty="0" err="1">
                <a:solidFill>
                  <a:srgbClr val="000000"/>
                </a:solidFill>
                <a:latin typeface="Consolas"/>
              </a:rPr>
              <a:t>DateTime</a:t>
            </a:r>
            <a:r>
              <a:rPr lang="en-US" sz="1400" dirty="0">
                <a:solidFill>
                  <a:srgbClr val="000000"/>
                </a:solidFill>
                <a:latin typeface="Consolas"/>
              </a:rPr>
              <a:t> </a:t>
            </a:r>
            <a:r>
              <a:rPr lang="en-US" sz="1400" dirty="0">
                <a:solidFill>
                  <a:srgbClr val="020002"/>
                </a:solidFill>
                <a:latin typeface="Consolas"/>
              </a:rPr>
              <a:t>temp</a:t>
            </a:r>
            <a:r>
              <a:rPr lang="en-US" sz="1400" dirty="0">
                <a:solidFill>
                  <a:srgbClr val="000000"/>
                </a:solidFill>
                <a:latin typeface="Consolas"/>
              </a:rPr>
              <a:t> = </a:t>
            </a:r>
            <a:r>
              <a:rPr lang="en-US" sz="1400" dirty="0" err="1">
                <a:solidFill>
                  <a:srgbClr val="020002"/>
                </a:solidFill>
                <a:latin typeface="Consolas"/>
              </a:rPr>
              <a:t>m_timeOfLastTrans</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20002"/>
                </a:solidFill>
                <a:latin typeface="Consolas"/>
              </a:rPr>
              <a:t>_</a:t>
            </a:r>
            <a:r>
              <a:rPr lang="en-US" sz="1400" dirty="0" err="1">
                <a:solidFill>
                  <a:srgbClr val="020002"/>
                </a:solidFill>
                <a:latin typeface="Consolas"/>
              </a:rPr>
              <a:t>lock</a:t>
            </a:r>
            <a:r>
              <a:rPr lang="en-US" sz="1400" dirty="0" err="1">
                <a:solidFill>
                  <a:srgbClr val="000000"/>
                </a:solidFill>
                <a:latin typeface="Consolas"/>
              </a:rPr>
              <a:t>.</a:t>
            </a:r>
            <a:r>
              <a:rPr lang="en-US" sz="1400" dirty="0" err="1">
                <a:solidFill>
                  <a:srgbClr val="020002"/>
                </a:solidFill>
                <a:latin typeface="Consolas"/>
              </a:rPr>
              <a:t>ExitReadLock</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00FF"/>
                </a:solidFill>
                <a:latin typeface="Consolas"/>
              </a:rPr>
              <a:t>return</a:t>
            </a:r>
            <a:r>
              <a:rPr lang="en-US" sz="1400" dirty="0">
                <a:solidFill>
                  <a:srgbClr val="000000"/>
                </a:solidFill>
                <a:latin typeface="Consolas"/>
              </a:rPr>
              <a:t> </a:t>
            </a:r>
            <a:r>
              <a:rPr lang="en-US" sz="1400" dirty="0">
                <a:solidFill>
                  <a:srgbClr val="020002"/>
                </a:solidFill>
                <a:latin typeface="Consolas"/>
              </a:rPr>
              <a:t>temp</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public</a:t>
            </a:r>
            <a:r>
              <a:rPr lang="en-US" sz="1400" dirty="0">
                <a:solidFill>
                  <a:srgbClr val="000000"/>
                </a:solidFill>
                <a:latin typeface="Consolas"/>
              </a:rPr>
              <a:t> </a:t>
            </a:r>
            <a:r>
              <a:rPr lang="en-US" sz="1400" dirty="0">
                <a:solidFill>
                  <a:srgbClr val="0000FF"/>
                </a:solidFill>
                <a:latin typeface="Consolas"/>
              </a:rPr>
              <a:t>void</a:t>
            </a:r>
            <a:r>
              <a:rPr lang="en-US" sz="1400" dirty="0">
                <a:solidFill>
                  <a:srgbClr val="000000"/>
                </a:solidFill>
                <a:latin typeface="Consolas"/>
              </a:rPr>
              <a:t> </a:t>
            </a:r>
            <a:r>
              <a:rPr lang="en-US" sz="1400" dirty="0">
                <a:solidFill>
                  <a:srgbClr val="020002"/>
                </a:solidFill>
                <a:latin typeface="Consolas"/>
              </a:rPr>
              <a:t>Dispose</a:t>
            </a:r>
            <a:r>
              <a:rPr lang="en-US" sz="1400" dirty="0">
                <a:solidFill>
                  <a:srgbClr val="000000"/>
                </a:solidFill>
                <a:latin typeface="Consolas"/>
              </a:rPr>
              <a:t>() { </a:t>
            </a:r>
            <a:r>
              <a:rPr lang="en-US" sz="1400" dirty="0">
                <a:solidFill>
                  <a:srgbClr val="020002"/>
                </a:solidFill>
                <a:latin typeface="Consolas"/>
              </a:rPr>
              <a:t>_</a:t>
            </a:r>
            <a:r>
              <a:rPr lang="en-US" sz="1400" dirty="0" err="1">
                <a:solidFill>
                  <a:srgbClr val="020002"/>
                </a:solidFill>
                <a:latin typeface="Consolas"/>
              </a:rPr>
              <a:t>lock</a:t>
            </a:r>
            <a:r>
              <a:rPr lang="en-US" sz="1400" dirty="0" err="1">
                <a:solidFill>
                  <a:srgbClr val="000000"/>
                </a:solidFill>
                <a:latin typeface="Consolas"/>
              </a:rPr>
              <a:t>.</a:t>
            </a:r>
            <a:r>
              <a:rPr lang="en-US" sz="1400" dirty="0" err="1">
                <a:solidFill>
                  <a:srgbClr val="020002"/>
                </a:solidFill>
                <a:latin typeface="Consolas"/>
              </a:rPr>
              <a:t>Dispose</a:t>
            </a:r>
            <a:r>
              <a:rPr lang="en-US" sz="1400" dirty="0">
                <a:solidFill>
                  <a:srgbClr val="000000"/>
                </a:solidFill>
                <a:latin typeface="Consolas"/>
              </a:rPr>
              <a:t>(); }</a:t>
            </a:r>
          </a:p>
          <a:p>
            <a:r>
              <a:rPr lang="en-US" sz="1400" dirty="0">
                <a:solidFill>
                  <a:srgbClr val="000000"/>
                </a:solidFill>
                <a:latin typeface="Consolas"/>
              </a:rPr>
              <a:t>}</a:t>
            </a:r>
          </a:p>
        </p:txBody>
      </p:sp>
      <p:sp>
        <p:nvSpPr>
          <p:cNvPr id="3" name="Footer Placeholder 2"/>
          <p:cNvSpPr>
            <a:spLocks noGrp="1"/>
          </p:cNvSpPr>
          <p:nvPr>
            <p:ph type="ftr" sz="quarter" idx="11"/>
          </p:nvPr>
        </p:nvSpPr>
        <p:spPr/>
        <p:txBody>
          <a:bodyPr/>
          <a:lstStyle/>
          <a:p>
            <a:r>
              <a:rPr lang="en-US"/>
              <a:t>(C)2011 by Pavel Yosifovich</a:t>
            </a:r>
          </a:p>
        </p:txBody>
      </p:sp>
    </p:spTree>
    <p:extLst>
      <p:ext uri="{BB962C8B-B14F-4D97-AF65-F5344CB8AC3E}">
        <p14:creationId xmlns:p14="http://schemas.microsoft.com/office/powerpoint/2010/main" val="751766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Invocation Examples</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24</a:t>
            </a:fld>
            <a:endParaRPr lang="he-IL"/>
          </a:p>
        </p:txBody>
      </p:sp>
      <p:sp>
        <p:nvSpPr>
          <p:cNvPr id="6" name="Rectangle 5"/>
          <p:cNvSpPr>
            <a:spLocks noChangeArrowheads="1"/>
          </p:cNvSpPr>
          <p:nvPr/>
        </p:nvSpPr>
        <p:spPr bwMode="auto">
          <a:xfrm>
            <a:off x="428596" y="4007966"/>
            <a:ext cx="8358246" cy="1077218"/>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dirty="0" err="1">
                <a:solidFill>
                  <a:srgbClr val="0000FF"/>
                </a:solidFill>
                <a:latin typeface="Consolas"/>
              </a:rPr>
              <a:t>this</a:t>
            </a:r>
            <a:r>
              <a:rPr lang="en-US" sz="1600" dirty="0" err="1">
                <a:solidFill>
                  <a:srgbClr val="000000"/>
                </a:solidFill>
                <a:latin typeface="Consolas"/>
              </a:rPr>
              <a:t>.</a:t>
            </a:r>
            <a:r>
              <a:rPr lang="en-US" sz="1600" dirty="0" err="1">
                <a:solidFill>
                  <a:srgbClr val="030003"/>
                </a:solidFill>
                <a:latin typeface="Consolas"/>
              </a:rPr>
              <a:t>BackColor</a:t>
            </a:r>
            <a:r>
              <a:rPr lang="en-US" sz="1600" dirty="0">
                <a:solidFill>
                  <a:srgbClr val="000000"/>
                </a:solidFill>
                <a:latin typeface="Consolas"/>
              </a:rPr>
              <a:t> = (</a:t>
            </a:r>
            <a:r>
              <a:rPr lang="en-US" sz="1600" b="1" dirty="0">
                <a:solidFill>
                  <a:srgbClr val="6A6A00"/>
                </a:solidFill>
                <a:latin typeface="Consolas"/>
              </a:rPr>
              <a:t>Color</a:t>
            </a:r>
            <a:r>
              <a:rPr lang="en-US" sz="1600" dirty="0">
                <a:solidFill>
                  <a:srgbClr val="000000"/>
                </a:solidFill>
                <a:latin typeface="Consolas"/>
              </a:rPr>
              <a:t>)</a:t>
            </a:r>
            <a:r>
              <a:rPr lang="en-US" sz="1600" dirty="0" err="1">
                <a:solidFill>
                  <a:srgbClr val="0000FF"/>
                </a:solidFill>
                <a:latin typeface="Consolas"/>
              </a:rPr>
              <a:t>typeof</a:t>
            </a:r>
            <a:r>
              <a:rPr lang="en-US" sz="1600" dirty="0">
                <a:solidFill>
                  <a:srgbClr val="000000"/>
                </a:solidFill>
                <a:latin typeface="Consolas"/>
              </a:rPr>
              <a:t>(</a:t>
            </a:r>
            <a:r>
              <a:rPr lang="en-US" sz="1600" b="1" dirty="0">
                <a:solidFill>
                  <a:srgbClr val="6A6A00"/>
                </a:solidFill>
                <a:latin typeface="Consolas"/>
              </a:rPr>
              <a:t>Color</a:t>
            </a:r>
            <a:r>
              <a:rPr lang="en-US" sz="1600" dirty="0">
                <a:solidFill>
                  <a:srgbClr val="000000"/>
                </a:solidFill>
                <a:latin typeface="Consolas"/>
              </a:rPr>
              <a:t>).</a:t>
            </a:r>
            <a:r>
              <a:rPr lang="en-US" sz="1600" dirty="0" err="1">
                <a:solidFill>
                  <a:srgbClr val="030003"/>
                </a:solidFill>
                <a:latin typeface="Consolas"/>
              </a:rPr>
              <a:t>InvokeMember</a:t>
            </a:r>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30003"/>
                </a:solidFill>
                <a:latin typeface="Consolas"/>
              </a:rPr>
              <a:t>listBox1</a:t>
            </a:r>
            <a:r>
              <a:rPr lang="en-US" sz="1600" dirty="0">
                <a:solidFill>
                  <a:srgbClr val="000000"/>
                </a:solidFill>
                <a:latin typeface="Consolas"/>
              </a:rPr>
              <a:t>.</a:t>
            </a:r>
            <a:r>
              <a:rPr lang="en-US" sz="1600" dirty="0">
                <a:solidFill>
                  <a:srgbClr val="030003"/>
                </a:solidFill>
                <a:latin typeface="Consolas"/>
              </a:rPr>
              <a:t>Items</a:t>
            </a:r>
            <a:r>
              <a:rPr lang="en-US" sz="1600" dirty="0">
                <a:solidFill>
                  <a:srgbClr val="000000"/>
                </a:solidFill>
                <a:latin typeface="Consolas"/>
              </a:rPr>
              <a:t>[</a:t>
            </a:r>
            <a:r>
              <a:rPr lang="en-US" sz="1600" dirty="0">
                <a:solidFill>
                  <a:srgbClr val="030003"/>
                </a:solidFill>
                <a:latin typeface="Consolas"/>
              </a:rPr>
              <a:t>index</a:t>
            </a:r>
            <a:r>
              <a:rPr lang="en-US" sz="1600" dirty="0">
                <a:solidFill>
                  <a:srgbClr val="000000"/>
                </a:solidFill>
                <a:latin typeface="Consolas"/>
              </a:rPr>
              <a:t>].</a:t>
            </a:r>
            <a:r>
              <a:rPr lang="en-US" sz="1600" dirty="0" err="1">
                <a:solidFill>
                  <a:srgbClr val="030003"/>
                </a:solidFill>
                <a:latin typeface="Consolas"/>
              </a:rPr>
              <a:t>ToString</a:t>
            </a:r>
            <a:r>
              <a:rPr lang="en-US" sz="1600" dirty="0">
                <a:solidFill>
                  <a:srgbClr val="000000"/>
                </a:solidFill>
                <a:latin typeface="Consolas"/>
              </a:rPr>
              <a:t>(),</a:t>
            </a:r>
          </a:p>
          <a:p>
            <a:r>
              <a:rPr lang="en-US" sz="1600" dirty="0">
                <a:solidFill>
                  <a:srgbClr val="000000"/>
                </a:solidFill>
                <a:latin typeface="Consolas"/>
              </a:rPr>
              <a:t>    </a:t>
            </a:r>
            <a:r>
              <a:rPr lang="en-US" sz="1600" b="1" dirty="0" err="1">
                <a:solidFill>
                  <a:srgbClr val="800080"/>
                </a:solidFill>
                <a:latin typeface="Consolas"/>
              </a:rPr>
              <a:t>BindingFlags</a:t>
            </a:r>
            <a:r>
              <a:rPr lang="en-US" sz="1600" dirty="0" err="1">
                <a:solidFill>
                  <a:srgbClr val="000000"/>
                </a:solidFill>
                <a:latin typeface="Consolas"/>
              </a:rPr>
              <a:t>.</a:t>
            </a:r>
            <a:r>
              <a:rPr lang="en-US" sz="1600" dirty="0" err="1">
                <a:solidFill>
                  <a:srgbClr val="030003"/>
                </a:solidFill>
                <a:latin typeface="Consolas"/>
              </a:rPr>
              <a:t>Static</a:t>
            </a:r>
            <a:r>
              <a:rPr lang="en-US" sz="1600" dirty="0">
                <a:solidFill>
                  <a:srgbClr val="000000"/>
                </a:solidFill>
                <a:latin typeface="Consolas"/>
              </a:rPr>
              <a:t> | </a:t>
            </a:r>
            <a:r>
              <a:rPr lang="en-US" sz="1600" b="1" dirty="0" err="1">
                <a:solidFill>
                  <a:srgbClr val="800080"/>
                </a:solidFill>
                <a:latin typeface="Consolas"/>
              </a:rPr>
              <a:t>BindingFlags</a:t>
            </a:r>
            <a:r>
              <a:rPr lang="en-US" sz="1600" dirty="0" err="1">
                <a:solidFill>
                  <a:srgbClr val="000000"/>
                </a:solidFill>
                <a:latin typeface="Consolas"/>
              </a:rPr>
              <a:t>.</a:t>
            </a:r>
            <a:r>
              <a:rPr lang="en-US" sz="1600" dirty="0" err="1">
                <a:solidFill>
                  <a:srgbClr val="030003"/>
                </a:solidFill>
                <a:latin typeface="Consolas"/>
              </a:rPr>
              <a:t>Public</a:t>
            </a:r>
            <a:r>
              <a:rPr lang="en-US" sz="1600" dirty="0">
                <a:solidFill>
                  <a:srgbClr val="000000"/>
                </a:solidFill>
                <a:latin typeface="Consolas"/>
              </a:rPr>
              <a:t> | </a:t>
            </a:r>
            <a:r>
              <a:rPr lang="en-US" sz="1600" b="1" dirty="0" err="1">
                <a:solidFill>
                  <a:srgbClr val="800080"/>
                </a:solidFill>
                <a:latin typeface="Consolas"/>
              </a:rPr>
              <a:t>BindingFlags</a:t>
            </a:r>
            <a:r>
              <a:rPr lang="en-US" sz="1600" dirty="0" err="1">
                <a:solidFill>
                  <a:srgbClr val="000000"/>
                </a:solidFill>
                <a:latin typeface="Consolas"/>
              </a:rPr>
              <a:t>.</a:t>
            </a:r>
            <a:r>
              <a:rPr lang="en-US" sz="1600" dirty="0" err="1">
                <a:solidFill>
                  <a:srgbClr val="030003"/>
                </a:solidFill>
                <a:latin typeface="Consolas"/>
              </a:rPr>
              <a:t>GetProperty</a:t>
            </a:r>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null</a:t>
            </a:r>
            <a:r>
              <a:rPr lang="en-US" sz="1600" dirty="0">
                <a:solidFill>
                  <a:srgbClr val="000000"/>
                </a:solidFill>
                <a:latin typeface="Consolas"/>
              </a:rPr>
              <a:t>, </a:t>
            </a:r>
            <a:r>
              <a:rPr lang="en-US" sz="1600" dirty="0">
                <a:solidFill>
                  <a:srgbClr val="0000FF"/>
                </a:solidFill>
                <a:latin typeface="Consolas"/>
              </a:rPr>
              <a:t>null</a:t>
            </a:r>
            <a:r>
              <a:rPr lang="en-US" sz="1600" dirty="0">
                <a:solidFill>
                  <a:srgbClr val="000000"/>
                </a:solidFill>
                <a:latin typeface="Consolas"/>
              </a:rPr>
              <a:t>, </a:t>
            </a:r>
            <a:r>
              <a:rPr lang="en-US" sz="1600" dirty="0">
                <a:solidFill>
                  <a:srgbClr val="0000FF"/>
                </a:solidFill>
                <a:latin typeface="Consolas"/>
              </a:rPr>
              <a:t>null</a:t>
            </a:r>
            <a:r>
              <a:rPr lang="en-US" sz="1600" dirty="0">
                <a:solidFill>
                  <a:srgbClr val="000000"/>
                </a:solidFill>
                <a:latin typeface="Consolas"/>
              </a:rPr>
              <a:t>);</a:t>
            </a:r>
          </a:p>
        </p:txBody>
      </p:sp>
      <p:pic>
        <p:nvPicPr>
          <p:cNvPr id="1026" name="Picture 2"/>
          <p:cNvPicPr>
            <a:picLocks noChangeAspect="1" noChangeArrowheads="1"/>
          </p:cNvPicPr>
          <p:nvPr/>
        </p:nvPicPr>
        <p:blipFill>
          <a:blip r:embed="rId3" cstate="print"/>
          <a:srcRect/>
          <a:stretch>
            <a:fillRect/>
          </a:stretch>
        </p:blipFill>
        <p:spPr bwMode="auto">
          <a:xfrm>
            <a:off x="3203848" y="1268760"/>
            <a:ext cx="2580318" cy="2606121"/>
          </a:xfrm>
          <a:prstGeom prst="rect">
            <a:avLst/>
          </a:prstGeom>
          <a:noFill/>
          <a:ln w="9525">
            <a:noFill/>
            <a:miter lim="800000"/>
            <a:headEnd/>
            <a:tailEnd/>
          </a:ln>
          <a:effectLst/>
        </p:spPr>
      </p:pic>
      <p:sp>
        <p:nvSpPr>
          <p:cNvPr id="8" name="Rectangle 7"/>
          <p:cNvSpPr>
            <a:spLocks noChangeArrowheads="1"/>
          </p:cNvSpPr>
          <p:nvPr/>
        </p:nvSpPr>
        <p:spPr bwMode="auto">
          <a:xfrm>
            <a:off x="428596" y="5500702"/>
            <a:ext cx="8358246" cy="83099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dirty="0" err="1">
                <a:solidFill>
                  <a:srgbClr val="0000FF"/>
                </a:solidFill>
                <a:latin typeface="Consolas"/>
              </a:rPr>
              <a:t>this</a:t>
            </a:r>
            <a:r>
              <a:rPr lang="en-US" sz="1600" dirty="0" err="1">
                <a:solidFill>
                  <a:srgbClr val="000000"/>
                </a:solidFill>
                <a:latin typeface="Consolas"/>
              </a:rPr>
              <a:t>.</a:t>
            </a:r>
            <a:r>
              <a:rPr lang="en-US" sz="1600" dirty="0" err="1">
                <a:solidFill>
                  <a:srgbClr val="030003"/>
                </a:solidFill>
                <a:latin typeface="Consolas"/>
              </a:rPr>
              <a:t>BackColor</a:t>
            </a:r>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6A6A00"/>
                </a:solidFill>
                <a:latin typeface="Consolas"/>
              </a:rPr>
              <a:t>Color</a:t>
            </a:r>
            <a:r>
              <a:rPr lang="en-US" sz="1600" dirty="0">
                <a:solidFill>
                  <a:srgbClr val="000000"/>
                </a:solidFill>
                <a:latin typeface="Consolas"/>
              </a:rPr>
              <a:t>)</a:t>
            </a:r>
            <a:r>
              <a:rPr lang="en-US" sz="1600" dirty="0" err="1">
                <a:solidFill>
                  <a:srgbClr val="0000FF"/>
                </a:solidFill>
                <a:latin typeface="Consolas"/>
              </a:rPr>
              <a:t>typeof</a:t>
            </a:r>
            <a:r>
              <a:rPr lang="en-US" sz="1600" dirty="0">
                <a:solidFill>
                  <a:srgbClr val="000000"/>
                </a:solidFill>
                <a:latin typeface="Consolas"/>
              </a:rPr>
              <a:t>(</a:t>
            </a:r>
            <a:r>
              <a:rPr lang="en-US" sz="1600" b="1" dirty="0">
                <a:solidFill>
                  <a:srgbClr val="6A6A00"/>
                </a:solidFill>
                <a:latin typeface="Consolas"/>
              </a:rPr>
              <a:t>Color</a:t>
            </a:r>
            <a:r>
              <a:rPr lang="en-US" sz="1600" dirty="0">
                <a:solidFill>
                  <a:srgbClr val="000000"/>
                </a:solidFill>
                <a:latin typeface="Consolas"/>
              </a:rPr>
              <a:t>).</a:t>
            </a:r>
            <a:r>
              <a:rPr lang="en-US" sz="1600" dirty="0" err="1">
                <a:solidFill>
                  <a:srgbClr val="030003"/>
                </a:solidFill>
                <a:latin typeface="Consolas"/>
              </a:rPr>
              <a:t>GetProperty</a:t>
            </a:r>
            <a:r>
              <a:rPr lang="en-US" sz="1600" dirty="0">
                <a:solidFill>
                  <a:srgbClr val="000000"/>
                </a:solidFill>
                <a:latin typeface="Consolas"/>
              </a:rPr>
              <a:t>(</a:t>
            </a:r>
            <a:r>
              <a:rPr lang="en-US" sz="1600" dirty="0">
                <a:solidFill>
                  <a:srgbClr val="030003"/>
                </a:solidFill>
                <a:latin typeface="Consolas"/>
              </a:rPr>
              <a:t>listBox1</a:t>
            </a:r>
            <a:r>
              <a:rPr lang="en-US" sz="1600" dirty="0">
                <a:solidFill>
                  <a:srgbClr val="000000"/>
                </a:solidFill>
                <a:latin typeface="Consolas"/>
              </a:rPr>
              <a:t>.</a:t>
            </a:r>
            <a:r>
              <a:rPr lang="en-US" sz="1600" dirty="0">
                <a:solidFill>
                  <a:srgbClr val="030003"/>
                </a:solidFill>
                <a:latin typeface="Consolas"/>
              </a:rPr>
              <a:t>Items</a:t>
            </a:r>
            <a:r>
              <a:rPr lang="en-US" sz="1600" dirty="0">
                <a:solidFill>
                  <a:srgbClr val="000000"/>
                </a:solidFill>
                <a:latin typeface="Consolas"/>
              </a:rPr>
              <a:t>[</a:t>
            </a:r>
            <a:r>
              <a:rPr lang="en-US" sz="1600" dirty="0">
                <a:solidFill>
                  <a:srgbClr val="030003"/>
                </a:solidFill>
                <a:latin typeface="Consolas"/>
              </a:rPr>
              <a:t>index</a:t>
            </a:r>
            <a:r>
              <a:rPr lang="en-US" sz="1600" dirty="0">
                <a:solidFill>
                  <a:srgbClr val="000000"/>
                </a:solidFill>
                <a:latin typeface="Consolas"/>
              </a:rPr>
              <a:t>].</a:t>
            </a:r>
            <a:r>
              <a:rPr lang="en-US" sz="1600" dirty="0" err="1">
                <a:solidFill>
                  <a:srgbClr val="030003"/>
                </a:solidFill>
                <a:latin typeface="Consolas"/>
              </a:rPr>
              <a:t>ToString</a:t>
            </a:r>
            <a:r>
              <a:rPr lang="en-US" sz="1600" dirty="0">
                <a:solidFill>
                  <a:srgbClr val="000000"/>
                </a:solidFill>
                <a:latin typeface="Consolas"/>
              </a:rPr>
              <a:t>(),</a:t>
            </a:r>
          </a:p>
          <a:p>
            <a:r>
              <a:rPr lang="en-US" sz="1600" dirty="0">
                <a:solidFill>
                  <a:srgbClr val="000000"/>
                </a:solidFill>
                <a:latin typeface="Consolas"/>
              </a:rPr>
              <a:t>    </a:t>
            </a:r>
            <a:r>
              <a:rPr lang="en-US" sz="1600" b="1" dirty="0" err="1">
                <a:solidFill>
                  <a:srgbClr val="800080"/>
                </a:solidFill>
                <a:latin typeface="Consolas"/>
              </a:rPr>
              <a:t>BindingFlags</a:t>
            </a:r>
            <a:r>
              <a:rPr lang="en-US" sz="1600" dirty="0" err="1">
                <a:solidFill>
                  <a:srgbClr val="000000"/>
                </a:solidFill>
                <a:latin typeface="Consolas"/>
              </a:rPr>
              <a:t>.</a:t>
            </a:r>
            <a:r>
              <a:rPr lang="en-US" sz="1600" dirty="0" err="1">
                <a:solidFill>
                  <a:srgbClr val="030003"/>
                </a:solidFill>
                <a:latin typeface="Consolas"/>
              </a:rPr>
              <a:t>Static</a:t>
            </a:r>
            <a:r>
              <a:rPr lang="en-US" sz="1600" dirty="0">
                <a:solidFill>
                  <a:srgbClr val="000000"/>
                </a:solidFill>
                <a:latin typeface="Consolas"/>
              </a:rPr>
              <a:t> | </a:t>
            </a:r>
            <a:r>
              <a:rPr lang="en-US" sz="1600" b="1" dirty="0" err="1">
                <a:solidFill>
                  <a:srgbClr val="800080"/>
                </a:solidFill>
                <a:latin typeface="Consolas"/>
              </a:rPr>
              <a:t>BindingFlags</a:t>
            </a:r>
            <a:r>
              <a:rPr lang="en-US" sz="1600" dirty="0" err="1">
                <a:solidFill>
                  <a:srgbClr val="000000"/>
                </a:solidFill>
                <a:latin typeface="Consolas"/>
              </a:rPr>
              <a:t>.</a:t>
            </a:r>
            <a:r>
              <a:rPr lang="en-US" sz="1600" dirty="0" err="1">
                <a:solidFill>
                  <a:srgbClr val="030003"/>
                </a:solidFill>
                <a:latin typeface="Consolas"/>
              </a:rPr>
              <a:t>Public</a:t>
            </a:r>
            <a:r>
              <a:rPr lang="en-US" sz="1600" dirty="0">
                <a:solidFill>
                  <a:srgbClr val="000000"/>
                </a:solidFill>
                <a:latin typeface="Consolas"/>
              </a:rPr>
              <a:t>).</a:t>
            </a:r>
            <a:r>
              <a:rPr lang="en-US" sz="1600" dirty="0" err="1">
                <a:solidFill>
                  <a:srgbClr val="030003"/>
                </a:solidFill>
                <a:latin typeface="Consolas"/>
              </a:rPr>
              <a:t>GetValue</a:t>
            </a:r>
            <a:r>
              <a:rPr lang="en-US" sz="1600" dirty="0">
                <a:solidFill>
                  <a:srgbClr val="000000"/>
                </a:solidFill>
                <a:latin typeface="Consolas"/>
              </a:rPr>
              <a:t>(</a:t>
            </a:r>
            <a:r>
              <a:rPr lang="en-US" sz="1600" dirty="0">
                <a:solidFill>
                  <a:srgbClr val="0000FF"/>
                </a:solidFill>
                <a:latin typeface="Consolas"/>
              </a:rPr>
              <a:t>null</a:t>
            </a:r>
            <a:r>
              <a:rPr lang="en-US" sz="1600" dirty="0">
                <a:solidFill>
                  <a:srgbClr val="000000"/>
                </a:solidFill>
                <a:latin typeface="Consolas"/>
              </a:rPr>
              <a:t>, </a:t>
            </a:r>
            <a:r>
              <a:rPr lang="en-US" sz="1600" dirty="0">
                <a:solidFill>
                  <a:srgbClr val="0000FF"/>
                </a:solidFill>
                <a:latin typeface="Consolas"/>
              </a:rPr>
              <a:t>null</a:t>
            </a:r>
            <a:r>
              <a:rPr lang="en-US" sz="1600" dirty="0">
                <a:solidFill>
                  <a:srgbClr val="000000"/>
                </a:solidFill>
                <a:latin typeface="Consolas"/>
              </a:rPr>
              <a:t>);</a:t>
            </a:r>
          </a:p>
        </p:txBody>
      </p:sp>
      <p:sp>
        <p:nvSpPr>
          <p:cNvPr id="9" name="Up-Down Arrow 8"/>
          <p:cNvSpPr/>
          <p:nvPr/>
        </p:nvSpPr>
        <p:spPr bwMode="auto">
          <a:xfrm>
            <a:off x="4176883" y="4869159"/>
            <a:ext cx="714380" cy="875395"/>
          </a:xfrm>
          <a:prstGeom prst="upDownArrow">
            <a:avLst>
              <a:gd name="adj1" fmla="val 50000"/>
              <a:gd name="adj2" fmla="val 372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charset="0"/>
            </a:endParaRPr>
          </a:p>
        </p:txBody>
      </p:sp>
    </p:spTree>
  </p:cSld>
  <p:clrMapOvr>
    <a:masterClrMapping/>
  </p:clrMapOvr>
  <p:transition>
    <p:fade/>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Kernel Objects</a:t>
            </a:r>
            <a:endParaRPr lang="en-US" dirty="0"/>
          </a:p>
        </p:txBody>
      </p:sp>
      <p:sp>
        <p:nvSpPr>
          <p:cNvPr id="3" name="Content Placeholder 2"/>
          <p:cNvSpPr>
            <a:spLocks noGrp="1"/>
          </p:cNvSpPr>
          <p:nvPr>
            <p:ph idx="1"/>
          </p:nvPr>
        </p:nvSpPr>
        <p:spPr/>
        <p:txBody>
          <a:bodyPr>
            <a:normAutofit fontScale="85000" lnSpcReduction="20000"/>
          </a:bodyPr>
          <a:lstStyle/>
          <a:p>
            <a:r>
              <a:rPr lang="en-US" dirty="0"/>
              <a:t>Native kernel objects, such as </a:t>
            </a:r>
            <a:r>
              <a:rPr lang="en-US" dirty="0" err="1"/>
              <a:t>mutex</a:t>
            </a:r>
            <a:r>
              <a:rPr lang="en-US" dirty="0"/>
              <a:t>, semaphore and event are exposed through classes inheriting from the abstract class </a:t>
            </a:r>
            <a:r>
              <a:rPr lang="en-US" b="1" i="1" dirty="0" err="1">
                <a:solidFill>
                  <a:srgbClr val="FF0000"/>
                </a:solidFill>
                <a:latin typeface="Consolas" pitchFamily="49" charset="0"/>
              </a:rPr>
              <a:t>WaitHandle</a:t>
            </a:r>
            <a:endParaRPr lang="en-US" b="1" i="1" dirty="0">
              <a:solidFill>
                <a:srgbClr val="FF0000"/>
              </a:solidFill>
              <a:latin typeface="Consolas" pitchFamily="49" charset="0"/>
            </a:endParaRPr>
          </a:p>
          <a:p>
            <a:r>
              <a:rPr lang="en-US" dirty="0"/>
              <a:t>Methods</a:t>
            </a:r>
          </a:p>
          <a:p>
            <a:pPr lvl="1"/>
            <a:r>
              <a:rPr lang="en-US" b="1" dirty="0" err="1">
                <a:solidFill>
                  <a:srgbClr val="7030A0"/>
                </a:solidFill>
                <a:latin typeface="Consolas" pitchFamily="49" charset="0"/>
              </a:rPr>
              <a:t>WaitOne</a:t>
            </a:r>
            <a:endParaRPr lang="en-US" b="1" dirty="0">
              <a:solidFill>
                <a:srgbClr val="7030A0"/>
              </a:solidFill>
              <a:latin typeface="Consolas" pitchFamily="49" charset="0"/>
            </a:endParaRPr>
          </a:p>
          <a:p>
            <a:pPr lvl="2"/>
            <a:r>
              <a:rPr lang="en-US" dirty="0"/>
              <a:t>Waits until the object is signaled</a:t>
            </a:r>
          </a:p>
          <a:p>
            <a:pPr lvl="1"/>
            <a:r>
              <a:rPr lang="en-US" b="1" dirty="0" err="1">
                <a:solidFill>
                  <a:srgbClr val="7030A0"/>
                </a:solidFill>
                <a:latin typeface="Consolas" pitchFamily="49" charset="0"/>
              </a:rPr>
              <a:t>WaitHandle.WaitAll</a:t>
            </a:r>
            <a:r>
              <a:rPr lang="en-US" dirty="0">
                <a:latin typeface="Consolas" pitchFamily="49" charset="0"/>
              </a:rPr>
              <a:t> </a:t>
            </a:r>
            <a:r>
              <a:rPr lang="en-US" dirty="0"/>
              <a:t>(static)</a:t>
            </a:r>
          </a:p>
          <a:p>
            <a:pPr lvl="2"/>
            <a:r>
              <a:rPr lang="en-US" dirty="0"/>
              <a:t>Waits until an array of </a:t>
            </a:r>
            <a:r>
              <a:rPr lang="en-US" b="1" dirty="0" err="1">
                <a:latin typeface="Consolas" pitchFamily="49" charset="0"/>
              </a:rPr>
              <a:t>WaitHandle</a:t>
            </a:r>
            <a:r>
              <a:rPr lang="en-US" dirty="0"/>
              <a:t> objects are signaled all at once</a:t>
            </a:r>
          </a:p>
          <a:p>
            <a:pPr lvl="1"/>
            <a:r>
              <a:rPr lang="en-US" b="1" dirty="0" err="1">
                <a:solidFill>
                  <a:srgbClr val="7030A0"/>
                </a:solidFill>
                <a:latin typeface="Consolas" pitchFamily="49" charset="0"/>
              </a:rPr>
              <a:t>WaitHandle.WaitAny</a:t>
            </a:r>
            <a:r>
              <a:rPr lang="en-US" dirty="0">
                <a:latin typeface="Consolas" pitchFamily="49" charset="0"/>
              </a:rPr>
              <a:t> </a:t>
            </a:r>
            <a:r>
              <a:rPr lang="en-US" dirty="0"/>
              <a:t>(static)</a:t>
            </a:r>
            <a:endParaRPr lang="en-US" dirty="0">
              <a:latin typeface="Consolas" pitchFamily="49" charset="0"/>
            </a:endParaRPr>
          </a:p>
          <a:p>
            <a:pPr lvl="2"/>
            <a:r>
              <a:rPr lang="en-US" dirty="0"/>
              <a:t>Waits until at least one object of an array of </a:t>
            </a:r>
            <a:r>
              <a:rPr lang="en-US" b="1" dirty="0" err="1">
                <a:latin typeface="Consolas" pitchFamily="49" charset="0"/>
              </a:rPr>
              <a:t>WaitHandle</a:t>
            </a:r>
            <a:r>
              <a:rPr lang="en-US" dirty="0"/>
              <a:t> objects is signaled</a:t>
            </a:r>
          </a:p>
          <a:p>
            <a:r>
              <a:rPr lang="en-US" dirty="0"/>
              <a:t>All have optional timeouts</a:t>
            </a:r>
          </a:p>
        </p:txBody>
      </p:sp>
      <p:sp>
        <p:nvSpPr>
          <p:cNvPr id="5" name="Footer Placeholder 4"/>
          <p:cNvSpPr>
            <a:spLocks noGrp="1"/>
          </p:cNvSpPr>
          <p:nvPr>
            <p:ph type="ftr" sz="quarter" idx="11"/>
          </p:nvPr>
        </p:nvSpPr>
        <p:spPr/>
        <p:txBody>
          <a:bodyPr/>
          <a:lstStyle/>
          <a:p>
            <a:r>
              <a:rPr lang="en-US"/>
              <a:t>(C)2011 by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240</a:t>
            </a:fld>
            <a:endParaRPr lang="he-IL"/>
          </a:p>
        </p:txBody>
      </p:sp>
    </p:spTree>
    <p:extLst>
      <p:ext uri="{BB962C8B-B14F-4D97-AF65-F5344CB8AC3E}">
        <p14:creationId xmlns:p14="http://schemas.microsoft.com/office/powerpoint/2010/main" val="2493399665"/>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Object Behavior</a:t>
            </a:r>
          </a:p>
        </p:txBody>
      </p:sp>
      <p:sp>
        <p:nvSpPr>
          <p:cNvPr id="3" name="Content Placeholder 2"/>
          <p:cNvSpPr>
            <a:spLocks noGrp="1"/>
          </p:cNvSpPr>
          <p:nvPr>
            <p:ph idx="1"/>
          </p:nvPr>
        </p:nvSpPr>
        <p:spPr/>
        <p:txBody>
          <a:bodyPr>
            <a:normAutofit lnSpcReduction="10000"/>
          </a:bodyPr>
          <a:lstStyle/>
          <a:p>
            <a:r>
              <a:rPr lang="en-US" dirty="0"/>
              <a:t>Actual data structure resides in kernel space</a:t>
            </a:r>
          </a:p>
          <a:p>
            <a:pPr lvl="1"/>
            <a:r>
              <a:rPr lang="en-US" dirty="0"/>
              <a:t>Can share between </a:t>
            </a:r>
            <a:r>
              <a:rPr lang="en-US" dirty="0" err="1"/>
              <a:t>AppDomains</a:t>
            </a:r>
            <a:r>
              <a:rPr lang="en-US" dirty="0"/>
              <a:t> / processes</a:t>
            </a:r>
          </a:p>
          <a:p>
            <a:r>
              <a:rPr lang="en-US" dirty="0"/>
              <a:t>Referenced by handles</a:t>
            </a:r>
          </a:p>
          <a:p>
            <a:pPr lvl="1"/>
            <a:r>
              <a:rPr lang="en-US" dirty="0"/>
              <a:t>Wrapped by </a:t>
            </a:r>
            <a:r>
              <a:rPr lang="en-US" dirty="0" err="1">
                <a:latin typeface="Consolas" pitchFamily="49" charset="0"/>
              </a:rPr>
              <a:t>WaitHandle</a:t>
            </a:r>
            <a:endParaRPr lang="en-US" dirty="0">
              <a:latin typeface="Consolas" pitchFamily="49" charset="0"/>
            </a:endParaRPr>
          </a:p>
          <a:p>
            <a:r>
              <a:rPr lang="en-US" dirty="0"/>
              <a:t>Can have a name</a:t>
            </a:r>
          </a:p>
          <a:p>
            <a:pPr lvl="1"/>
            <a:r>
              <a:rPr lang="en-US" dirty="0"/>
              <a:t>Allows easy sharing between </a:t>
            </a:r>
            <a:r>
              <a:rPr lang="en-US" dirty="0" err="1"/>
              <a:t>AppDomains</a:t>
            </a:r>
            <a:r>
              <a:rPr lang="en-US" dirty="0"/>
              <a:t> and processes</a:t>
            </a:r>
          </a:p>
          <a:p>
            <a:r>
              <a:rPr lang="en-US" dirty="0"/>
              <a:t>Are in a signaled or non-signaled state</a:t>
            </a:r>
          </a:p>
          <a:p>
            <a:pPr lvl="1"/>
            <a:r>
              <a:rPr lang="en-US" dirty="0"/>
              <a:t>“Signaled” defined differently by each object</a:t>
            </a:r>
          </a:p>
        </p:txBody>
      </p:sp>
      <p:sp>
        <p:nvSpPr>
          <p:cNvPr id="4" name="Slide Number Placeholder 3"/>
          <p:cNvSpPr>
            <a:spLocks noGrp="1"/>
          </p:cNvSpPr>
          <p:nvPr>
            <p:ph type="sldNum" sz="quarter" idx="11"/>
          </p:nvPr>
        </p:nvSpPr>
        <p:spPr/>
        <p:txBody>
          <a:bodyPr/>
          <a:lstStyle/>
          <a:p>
            <a:fld id="{8D5EC362-8DE0-4138-8AD2-9C18772BB671}" type="slidenum">
              <a:rPr lang="he-IL" smtClean="0"/>
              <a:pPr/>
              <a:t>241</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4275675948"/>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Objects Hierarchy</a:t>
            </a:r>
          </a:p>
        </p:txBody>
      </p:sp>
      <p:sp>
        <p:nvSpPr>
          <p:cNvPr id="4" name="Rounded Rectangle 3"/>
          <p:cNvSpPr/>
          <p:nvPr/>
        </p:nvSpPr>
        <p:spPr bwMode="auto">
          <a:xfrm>
            <a:off x="2928926" y="1657328"/>
            <a:ext cx="1857388" cy="571504"/>
          </a:xfrm>
          <a:prstGeom prst="roundRect">
            <a:avLst/>
          </a:prstGeom>
          <a:ln w="19050">
            <a:prstDash val="sys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a:ln>
                  <a:noFill/>
                </a:ln>
                <a:solidFill>
                  <a:schemeClr val="tx1"/>
                </a:solidFill>
                <a:effectLst/>
                <a:latin typeface="Consolas" pitchFamily="49" charset="0"/>
              </a:rPr>
              <a:t>WaitHandle</a:t>
            </a:r>
            <a:endParaRPr kumimoji="0" lang="en-US" b="1" i="0" u="none" strike="noStrike" cap="none" normalizeH="0" baseline="0" dirty="0">
              <a:ln>
                <a:noFill/>
              </a:ln>
              <a:solidFill>
                <a:schemeClr val="tx1"/>
              </a:solidFill>
              <a:effectLst/>
              <a:latin typeface="Consolas" pitchFamily="49" charset="0"/>
            </a:endParaRPr>
          </a:p>
        </p:txBody>
      </p:sp>
      <p:sp>
        <p:nvSpPr>
          <p:cNvPr id="5" name="Rounded Rectangle 4"/>
          <p:cNvSpPr/>
          <p:nvPr/>
        </p:nvSpPr>
        <p:spPr bwMode="auto">
          <a:xfrm>
            <a:off x="1071538" y="2800336"/>
            <a:ext cx="1214446" cy="571504"/>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a:ln>
                  <a:noFill/>
                </a:ln>
                <a:solidFill>
                  <a:schemeClr val="accent6">
                    <a:lumMod val="75000"/>
                  </a:schemeClr>
                </a:solidFill>
                <a:effectLst/>
                <a:latin typeface="Consolas" pitchFamily="49" charset="0"/>
              </a:rPr>
              <a:t>Mutex</a:t>
            </a:r>
            <a:endParaRPr kumimoji="0" lang="en-US" b="1" i="0" u="none" strike="noStrike" cap="none" normalizeH="0" baseline="0" dirty="0">
              <a:ln>
                <a:noFill/>
              </a:ln>
              <a:solidFill>
                <a:schemeClr val="accent6">
                  <a:lumMod val="75000"/>
                </a:schemeClr>
              </a:solidFill>
              <a:effectLst/>
              <a:latin typeface="Consolas" pitchFamily="49" charset="0"/>
            </a:endParaRPr>
          </a:p>
        </p:txBody>
      </p:sp>
      <p:sp>
        <p:nvSpPr>
          <p:cNvPr id="6" name="Rounded Rectangle 5"/>
          <p:cNvSpPr/>
          <p:nvPr/>
        </p:nvSpPr>
        <p:spPr bwMode="auto">
          <a:xfrm>
            <a:off x="3428992" y="2800336"/>
            <a:ext cx="1571636" cy="571504"/>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accent6">
                    <a:lumMod val="75000"/>
                  </a:schemeClr>
                </a:solidFill>
                <a:effectLst/>
                <a:latin typeface="Consolas" pitchFamily="49" charset="0"/>
              </a:rPr>
              <a:t>Semaphore</a:t>
            </a:r>
          </a:p>
        </p:txBody>
      </p:sp>
      <p:sp>
        <p:nvSpPr>
          <p:cNvPr id="7" name="Rounded Rectangle 6"/>
          <p:cNvSpPr/>
          <p:nvPr/>
        </p:nvSpPr>
        <p:spPr bwMode="auto">
          <a:xfrm>
            <a:off x="5929322" y="2800336"/>
            <a:ext cx="2214578" cy="571504"/>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a:ln>
                  <a:noFill/>
                </a:ln>
                <a:solidFill>
                  <a:schemeClr val="accent6">
                    <a:lumMod val="75000"/>
                  </a:schemeClr>
                </a:solidFill>
                <a:effectLst/>
                <a:latin typeface="Consolas" pitchFamily="49" charset="0"/>
              </a:rPr>
              <a:t>EventWaitHandle</a:t>
            </a:r>
            <a:endParaRPr kumimoji="0" lang="en-US" b="1" i="0" u="none" strike="noStrike" cap="none" normalizeH="0" baseline="0" dirty="0">
              <a:ln>
                <a:noFill/>
              </a:ln>
              <a:solidFill>
                <a:schemeClr val="accent6">
                  <a:lumMod val="75000"/>
                </a:schemeClr>
              </a:solidFill>
              <a:effectLst/>
              <a:latin typeface="Consolas" pitchFamily="49" charset="0"/>
            </a:endParaRPr>
          </a:p>
        </p:txBody>
      </p:sp>
      <p:sp>
        <p:nvSpPr>
          <p:cNvPr id="8" name="Rounded Rectangle 7"/>
          <p:cNvSpPr/>
          <p:nvPr/>
        </p:nvSpPr>
        <p:spPr bwMode="auto">
          <a:xfrm>
            <a:off x="4000496" y="4229096"/>
            <a:ext cx="2071702" cy="571504"/>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a:ln>
                  <a:noFill/>
                </a:ln>
                <a:solidFill>
                  <a:schemeClr val="accent6">
                    <a:lumMod val="75000"/>
                  </a:schemeClr>
                </a:solidFill>
                <a:effectLst/>
                <a:latin typeface="Consolas" pitchFamily="49" charset="0"/>
              </a:rPr>
              <a:t>AutoResetEvent</a:t>
            </a:r>
            <a:endParaRPr kumimoji="0" lang="en-US" b="1" i="0" u="none" strike="noStrike" cap="none" normalizeH="0" baseline="0" dirty="0">
              <a:ln>
                <a:noFill/>
              </a:ln>
              <a:solidFill>
                <a:schemeClr val="accent6">
                  <a:lumMod val="75000"/>
                </a:schemeClr>
              </a:solidFill>
              <a:effectLst/>
              <a:latin typeface="Consolas" pitchFamily="49" charset="0"/>
            </a:endParaRPr>
          </a:p>
        </p:txBody>
      </p:sp>
      <p:sp>
        <p:nvSpPr>
          <p:cNvPr id="9" name="Rounded Rectangle 8"/>
          <p:cNvSpPr/>
          <p:nvPr/>
        </p:nvSpPr>
        <p:spPr bwMode="auto">
          <a:xfrm>
            <a:off x="6500826" y="4229096"/>
            <a:ext cx="2286016" cy="571504"/>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a:ln>
                  <a:noFill/>
                </a:ln>
                <a:solidFill>
                  <a:schemeClr val="accent6">
                    <a:lumMod val="75000"/>
                  </a:schemeClr>
                </a:solidFill>
                <a:effectLst/>
                <a:latin typeface="Consolas" pitchFamily="49" charset="0"/>
              </a:rPr>
              <a:t>ManualResetEvent</a:t>
            </a:r>
            <a:endParaRPr kumimoji="0" lang="en-US" b="1" i="0" u="none" strike="noStrike" cap="none" normalizeH="0" baseline="0" dirty="0">
              <a:ln>
                <a:noFill/>
              </a:ln>
              <a:solidFill>
                <a:schemeClr val="accent6">
                  <a:lumMod val="75000"/>
                </a:schemeClr>
              </a:solidFill>
              <a:effectLst/>
              <a:latin typeface="Consolas" pitchFamily="49" charset="0"/>
            </a:endParaRPr>
          </a:p>
        </p:txBody>
      </p:sp>
      <p:cxnSp>
        <p:nvCxnSpPr>
          <p:cNvPr id="11" name="Elbow Connector 10"/>
          <p:cNvCxnSpPr>
            <a:stCxn id="5" idx="0"/>
            <a:endCxn id="4" idx="2"/>
          </p:cNvCxnSpPr>
          <p:nvPr/>
        </p:nvCxnSpPr>
        <p:spPr bwMode="auto">
          <a:xfrm rot="5400000" flipH="1" flipV="1">
            <a:off x="2482438" y="1425155"/>
            <a:ext cx="571504" cy="2178859"/>
          </a:xfrm>
          <a:prstGeom prst="bentConnector3">
            <a:avLst>
              <a:gd name="adj1" fmla="val 50000"/>
            </a:avLst>
          </a:prstGeom>
          <a:solidFill>
            <a:schemeClr val="accent1"/>
          </a:solidFill>
          <a:ln w="22225" cap="flat" cmpd="sng" algn="ctr">
            <a:solidFill>
              <a:schemeClr val="tx1"/>
            </a:solidFill>
            <a:prstDash val="solid"/>
            <a:round/>
            <a:headEnd type="none" w="med" len="med"/>
            <a:tailEnd type="triangle" w="lg" len="lg"/>
          </a:ln>
          <a:effectLst/>
        </p:spPr>
      </p:cxnSp>
      <p:cxnSp>
        <p:nvCxnSpPr>
          <p:cNvPr id="12" name="Elbow Connector 11"/>
          <p:cNvCxnSpPr>
            <a:stCxn id="9" idx="0"/>
            <a:endCxn id="7" idx="2"/>
          </p:cNvCxnSpPr>
          <p:nvPr/>
        </p:nvCxnSpPr>
        <p:spPr bwMode="auto">
          <a:xfrm rot="16200000" flipV="1">
            <a:off x="6911595" y="3496856"/>
            <a:ext cx="857256" cy="607223"/>
          </a:xfrm>
          <a:prstGeom prst="bentConnector3">
            <a:avLst>
              <a:gd name="adj1" fmla="val 50000"/>
            </a:avLst>
          </a:prstGeom>
          <a:solidFill>
            <a:schemeClr val="accent1"/>
          </a:solidFill>
          <a:ln w="22225" cap="flat" cmpd="sng" algn="ctr">
            <a:solidFill>
              <a:schemeClr val="tx1"/>
            </a:solidFill>
            <a:prstDash val="solid"/>
            <a:round/>
            <a:headEnd type="none" w="med" len="med"/>
            <a:tailEnd type="triangle" w="lg" len="lg"/>
          </a:ln>
          <a:effectLst/>
        </p:spPr>
      </p:cxnSp>
      <p:cxnSp>
        <p:nvCxnSpPr>
          <p:cNvPr id="15" name="Elbow Connector 14"/>
          <p:cNvCxnSpPr>
            <a:stCxn id="8" idx="0"/>
            <a:endCxn id="7" idx="2"/>
          </p:cNvCxnSpPr>
          <p:nvPr/>
        </p:nvCxnSpPr>
        <p:spPr bwMode="auto">
          <a:xfrm rot="5400000" flipH="1" flipV="1">
            <a:off x="5607851" y="2800336"/>
            <a:ext cx="857256" cy="2000264"/>
          </a:xfrm>
          <a:prstGeom prst="bentConnector3">
            <a:avLst>
              <a:gd name="adj1" fmla="val 50000"/>
            </a:avLst>
          </a:prstGeom>
          <a:solidFill>
            <a:schemeClr val="accent1"/>
          </a:solidFill>
          <a:ln w="22225" cap="flat" cmpd="sng" algn="ctr">
            <a:solidFill>
              <a:schemeClr val="tx1"/>
            </a:solidFill>
            <a:prstDash val="solid"/>
            <a:round/>
            <a:headEnd type="none" w="med" len="med"/>
            <a:tailEnd type="triangle" w="lg" len="lg"/>
          </a:ln>
          <a:effectLst/>
        </p:spPr>
      </p:cxnSp>
      <p:cxnSp>
        <p:nvCxnSpPr>
          <p:cNvPr id="18" name="Elbow Connector 17"/>
          <p:cNvCxnSpPr>
            <a:stCxn id="6" idx="0"/>
            <a:endCxn id="4" idx="2"/>
          </p:cNvCxnSpPr>
          <p:nvPr/>
        </p:nvCxnSpPr>
        <p:spPr bwMode="auto">
          <a:xfrm rot="16200000" flipV="1">
            <a:off x="3750463" y="2335989"/>
            <a:ext cx="571504" cy="357190"/>
          </a:xfrm>
          <a:prstGeom prst="bentConnector3">
            <a:avLst>
              <a:gd name="adj1" fmla="val 50000"/>
            </a:avLst>
          </a:prstGeom>
          <a:solidFill>
            <a:schemeClr val="accent1"/>
          </a:solidFill>
          <a:ln w="22225" cap="flat" cmpd="sng" algn="ctr">
            <a:solidFill>
              <a:schemeClr val="tx1"/>
            </a:solidFill>
            <a:prstDash val="solid"/>
            <a:round/>
            <a:headEnd type="none" w="med" len="med"/>
            <a:tailEnd type="triangle" w="lg" len="lg"/>
          </a:ln>
          <a:effectLst/>
        </p:spPr>
      </p:cxnSp>
      <p:cxnSp>
        <p:nvCxnSpPr>
          <p:cNvPr id="21" name="Elbow Connector 20"/>
          <p:cNvCxnSpPr>
            <a:stCxn id="7" idx="0"/>
            <a:endCxn id="4" idx="2"/>
          </p:cNvCxnSpPr>
          <p:nvPr/>
        </p:nvCxnSpPr>
        <p:spPr bwMode="auto">
          <a:xfrm rot="16200000" flipV="1">
            <a:off x="5161364" y="925088"/>
            <a:ext cx="571504" cy="3178991"/>
          </a:xfrm>
          <a:prstGeom prst="bentConnector3">
            <a:avLst>
              <a:gd name="adj1" fmla="val 50000"/>
            </a:avLst>
          </a:prstGeom>
          <a:solidFill>
            <a:schemeClr val="accent1"/>
          </a:solidFill>
          <a:ln w="22225" cap="flat" cmpd="sng" algn="ctr">
            <a:solidFill>
              <a:schemeClr val="tx1"/>
            </a:solidFill>
            <a:prstDash val="solid"/>
            <a:round/>
            <a:headEnd type="none" w="med" len="med"/>
            <a:tailEnd type="triangle" w="lg" len="lg"/>
          </a:ln>
          <a:effectLst/>
        </p:spPr>
      </p:cxnSp>
      <p:sp>
        <p:nvSpPr>
          <p:cNvPr id="27" name="Rounded Rectangle 26"/>
          <p:cNvSpPr/>
          <p:nvPr/>
        </p:nvSpPr>
        <p:spPr bwMode="auto">
          <a:xfrm>
            <a:off x="1259632" y="5229200"/>
            <a:ext cx="1500198" cy="357190"/>
          </a:xfrm>
          <a:prstGeom prst="roundRect">
            <a:avLst/>
          </a:prstGeom>
          <a:ln w="19050">
            <a:prstDash val="sys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Consolas" pitchFamily="49" charset="0"/>
              </a:rPr>
              <a:t>abstract</a:t>
            </a:r>
          </a:p>
        </p:txBody>
      </p:sp>
      <p:sp>
        <p:nvSpPr>
          <p:cNvPr id="29" name="Rounded Rectangle 28"/>
          <p:cNvSpPr/>
          <p:nvPr/>
        </p:nvSpPr>
        <p:spPr bwMode="auto">
          <a:xfrm>
            <a:off x="1259632" y="5729266"/>
            <a:ext cx="1500198" cy="35719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accent6">
                    <a:lumMod val="75000"/>
                  </a:schemeClr>
                </a:solidFill>
                <a:effectLst/>
                <a:latin typeface="Consolas" pitchFamily="49" charset="0"/>
              </a:rPr>
              <a:t>concrete</a:t>
            </a:r>
          </a:p>
        </p:txBody>
      </p:sp>
      <p:sp>
        <p:nvSpPr>
          <p:cNvPr id="16" name="Slide Number Placeholder 15"/>
          <p:cNvSpPr>
            <a:spLocks noGrp="1"/>
          </p:cNvSpPr>
          <p:nvPr>
            <p:ph type="sldNum" sz="quarter" idx="11"/>
          </p:nvPr>
        </p:nvSpPr>
        <p:spPr/>
        <p:txBody>
          <a:bodyPr/>
          <a:lstStyle/>
          <a:p>
            <a:fld id="{8D5EC362-8DE0-4138-8AD2-9C18772BB671}" type="slidenum">
              <a:rPr lang="he-IL" smtClean="0"/>
              <a:pPr/>
              <a:t>242</a:t>
            </a:fld>
            <a:endParaRPr lang="he-IL"/>
          </a:p>
        </p:txBody>
      </p:sp>
      <p:sp>
        <p:nvSpPr>
          <p:cNvPr id="3" name="Footer Placeholder 2"/>
          <p:cNvSpPr>
            <a:spLocks noGrp="1"/>
          </p:cNvSpPr>
          <p:nvPr>
            <p:ph type="ftr" sz="quarter" idx="11"/>
          </p:nvPr>
        </p:nvSpPr>
        <p:spPr/>
        <p:txBody>
          <a:bodyPr/>
          <a:lstStyle/>
          <a:p>
            <a:r>
              <a:rPr lang="en-US"/>
              <a:t>(C)2011 by Pavel Yosifovich</a:t>
            </a:r>
          </a:p>
        </p:txBody>
      </p:sp>
    </p:spTree>
    <p:extLst>
      <p:ext uri="{BB962C8B-B14F-4D97-AF65-F5344CB8AC3E}">
        <p14:creationId xmlns:p14="http://schemas.microsoft.com/office/powerpoint/2010/main" val="245362257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Consolas" pitchFamily="49" charset="0"/>
                <a:cs typeface="Consolas" pitchFamily="49" charset="0"/>
              </a:rPr>
              <a:t>Mutex</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rmAutofit fontScale="77500" lnSpcReduction="20000"/>
          </a:bodyPr>
          <a:lstStyle/>
          <a:p>
            <a:r>
              <a:rPr lang="en-US" dirty="0"/>
              <a:t>Similar in concept to a </a:t>
            </a:r>
            <a:r>
              <a:rPr lang="en-US" b="1" dirty="0" err="1">
                <a:latin typeface="Consolas" pitchFamily="49" charset="0"/>
                <a:cs typeface="Consolas" pitchFamily="49" charset="0"/>
              </a:rPr>
              <a:t>Monitor.Enter</a:t>
            </a:r>
            <a:r>
              <a:rPr lang="en-US" b="1" dirty="0">
                <a:latin typeface="Consolas" pitchFamily="49" charset="0"/>
                <a:cs typeface="Consolas" pitchFamily="49" charset="0"/>
              </a:rPr>
              <a:t>/Exit</a:t>
            </a:r>
          </a:p>
          <a:p>
            <a:r>
              <a:rPr lang="en-US" dirty="0"/>
              <a:t>Can wait for the </a:t>
            </a:r>
            <a:r>
              <a:rPr lang="en-US" dirty="0" err="1"/>
              <a:t>mutex</a:t>
            </a:r>
            <a:r>
              <a:rPr lang="en-US" dirty="0"/>
              <a:t> to be available using </a:t>
            </a:r>
            <a:r>
              <a:rPr lang="en-US" b="1" dirty="0" err="1">
                <a:solidFill>
                  <a:srgbClr val="7030A0"/>
                </a:solidFill>
                <a:latin typeface="Consolas" pitchFamily="49" charset="0"/>
                <a:cs typeface="Consolas" pitchFamily="49" charset="0"/>
              </a:rPr>
              <a:t>WaitHandle.WaitOne</a:t>
            </a:r>
            <a:endParaRPr lang="en-US" b="1" dirty="0">
              <a:solidFill>
                <a:srgbClr val="7030A0"/>
              </a:solidFill>
              <a:latin typeface="Consolas" pitchFamily="49" charset="0"/>
              <a:cs typeface="Consolas" pitchFamily="49" charset="0"/>
            </a:endParaRPr>
          </a:p>
          <a:p>
            <a:pPr lvl="1"/>
            <a:r>
              <a:rPr lang="en-US" dirty="0"/>
              <a:t>Can also provide an optional timeout for the wait</a:t>
            </a:r>
          </a:p>
          <a:p>
            <a:r>
              <a:rPr lang="en-US" dirty="0"/>
              <a:t>Release the </a:t>
            </a:r>
            <a:r>
              <a:rPr lang="en-US" dirty="0" err="1"/>
              <a:t>mutex</a:t>
            </a:r>
            <a:r>
              <a:rPr lang="en-US" dirty="0"/>
              <a:t> with the </a:t>
            </a:r>
            <a:r>
              <a:rPr lang="en-US" b="1" dirty="0" err="1">
                <a:solidFill>
                  <a:srgbClr val="7030A0"/>
                </a:solidFill>
                <a:latin typeface="Consolas" pitchFamily="49" charset="0"/>
                <a:cs typeface="Consolas" pitchFamily="49" charset="0"/>
              </a:rPr>
              <a:t>ReleaseMutex</a:t>
            </a:r>
            <a:r>
              <a:rPr lang="en-US" dirty="0"/>
              <a:t> method</a:t>
            </a:r>
          </a:p>
          <a:p>
            <a:r>
              <a:rPr lang="en-US" dirty="0"/>
              <a:t>Has ownership</a:t>
            </a:r>
          </a:p>
          <a:p>
            <a:pPr lvl="1"/>
            <a:r>
              <a:rPr lang="en-US" dirty="0"/>
              <a:t>Can be acquired recursively</a:t>
            </a:r>
          </a:p>
          <a:p>
            <a:pPr lvl="1"/>
            <a:r>
              <a:rPr lang="en-US" dirty="0"/>
              <a:t>Can only be released by the acquiring thread</a:t>
            </a:r>
          </a:p>
          <a:p>
            <a:r>
              <a:rPr lang="en-US" dirty="0"/>
              <a:t>If a </a:t>
            </a:r>
            <a:r>
              <a:rPr lang="en-US" dirty="0" err="1"/>
              <a:t>mutex</a:t>
            </a:r>
            <a:r>
              <a:rPr lang="en-US" dirty="0"/>
              <a:t> is not released by a thread before that thread dies</a:t>
            </a:r>
          </a:p>
          <a:p>
            <a:pPr lvl="1"/>
            <a:r>
              <a:rPr lang="en-US" dirty="0"/>
              <a:t>The kernel releases the </a:t>
            </a:r>
            <a:r>
              <a:rPr lang="en-US" dirty="0" err="1"/>
              <a:t>mutex</a:t>
            </a:r>
            <a:endParaRPr lang="en-US" dirty="0"/>
          </a:p>
          <a:p>
            <a:pPr lvl="1"/>
            <a:r>
              <a:rPr lang="en-US" dirty="0"/>
              <a:t>The next wait succeeds but causes a </a:t>
            </a:r>
            <a:r>
              <a:rPr lang="en-US" b="1" dirty="0" err="1">
                <a:solidFill>
                  <a:srgbClr val="FF0000"/>
                </a:solidFill>
                <a:latin typeface="Consolas" pitchFamily="49" charset="0"/>
                <a:cs typeface="Consolas" pitchFamily="49" charset="0"/>
              </a:rPr>
              <a:t>AbandonedMutexException</a:t>
            </a:r>
            <a:r>
              <a:rPr lang="en-US" dirty="0"/>
              <a:t> to be thrown</a:t>
            </a:r>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7D262FFE-F679-43F4-ADF9-F9D82DA4A82D}" type="slidenum">
              <a:rPr lang="en-US" smtClean="0"/>
              <a:pPr/>
              <a:t>243</a:t>
            </a:fld>
            <a:endParaRPr lang="en-US"/>
          </a:p>
        </p:txBody>
      </p:sp>
    </p:spTree>
    <p:extLst>
      <p:ext uri="{BB962C8B-B14F-4D97-AF65-F5344CB8AC3E}">
        <p14:creationId xmlns:p14="http://schemas.microsoft.com/office/powerpoint/2010/main" val="3930892837"/>
      </p:ext>
    </p:extLst>
  </p:cSld>
  <p:clrMapOvr>
    <a:masterClrMapping/>
  </p:clrMapOvr>
  <p:transition>
    <p:fade/>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itchFamily="49" charset="0"/>
                <a:cs typeface="Consolas" pitchFamily="49" charset="0"/>
              </a:rPr>
              <a:t>Semaphore</a:t>
            </a:r>
          </a:p>
        </p:txBody>
      </p:sp>
      <p:sp>
        <p:nvSpPr>
          <p:cNvPr id="3" name="Content Placeholder 2"/>
          <p:cNvSpPr>
            <a:spLocks noGrp="1"/>
          </p:cNvSpPr>
          <p:nvPr>
            <p:ph idx="1"/>
          </p:nvPr>
        </p:nvSpPr>
        <p:spPr/>
        <p:txBody>
          <a:bodyPr>
            <a:normAutofit fontScale="92500" lnSpcReduction="20000"/>
          </a:bodyPr>
          <a:lstStyle/>
          <a:p>
            <a:r>
              <a:rPr lang="en-US" dirty="0"/>
              <a:t>Semaphore allows a specified number of threads to “pass through”</a:t>
            </a:r>
          </a:p>
          <a:p>
            <a:pPr lvl="1"/>
            <a:r>
              <a:rPr lang="en-US" dirty="0"/>
              <a:t>Each request provided by calling </a:t>
            </a:r>
            <a:r>
              <a:rPr lang="en-US" b="1" dirty="0" err="1">
                <a:solidFill>
                  <a:srgbClr val="7030A0"/>
                </a:solidFill>
                <a:latin typeface="Consolas" pitchFamily="49" charset="0"/>
                <a:cs typeface="Consolas" pitchFamily="49" charset="0"/>
              </a:rPr>
              <a:t>WaitOne</a:t>
            </a:r>
            <a:endParaRPr lang="en-US" b="1" dirty="0">
              <a:solidFill>
                <a:srgbClr val="7030A0"/>
              </a:solidFill>
              <a:latin typeface="Consolas" pitchFamily="49" charset="0"/>
              <a:cs typeface="Consolas" pitchFamily="49" charset="0"/>
            </a:endParaRPr>
          </a:p>
          <a:p>
            <a:r>
              <a:rPr lang="en-US" dirty="0"/>
              <a:t>When no longer interested, a thread calls </a:t>
            </a:r>
            <a:r>
              <a:rPr lang="en-US" b="1" dirty="0">
                <a:solidFill>
                  <a:srgbClr val="7030A0"/>
                </a:solidFill>
                <a:latin typeface="Consolas" pitchFamily="49" charset="0"/>
                <a:cs typeface="Consolas" pitchFamily="49" charset="0"/>
              </a:rPr>
              <a:t>Release</a:t>
            </a:r>
            <a:r>
              <a:rPr lang="en-US" dirty="0"/>
              <a:t> to increment the Semaphore’s internal count</a:t>
            </a:r>
          </a:p>
          <a:p>
            <a:pPr lvl="1"/>
            <a:r>
              <a:rPr lang="en-US" dirty="0"/>
              <a:t>Allowing other threads to gain access as well</a:t>
            </a:r>
          </a:p>
          <a:p>
            <a:pPr lvl="1"/>
            <a:r>
              <a:rPr lang="en-US" dirty="0"/>
              <a:t>Can release by more than one “count”</a:t>
            </a:r>
          </a:p>
          <a:p>
            <a:r>
              <a:rPr lang="en-US" dirty="0"/>
              <a:t>Has no concept of ownership</a:t>
            </a:r>
          </a:p>
          <a:p>
            <a:r>
              <a:rPr lang="en-US" dirty="0"/>
              <a:t>Is a Semaphore with a maximum count of one equivalent to a </a:t>
            </a:r>
            <a:r>
              <a:rPr lang="en-US" dirty="0" err="1"/>
              <a:t>Mutex</a:t>
            </a:r>
            <a:r>
              <a:rPr lang="en-US" dirty="0"/>
              <a:t>?</a:t>
            </a:r>
          </a:p>
          <a:p>
            <a:pPr marL="0" indent="0">
              <a:buNone/>
            </a:pPr>
            <a:endParaRPr lang="en-US" dirty="0"/>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7D262FFE-F679-43F4-ADF9-F9D82DA4A82D}" type="slidenum">
              <a:rPr lang="en-US" smtClean="0"/>
              <a:pPr/>
              <a:t>244</a:t>
            </a:fld>
            <a:endParaRPr lang="en-US"/>
          </a:p>
        </p:txBody>
      </p:sp>
    </p:spTree>
    <p:extLst>
      <p:ext uri="{BB962C8B-B14F-4D97-AF65-F5344CB8AC3E}">
        <p14:creationId xmlns:p14="http://schemas.microsoft.com/office/powerpoint/2010/main" val="3984638896"/>
      </p:ext>
    </p:extLst>
  </p:cSld>
  <p:clrMapOvr>
    <a:masterClrMapping/>
  </p:clrMapOvr>
  <p:transition>
    <p:fade/>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Consolas" pitchFamily="49" charset="0"/>
                <a:cs typeface="Consolas" pitchFamily="49" charset="0"/>
              </a:rPr>
              <a:t>SemaphoreSlim</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Introduced in .NET 4</a:t>
            </a:r>
          </a:p>
          <a:p>
            <a:r>
              <a:rPr lang="en-US" dirty="0"/>
              <a:t>Provides a lightweight Semaphore object</a:t>
            </a:r>
          </a:p>
          <a:p>
            <a:r>
              <a:rPr lang="en-US" dirty="0"/>
              <a:t>Cannot be used across </a:t>
            </a:r>
            <a:r>
              <a:rPr lang="en-US" dirty="0" err="1"/>
              <a:t>AppDomains</a:t>
            </a:r>
            <a:r>
              <a:rPr lang="en-US" dirty="0"/>
              <a:t> / processes</a:t>
            </a:r>
          </a:p>
          <a:p>
            <a:r>
              <a:rPr lang="en-US" dirty="0"/>
              <a:t>To enter the Semaphore, call </a:t>
            </a:r>
            <a:r>
              <a:rPr lang="en-US" b="1" dirty="0">
                <a:solidFill>
                  <a:srgbClr val="7030A0"/>
                </a:solidFill>
                <a:latin typeface="Consolas" pitchFamily="49" charset="0"/>
                <a:cs typeface="Consolas" pitchFamily="49" charset="0"/>
              </a:rPr>
              <a:t>Wait</a:t>
            </a:r>
          </a:p>
          <a:p>
            <a:pPr lvl="1"/>
            <a:r>
              <a:rPr lang="en-US" dirty="0"/>
              <a:t>Can accept a </a:t>
            </a:r>
            <a:r>
              <a:rPr lang="en-US" b="1" dirty="0" err="1">
                <a:solidFill>
                  <a:srgbClr val="FF0000"/>
                </a:solidFill>
                <a:latin typeface="Consolas" pitchFamily="49" charset="0"/>
                <a:cs typeface="Consolas" pitchFamily="49" charset="0"/>
              </a:rPr>
              <a:t>CancellationToken</a:t>
            </a:r>
            <a:endParaRPr lang="en-US" b="1" dirty="0">
              <a:solidFill>
                <a:srgbClr val="FF0000"/>
              </a:solidFill>
              <a:latin typeface="Consolas" pitchFamily="49" charset="0"/>
              <a:cs typeface="Consolas" pitchFamily="49" charset="0"/>
            </a:endParaRPr>
          </a:p>
          <a:p>
            <a:r>
              <a:rPr lang="en-US" dirty="0"/>
              <a:t>To exit the Semaphore, call </a:t>
            </a:r>
            <a:r>
              <a:rPr lang="en-US" b="1" dirty="0">
                <a:solidFill>
                  <a:srgbClr val="7030A0"/>
                </a:solidFill>
                <a:latin typeface="Consolas" pitchFamily="49" charset="0"/>
                <a:cs typeface="Consolas" pitchFamily="49" charset="0"/>
              </a:rPr>
              <a:t>Release</a:t>
            </a:r>
          </a:p>
          <a:p>
            <a:endParaRPr lang="en-US" dirty="0"/>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7D262FFE-F679-43F4-ADF9-F9D82DA4A82D}" type="slidenum">
              <a:rPr lang="en-US" smtClean="0"/>
              <a:pPr/>
              <a:t>245</a:t>
            </a:fld>
            <a:endParaRPr lang="en-US"/>
          </a:p>
        </p:txBody>
      </p:sp>
    </p:spTree>
    <p:extLst>
      <p:ext uri="{BB962C8B-B14F-4D97-AF65-F5344CB8AC3E}">
        <p14:creationId xmlns:p14="http://schemas.microsoft.com/office/powerpoint/2010/main" val="3575744635"/>
      </p:ext>
    </p:extLst>
  </p:cSld>
  <p:clrMapOvr>
    <a:masterClrMapping/>
  </p:clrMapOvr>
  <p:transition>
    <p:fade/>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Objects</a:t>
            </a:r>
          </a:p>
        </p:txBody>
      </p:sp>
      <p:sp>
        <p:nvSpPr>
          <p:cNvPr id="3" name="Content Placeholder 2"/>
          <p:cNvSpPr>
            <a:spLocks noGrp="1"/>
          </p:cNvSpPr>
          <p:nvPr>
            <p:ph idx="1"/>
          </p:nvPr>
        </p:nvSpPr>
        <p:spPr/>
        <p:txBody>
          <a:bodyPr>
            <a:normAutofit fontScale="92500" lnSpcReduction="20000"/>
          </a:bodyPr>
          <a:lstStyle/>
          <a:p>
            <a:r>
              <a:rPr lang="en-US" b="1" dirty="0" err="1">
                <a:solidFill>
                  <a:srgbClr val="FF0000"/>
                </a:solidFill>
                <a:latin typeface="Consolas" pitchFamily="49" charset="0"/>
                <a:cs typeface="Consolas" pitchFamily="49" charset="0"/>
              </a:rPr>
              <a:t>EventWaitHandle</a:t>
            </a:r>
            <a:endParaRPr lang="en-US" b="1" dirty="0">
              <a:solidFill>
                <a:srgbClr val="FF0000"/>
              </a:solidFill>
              <a:latin typeface="Consolas" pitchFamily="49" charset="0"/>
              <a:cs typeface="Consolas" pitchFamily="49" charset="0"/>
            </a:endParaRPr>
          </a:p>
          <a:p>
            <a:pPr lvl="1"/>
            <a:r>
              <a:rPr lang="en-US" dirty="0"/>
              <a:t>Concrete base class</a:t>
            </a:r>
          </a:p>
          <a:p>
            <a:pPr lvl="1"/>
            <a:r>
              <a:rPr lang="en-US" dirty="0"/>
              <a:t>Supports providing a name (for sharing)</a:t>
            </a:r>
          </a:p>
          <a:p>
            <a:r>
              <a:rPr lang="en-US" b="1" dirty="0" err="1">
                <a:solidFill>
                  <a:srgbClr val="FF0000"/>
                </a:solidFill>
                <a:latin typeface="Consolas" pitchFamily="49" charset="0"/>
                <a:cs typeface="Consolas" pitchFamily="49" charset="0"/>
              </a:rPr>
              <a:t>AutoResetEvent</a:t>
            </a:r>
            <a:endParaRPr lang="en-US" b="1" dirty="0">
              <a:solidFill>
                <a:srgbClr val="FF0000"/>
              </a:solidFill>
              <a:latin typeface="Consolas" pitchFamily="49" charset="0"/>
              <a:cs typeface="Consolas" pitchFamily="49" charset="0"/>
            </a:endParaRPr>
          </a:p>
          <a:p>
            <a:pPr lvl="1"/>
            <a:r>
              <a:rPr lang="en-US" dirty="0"/>
              <a:t>When set, releases just one thread and goes back to the non-signaled state</a:t>
            </a:r>
          </a:p>
          <a:p>
            <a:r>
              <a:rPr lang="en-US" b="1" dirty="0" err="1">
                <a:solidFill>
                  <a:srgbClr val="FF0000"/>
                </a:solidFill>
                <a:latin typeface="Consolas" pitchFamily="49" charset="0"/>
                <a:cs typeface="Consolas" pitchFamily="49" charset="0"/>
              </a:rPr>
              <a:t>ManualResetEvent</a:t>
            </a:r>
            <a:endParaRPr lang="en-US" b="1" dirty="0">
              <a:solidFill>
                <a:srgbClr val="FF0000"/>
              </a:solidFill>
              <a:latin typeface="Consolas" pitchFamily="49" charset="0"/>
              <a:cs typeface="Consolas" pitchFamily="49" charset="0"/>
            </a:endParaRPr>
          </a:p>
          <a:p>
            <a:pPr lvl="1"/>
            <a:r>
              <a:rPr lang="en-US" dirty="0"/>
              <a:t>When set, releases any number of waiting threads</a:t>
            </a:r>
          </a:p>
          <a:p>
            <a:r>
              <a:rPr lang="en-US" b="1" dirty="0" err="1">
                <a:solidFill>
                  <a:srgbClr val="FF0000"/>
                </a:solidFill>
                <a:latin typeface="Consolas" pitchFamily="49" charset="0"/>
                <a:cs typeface="Consolas" pitchFamily="49" charset="0"/>
              </a:rPr>
              <a:t>ManualResetEventSlim</a:t>
            </a:r>
            <a:endParaRPr lang="en-US" b="1" dirty="0">
              <a:solidFill>
                <a:srgbClr val="FF0000"/>
              </a:solidFill>
              <a:latin typeface="Consolas" pitchFamily="49" charset="0"/>
              <a:cs typeface="Consolas" pitchFamily="49" charset="0"/>
            </a:endParaRPr>
          </a:p>
          <a:p>
            <a:pPr lvl="1"/>
            <a:r>
              <a:rPr lang="en-US" dirty="0"/>
              <a:t>Lightweight version of a </a:t>
            </a:r>
            <a:r>
              <a:rPr lang="en-US" dirty="0" err="1">
                <a:latin typeface="Consolas" pitchFamily="49" charset="0"/>
                <a:cs typeface="Consolas" pitchFamily="49" charset="0"/>
              </a:rPr>
              <a:t>ManualResetEvent</a:t>
            </a:r>
            <a:endParaRPr lang="en-US" dirty="0">
              <a:latin typeface="Consolas" pitchFamily="49" charset="0"/>
              <a:cs typeface="Consolas" pitchFamily="49" charset="0"/>
            </a:endParaRPr>
          </a:p>
          <a:p>
            <a:pPr lvl="1"/>
            <a:r>
              <a:rPr lang="en-US" dirty="0"/>
              <a:t>Cannot be used across </a:t>
            </a:r>
            <a:r>
              <a:rPr lang="en-US" dirty="0" err="1"/>
              <a:t>AppDomains</a:t>
            </a:r>
            <a:r>
              <a:rPr lang="en-US" dirty="0"/>
              <a:t> / processes</a:t>
            </a:r>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7D262FFE-F679-43F4-ADF9-F9D82DA4A82D}" type="slidenum">
              <a:rPr lang="en-US" smtClean="0"/>
              <a:pPr/>
              <a:t>246</a:t>
            </a:fld>
            <a:endParaRPr lang="en-US"/>
          </a:p>
        </p:txBody>
      </p:sp>
    </p:spTree>
    <p:extLst>
      <p:ext uri="{BB962C8B-B14F-4D97-AF65-F5344CB8AC3E}">
        <p14:creationId xmlns:p14="http://schemas.microsoft.com/office/powerpoint/2010/main" val="709948880"/>
      </p:ext>
    </p:extLst>
  </p:cSld>
  <p:clrMapOvr>
    <a:masterClrMapping/>
  </p:clrMapOvr>
  <p:transition>
    <p:fade/>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Local Storage (TLS)</a:t>
            </a:r>
          </a:p>
        </p:txBody>
      </p:sp>
      <p:sp>
        <p:nvSpPr>
          <p:cNvPr id="3" name="Content Placeholder 2"/>
          <p:cNvSpPr>
            <a:spLocks noGrp="1"/>
          </p:cNvSpPr>
          <p:nvPr>
            <p:ph idx="1"/>
          </p:nvPr>
        </p:nvSpPr>
        <p:spPr/>
        <p:txBody>
          <a:bodyPr>
            <a:normAutofit fontScale="77500" lnSpcReduction="20000"/>
          </a:bodyPr>
          <a:lstStyle/>
          <a:p>
            <a:r>
              <a:rPr lang="en-US" dirty="0"/>
              <a:t>Thread specific data that is accessed in the same way from every thread</a:t>
            </a:r>
          </a:p>
          <a:p>
            <a:pPr lvl="1"/>
            <a:r>
              <a:rPr lang="en-US" dirty="0"/>
              <a:t>Each thread can access its own data only</a:t>
            </a:r>
          </a:p>
          <a:p>
            <a:r>
              <a:rPr lang="en-US" dirty="0"/>
              <a:t>Using TLS</a:t>
            </a:r>
          </a:p>
          <a:p>
            <a:pPr lvl="1"/>
            <a:r>
              <a:rPr lang="en-US" dirty="0"/>
              <a:t>The </a:t>
            </a:r>
            <a:r>
              <a:rPr lang="en-US" b="1" dirty="0" err="1">
                <a:solidFill>
                  <a:srgbClr val="FF0000"/>
                </a:solidFill>
                <a:latin typeface="Consolas" pitchFamily="49" charset="0"/>
              </a:rPr>
              <a:t>ThreadStatic</a:t>
            </a:r>
            <a:r>
              <a:rPr lang="en-US" dirty="0"/>
              <a:t> attribute on a static field</a:t>
            </a:r>
          </a:p>
          <a:p>
            <a:pPr lvl="2"/>
            <a:r>
              <a:rPr lang="en-US" dirty="0"/>
              <a:t>Makes the field “thread static”, i.e. “global” to a thread</a:t>
            </a:r>
          </a:p>
          <a:p>
            <a:pPr lvl="2"/>
            <a:r>
              <a:rPr lang="en-US" dirty="0"/>
              <a:t>If initialized, initialization code runs just once</a:t>
            </a:r>
          </a:p>
          <a:p>
            <a:pPr lvl="1"/>
            <a:r>
              <a:rPr lang="en-US" dirty="0"/>
              <a:t>Calling </a:t>
            </a:r>
            <a:r>
              <a:rPr lang="en-US" b="1" dirty="0" err="1">
                <a:solidFill>
                  <a:srgbClr val="7030A0"/>
                </a:solidFill>
                <a:latin typeface="Consolas" pitchFamily="49" charset="0"/>
              </a:rPr>
              <a:t>Thread.AllocateDataSlot</a:t>
            </a:r>
            <a:r>
              <a:rPr lang="en-US" dirty="0"/>
              <a:t> or </a:t>
            </a:r>
            <a:r>
              <a:rPr lang="en-US" b="1" dirty="0" err="1">
                <a:solidFill>
                  <a:srgbClr val="7030A0"/>
                </a:solidFill>
                <a:latin typeface="Consolas" pitchFamily="49" charset="0"/>
              </a:rPr>
              <a:t>Thread.AllocateNamedDataSlot</a:t>
            </a:r>
            <a:r>
              <a:rPr lang="en-US" dirty="0"/>
              <a:t> static methods (returning a dummy </a:t>
            </a:r>
            <a:r>
              <a:rPr lang="en-US" sz="2400" b="1" dirty="0" err="1">
                <a:latin typeface="Consolas" pitchFamily="49" charset="0"/>
              </a:rPr>
              <a:t>LocalDataStoreSlot</a:t>
            </a:r>
            <a:r>
              <a:rPr lang="en-US" dirty="0"/>
              <a:t>) and then</a:t>
            </a:r>
          </a:p>
          <a:p>
            <a:pPr lvl="2"/>
            <a:r>
              <a:rPr lang="en-US" b="1" dirty="0" err="1">
                <a:solidFill>
                  <a:srgbClr val="7030A0"/>
                </a:solidFill>
                <a:latin typeface="Consolas" pitchFamily="49" charset="0"/>
              </a:rPr>
              <a:t>Thread.SetData</a:t>
            </a:r>
            <a:r>
              <a:rPr lang="en-US" dirty="0"/>
              <a:t> and </a:t>
            </a:r>
            <a:r>
              <a:rPr lang="en-US" b="1" dirty="0" err="1">
                <a:solidFill>
                  <a:srgbClr val="7030A0"/>
                </a:solidFill>
                <a:latin typeface="Consolas" pitchFamily="49" charset="0"/>
              </a:rPr>
              <a:t>Thread.GetData</a:t>
            </a:r>
            <a:r>
              <a:rPr lang="en-US" dirty="0"/>
              <a:t> static methods</a:t>
            </a:r>
          </a:p>
          <a:p>
            <a:pPr lvl="1"/>
            <a:r>
              <a:rPr lang="en-US" dirty="0"/>
              <a:t>Can also call </a:t>
            </a:r>
            <a:r>
              <a:rPr lang="en-US" b="1" dirty="0" err="1">
                <a:solidFill>
                  <a:srgbClr val="7030A0"/>
                </a:solidFill>
                <a:latin typeface="Consolas" pitchFamily="49" charset="0"/>
                <a:cs typeface="Consolas" pitchFamily="49" charset="0"/>
              </a:rPr>
              <a:t>Thread.GetNamedDataSlot</a:t>
            </a:r>
            <a:r>
              <a:rPr lang="en-US" dirty="0"/>
              <a:t> without first allocating (will allocate if does not exist)</a:t>
            </a:r>
          </a:p>
          <a:p>
            <a:pPr lvl="1"/>
            <a:r>
              <a:rPr lang="en-US" dirty="0"/>
              <a:t>Use the </a:t>
            </a:r>
            <a:r>
              <a:rPr lang="en-US" b="1" dirty="0" err="1">
                <a:solidFill>
                  <a:srgbClr val="FF0000"/>
                </a:solidFill>
                <a:latin typeface="Consolas" pitchFamily="49" charset="0"/>
                <a:cs typeface="Consolas" pitchFamily="49" charset="0"/>
              </a:rPr>
              <a:t>ThreadLocal</a:t>
            </a:r>
            <a:r>
              <a:rPr lang="en-US" b="1" dirty="0">
                <a:solidFill>
                  <a:srgbClr val="FF0000"/>
                </a:solidFill>
                <a:latin typeface="Consolas" pitchFamily="49" charset="0"/>
                <a:cs typeface="Consolas" pitchFamily="49" charset="0"/>
              </a:rPr>
              <a:t>&lt;T&gt;</a:t>
            </a:r>
            <a:r>
              <a:rPr lang="en-US" dirty="0"/>
              <a:t> class (.NET 4 and up)</a:t>
            </a:r>
          </a:p>
        </p:txBody>
      </p:sp>
      <p:sp>
        <p:nvSpPr>
          <p:cNvPr id="4" name="Slide Number Placeholder 3"/>
          <p:cNvSpPr>
            <a:spLocks noGrp="1"/>
          </p:cNvSpPr>
          <p:nvPr>
            <p:ph type="sldNum" sz="quarter" idx="11"/>
          </p:nvPr>
        </p:nvSpPr>
        <p:spPr/>
        <p:txBody>
          <a:bodyPr/>
          <a:lstStyle/>
          <a:p>
            <a:fld id="{8D5EC362-8DE0-4138-8AD2-9C18772BB671}" type="slidenum">
              <a:rPr lang="he-IL" smtClean="0"/>
              <a:pPr/>
              <a:t>247</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170722601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TLS Example</a:t>
            </a:r>
          </a:p>
        </p:txBody>
      </p:sp>
      <p:sp>
        <p:nvSpPr>
          <p:cNvPr id="3" name="Content Placeholder 2"/>
          <p:cNvSpPr>
            <a:spLocks noGrp="1"/>
          </p:cNvSpPr>
          <p:nvPr>
            <p:ph idx="1"/>
          </p:nvPr>
        </p:nvSpPr>
        <p:spPr/>
        <p:txBody>
          <a:bodyPr/>
          <a:lstStyle/>
          <a:p>
            <a:r>
              <a:rPr lang="en-US" dirty="0"/>
              <a:t>The Random class is not thread safe</a:t>
            </a:r>
          </a:p>
          <a:p>
            <a:endParaRPr lang="en-US" dirty="0"/>
          </a:p>
          <a:p>
            <a:endParaRPr lang="en-US" dirty="0"/>
          </a:p>
          <a:p>
            <a:endParaRPr lang="en-US" dirty="0"/>
          </a:p>
          <a:p>
            <a:r>
              <a:rPr lang="en-US" dirty="0"/>
              <a:t>Can fix with TLS</a:t>
            </a:r>
          </a:p>
        </p:txBody>
      </p:sp>
      <p:sp>
        <p:nvSpPr>
          <p:cNvPr id="4" name="Rectangle 3"/>
          <p:cNvSpPr>
            <a:spLocks noChangeArrowheads="1"/>
          </p:cNvSpPr>
          <p:nvPr/>
        </p:nvSpPr>
        <p:spPr bwMode="auto">
          <a:xfrm>
            <a:off x="381000" y="1928336"/>
            <a:ext cx="8424936" cy="1077218"/>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dirty="0" err="1">
                <a:solidFill>
                  <a:srgbClr val="0000FF"/>
                </a:solidFill>
                <a:effectLst/>
                <a:latin typeface="Consolas" pitchFamily="49" charset="0"/>
                <a:cs typeface="Consolas" pitchFamily="49" charset="0"/>
              </a:rPr>
              <a:t>var</a:t>
            </a: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rnd</a:t>
            </a:r>
            <a:r>
              <a:rPr lang="en-US" sz="1600" dirty="0">
                <a:latin typeface="Consolas" pitchFamily="49" charset="0"/>
                <a:cs typeface="Consolas" pitchFamily="49" charset="0"/>
              </a:rPr>
              <a:t> = </a:t>
            </a:r>
            <a:r>
              <a:rPr lang="en-US" sz="1600" dirty="0">
                <a:solidFill>
                  <a:srgbClr val="0000FF"/>
                </a:solidFill>
                <a:effectLst/>
                <a:latin typeface="Consolas" pitchFamily="49" charset="0"/>
                <a:cs typeface="Consolas" pitchFamily="49" charset="0"/>
              </a:rPr>
              <a:t>new</a:t>
            </a:r>
            <a:r>
              <a:rPr lang="en-US" sz="1600" dirty="0">
                <a:latin typeface="Consolas" pitchFamily="49" charset="0"/>
                <a:cs typeface="Consolas" pitchFamily="49" charset="0"/>
              </a:rPr>
              <a:t> </a:t>
            </a:r>
            <a:r>
              <a:rPr lang="en-US" sz="1600" b="1" dirty="0">
                <a:solidFill>
                  <a:srgbClr val="0000FF"/>
                </a:solidFill>
                <a:effectLst/>
                <a:latin typeface="Consolas" pitchFamily="49" charset="0"/>
                <a:cs typeface="Consolas" pitchFamily="49" charset="0"/>
              </a:rPr>
              <a:t>Random</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err="1">
                <a:solidFill>
                  <a:srgbClr val="0000FF"/>
                </a:solidFill>
                <a:effectLst/>
                <a:latin typeface="Consolas" pitchFamily="49" charset="0"/>
                <a:cs typeface="Consolas" pitchFamily="49" charset="0"/>
              </a:rPr>
              <a:t>var</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numbers</a:t>
            </a:r>
            <a:r>
              <a:rPr lang="en-US" sz="1600" dirty="0">
                <a:latin typeface="Consolas" pitchFamily="49" charset="0"/>
                <a:cs typeface="Consolas" pitchFamily="49" charset="0"/>
              </a:rPr>
              <a:t> = </a:t>
            </a:r>
            <a:r>
              <a:rPr lang="en-US" sz="1600" b="1" dirty="0" err="1">
                <a:solidFill>
                  <a:srgbClr val="0000FF"/>
                </a:solidFill>
                <a:effectLst/>
                <a:latin typeface="Consolas" pitchFamily="49" charset="0"/>
                <a:cs typeface="Consolas" pitchFamily="49" charset="0"/>
              </a:rPr>
              <a:t>Enumerable</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Range</a:t>
            </a:r>
            <a:r>
              <a:rPr lang="en-US" sz="1600" dirty="0">
                <a:latin typeface="Consolas" pitchFamily="49" charset="0"/>
                <a:cs typeface="Consolas" pitchFamily="49" charset="0"/>
              </a:rPr>
              <a:t>(0, 1000000).</a:t>
            </a:r>
            <a:r>
              <a:rPr lang="en-US" sz="1600" dirty="0" err="1">
                <a:solidFill>
                  <a:srgbClr val="020002"/>
                </a:solidFill>
                <a:effectLst/>
                <a:latin typeface="Consolas" pitchFamily="49" charset="0"/>
                <a:cs typeface="Consolas" pitchFamily="49" charset="0"/>
              </a:rPr>
              <a:t>AsParallel</a:t>
            </a:r>
            <a:r>
              <a:rPr lang="en-US" sz="1600" dirty="0">
                <a:latin typeface="Consolas" pitchFamily="49" charset="0"/>
                <a:cs typeface="Consolas" pitchFamily="49" charset="0"/>
              </a:rPr>
              <a:t>().</a:t>
            </a:r>
          </a:p>
          <a:p>
            <a:r>
              <a:rPr lang="en-US" sz="1600" dirty="0">
                <a:solidFill>
                  <a:srgbClr val="020002"/>
                </a:solidFill>
                <a:effectLst/>
                <a:latin typeface="Consolas" pitchFamily="49" charset="0"/>
                <a:cs typeface="Consolas" pitchFamily="49" charset="0"/>
              </a:rPr>
              <a:t>	Select</a:t>
            </a:r>
            <a:r>
              <a:rPr lang="en-US" sz="1600" dirty="0">
                <a:latin typeface="Consolas" pitchFamily="49" charset="0"/>
                <a:cs typeface="Consolas" pitchFamily="49" charset="0"/>
              </a:rPr>
              <a:t>(</a:t>
            </a:r>
            <a:r>
              <a:rPr lang="en-US" sz="1600" dirty="0">
                <a:solidFill>
                  <a:srgbClr val="020002"/>
                </a:solidFill>
                <a:effectLst/>
                <a:latin typeface="Consolas" pitchFamily="49" charset="0"/>
                <a:cs typeface="Consolas" pitchFamily="49" charset="0"/>
              </a:rPr>
              <a:t>n</a:t>
            </a:r>
            <a:r>
              <a:rPr lang="en-US" sz="1600" dirty="0">
                <a:latin typeface="Consolas" pitchFamily="49" charset="0"/>
                <a:cs typeface="Consolas" pitchFamily="49" charset="0"/>
              </a:rPr>
              <a:t> =&gt; </a:t>
            </a:r>
            <a:r>
              <a:rPr lang="en-US" sz="1600" dirty="0" err="1">
                <a:solidFill>
                  <a:srgbClr val="020002"/>
                </a:solidFill>
                <a:effectLst/>
                <a:latin typeface="Consolas" pitchFamily="49" charset="0"/>
                <a:cs typeface="Consolas" pitchFamily="49" charset="0"/>
              </a:rPr>
              <a:t>rnd</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Next</a:t>
            </a:r>
            <a:r>
              <a:rPr lang="en-US" sz="1600" dirty="0">
                <a:latin typeface="Consolas" pitchFamily="49" charset="0"/>
                <a:cs typeface="Consolas" pitchFamily="49" charset="0"/>
              </a:rPr>
              <a:t>(100));</a:t>
            </a:r>
            <a:br>
              <a:rPr lang="en-US" sz="1600" dirty="0">
                <a:latin typeface="Consolas" pitchFamily="49" charset="0"/>
                <a:cs typeface="Consolas" pitchFamily="49" charset="0"/>
              </a:rPr>
            </a:br>
            <a:r>
              <a:rPr lang="en-US" sz="1600" b="1" dirty="0" err="1">
                <a:solidFill>
                  <a:srgbClr val="0000FF"/>
                </a:solidFill>
                <a:effectLst/>
                <a:latin typeface="Consolas" pitchFamily="49" charset="0"/>
                <a:cs typeface="Consolas" pitchFamily="49" charset="0"/>
              </a:rPr>
              <a:t>Console</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WriteLine</a:t>
            </a:r>
            <a:r>
              <a:rPr lang="en-US" sz="1600" dirty="0">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numbers</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Average</a:t>
            </a:r>
            <a:r>
              <a:rPr lang="en-US" sz="1600" dirty="0">
                <a:latin typeface="Consolas" pitchFamily="49" charset="0"/>
                <a:cs typeface="Consolas" pitchFamily="49" charset="0"/>
              </a:rPr>
              <a:t>()); </a:t>
            </a:r>
            <a:r>
              <a:rPr lang="en-US" sz="1600" dirty="0">
                <a:solidFill>
                  <a:srgbClr val="008000"/>
                </a:solidFill>
                <a:effectLst/>
                <a:latin typeface="Consolas" pitchFamily="49" charset="0"/>
                <a:cs typeface="Consolas" pitchFamily="49" charset="0"/>
              </a:rPr>
              <a:t>// expected: ~50</a:t>
            </a:r>
            <a:endParaRPr lang="en-US" sz="1600" dirty="0">
              <a:solidFill>
                <a:srgbClr val="000000"/>
              </a:solidFill>
              <a:latin typeface="Consolas" pitchFamily="49" charset="0"/>
              <a:cs typeface="Consolas" pitchFamily="49" charset="0"/>
            </a:endParaRPr>
          </a:p>
        </p:txBody>
      </p:sp>
      <p:sp>
        <p:nvSpPr>
          <p:cNvPr id="5" name="Rectangle 4"/>
          <p:cNvSpPr>
            <a:spLocks noChangeArrowheads="1"/>
          </p:cNvSpPr>
          <p:nvPr/>
        </p:nvSpPr>
        <p:spPr bwMode="auto">
          <a:xfrm>
            <a:off x="358140" y="4409817"/>
            <a:ext cx="8424936" cy="1323439"/>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dirty="0" err="1">
                <a:solidFill>
                  <a:srgbClr val="0000FF"/>
                </a:solidFill>
                <a:effectLst/>
                <a:latin typeface="Consolas" pitchFamily="49" charset="0"/>
                <a:cs typeface="Consolas" pitchFamily="49" charset="0"/>
              </a:rPr>
              <a:t>var</a:t>
            </a: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rnd</a:t>
            </a:r>
            <a:r>
              <a:rPr lang="en-US" sz="1600" dirty="0">
                <a:latin typeface="Consolas" pitchFamily="49" charset="0"/>
                <a:cs typeface="Consolas" pitchFamily="49" charset="0"/>
              </a:rPr>
              <a:t> = </a:t>
            </a:r>
            <a:r>
              <a:rPr lang="en-US" sz="1600" dirty="0">
                <a:solidFill>
                  <a:srgbClr val="0000FF"/>
                </a:solidFill>
                <a:effectLst/>
                <a:latin typeface="Consolas" pitchFamily="49" charset="0"/>
                <a:cs typeface="Consolas" pitchFamily="49" charset="0"/>
              </a:rPr>
              <a:t>new</a:t>
            </a:r>
            <a:r>
              <a:rPr lang="en-US" sz="1600" dirty="0">
                <a:latin typeface="Consolas" pitchFamily="49" charset="0"/>
                <a:cs typeface="Consolas" pitchFamily="49" charset="0"/>
              </a:rPr>
              <a:t> </a:t>
            </a:r>
            <a:r>
              <a:rPr lang="en-US" sz="1600" b="1" dirty="0" err="1">
                <a:solidFill>
                  <a:srgbClr val="0000FF"/>
                </a:solidFill>
                <a:effectLst/>
                <a:latin typeface="Consolas" pitchFamily="49" charset="0"/>
                <a:cs typeface="Consolas" pitchFamily="49" charset="0"/>
              </a:rPr>
              <a:t>ThreadLocal</a:t>
            </a:r>
            <a:r>
              <a:rPr lang="en-US" sz="1600" dirty="0">
                <a:latin typeface="Consolas" pitchFamily="49" charset="0"/>
                <a:cs typeface="Consolas" pitchFamily="49" charset="0"/>
              </a:rPr>
              <a:t>&lt;</a:t>
            </a:r>
            <a:r>
              <a:rPr lang="en-US" sz="1600" b="1" dirty="0">
                <a:solidFill>
                  <a:srgbClr val="0000FF"/>
                </a:solidFill>
                <a:effectLst/>
                <a:latin typeface="Consolas" pitchFamily="49" charset="0"/>
                <a:cs typeface="Consolas" pitchFamily="49" charset="0"/>
              </a:rPr>
              <a:t>Random</a:t>
            </a:r>
            <a:r>
              <a:rPr lang="en-US" sz="1600" dirty="0">
                <a:latin typeface="Consolas" pitchFamily="49" charset="0"/>
                <a:cs typeface="Consolas" pitchFamily="49" charset="0"/>
              </a:rPr>
              <a:t>&gt;(() =&gt; </a:t>
            </a:r>
          </a:p>
          <a:p>
            <a:r>
              <a:rPr lang="en-US" sz="1600" dirty="0">
                <a:solidFill>
                  <a:srgbClr val="0000FF"/>
                </a:solidFill>
                <a:effectLst/>
                <a:latin typeface="Consolas" pitchFamily="49" charset="0"/>
                <a:cs typeface="Consolas" pitchFamily="49" charset="0"/>
              </a:rPr>
              <a:t>	new</a:t>
            </a:r>
            <a:r>
              <a:rPr lang="en-US" sz="1600" dirty="0">
                <a:latin typeface="Consolas" pitchFamily="49" charset="0"/>
                <a:cs typeface="Consolas" pitchFamily="49" charset="0"/>
              </a:rPr>
              <a:t> </a:t>
            </a:r>
            <a:r>
              <a:rPr lang="en-US" sz="1600" b="1" dirty="0">
                <a:solidFill>
                  <a:srgbClr val="0000FF"/>
                </a:solidFill>
                <a:effectLst/>
                <a:latin typeface="Consolas" pitchFamily="49" charset="0"/>
                <a:cs typeface="Consolas" pitchFamily="49" charset="0"/>
              </a:rPr>
              <a:t>Random</a:t>
            </a:r>
            <a:r>
              <a:rPr lang="en-US" sz="1600" dirty="0">
                <a:latin typeface="Consolas" pitchFamily="49" charset="0"/>
                <a:cs typeface="Consolas" pitchFamily="49" charset="0"/>
              </a:rPr>
              <a:t>(</a:t>
            </a:r>
            <a:r>
              <a:rPr lang="en-US" sz="1600" b="1" dirty="0" err="1">
                <a:solidFill>
                  <a:srgbClr val="2B91AF"/>
                </a:solidFill>
                <a:effectLst/>
                <a:latin typeface="Consolas" pitchFamily="49" charset="0"/>
                <a:cs typeface="Consolas" pitchFamily="49" charset="0"/>
              </a:rPr>
              <a:t>Guid</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NewGuid</a:t>
            </a:r>
            <a:r>
              <a:rPr lang="en-US" sz="1600" dirty="0">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GetHashCode</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err="1">
                <a:solidFill>
                  <a:srgbClr val="0000FF"/>
                </a:solidFill>
                <a:effectLst/>
                <a:latin typeface="Consolas" pitchFamily="49" charset="0"/>
                <a:cs typeface="Consolas" pitchFamily="49" charset="0"/>
              </a:rPr>
              <a:t>var</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numbers</a:t>
            </a:r>
            <a:r>
              <a:rPr lang="en-US" sz="1600" dirty="0">
                <a:latin typeface="Consolas" pitchFamily="49" charset="0"/>
                <a:cs typeface="Consolas" pitchFamily="49" charset="0"/>
              </a:rPr>
              <a:t> = </a:t>
            </a:r>
            <a:r>
              <a:rPr lang="en-US" sz="1600" b="1" dirty="0" err="1">
                <a:solidFill>
                  <a:srgbClr val="0000FF"/>
                </a:solidFill>
                <a:effectLst/>
                <a:latin typeface="Consolas" pitchFamily="49" charset="0"/>
                <a:cs typeface="Consolas" pitchFamily="49" charset="0"/>
              </a:rPr>
              <a:t>Enumerable</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Range</a:t>
            </a:r>
            <a:r>
              <a:rPr lang="en-US" sz="1600" dirty="0">
                <a:latin typeface="Consolas" pitchFamily="49" charset="0"/>
                <a:cs typeface="Consolas" pitchFamily="49" charset="0"/>
              </a:rPr>
              <a:t>(0, 1000000).</a:t>
            </a:r>
            <a:r>
              <a:rPr lang="en-US" sz="1600" dirty="0" err="1">
                <a:solidFill>
                  <a:srgbClr val="020002"/>
                </a:solidFill>
                <a:effectLst/>
                <a:latin typeface="Consolas" pitchFamily="49" charset="0"/>
                <a:cs typeface="Consolas" pitchFamily="49" charset="0"/>
              </a:rPr>
              <a:t>AsParallel</a:t>
            </a:r>
            <a:r>
              <a:rPr lang="en-US" sz="1600" dirty="0">
                <a:latin typeface="Consolas" pitchFamily="49" charset="0"/>
                <a:cs typeface="Consolas" pitchFamily="49" charset="0"/>
              </a:rPr>
              <a:t>().</a:t>
            </a:r>
          </a:p>
          <a:p>
            <a:r>
              <a:rPr lang="en-US" sz="1600" dirty="0">
                <a:solidFill>
                  <a:srgbClr val="020002"/>
                </a:solidFill>
                <a:effectLst/>
                <a:latin typeface="Consolas" pitchFamily="49" charset="0"/>
                <a:cs typeface="Consolas" pitchFamily="49" charset="0"/>
              </a:rPr>
              <a:t>	Select</a:t>
            </a:r>
            <a:r>
              <a:rPr lang="en-US" sz="1600" dirty="0">
                <a:latin typeface="Consolas" pitchFamily="49" charset="0"/>
                <a:cs typeface="Consolas" pitchFamily="49" charset="0"/>
              </a:rPr>
              <a:t>(</a:t>
            </a:r>
            <a:r>
              <a:rPr lang="en-US" sz="1600" dirty="0">
                <a:solidFill>
                  <a:srgbClr val="020002"/>
                </a:solidFill>
                <a:effectLst/>
                <a:latin typeface="Consolas" pitchFamily="49" charset="0"/>
                <a:cs typeface="Consolas" pitchFamily="49" charset="0"/>
              </a:rPr>
              <a:t>n</a:t>
            </a:r>
            <a:r>
              <a:rPr lang="en-US" sz="1600" dirty="0">
                <a:latin typeface="Consolas" pitchFamily="49" charset="0"/>
                <a:cs typeface="Consolas" pitchFamily="49" charset="0"/>
              </a:rPr>
              <a:t> =&gt; </a:t>
            </a:r>
            <a:r>
              <a:rPr lang="en-US" sz="1600" dirty="0" err="1">
                <a:solidFill>
                  <a:srgbClr val="020002"/>
                </a:solidFill>
                <a:effectLst/>
                <a:latin typeface="Consolas" pitchFamily="49" charset="0"/>
                <a:cs typeface="Consolas" pitchFamily="49" charset="0"/>
              </a:rPr>
              <a:t>rnd</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Value</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Next</a:t>
            </a:r>
            <a:r>
              <a:rPr lang="en-US" sz="1600" dirty="0">
                <a:latin typeface="Consolas" pitchFamily="49" charset="0"/>
                <a:cs typeface="Consolas" pitchFamily="49" charset="0"/>
              </a:rPr>
              <a:t>(100));</a:t>
            </a:r>
            <a:br>
              <a:rPr lang="en-US" sz="1600" dirty="0">
                <a:latin typeface="Consolas" pitchFamily="49" charset="0"/>
                <a:cs typeface="Consolas" pitchFamily="49" charset="0"/>
              </a:rPr>
            </a:br>
            <a:r>
              <a:rPr lang="en-US" sz="1600" b="1" dirty="0" err="1">
                <a:solidFill>
                  <a:srgbClr val="0000FF"/>
                </a:solidFill>
                <a:effectLst/>
                <a:latin typeface="Consolas" pitchFamily="49" charset="0"/>
                <a:cs typeface="Consolas" pitchFamily="49" charset="0"/>
              </a:rPr>
              <a:t>Console</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WriteLine</a:t>
            </a:r>
            <a:r>
              <a:rPr lang="en-US" sz="1600" dirty="0">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numbers</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Average</a:t>
            </a:r>
            <a:r>
              <a:rPr lang="en-US" sz="1600" dirty="0">
                <a:latin typeface="Consolas" pitchFamily="49" charset="0"/>
                <a:cs typeface="Consolas" pitchFamily="49" charset="0"/>
              </a:rPr>
              <a:t>()); </a:t>
            </a:r>
            <a:r>
              <a:rPr lang="en-US" sz="1600" dirty="0">
                <a:solidFill>
                  <a:srgbClr val="008000"/>
                </a:solidFill>
                <a:effectLst/>
                <a:latin typeface="Consolas" pitchFamily="49" charset="0"/>
                <a:cs typeface="Consolas" pitchFamily="49" charset="0"/>
              </a:rPr>
              <a:t>// result: ~50</a:t>
            </a:r>
            <a:endParaRPr lang="en-US" sz="1600" dirty="0">
              <a:solidFill>
                <a:srgbClr val="000000"/>
              </a:solidFill>
              <a:latin typeface="Consolas" pitchFamily="49" charset="0"/>
              <a:cs typeface="Consolas" pitchFamily="49" charset="0"/>
            </a:endParaRPr>
          </a:p>
        </p:txBody>
      </p:sp>
      <p:sp>
        <p:nvSpPr>
          <p:cNvPr id="6" name="Footer Placeholder 5"/>
          <p:cNvSpPr>
            <a:spLocks noGrp="1"/>
          </p:cNvSpPr>
          <p:nvPr>
            <p:ph type="ftr" sz="quarter" idx="11"/>
          </p:nvPr>
        </p:nvSpPr>
        <p:spPr/>
        <p:txBody>
          <a:bodyPr/>
          <a:lstStyle/>
          <a:p>
            <a:r>
              <a:rPr lang="en-US"/>
              <a:t>(C)2011 by Pavel Yosifovich</a:t>
            </a:r>
          </a:p>
        </p:txBody>
      </p:sp>
      <p:sp>
        <p:nvSpPr>
          <p:cNvPr id="7" name="Slide Number Placeholder 6"/>
          <p:cNvSpPr>
            <a:spLocks noGrp="1"/>
          </p:cNvSpPr>
          <p:nvPr>
            <p:ph type="sldNum" sz="quarter" idx="12"/>
          </p:nvPr>
        </p:nvSpPr>
        <p:spPr/>
        <p:txBody>
          <a:bodyPr/>
          <a:lstStyle/>
          <a:p>
            <a:fld id="{301210FF-26AF-45AE-9015-DF8621E89FCE}" type="slidenum">
              <a:rPr lang="en-US" smtClean="0"/>
              <a:t>248</a:t>
            </a:fld>
            <a:endParaRPr lang="en-US"/>
          </a:p>
        </p:txBody>
      </p:sp>
    </p:spTree>
    <p:extLst>
      <p:ext uri="{BB962C8B-B14F-4D97-AF65-F5344CB8AC3E}">
        <p14:creationId xmlns:p14="http://schemas.microsoft.com/office/powerpoint/2010/main" val="3493054894"/>
      </p:ext>
    </p:extLst>
  </p:cSld>
  <p:clrMapOvr>
    <a:masterClrMapping/>
  </p:clrMapOvr>
  <p:transition>
    <p:fade/>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Thread Pool</a:t>
            </a:r>
          </a:p>
        </p:txBody>
      </p:sp>
      <p:sp>
        <p:nvSpPr>
          <p:cNvPr id="3" name="Content Placeholder 2"/>
          <p:cNvSpPr>
            <a:spLocks noGrp="1"/>
          </p:cNvSpPr>
          <p:nvPr>
            <p:ph idx="1"/>
          </p:nvPr>
        </p:nvSpPr>
        <p:spPr/>
        <p:txBody>
          <a:bodyPr>
            <a:normAutofit fontScale="92500" lnSpcReduction="10000"/>
          </a:bodyPr>
          <a:lstStyle/>
          <a:p>
            <a:r>
              <a:rPr lang="en-US" dirty="0"/>
              <a:t>Asynchronous operations may be issued on a thread from a managed thread pool</a:t>
            </a:r>
          </a:p>
          <a:p>
            <a:pPr lvl="1"/>
            <a:r>
              <a:rPr lang="en-US" dirty="0"/>
              <a:t>Currently, one per process</a:t>
            </a:r>
          </a:p>
          <a:p>
            <a:r>
              <a:rPr lang="en-US" dirty="0"/>
              <a:t>Advantages</a:t>
            </a:r>
          </a:p>
          <a:p>
            <a:pPr lvl="1"/>
            <a:r>
              <a:rPr lang="en-US" dirty="0"/>
              <a:t>No need to explicitly create or destroy threads</a:t>
            </a:r>
          </a:p>
          <a:p>
            <a:pPr lvl="1"/>
            <a:r>
              <a:rPr lang="en-US" dirty="0"/>
              <a:t>Thread pool is dynamic, depending on load</a:t>
            </a:r>
          </a:p>
          <a:p>
            <a:r>
              <a:rPr lang="en-US" dirty="0"/>
              <a:t>Issues</a:t>
            </a:r>
          </a:p>
          <a:p>
            <a:pPr lvl="1"/>
            <a:r>
              <a:rPr lang="en-US" dirty="0"/>
              <a:t>No inherent way to notify completion, return a result, perform cancellation or propagate exceptions</a:t>
            </a:r>
          </a:p>
          <a:p>
            <a:pPr lvl="1"/>
            <a:endParaRPr lang="en-US" dirty="0"/>
          </a:p>
        </p:txBody>
      </p:sp>
      <p:sp>
        <p:nvSpPr>
          <p:cNvPr id="4" name="Slide Number Placeholder 3"/>
          <p:cNvSpPr>
            <a:spLocks noGrp="1"/>
          </p:cNvSpPr>
          <p:nvPr>
            <p:ph type="sldNum" sz="quarter" idx="11"/>
          </p:nvPr>
        </p:nvSpPr>
        <p:spPr/>
        <p:txBody>
          <a:bodyPr/>
          <a:lstStyle/>
          <a:p>
            <a:fld id="{8D5EC362-8DE0-4138-8AD2-9C18772BB671}" type="slidenum">
              <a:rPr lang="he-IL" smtClean="0"/>
              <a:pPr/>
              <a:t>249</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3578497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Reflection and Performance</a:t>
            </a:r>
            <a:endParaRPr lang="he-IL" dirty="0"/>
          </a:p>
        </p:txBody>
      </p:sp>
      <p:sp>
        <p:nvSpPr>
          <p:cNvPr id="3" name="Content Placeholder 2"/>
          <p:cNvSpPr>
            <a:spLocks noGrp="1"/>
          </p:cNvSpPr>
          <p:nvPr>
            <p:ph idx="1"/>
          </p:nvPr>
        </p:nvSpPr>
        <p:spPr/>
        <p:txBody>
          <a:bodyPr>
            <a:normAutofit fontScale="70000" lnSpcReduction="20000"/>
          </a:bodyPr>
          <a:lstStyle/>
          <a:p>
            <a:r>
              <a:rPr lang="en-US" dirty="0"/>
              <a:t>Reflection is slow</a:t>
            </a:r>
          </a:p>
          <a:p>
            <a:r>
              <a:rPr lang="en-US" dirty="0"/>
              <a:t>Dynamic invocation is slow</a:t>
            </a:r>
          </a:p>
          <a:p>
            <a:pPr lvl="1"/>
            <a:r>
              <a:rPr lang="en-US" dirty="0"/>
              <a:t>Define interfaces that types must implement and use those interfaces</a:t>
            </a:r>
          </a:p>
          <a:p>
            <a:r>
              <a:rPr lang="en-US" dirty="0"/>
              <a:t>Don’t cache </a:t>
            </a:r>
            <a:r>
              <a:rPr lang="en-US" b="1" dirty="0" err="1">
                <a:solidFill>
                  <a:srgbClr val="FF0000"/>
                </a:solidFill>
                <a:latin typeface="Consolas" pitchFamily="49" charset="0"/>
              </a:rPr>
              <a:t>MemberInfo</a:t>
            </a:r>
            <a:r>
              <a:rPr lang="en-US" dirty="0"/>
              <a:t>-derived objects</a:t>
            </a:r>
          </a:p>
          <a:p>
            <a:pPr lvl="1"/>
            <a:r>
              <a:rPr lang="en-US" dirty="0"/>
              <a:t>They consume a large amount of memory</a:t>
            </a:r>
          </a:p>
          <a:p>
            <a:pPr lvl="1"/>
            <a:r>
              <a:rPr lang="en-US" dirty="0"/>
              <a:t>Use a runtime handle type instead</a:t>
            </a:r>
          </a:p>
          <a:p>
            <a:pPr lvl="2"/>
            <a:r>
              <a:rPr lang="en-US" dirty="0"/>
              <a:t>A value type containing an </a:t>
            </a:r>
            <a:r>
              <a:rPr lang="en-US" b="1" dirty="0" err="1">
                <a:solidFill>
                  <a:srgbClr val="FF0000"/>
                </a:solidFill>
                <a:latin typeface="Consolas" pitchFamily="49" charset="0"/>
              </a:rPr>
              <a:t>IntPtr</a:t>
            </a:r>
            <a:r>
              <a:rPr lang="en-US" dirty="0"/>
              <a:t> only</a:t>
            </a:r>
          </a:p>
          <a:p>
            <a:r>
              <a:rPr lang="en-US" dirty="0"/>
              <a:t>Runtime handles (in the </a:t>
            </a:r>
            <a:r>
              <a:rPr lang="en-US" dirty="0">
                <a:latin typeface="Consolas" pitchFamily="49" charset="0"/>
              </a:rPr>
              <a:t>System</a:t>
            </a:r>
            <a:r>
              <a:rPr lang="en-US" dirty="0"/>
              <a:t> namespace)</a:t>
            </a:r>
          </a:p>
          <a:p>
            <a:pPr lvl="1"/>
            <a:r>
              <a:rPr lang="en-US" b="1" dirty="0" err="1">
                <a:solidFill>
                  <a:srgbClr val="FF0000"/>
                </a:solidFill>
                <a:latin typeface="Consolas" pitchFamily="49" charset="0"/>
              </a:rPr>
              <a:t>RuntimeTypeHandle</a:t>
            </a:r>
            <a:endParaRPr lang="en-US" b="1" dirty="0">
              <a:solidFill>
                <a:srgbClr val="FF0000"/>
              </a:solidFill>
              <a:latin typeface="Consolas" pitchFamily="49" charset="0"/>
            </a:endParaRPr>
          </a:p>
          <a:p>
            <a:pPr lvl="2"/>
            <a:r>
              <a:rPr lang="en-US" b="1" dirty="0" err="1">
                <a:solidFill>
                  <a:srgbClr val="7030A0"/>
                </a:solidFill>
                <a:latin typeface="Consolas" pitchFamily="49" charset="0"/>
              </a:rPr>
              <a:t>Type.GetTypeHandle</a:t>
            </a:r>
            <a:r>
              <a:rPr lang="en-US" dirty="0"/>
              <a:t>, </a:t>
            </a:r>
            <a:r>
              <a:rPr lang="en-US" sz="2900" b="1" dirty="0" err="1">
                <a:solidFill>
                  <a:srgbClr val="7030A0"/>
                </a:solidFill>
                <a:latin typeface="Consolas" pitchFamily="49" charset="0"/>
              </a:rPr>
              <a:t>Type.GetTypeFromHandle</a:t>
            </a:r>
            <a:endParaRPr lang="en-US" sz="2900" b="1" dirty="0">
              <a:solidFill>
                <a:srgbClr val="7030A0"/>
              </a:solidFill>
              <a:latin typeface="Consolas" pitchFamily="49" charset="0"/>
            </a:endParaRPr>
          </a:p>
          <a:p>
            <a:pPr lvl="1"/>
            <a:r>
              <a:rPr lang="en-US" sz="3100" b="1" dirty="0" err="1">
                <a:solidFill>
                  <a:srgbClr val="FF0000"/>
                </a:solidFill>
                <a:latin typeface="Consolas" pitchFamily="49" charset="0"/>
              </a:rPr>
              <a:t>RuntimeFieldHandle</a:t>
            </a:r>
            <a:endParaRPr lang="en-US" sz="3100" b="1" dirty="0">
              <a:solidFill>
                <a:srgbClr val="FF0000"/>
              </a:solidFill>
              <a:latin typeface="Consolas" pitchFamily="49" charset="0"/>
            </a:endParaRPr>
          </a:p>
          <a:p>
            <a:pPr lvl="2"/>
            <a:r>
              <a:rPr lang="en-US" sz="2900" b="1" dirty="0" err="1">
                <a:solidFill>
                  <a:srgbClr val="C00000"/>
                </a:solidFill>
                <a:latin typeface="Consolas" pitchFamily="49" charset="0"/>
              </a:rPr>
              <a:t>FieldInfo.FieldHandle</a:t>
            </a:r>
            <a:r>
              <a:rPr lang="en-US" dirty="0"/>
              <a:t>, </a:t>
            </a:r>
            <a:r>
              <a:rPr lang="en-US" sz="2900" b="1" dirty="0" err="1">
                <a:solidFill>
                  <a:srgbClr val="7030A0"/>
                </a:solidFill>
                <a:latin typeface="Consolas" pitchFamily="49" charset="0"/>
              </a:rPr>
              <a:t>FieldInfo.GetFieldFromHandle</a:t>
            </a:r>
            <a:endParaRPr lang="en-US" sz="2900" b="1" dirty="0">
              <a:solidFill>
                <a:srgbClr val="7030A0"/>
              </a:solidFill>
              <a:latin typeface="Consolas" pitchFamily="49" charset="0"/>
            </a:endParaRPr>
          </a:p>
          <a:p>
            <a:pPr lvl="1"/>
            <a:r>
              <a:rPr lang="en-US" sz="3100" b="1" dirty="0" err="1">
                <a:solidFill>
                  <a:srgbClr val="FF0000"/>
                </a:solidFill>
                <a:latin typeface="Consolas" pitchFamily="49" charset="0"/>
              </a:rPr>
              <a:t>RuntimeMethodHandle</a:t>
            </a:r>
            <a:endParaRPr lang="en-US" sz="3100" b="1" dirty="0">
              <a:solidFill>
                <a:srgbClr val="FF0000"/>
              </a:solidFill>
              <a:latin typeface="Consolas" pitchFamily="49" charset="0"/>
            </a:endParaRPr>
          </a:p>
          <a:p>
            <a:pPr lvl="2"/>
            <a:r>
              <a:rPr lang="en-US" sz="2900" b="1" dirty="0" err="1">
                <a:solidFill>
                  <a:srgbClr val="C00000"/>
                </a:solidFill>
                <a:latin typeface="Consolas" pitchFamily="49" charset="0"/>
              </a:rPr>
              <a:t>MethodInfo.MethodHandle</a:t>
            </a:r>
            <a:r>
              <a:rPr lang="en-US" dirty="0"/>
              <a:t>, </a:t>
            </a:r>
            <a:r>
              <a:rPr lang="en-US" sz="2900" b="1" dirty="0" err="1">
                <a:solidFill>
                  <a:srgbClr val="7030A0"/>
                </a:solidFill>
                <a:latin typeface="Consolas" pitchFamily="49" charset="0"/>
              </a:rPr>
              <a:t>MethodInfo.GetMethodFromHandle</a:t>
            </a:r>
            <a:endParaRPr lang="he-IL" sz="2900" b="1" dirty="0">
              <a:solidFill>
                <a:srgbClr val="7030A0"/>
              </a:solidFill>
              <a:latin typeface="Consolas" pitchFamily="49" charset="0"/>
            </a:endParaRP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25</a:t>
            </a:fld>
            <a:endParaRPr lang="he-IL"/>
          </a:p>
        </p:txBody>
      </p:sp>
    </p:spTree>
  </p:cSld>
  <p:clrMapOvr>
    <a:masterClrMapping/>
  </p:clrMapOvr>
  <p:transition>
    <p:fade/>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Thread Pool</a:t>
            </a:r>
          </a:p>
        </p:txBody>
      </p:sp>
      <p:sp>
        <p:nvSpPr>
          <p:cNvPr id="3" name="Content Placeholder 2"/>
          <p:cNvSpPr>
            <a:spLocks noGrp="1"/>
          </p:cNvSpPr>
          <p:nvPr>
            <p:ph idx="1"/>
          </p:nvPr>
        </p:nvSpPr>
        <p:spPr>
          <a:xfrm>
            <a:off x="457200" y="2708920"/>
            <a:ext cx="8229600" cy="3539480"/>
          </a:xfrm>
        </p:spPr>
        <p:txBody>
          <a:bodyPr>
            <a:normAutofit fontScale="92500" lnSpcReduction="10000"/>
          </a:bodyPr>
          <a:lstStyle/>
          <a:p>
            <a:r>
              <a:rPr lang="en-US" dirty="0"/>
              <a:t>Static methods of the </a:t>
            </a:r>
            <a:r>
              <a:rPr lang="en-US" b="1" dirty="0" err="1">
                <a:solidFill>
                  <a:srgbClr val="FF0000"/>
                </a:solidFill>
                <a:latin typeface="Consolas" pitchFamily="49" charset="0"/>
              </a:rPr>
              <a:t>ThreadPool</a:t>
            </a:r>
            <a:r>
              <a:rPr lang="en-US" dirty="0"/>
              <a:t> class</a:t>
            </a:r>
          </a:p>
          <a:p>
            <a:pPr lvl="1"/>
            <a:r>
              <a:rPr lang="en-US" dirty="0"/>
              <a:t>These methods return almost immediately</a:t>
            </a:r>
          </a:p>
          <a:p>
            <a:pPr lvl="2"/>
            <a:r>
              <a:rPr lang="en-US" dirty="0"/>
              <a:t>Always return true</a:t>
            </a:r>
          </a:p>
          <a:p>
            <a:r>
              <a:rPr lang="en-US" dirty="0"/>
              <a:t>Accept a delegate that actually does the work</a:t>
            </a:r>
          </a:p>
          <a:p>
            <a:r>
              <a:rPr lang="en-US" dirty="0"/>
              <a:t>The “Unsafe” version prevents getting the security properties of the caller’s call stack</a:t>
            </a:r>
          </a:p>
        </p:txBody>
      </p:sp>
      <p:sp>
        <p:nvSpPr>
          <p:cNvPr id="6" name="Slide Number Placeholder 5"/>
          <p:cNvSpPr>
            <a:spLocks noGrp="1"/>
          </p:cNvSpPr>
          <p:nvPr>
            <p:ph type="sldNum" sz="quarter" idx="12"/>
          </p:nvPr>
        </p:nvSpPr>
        <p:spPr/>
        <p:txBody>
          <a:bodyPr/>
          <a:lstStyle/>
          <a:p>
            <a:fld id="{8D5EC362-8DE0-4138-8AD2-9C18772BB671}" type="slidenum">
              <a:rPr lang="he-IL" smtClean="0"/>
              <a:pPr/>
              <a:t>250</a:t>
            </a:fld>
            <a:endParaRPr lang="he-IL"/>
          </a:p>
        </p:txBody>
      </p:sp>
      <p:sp>
        <p:nvSpPr>
          <p:cNvPr id="4" name="Rectangle 3"/>
          <p:cNvSpPr>
            <a:spLocks noChangeArrowheads="1"/>
          </p:cNvSpPr>
          <p:nvPr/>
        </p:nvSpPr>
        <p:spPr bwMode="auto">
          <a:xfrm>
            <a:off x="838200" y="1268760"/>
            <a:ext cx="7572428" cy="30777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400" b="1" dirty="0">
                <a:latin typeface="Consolas" pitchFamily="49" charset="0"/>
              </a:rPr>
              <a:t>delegate void </a:t>
            </a:r>
            <a:r>
              <a:rPr lang="en-US" altLang="en-US" sz="1400" b="1" dirty="0" err="1">
                <a:latin typeface="Consolas" pitchFamily="49" charset="0"/>
              </a:rPr>
              <a:t>WaitCallback</a:t>
            </a:r>
            <a:r>
              <a:rPr lang="en-US" altLang="en-US" sz="1400" b="1" dirty="0">
                <a:latin typeface="Consolas" pitchFamily="49" charset="0"/>
              </a:rPr>
              <a:t>(object state);</a:t>
            </a:r>
          </a:p>
        </p:txBody>
      </p:sp>
      <p:sp>
        <p:nvSpPr>
          <p:cNvPr id="5" name="Rectangle 4"/>
          <p:cNvSpPr>
            <a:spLocks noChangeArrowheads="1"/>
          </p:cNvSpPr>
          <p:nvPr/>
        </p:nvSpPr>
        <p:spPr bwMode="auto">
          <a:xfrm>
            <a:off x="838200" y="1697388"/>
            <a:ext cx="7572428" cy="824841"/>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400" b="1" dirty="0">
                <a:latin typeface="Consolas" pitchFamily="49" charset="0"/>
              </a:rPr>
              <a:t>static </a:t>
            </a:r>
            <a:r>
              <a:rPr lang="en-US" altLang="en-US" sz="1400" b="1" dirty="0" err="1">
                <a:latin typeface="Consolas" pitchFamily="49" charset="0"/>
              </a:rPr>
              <a:t>bool</a:t>
            </a:r>
            <a:r>
              <a:rPr lang="en-US" altLang="en-US" sz="1400" b="1" dirty="0">
                <a:latin typeface="Consolas" pitchFamily="49" charset="0"/>
              </a:rPr>
              <a:t> </a:t>
            </a:r>
            <a:r>
              <a:rPr lang="en-US" altLang="en-US" sz="1400" b="1" dirty="0" err="1">
                <a:latin typeface="Consolas" pitchFamily="49" charset="0"/>
              </a:rPr>
              <a:t>QueueUserWorkItem</a:t>
            </a:r>
            <a:r>
              <a:rPr lang="en-US" altLang="en-US" sz="1400" b="1" dirty="0">
                <a:latin typeface="Consolas" pitchFamily="49" charset="0"/>
              </a:rPr>
              <a:t>(</a:t>
            </a:r>
            <a:r>
              <a:rPr lang="en-US" altLang="en-US" sz="1400" b="1" dirty="0" err="1">
                <a:latin typeface="Consolas" pitchFamily="49" charset="0"/>
              </a:rPr>
              <a:t>WaitCallback</a:t>
            </a:r>
            <a:r>
              <a:rPr lang="en-US" altLang="en-US" sz="1400" b="1" dirty="0">
                <a:latin typeface="Consolas" pitchFamily="49" charset="0"/>
              </a:rPr>
              <a:t> callback);	// null state</a:t>
            </a:r>
          </a:p>
          <a:p>
            <a:pPr marL="342900" indent="-342900">
              <a:spcBef>
                <a:spcPct val="20000"/>
              </a:spcBef>
              <a:buClr>
                <a:schemeClr val="hlink"/>
              </a:buClr>
              <a:buSzPct val="70000"/>
            </a:pPr>
            <a:r>
              <a:rPr lang="en-US" altLang="en-US" sz="1400" b="1" dirty="0">
                <a:latin typeface="Consolas" pitchFamily="49" charset="0"/>
              </a:rPr>
              <a:t>static </a:t>
            </a:r>
            <a:r>
              <a:rPr lang="en-US" altLang="en-US" sz="1400" b="1" dirty="0" err="1">
                <a:latin typeface="Consolas" pitchFamily="49" charset="0"/>
              </a:rPr>
              <a:t>bool</a:t>
            </a:r>
            <a:r>
              <a:rPr lang="en-US" altLang="en-US" sz="1400" b="1" dirty="0">
                <a:latin typeface="Consolas" pitchFamily="49" charset="0"/>
              </a:rPr>
              <a:t> </a:t>
            </a:r>
            <a:r>
              <a:rPr lang="en-US" altLang="en-US" sz="1400" b="1" dirty="0" err="1">
                <a:latin typeface="Consolas" pitchFamily="49" charset="0"/>
              </a:rPr>
              <a:t>QueueUserWorkItem</a:t>
            </a:r>
            <a:r>
              <a:rPr lang="en-US" altLang="en-US" sz="1400" b="1" dirty="0">
                <a:latin typeface="Consolas" pitchFamily="49" charset="0"/>
              </a:rPr>
              <a:t>(</a:t>
            </a:r>
            <a:r>
              <a:rPr lang="en-US" altLang="en-US" sz="1400" b="1" dirty="0" err="1">
                <a:latin typeface="Consolas" pitchFamily="49" charset="0"/>
              </a:rPr>
              <a:t>WaitCallback</a:t>
            </a:r>
            <a:r>
              <a:rPr lang="en-US" altLang="en-US" sz="1400" b="1" dirty="0">
                <a:latin typeface="Consolas" pitchFamily="49" charset="0"/>
              </a:rPr>
              <a:t> callback, object state);</a:t>
            </a:r>
          </a:p>
          <a:p>
            <a:pPr marL="342900" indent="-342900">
              <a:spcBef>
                <a:spcPct val="20000"/>
              </a:spcBef>
              <a:buClr>
                <a:schemeClr val="hlink"/>
              </a:buClr>
              <a:buSzPct val="70000"/>
            </a:pPr>
            <a:r>
              <a:rPr lang="en-US" altLang="en-US" sz="1400" b="1" dirty="0">
                <a:latin typeface="Consolas" pitchFamily="49" charset="0"/>
              </a:rPr>
              <a:t>static </a:t>
            </a:r>
            <a:r>
              <a:rPr lang="en-US" altLang="en-US" sz="1400" b="1" dirty="0" err="1">
                <a:latin typeface="Consolas" pitchFamily="49" charset="0"/>
              </a:rPr>
              <a:t>bool</a:t>
            </a:r>
            <a:r>
              <a:rPr lang="en-US" altLang="en-US" sz="1400" b="1" dirty="0">
                <a:latin typeface="Consolas" pitchFamily="49" charset="0"/>
              </a:rPr>
              <a:t> </a:t>
            </a:r>
            <a:r>
              <a:rPr lang="en-US" altLang="en-US" sz="1400" b="1" dirty="0" err="1">
                <a:latin typeface="Consolas" pitchFamily="49" charset="0"/>
              </a:rPr>
              <a:t>UnsafeQueueUserWorkItem</a:t>
            </a:r>
            <a:r>
              <a:rPr lang="en-US" altLang="en-US" sz="1400" b="1" dirty="0">
                <a:latin typeface="Consolas" pitchFamily="49" charset="0"/>
              </a:rPr>
              <a:t>(</a:t>
            </a:r>
            <a:r>
              <a:rPr lang="en-US" altLang="en-US" sz="1400" b="1" dirty="0" err="1">
                <a:latin typeface="Consolas" pitchFamily="49" charset="0"/>
              </a:rPr>
              <a:t>WaitCallback</a:t>
            </a:r>
            <a:r>
              <a:rPr lang="en-US" altLang="en-US" sz="1400" b="1" dirty="0">
                <a:latin typeface="Consolas" pitchFamily="49" charset="0"/>
              </a:rPr>
              <a:t> callback, object state);</a:t>
            </a:r>
          </a:p>
        </p:txBody>
      </p:sp>
      <p:sp>
        <p:nvSpPr>
          <p:cNvPr id="7" name="Footer Placeholder 6"/>
          <p:cNvSpPr>
            <a:spLocks noGrp="1"/>
          </p:cNvSpPr>
          <p:nvPr>
            <p:ph type="ftr" sz="quarter" idx="11"/>
          </p:nvPr>
        </p:nvSpPr>
        <p:spPr/>
        <p:txBody>
          <a:bodyPr/>
          <a:lstStyle/>
          <a:p>
            <a:r>
              <a:rPr lang="en-US"/>
              <a:t>(C)2011 by Pavel Yosifovich</a:t>
            </a:r>
          </a:p>
        </p:txBody>
      </p:sp>
    </p:spTree>
    <p:extLst>
      <p:ext uri="{BB962C8B-B14F-4D97-AF65-F5344CB8AC3E}">
        <p14:creationId xmlns:p14="http://schemas.microsoft.com/office/powerpoint/2010/main" val="105484575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ThreadPool</a:t>
            </a:r>
            <a:r>
              <a:rPr lang="en-US" dirty="0"/>
              <a:t> Example</a:t>
            </a:r>
          </a:p>
        </p:txBody>
      </p:sp>
      <p:sp>
        <p:nvSpPr>
          <p:cNvPr id="4" name="Rectangle 3"/>
          <p:cNvSpPr>
            <a:spLocks noChangeArrowheads="1"/>
          </p:cNvSpPr>
          <p:nvPr/>
        </p:nvSpPr>
        <p:spPr bwMode="auto">
          <a:xfrm>
            <a:off x="457200" y="1600200"/>
            <a:ext cx="5867400" cy="3588675"/>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sz="1600" dirty="0" err="1">
                <a:solidFill>
                  <a:srgbClr val="0000FF"/>
                </a:solidFill>
                <a:effectLst/>
                <a:latin typeface="Consolas" pitchFamily="49" charset="0"/>
                <a:cs typeface="Consolas" pitchFamily="49" charset="0"/>
              </a:rPr>
              <a:t>var</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done</a:t>
            </a:r>
            <a:r>
              <a:rPr lang="en-US" sz="1600" dirty="0">
                <a:latin typeface="Consolas" pitchFamily="49" charset="0"/>
                <a:cs typeface="Consolas" pitchFamily="49" charset="0"/>
              </a:rPr>
              <a:t> = </a:t>
            </a:r>
            <a:r>
              <a:rPr lang="en-US" sz="1600" dirty="0">
                <a:solidFill>
                  <a:srgbClr val="0000FF"/>
                </a:solidFill>
                <a:effectLst/>
                <a:latin typeface="Consolas" pitchFamily="49" charset="0"/>
                <a:cs typeface="Consolas" pitchFamily="49" charset="0"/>
              </a:rPr>
              <a:t>new</a:t>
            </a:r>
            <a:r>
              <a:rPr lang="en-US" sz="1600" dirty="0">
                <a:latin typeface="Consolas" pitchFamily="49" charset="0"/>
                <a:cs typeface="Consolas" pitchFamily="49" charset="0"/>
              </a:rPr>
              <a:t> </a:t>
            </a:r>
            <a:r>
              <a:rPr lang="en-US" sz="1600" b="1" dirty="0" err="1">
                <a:solidFill>
                  <a:srgbClr val="0000FF"/>
                </a:solidFill>
                <a:effectLst/>
                <a:latin typeface="Consolas" pitchFamily="49" charset="0"/>
                <a:cs typeface="Consolas" pitchFamily="49" charset="0"/>
              </a:rPr>
              <a:t>AutoResetEvent</a:t>
            </a:r>
            <a:r>
              <a:rPr lang="en-US" sz="1600" dirty="0">
                <a:latin typeface="Consolas" pitchFamily="49" charset="0"/>
                <a:cs typeface="Consolas" pitchFamily="49" charset="0"/>
              </a:rPr>
              <a:t>(</a:t>
            </a:r>
            <a:r>
              <a:rPr lang="en-US" sz="1600" dirty="0">
                <a:solidFill>
                  <a:srgbClr val="0000FF"/>
                </a:solidFill>
                <a:effectLst/>
                <a:latin typeface="Consolas" pitchFamily="49" charset="0"/>
                <a:cs typeface="Consolas" pitchFamily="49" charset="0"/>
              </a:rPr>
              <a:t>false</a:t>
            </a:r>
            <a:r>
              <a:rPr lang="en-US" sz="1600" dirty="0">
                <a:latin typeface="Consolas" pitchFamily="49" charset="0"/>
                <a:cs typeface="Consolas" pitchFamily="49" charset="0"/>
              </a:rPr>
              <a:t>);</a:t>
            </a:r>
          </a:p>
          <a:p>
            <a:pPr marL="342900" indent="-342900">
              <a:spcBef>
                <a:spcPct val="20000"/>
              </a:spcBef>
              <a:buClr>
                <a:schemeClr val="hlink"/>
              </a:buClr>
              <a:buSzPct val="70000"/>
              <a:buFont typeface="Wingdings" pitchFamily="2" charset="2"/>
              <a:buNone/>
            </a:pPr>
            <a:r>
              <a:rPr lang="en-US" sz="1600" b="1" dirty="0" err="1">
                <a:solidFill>
                  <a:srgbClr val="0000FF"/>
                </a:solidFill>
                <a:effectLst/>
                <a:latin typeface="Consolas" pitchFamily="49" charset="0"/>
                <a:cs typeface="Consolas" pitchFamily="49" charset="0"/>
              </a:rPr>
              <a:t>ThreadPool</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QueueUserWorkItem</a:t>
            </a:r>
            <a:r>
              <a:rPr lang="en-US" sz="1600" dirty="0">
                <a:latin typeface="Consolas" pitchFamily="49" charset="0"/>
                <a:cs typeface="Consolas" pitchFamily="49" charset="0"/>
              </a:rPr>
              <a:t>(</a:t>
            </a:r>
            <a:r>
              <a:rPr lang="en-US" sz="1600" dirty="0">
                <a:solidFill>
                  <a:srgbClr val="020002"/>
                </a:solidFill>
                <a:effectLst/>
                <a:latin typeface="Consolas" pitchFamily="49" charset="0"/>
                <a:cs typeface="Consolas" pitchFamily="49" charset="0"/>
              </a:rPr>
              <a:t>_</a:t>
            </a:r>
            <a:r>
              <a:rPr lang="en-US" sz="1600" dirty="0">
                <a:latin typeface="Consolas" pitchFamily="49" charset="0"/>
                <a:cs typeface="Consolas" pitchFamily="49" charset="0"/>
              </a:rPr>
              <a:t> =&gt; {</a:t>
            </a:r>
          </a:p>
          <a:p>
            <a:pPr marL="342900" indent="-342900">
              <a:spcBef>
                <a:spcPct val="20000"/>
              </a:spcBef>
              <a:buClr>
                <a:schemeClr val="hlink"/>
              </a:buClr>
              <a:buSzPct val="70000"/>
              <a:buFont typeface="Wingdings" pitchFamily="2" charset="2"/>
              <a:buNone/>
            </a:pPr>
            <a:r>
              <a:rPr lang="en-US" sz="1600" b="1" dirty="0">
                <a:solidFill>
                  <a:srgbClr val="0000FF"/>
                </a:solidFill>
                <a:effectLst/>
                <a:latin typeface="Consolas" pitchFamily="49" charset="0"/>
                <a:cs typeface="Consolas" pitchFamily="49" charset="0"/>
              </a:rPr>
              <a:t>	</a:t>
            </a:r>
            <a:r>
              <a:rPr lang="en-US" sz="1600" b="1" dirty="0" err="1">
                <a:solidFill>
                  <a:srgbClr val="0000FF"/>
                </a:solidFill>
                <a:effectLst/>
                <a:latin typeface="Consolas" pitchFamily="49" charset="0"/>
                <a:cs typeface="Consolas" pitchFamily="49" charset="0"/>
              </a:rPr>
              <a:t>Console</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WriteLine</a:t>
            </a:r>
            <a:r>
              <a:rPr lang="en-US" sz="1600" dirty="0">
                <a:latin typeface="Consolas" pitchFamily="49" charset="0"/>
                <a:cs typeface="Consolas" pitchFamily="49" charset="0"/>
              </a:rPr>
              <a:t>(</a:t>
            </a:r>
            <a:r>
              <a:rPr lang="en-US" sz="1600" dirty="0">
                <a:solidFill>
                  <a:srgbClr val="A31515"/>
                </a:solidFill>
                <a:effectLst/>
                <a:latin typeface="Consolas" pitchFamily="49" charset="0"/>
                <a:cs typeface="Consolas" pitchFamily="49" charset="0"/>
              </a:rPr>
              <a:t>"Worker thread: {0}"</a:t>
            </a:r>
            <a:r>
              <a:rPr lang="en-US" sz="1600" dirty="0">
                <a:latin typeface="Consolas" pitchFamily="49" charset="0"/>
                <a:cs typeface="Consolas" pitchFamily="49" charset="0"/>
              </a:rPr>
              <a:t>, </a:t>
            </a:r>
          </a:p>
          <a:p>
            <a:pPr marL="342900" indent="-342900">
              <a:spcBef>
                <a:spcPct val="20000"/>
              </a:spcBef>
              <a:buClr>
                <a:schemeClr val="hlink"/>
              </a:buClr>
              <a:buSzPct val="70000"/>
              <a:buFont typeface="Wingdings" pitchFamily="2" charset="2"/>
              <a:buNone/>
            </a:pPr>
            <a:r>
              <a:rPr lang="en-US" sz="1600" b="1" dirty="0">
                <a:solidFill>
                  <a:srgbClr val="0000FF"/>
                </a:solidFill>
                <a:effectLst/>
                <a:latin typeface="Consolas" pitchFamily="49" charset="0"/>
                <a:cs typeface="Consolas" pitchFamily="49" charset="0"/>
              </a:rPr>
              <a:t>		</a:t>
            </a:r>
            <a:r>
              <a:rPr lang="en-US" sz="1600" b="1" dirty="0" err="1">
                <a:solidFill>
                  <a:srgbClr val="0000FF"/>
                </a:solidFill>
                <a:effectLst/>
                <a:latin typeface="Consolas" pitchFamily="49" charset="0"/>
                <a:cs typeface="Consolas" pitchFamily="49" charset="0"/>
              </a:rPr>
              <a:t>Thread</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CurrentThread</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ManagedThreadId</a:t>
            </a:r>
            <a:r>
              <a:rPr lang="en-US" sz="1600" dirty="0">
                <a:latin typeface="Consolas" pitchFamily="49" charset="0"/>
                <a:cs typeface="Consolas" pitchFamily="49" charset="0"/>
              </a:rPr>
              <a:t>);</a:t>
            </a:r>
          </a:p>
          <a:p>
            <a:pPr marL="342900" indent="-342900">
              <a:spcBef>
                <a:spcPct val="20000"/>
              </a:spcBef>
              <a:buClr>
                <a:schemeClr val="hlink"/>
              </a:buClr>
              <a:buSzPct val="70000"/>
              <a:buFont typeface="Wingdings" pitchFamily="2" charset="2"/>
              <a:buNone/>
            </a:pPr>
            <a:r>
              <a:rPr lang="en-US" sz="1600" b="1" dirty="0">
                <a:solidFill>
                  <a:srgbClr val="0000FF"/>
                </a:solidFill>
                <a:effectLst/>
                <a:latin typeface="Consolas" pitchFamily="49" charset="0"/>
                <a:cs typeface="Consolas" pitchFamily="49" charset="0"/>
              </a:rPr>
              <a:t>	</a:t>
            </a:r>
            <a:r>
              <a:rPr lang="en-US" sz="1600" b="1" dirty="0" err="1">
                <a:solidFill>
                  <a:srgbClr val="0000FF"/>
                </a:solidFill>
                <a:effectLst/>
                <a:latin typeface="Consolas" pitchFamily="49" charset="0"/>
                <a:cs typeface="Consolas" pitchFamily="49" charset="0"/>
              </a:rPr>
              <a:t>Thread</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Sleep</a:t>
            </a:r>
            <a:r>
              <a:rPr lang="en-US" sz="1600" dirty="0">
                <a:latin typeface="Consolas" pitchFamily="49" charset="0"/>
                <a:cs typeface="Consolas" pitchFamily="49" charset="0"/>
              </a:rPr>
              <a:t>(3000); </a:t>
            </a:r>
            <a:r>
              <a:rPr lang="en-US" sz="1600" dirty="0">
                <a:solidFill>
                  <a:srgbClr val="008000"/>
                </a:solidFill>
                <a:effectLst/>
                <a:latin typeface="Consolas" pitchFamily="49" charset="0"/>
                <a:cs typeface="Consolas" pitchFamily="49" charset="0"/>
              </a:rPr>
              <a:t>// simulate work</a:t>
            </a:r>
            <a:endParaRPr lang="en-US" sz="1600" dirty="0">
              <a:latin typeface="Consolas" pitchFamily="49" charset="0"/>
              <a:cs typeface="Consolas" pitchFamily="49" charset="0"/>
            </a:endParaRPr>
          </a:p>
          <a:p>
            <a:pPr marL="342900" indent="-342900">
              <a:spcBef>
                <a:spcPct val="20000"/>
              </a:spcBef>
              <a:buClr>
                <a:schemeClr val="hlink"/>
              </a:buClr>
              <a:buSzPct val="70000"/>
              <a:buFont typeface="Wingdings" pitchFamily="2" charset="2"/>
              <a:buNone/>
            </a:pPr>
            <a:r>
              <a:rPr lang="en-US" sz="1600" b="1" dirty="0">
                <a:solidFill>
                  <a:srgbClr val="0000FF"/>
                </a:solidFill>
                <a:effectLst/>
                <a:latin typeface="Consolas" pitchFamily="49" charset="0"/>
                <a:cs typeface="Consolas" pitchFamily="49" charset="0"/>
              </a:rPr>
              <a:t>	</a:t>
            </a:r>
            <a:r>
              <a:rPr lang="en-US" sz="1600" b="1" dirty="0" err="1">
                <a:solidFill>
                  <a:srgbClr val="0000FF"/>
                </a:solidFill>
                <a:effectLst/>
                <a:latin typeface="Consolas" pitchFamily="49" charset="0"/>
                <a:cs typeface="Consolas" pitchFamily="49" charset="0"/>
              </a:rPr>
              <a:t>Console</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WriteLine</a:t>
            </a:r>
            <a:r>
              <a:rPr lang="en-US" sz="1600" dirty="0">
                <a:latin typeface="Consolas" pitchFamily="49" charset="0"/>
                <a:cs typeface="Consolas" pitchFamily="49" charset="0"/>
              </a:rPr>
              <a:t>(</a:t>
            </a:r>
            <a:r>
              <a:rPr lang="en-US" sz="1600" dirty="0">
                <a:solidFill>
                  <a:srgbClr val="A31515"/>
                </a:solidFill>
                <a:effectLst/>
                <a:latin typeface="Consolas" pitchFamily="49" charset="0"/>
                <a:cs typeface="Consolas" pitchFamily="49" charset="0"/>
              </a:rPr>
              <a:t>"Work complete!"</a:t>
            </a:r>
            <a:r>
              <a:rPr lang="en-US" sz="1600" dirty="0">
                <a:latin typeface="Consolas" pitchFamily="49" charset="0"/>
                <a:cs typeface="Consolas" pitchFamily="49" charset="0"/>
              </a:rPr>
              <a:t>);</a:t>
            </a:r>
          </a:p>
          <a:p>
            <a:pPr marL="342900" indent="-342900">
              <a:spcBef>
                <a:spcPct val="20000"/>
              </a:spcBef>
              <a:buClr>
                <a:schemeClr val="hlink"/>
              </a:buClr>
              <a:buSzPct val="70000"/>
              <a:buFont typeface="Wingdings" pitchFamily="2" charset="2"/>
              <a:buNone/>
            </a:pPr>
            <a:r>
              <a:rPr lang="en-US" sz="1600" dirty="0">
                <a:solidFill>
                  <a:srgbClr val="020002"/>
                </a:solidFill>
                <a:effectLst/>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done</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Set</a:t>
            </a:r>
            <a:r>
              <a:rPr lang="en-US" sz="1600" dirty="0">
                <a:latin typeface="Consolas" pitchFamily="49" charset="0"/>
                <a:cs typeface="Consolas" pitchFamily="49" charset="0"/>
              </a:rPr>
              <a:t>();</a:t>
            </a:r>
          </a:p>
          <a:p>
            <a:pPr marL="342900" indent="-342900">
              <a:spcBef>
                <a:spcPct val="20000"/>
              </a:spcBef>
              <a:buClr>
                <a:schemeClr val="hlink"/>
              </a:buClr>
              <a:buSzPct val="70000"/>
              <a:buFont typeface="Wingdings" pitchFamily="2" charset="2"/>
              <a:buNone/>
            </a:pPr>
            <a:r>
              <a:rPr lang="en-US" sz="1600" dirty="0">
                <a:latin typeface="Consolas" pitchFamily="49" charset="0"/>
                <a:cs typeface="Consolas" pitchFamily="49" charset="0"/>
              </a:rPr>
              <a:t>});</a:t>
            </a:r>
          </a:p>
          <a:p>
            <a:pPr marL="342900" indent="-342900">
              <a:spcBef>
                <a:spcPct val="20000"/>
              </a:spcBef>
              <a:buClr>
                <a:schemeClr val="hlink"/>
              </a:buClr>
              <a:buSzPct val="70000"/>
              <a:buFont typeface="Wingdings" pitchFamily="2" charset="2"/>
              <a:buNone/>
            </a:pPr>
            <a:r>
              <a:rPr lang="en-US" sz="1600" b="1" dirty="0" err="1">
                <a:solidFill>
                  <a:srgbClr val="0000FF"/>
                </a:solidFill>
                <a:effectLst/>
                <a:latin typeface="Consolas" pitchFamily="49" charset="0"/>
                <a:cs typeface="Consolas" pitchFamily="49" charset="0"/>
              </a:rPr>
              <a:t>Console</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WriteLine</a:t>
            </a:r>
            <a:r>
              <a:rPr lang="en-US" sz="1600" dirty="0">
                <a:latin typeface="Consolas" pitchFamily="49" charset="0"/>
                <a:cs typeface="Consolas" pitchFamily="49" charset="0"/>
              </a:rPr>
              <a:t>(</a:t>
            </a:r>
            <a:r>
              <a:rPr lang="en-US" sz="1600" dirty="0">
                <a:solidFill>
                  <a:srgbClr val="A31515"/>
                </a:solidFill>
                <a:effectLst/>
                <a:latin typeface="Consolas" pitchFamily="49" charset="0"/>
                <a:cs typeface="Consolas" pitchFamily="49" charset="0"/>
              </a:rPr>
              <a:t>"Main thread free... {0}"</a:t>
            </a:r>
            <a:r>
              <a:rPr lang="en-US" sz="1600" dirty="0">
                <a:latin typeface="Consolas" pitchFamily="49" charset="0"/>
                <a:cs typeface="Consolas" pitchFamily="49" charset="0"/>
              </a:rPr>
              <a:t>, </a:t>
            </a:r>
          </a:p>
          <a:p>
            <a:pPr marL="342900" indent="-342900">
              <a:spcBef>
                <a:spcPct val="20000"/>
              </a:spcBef>
              <a:buClr>
                <a:schemeClr val="hlink"/>
              </a:buClr>
              <a:buSzPct val="70000"/>
              <a:buFont typeface="Wingdings" pitchFamily="2" charset="2"/>
              <a:buNone/>
            </a:pPr>
            <a:r>
              <a:rPr lang="en-US" sz="1600" b="1" dirty="0">
                <a:solidFill>
                  <a:srgbClr val="0000FF"/>
                </a:solidFill>
                <a:effectLst/>
                <a:latin typeface="Consolas" pitchFamily="49" charset="0"/>
                <a:cs typeface="Consolas" pitchFamily="49" charset="0"/>
              </a:rPr>
              <a:t>	</a:t>
            </a:r>
            <a:r>
              <a:rPr lang="en-US" sz="1600" b="1" dirty="0" err="1">
                <a:solidFill>
                  <a:srgbClr val="0000FF"/>
                </a:solidFill>
                <a:effectLst/>
                <a:latin typeface="Consolas" pitchFamily="49" charset="0"/>
                <a:cs typeface="Consolas" pitchFamily="49" charset="0"/>
              </a:rPr>
              <a:t>Thread</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CurrentThread</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ManagedThreadId</a:t>
            </a:r>
            <a:r>
              <a:rPr lang="en-US" sz="1600" dirty="0">
                <a:latin typeface="Consolas" pitchFamily="49" charset="0"/>
                <a:cs typeface="Consolas" pitchFamily="49" charset="0"/>
              </a:rPr>
              <a:t>);</a:t>
            </a:r>
          </a:p>
          <a:p>
            <a:pPr marL="342900" indent="-342900">
              <a:spcBef>
                <a:spcPct val="20000"/>
              </a:spcBef>
              <a:buClr>
                <a:schemeClr val="hlink"/>
              </a:buClr>
              <a:buSzPct val="70000"/>
              <a:buFont typeface="Wingdings" pitchFamily="2" charset="2"/>
              <a:buNone/>
            </a:pPr>
            <a:r>
              <a:rPr lang="en-US" sz="1600" dirty="0" err="1">
                <a:solidFill>
                  <a:srgbClr val="020002"/>
                </a:solidFill>
                <a:effectLst/>
                <a:latin typeface="Consolas" pitchFamily="49" charset="0"/>
                <a:cs typeface="Consolas" pitchFamily="49" charset="0"/>
              </a:rPr>
              <a:t>done</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WaitOne</a:t>
            </a:r>
            <a:r>
              <a:rPr lang="en-US" sz="1600" dirty="0">
                <a:latin typeface="Consolas" pitchFamily="49" charset="0"/>
                <a:cs typeface="Consolas" pitchFamily="49" charset="0"/>
              </a:rPr>
              <a:t>();</a:t>
            </a:r>
          </a:p>
          <a:p>
            <a:pPr marL="342900" indent="-342900">
              <a:spcBef>
                <a:spcPct val="20000"/>
              </a:spcBef>
              <a:buClr>
                <a:schemeClr val="hlink"/>
              </a:buClr>
              <a:buSzPct val="70000"/>
              <a:buFont typeface="Wingdings" pitchFamily="2" charset="2"/>
              <a:buNone/>
            </a:pPr>
            <a:r>
              <a:rPr lang="en-US" sz="1600" b="1" dirty="0" err="1">
                <a:solidFill>
                  <a:srgbClr val="0000FF"/>
                </a:solidFill>
                <a:effectLst/>
                <a:latin typeface="Consolas" pitchFamily="49" charset="0"/>
                <a:cs typeface="Consolas" pitchFamily="49" charset="0"/>
              </a:rPr>
              <a:t>Console</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WriteLine</a:t>
            </a:r>
            <a:r>
              <a:rPr lang="en-US" sz="1600" dirty="0">
                <a:latin typeface="Consolas" pitchFamily="49" charset="0"/>
                <a:cs typeface="Consolas" pitchFamily="49" charset="0"/>
              </a:rPr>
              <a:t>(</a:t>
            </a:r>
            <a:r>
              <a:rPr lang="en-US" sz="1600" dirty="0">
                <a:solidFill>
                  <a:srgbClr val="A31515"/>
                </a:solidFill>
                <a:effectLst/>
                <a:latin typeface="Consolas" pitchFamily="49" charset="0"/>
                <a:cs typeface="Consolas" pitchFamily="49" charset="0"/>
              </a:rPr>
              <a:t>"Work done!"</a:t>
            </a:r>
            <a:r>
              <a:rPr lang="en-US" sz="1600" dirty="0">
                <a:latin typeface="Consolas" pitchFamily="49" charset="0"/>
                <a:cs typeface="Consolas" pitchFamily="49" charset="0"/>
              </a:rPr>
              <a:t>);</a:t>
            </a:r>
            <a:endParaRPr lang="en-US" altLang="en-US" sz="1600" b="1" dirty="0">
              <a:latin typeface="Consolas" pitchFamily="49" charset="0"/>
              <a:cs typeface="Consolas"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495800"/>
            <a:ext cx="31623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a:t>(C)2011 by Pavel Yosifovich</a:t>
            </a:r>
          </a:p>
        </p:txBody>
      </p:sp>
      <p:sp>
        <p:nvSpPr>
          <p:cNvPr id="6" name="Slide Number Placeholder 5"/>
          <p:cNvSpPr>
            <a:spLocks noGrp="1"/>
          </p:cNvSpPr>
          <p:nvPr>
            <p:ph type="sldNum" sz="quarter" idx="12"/>
          </p:nvPr>
        </p:nvSpPr>
        <p:spPr/>
        <p:txBody>
          <a:bodyPr/>
          <a:lstStyle/>
          <a:p>
            <a:fld id="{301210FF-26AF-45AE-9015-DF8621E89FCE}" type="slidenum">
              <a:rPr lang="en-US" smtClean="0"/>
              <a:t>251</a:t>
            </a:fld>
            <a:endParaRPr lang="en-US"/>
          </a:p>
        </p:txBody>
      </p:sp>
    </p:spTree>
    <p:extLst>
      <p:ext uri="{BB962C8B-B14F-4D97-AF65-F5344CB8AC3E}">
        <p14:creationId xmlns:p14="http://schemas.microsoft.com/office/powerpoint/2010/main" val="3576313150"/>
      </p:ext>
    </p:extLst>
  </p:cSld>
  <p:clrMapOvr>
    <a:masterClrMapping/>
  </p:clrMapOvr>
  <p:transition>
    <p:fade/>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Thread Pool</a:t>
            </a:r>
          </a:p>
        </p:txBody>
      </p:sp>
      <p:sp>
        <p:nvSpPr>
          <p:cNvPr id="3" name="Content Placeholder 2"/>
          <p:cNvSpPr>
            <a:spLocks noGrp="1"/>
          </p:cNvSpPr>
          <p:nvPr>
            <p:ph idx="1"/>
          </p:nvPr>
        </p:nvSpPr>
        <p:spPr>
          <a:xfrm>
            <a:off x="179512" y="1124744"/>
            <a:ext cx="8856984" cy="3960440"/>
          </a:xfrm>
        </p:spPr>
        <p:txBody>
          <a:bodyPr>
            <a:normAutofit fontScale="92500" lnSpcReduction="20000"/>
          </a:bodyPr>
          <a:lstStyle/>
          <a:p>
            <a:r>
              <a:rPr lang="en-US" b="1" dirty="0" err="1">
                <a:solidFill>
                  <a:srgbClr val="7030A0"/>
                </a:solidFill>
              </a:rPr>
              <a:t>RegisterWaitForSingleObject</a:t>
            </a:r>
            <a:endParaRPr lang="en-US" b="1" dirty="0">
              <a:solidFill>
                <a:srgbClr val="7030A0"/>
              </a:solidFill>
            </a:endParaRPr>
          </a:p>
          <a:p>
            <a:pPr lvl="1"/>
            <a:r>
              <a:rPr lang="en-US" dirty="0"/>
              <a:t>Registers a delegate to run when the specified kernel object (</a:t>
            </a:r>
            <a:r>
              <a:rPr lang="en-US" dirty="0" err="1">
                <a:latin typeface="Consolas" pitchFamily="49" charset="0"/>
              </a:rPr>
              <a:t>WaitHandle</a:t>
            </a:r>
            <a:r>
              <a:rPr lang="en-US" dirty="0"/>
              <a:t>) becomes signaled</a:t>
            </a:r>
          </a:p>
          <a:p>
            <a:r>
              <a:rPr lang="en-US" b="1" dirty="0" err="1">
                <a:solidFill>
                  <a:srgbClr val="7030A0"/>
                </a:solidFill>
              </a:rPr>
              <a:t>SetMaxThreads</a:t>
            </a:r>
            <a:r>
              <a:rPr lang="en-US" dirty="0"/>
              <a:t>, </a:t>
            </a:r>
            <a:r>
              <a:rPr lang="en-US" b="1" dirty="0" err="1">
                <a:solidFill>
                  <a:srgbClr val="7030A0"/>
                </a:solidFill>
              </a:rPr>
              <a:t>SetMinThreads</a:t>
            </a:r>
            <a:endParaRPr lang="en-US" b="1" dirty="0">
              <a:solidFill>
                <a:srgbClr val="7030A0"/>
              </a:solidFill>
            </a:endParaRPr>
          </a:p>
          <a:p>
            <a:pPr lvl="1"/>
            <a:r>
              <a:rPr lang="en-US" dirty="0"/>
              <a:t>Changes the default maxima and minima</a:t>
            </a:r>
          </a:p>
          <a:p>
            <a:pPr lvl="1"/>
            <a:r>
              <a:rPr lang="en-US" dirty="0"/>
              <a:t>Use with caution</a:t>
            </a:r>
          </a:p>
          <a:p>
            <a:r>
              <a:rPr lang="en-US" b="1" dirty="0" err="1">
                <a:solidFill>
                  <a:srgbClr val="7030A0"/>
                </a:solidFill>
              </a:rPr>
              <a:t>GetMaxThreads</a:t>
            </a:r>
            <a:r>
              <a:rPr lang="en-US" dirty="0"/>
              <a:t>, </a:t>
            </a:r>
            <a:r>
              <a:rPr lang="en-US" b="1" dirty="0" err="1">
                <a:solidFill>
                  <a:srgbClr val="7030A0"/>
                </a:solidFill>
              </a:rPr>
              <a:t>GetMinThreads</a:t>
            </a:r>
            <a:endParaRPr lang="en-US" b="1" dirty="0">
              <a:solidFill>
                <a:srgbClr val="7030A0"/>
              </a:solidFill>
            </a:endParaRPr>
          </a:p>
          <a:p>
            <a:r>
              <a:rPr lang="en-US" b="1" dirty="0" err="1">
                <a:solidFill>
                  <a:srgbClr val="7030A0"/>
                </a:solidFill>
              </a:rPr>
              <a:t>GetAvailableThreads</a:t>
            </a:r>
            <a:endParaRPr lang="en-US" b="1" dirty="0">
              <a:solidFill>
                <a:srgbClr val="7030A0"/>
              </a:solidFill>
            </a:endParaRPr>
          </a:p>
        </p:txBody>
      </p:sp>
      <p:sp>
        <p:nvSpPr>
          <p:cNvPr id="5" name="Footer Placeholder 4"/>
          <p:cNvSpPr>
            <a:spLocks noGrp="1"/>
          </p:cNvSpPr>
          <p:nvPr>
            <p:ph type="ftr" sz="quarter" idx="11"/>
          </p:nvPr>
        </p:nvSpPr>
        <p:spPr/>
        <p:txBody>
          <a:bodyPr/>
          <a:lstStyle/>
          <a:p>
            <a:r>
              <a:rPr lang="en-US"/>
              <a:t>(C)2011 by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252</a:t>
            </a:fld>
            <a:endParaRPr lang="he-IL"/>
          </a:p>
        </p:txBody>
      </p:sp>
      <p:graphicFrame>
        <p:nvGraphicFramePr>
          <p:cNvPr id="6" name="Table 5"/>
          <p:cNvGraphicFramePr>
            <a:graphicFrameLocks noGrp="1"/>
          </p:cNvGraphicFramePr>
          <p:nvPr>
            <p:extLst>
              <p:ext uri="{D42A27DB-BD31-4B8C-83A1-F6EECF244321}">
                <p14:modId xmlns:p14="http://schemas.microsoft.com/office/powerpoint/2010/main" val="354942470"/>
              </p:ext>
            </p:extLst>
          </p:nvPr>
        </p:nvGraphicFramePr>
        <p:xfrm>
          <a:off x="1447800" y="5105400"/>
          <a:ext cx="6934200" cy="1259840"/>
        </p:xfrm>
        <a:graphic>
          <a:graphicData uri="http://schemas.openxmlformats.org/drawingml/2006/table">
            <a:tbl>
              <a:tblPr firstRow="1" bandRow="1">
                <a:tableStyleId>{5C22544A-7EE6-4342-B048-85BDC9FD1C3A}</a:tableStyleId>
              </a:tblPr>
              <a:tblGrid>
                <a:gridCol w="1314027">
                  <a:extLst>
                    <a:ext uri="{9D8B030D-6E8A-4147-A177-3AD203B41FA5}">
                      <a16:colId xmlns:a16="http://schemas.microsoft.com/office/drawing/2014/main" val="20000"/>
                    </a:ext>
                  </a:extLst>
                </a:gridCol>
                <a:gridCol w="1241025">
                  <a:extLst>
                    <a:ext uri="{9D8B030D-6E8A-4147-A177-3AD203B41FA5}">
                      <a16:colId xmlns:a16="http://schemas.microsoft.com/office/drawing/2014/main" val="20001"/>
                    </a:ext>
                  </a:extLst>
                </a:gridCol>
                <a:gridCol w="1254948">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370840">
                <a:tc>
                  <a:txBody>
                    <a:bodyPr/>
                    <a:lstStyle/>
                    <a:p>
                      <a:pPr algn="ctr"/>
                      <a:r>
                        <a:rPr lang="en-US" sz="1400" dirty="0"/>
                        <a:t>Default # Threads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.NET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.NET 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.NET 4 32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.NET 4 64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400" dirty="0"/>
                        <a:t>Maximum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25</a:t>
                      </a:r>
                      <a:r>
                        <a:rPr lang="en-US" sz="1400" baseline="0" dirty="0"/>
                        <a:t> x cores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250</a:t>
                      </a:r>
                      <a:r>
                        <a:rPr lang="en-US" sz="1400" baseline="0" dirty="0"/>
                        <a:t> x cores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32768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sz="1400" dirty="0"/>
                        <a:t>Minimum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 x cores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 x cores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 x cores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 x cores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7632741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20000"/>
          </a:bodyPr>
          <a:lstStyle/>
          <a:p>
            <a:r>
              <a:rPr lang="en-US" dirty="0"/>
              <a:t>Multithreading is now more important then ever with the ubiquity of multi-core machines</a:t>
            </a:r>
          </a:p>
          <a:p>
            <a:r>
              <a:rPr lang="en-US" dirty="0"/>
              <a:t>Data synchronization is a common issue with multithreaded code</a:t>
            </a:r>
          </a:p>
          <a:p>
            <a:r>
              <a:rPr lang="en-US" dirty="0"/>
              <a:t>Using kernel objects is possible through </a:t>
            </a:r>
            <a:r>
              <a:rPr lang="en-US" dirty="0" err="1">
                <a:latin typeface="Consolas" pitchFamily="49" charset="0"/>
              </a:rPr>
              <a:t>WaitHandle</a:t>
            </a:r>
            <a:r>
              <a:rPr lang="en-US" dirty="0"/>
              <a:t>-derived classes</a:t>
            </a:r>
          </a:p>
          <a:p>
            <a:r>
              <a:rPr lang="en-US" dirty="0"/>
              <a:t>The thread pool may be used for asynchronous operations that do not require a dedicated thread</a:t>
            </a:r>
          </a:p>
          <a:p>
            <a:r>
              <a:rPr lang="en-US" dirty="0"/>
              <a:t>.NET 4 offers significant improvements with the Task Parallel Library and its derivatives</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253</a:t>
            </a:fld>
            <a:endParaRPr lang="he-IL"/>
          </a:p>
        </p:txBody>
      </p:sp>
    </p:spTree>
    <p:extLst>
      <p:ext uri="{BB962C8B-B14F-4D97-AF65-F5344CB8AC3E}">
        <p14:creationId xmlns:p14="http://schemas.microsoft.com/office/powerpoint/2010/main" val="1879493123"/>
      </p:ext>
    </p:extLst>
  </p:cSld>
  <p:clrMapOvr>
    <a:masterClrMapping/>
  </p:clrMapOvr>
  <p:transition>
    <p:fade/>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itle 3"/>
          <p:cNvSpPr>
            <a:spLocks noGrp="1"/>
          </p:cNvSpPr>
          <p:nvPr>
            <p:ph type="title"/>
          </p:nvPr>
        </p:nvSpPr>
        <p:spPr/>
        <p:txBody>
          <a:bodyPr/>
          <a:lstStyle/>
          <a:p>
            <a:r>
              <a:rPr lang="en-US" dirty="0"/>
              <a:t>The Task Parallel Library</a:t>
            </a:r>
            <a:endParaRPr lang="he-IL" dirty="0"/>
          </a:p>
        </p:txBody>
      </p:sp>
      <p:sp>
        <p:nvSpPr>
          <p:cNvPr id="175106" name="Subtitle 4"/>
          <p:cNvSpPr>
            <a:spLocks noGrp="1"/>
          </p:cNvSpPr>
          <p:nvPr>
            <p:ph type="body" idx="1"/>
          </p:nvPr>
        </p:nvSpPr>
        <p:spPr/>
        <p:txBody>
          <a:bodyPr/>
          <a:lstStyle/>
          <a:p>
            <a:r>
              <a:rPr lang="en-US" dirty="0"/>
              <a:t>Module 8</a:t>
            </a:r>
            <a:endParaRPr lang="he-IL" dirty="0"/>
          </a:p>
        </p:txBody>
      </p:sp>
    </p:spTree>
    <p:extLst>
      <p:ext uri="{BB962C8B-B14F-4D97-AF65-F5344CB8AC3E}">
        <p14:creationId xmlns:p14="http://schemas.microsoft.com/office/powerpoint/2010/main" val="3431743548"/>
      </p:ext>
    </p:extLst>
  </p:cSld>
  <p:clrMapOvr>
    <a:masterClrMapping/>
  </p:clrMapOvr>
  <p:transition>
    <p:fade/>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fontScale="92500" lnSpcReduction="10000"/>
          </a:bodyPr>
          <a:lstStyle/>
          <a:p>
            <a:r>
              <a:rPr lang="en-US" dirty="0"/>
              <a:t>Introduction to Tasks</a:t>
            </a:r>
          </a:p>
          <a:p>
            <a:r>
              <a:rPr lang="en-US" dirty="0"/>
              <a:t>Creating Tasks</a:t>
            </a:r>
          </a:p>
          <a:p>
            <a:r>
              <a:rPr lang="en-US" dirty="0"/>
              <a:t>Cancelling Tasks</a:t>
            </a:r>
          </a:p>
          <a:p>
            <a:r>
              <a:rPr lang="en-US" dirty="0"/>
              <a:t>Task Schedulers</a:t>
            </a:r>
          </a:p>
          <a:p>
            <a:r>
              <a:rPr lang="en-US" dirty="0"/>
              <a:t>The </a:t>
            </a:r>
            <a:r>
              <a:rPr lang="en-US" dirty="0">
                <a:latin typeface="Consolas" pitchFamily="49" charset="0"/>
                <a:cs typeface="Consolas" pitchFamily="49" charset="0"/>
              </a:rPr>
              <a:t>Parallel </a:t>
            </a:r>
            <a:r>
              <a:rPr lang="en-US" dirty="0"/>
              <a:t>Class</a:t>
            </a:r>
          </a:p>
          <a:p>
            <a:r>
              <a:rPr lang="en-US" dirty="0"/>
              <a:t>Parallel LINQ</a:t>
            </a:r>
          </a:p>
          <a:p>
            <a:r>
              <a:rPr lang="en-US" dirty="0"/>
              <a:t>Concurrent Collections</a:t>
            </a:r>
          </a:p>
          <a:p>
            <a:r>
              <a:rPr lang="en-US" dirty="0"/>
              <a:t>Accessing UI</a:t>
            </a:r>
          </a:p>
          <a:p>
            <a:r>
              <a:rPr lang="en-US" dirty="0"/>
              <a:t>Summary</a:t>
            </a:r>
          </a:p>
          <a:p>
            <a:endParaRPr lang="en-US"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255</a:t>
            </a:fld>
            <a:endParaRPr lang="he-IL"/>
          </a:p>
        </p:txBody>
      </p:sp>
    </p:spTree>
    <p:extLst>
      <p:ext uri="{BB962C8B-B14F-4D97-AF65-F5344CB8AC3E}">
        <p14:creationId xmlns:p14="http://schemas.microsoft.com/office/powerpoint/2010/main" val="3731248779"/>
      </p:ext>
    </p:extLst>
  </p:cSld>
  <p:clrMapOvr>
    <a:masterClrMapping/>
  </p:clrMapOvr>
  <p:transition>
    <p:fade/>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Task Parallel Library (TPL)</a:t>
            </a:r>
          </a:p>
        </p:txBody>
      </p:sp>
      <p:sp>
        <p:nvSpPr>
          <p:cNvPr id="3" name="Content Placeholder 2"/>
          <p:cNvSpPr>
            <a:spLocks noGrp="1"/>
          </p:cNvSpPr>
          <p:nvPr>
            <p:ph idx="1"/>
          </p:nvPr>
        </p:nvSpPr>
        <p:spPr/>
        <p:txBody>
          <a:bodyPr>
            <a:normAutofit fontScale="92500" lnSpcReduction="10000"/>
          </a:bodyPr>
          <a:lstStyle/>
          <a:p>
            <a:r>
              <a:rPr lang="en-US" dirty="0"/>
              <a:t>Using threads directly is difficult</a:t>
            </a:r>
          </a:p>
          <a:p>
            <a:pPr lvl="1"/>
            <a:r>
              <a:rPr lang="en-US" dirty="0"/>
              <a:t>How many to create?</a:t>
            </a:r>
          </a:p>
          <a:p>
            <a:pPr lvl="1"/>
            <a:r>
              <a:rPr lang="en-US" dirty="0"/>
              <a:t>How to manage efficiently</a:t>
            </a:r>
          </a:p>
          <a:p>
            <a:r>
              <a:rPr lang="en-US" dirty="0"/>
              <a:t>The thread pool is good for fire and forget scenarios</a:t>
            </a:r>
          </a:p>
          <a:p>
            <a:pPr lvl="1"/>
            <a:r>
              <a:rPr lang="en-US" dirty="0"/>
              <a:t>No built in way to be notified of completion</a:t>
            </a:r>
          </a:p>
          <a:p>
            <a:pPr lvl="1"/>
            <a:r>
              <a:rPr lang="en-US" dirty="0"/>
              <a:t>No direct way to return a result</a:t>
            </a:r>
          </a:p>
          <a:p>
            <a:pPr lvl="1"/>
            <a:r>
              <a:rPr lang="en-US" dirty="0"/>
              <a:t>No way to indicate dependency on other operations</a:t>
            </a:r>
          </a:p>
          <a:p>
            <a:r>
              <a:rPr lang="en-US" dirty="0"/>
              <a:t>.NET 4 introduces the </a:t>
            </a:r>
            <a:r>
              <a:rPr lang="en-US" b="1" dirty="0">
                <a:solidFill>
                  <a:srgbClr val="FF0000"/>
                </a:solidFill>
                <a:latin typeface="Consolas" pitchFamily="49" charset="0"/>
                <a:cs typeface="Consolas" pitchFamily="49" charset="0"/>
              </a:rPr>
              <a:t>Task</a:t>
            </a:r>
            <a:r>
              <a:rPr lang="en-US" dirty="0"/>
              <a:t> class (and friends)</a:t>
            </a:r>
          </a:p>
        </p:txBody>
      </p:sp>
      <p:sp>
        <p:nvSpPr>
          <p:cNvPr id="4" name="Slide Number Placeholder 3"/>
          <p:cNvSpPr>
            <a:spLocks noGrp="1"/>
          </p:cNvSpPr>
          <p:nvPr>
            <p:ph type="sldNum" sz="quarter" idx="11"/>
          </p:nvPr>
        </p:nvSpPr>
        <p:spPr/>
        <p:txBody>
          <a:bodyPr/>
          <a:lstStyle/>
          <a:p>
            <a:fld id="{8D5EC362-8DE0-4138-8AD2-9C18772BB671}" type="slidenum">
              <a:rPr lang="he-IL" smtClean="0"/>
              <a:pPr/>
              <a:t>256</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160856151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3" name="Content Placeholder 2"/>
          <p:cNvSpPr>
            <a:spLocks noGrp="1"/>
          </p:cNvSpPr>
          <p:nvPr>
            <p:ph idx="1"/>
          </p:nvPr>
        </p:nvSpPr>
        <p:spPr/>
        <p:txBody>
          <a:bodyPr>
            <a:normAutofit fontScale="92500" lnSpcReduction="10000"/>
          </a:bodyPr>
          <a:lstStyle/>
          <a:p>
            <a:r>
              <a:rPr lang="en-US" b="0" dirty="0"/>
              <a:t>A task is a logical unit of work that is superficially similar to a work item queued to the thread pool</a:t>
            </a:r>
          </a:p>
          <a:p>
            <a:r>
              <a:rPr lang="en-US" b="0" dirty="0"/>
              <a:t>The </a:t>
            </a:r>
            <a:r>
              <a:rPr lang="en-US" b="1" dirty="0" err="1">
                <a:solidFill>
                  <a:srgbClr val="FF0000"/>
                </a:solidFill>
                <a:latin typeface="Consolas" pitchFamily="49" charset="0"/>
                <a:cs typeface="Consolas" pitchFamily="49" charset="0"/>
              </a:rPr>
              <a:t>System.Threading.Tasks.Task</a:t>
            </a:r>
            <a:r>
              <a:rPr lang="en-US" b="0" dirty="0"/>
              <a:t> class is used to create and manage tasks</a:t>
            </a:r>
          </a:p>
          <a:p>
            <a:r>
              <a:rPr lang="en-US" dirty="0"/>
              <a:t>Advantages over the raw thread pool</a:t>
            </a:r>
          </a:p>
          <a:p>
            <a:pPr lvl="1"/>
            <a:r>
              <a:rPr lang="en-US" b="0" dirty="0"/>
              <a:t>There is an object to work with</a:t>
            </a:r>
          </a:p>
          <a:p>
            <a:pPr lvl="1"/>
            <a:r>
              <a:rPr lang="en-US" dirty="0"/>
              <a:t>Can wait for a task to finish</a:t>
            </a:r>
          </a:p>
          <a:p>
            <a:pPr lvl="1"/>
            <a:r>
              <a:rPr lang="en-US" b="0" dirty="0"/>
              <a:t>Can return a result</a:t>
            </a:r>
          </a:p>
          <a:p>
            <a:pPr lvl="1"/>
            <a:r>
              <a:rPr lang="en-US" dirty="0"/>
              <a:t>Can combine tasks in interesting ways</a:t>
            </a:r>
          </a:p>
          <a:p>
            <a:pPr lvl="1"/>
            <a:r>
              <a:rPr lang="en-US" b="0" dirty="0"/>
              <a:t>Can customize the way tasks are scheduled</a:t>
            </a:r>
          </a:p>
          <a:p>
            <a:endParaRPr lang="en-US" dirty="0"/>
          </a:p>
        </p:txBody>
      </p:sp>
      <p:sp>
        <p:nvSpPr>
          <p:cNvPr id="4" name="Slide Number Placeholder 3"/>
          <p:cNvSpPr>
            <a:spLocks noGrp="1"/>
          </p:cNvSpPr>
          <p:nvPr>
            <p:ph type="sldNum" sz="quarter" idx="11"/>
          </p:nvPr>
        </p:nvSpPr>
        <p:spPr/>
        <p:txBody>
          <a:bodyPr/>
          <a:lstStyle/>
          <a:p>
            <a:fld id="{8D5EC362-8DE0-4138-8AD2-9C18772BB671}" type="slidenum">
              <a:rPr lang="he-IL" smtClean="0"/>
              <a:pPr/>
              <a:t>257</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284510140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Task With No Result</a:t>
            </a:r>
          </a:p>
        </p:txBody>
      </p:sp>
      <p:sp>
        <p:nvSpPr>
          <p:cNvPr id="3" name="Content Placeholder 2"/>
          <p:cNvSpPr>
            <a:spLocks noGrp="1"/>
          </p:cNvSpPr>
          <p:nvPr>
            <p:ph idx="1"/>
          </p:nvPr>
        </p:nvSpPr>
        <p:spPr>
          <a:xfrm>
            <a:off x="179512" y="1124744"/>
            <a:ext cx="8856984" cy="2937807"/>
          </a:xfrm>
        </p:spPr>
        <p:txBody>
          <a:bodyPr>
            <a:normAutofit fontScale="85000" lnSpcReduction="20000"/>
          </a:bodyPr>
          <a:lstStyle/>
          <a:p>
            <a:r>
              <a:rPr lang="en-US" dirty="0"/>
              <a:t>Create an instance of </a:t>
            </a:r>
            <a:r>
              <a:rPr lang="en-US" b="1" dirty="0">
                <a:solidFill>
                  <a:srgbClr val="FF0000"/>
                </a:solidFill>
                <a:latin typeface="Consolas" pitchFamily="49" charset="0"/>
                <a:cs typeface="Consolas" pitchFamily="49" charset="0"/>
              </a:rPr>
              <a:t>Task</a:t>
            </a:r>
          </a:p>
          <a:p>
            <a:pPr lvl="1"/>
            <a:r>
              <a:rPr lang="en-US" dirty="0"/>
              <a:t>Pass a delegate to be called when the task is started</a:t>
            </a:r>
          </a:p>
          <a:p>
            <a:pPr lvl="1"/>
            <a:r>
              <a:rPr lang="en-US" b="1" dirty="0">
                <a:solidFill>
                  <a:srgbClr val="C00000"/>
                </a:solidFill>
                <a:latin typeface="Consolas" pitchFamily="49" charset="0"/>
                <a:cs typeface="Consolas" pitchFamily="49" charset="0"/>
              </a:rPr>
              <a:t>Action</a:t>
            </a:r>
            <a:r>
              <a:rPr lang="en-US" dirty="0"/>
              <a:t> or </a:t>
            </a:r>
            <a:r>
              <a:rPr lang="en-US" b="1" dirty="0">
                <a:solidFill>
                  <a:srgbClr val="C00000"/>
                </a:solidFill>
                <a:latin typeface="Consolas" pitchFamily="49" charset="0"/>
                <a:cs typeface="Consolas" pitchFamily="49" charset="0"/>
              </a:rPr>
              <a:t>Action&lt;object&gt;</a:t>
            </a:r>
          </a:p>
          <a:p>
            <a:r>
              <a:rPr lang="en-US" dirty="0"/>
              <a:t>Call the </a:t>
            </a:r>
            <a:r>
              <a:rPr lang="en-US" b="1" dirty="0">
                <a:solidFill>
                  <a:srgbClr val="7030A0"/>
                </a:solidFill>
                <a:latin typeface="Consolas" pitchFamily="49" charset="0"/>
                <a:cs typeface="Consolas" pitchFamily="49" charset="0"/>
              </a:rPr>
              <a:t>Start</a:t>
            </a:r>
            <a:r>
              <a:rPr lang="en-US" dirty="0"/>
              <a:t> method</a:t>
            </a:r>
          </a:p>
          <a:p>
            <a:r>
              <a:rPr lang="en-US" dirty="0"/>
              <a:t>Alternatively can call </a:t>
            </a:r>
            <a:r>
              <a:rPr lang="en-US" b="1" dirty="0" err="1">
                <a:solidFill>
                  <a:srgbClr val="7030A0"/>
                </a:solidFill>
                <a:latin typeface="Consolas" pitchFamily="49" charset="0"/>
                <a:cs typeface="Consolas" pitchFamily="49" charset="0"/>
              </a:rPr>
              <a:t>Task.Factory.StartNew</a:t>
            </a:r>
            <a:endParaRPr lang="en-US" b="1" dirty="0">
              <a:solidFill>
                <a:srgbClr val="7030A0"/>
              </a:solidFill>
              <a:latin typeface="Consolas" pitchFamily="49" charset="0"/>
              <a:cs typeface="Consolas" pitchFamily="49" charset="0"/>
            </a:endParaRPr>
          </a:p>
          <a:p>
            <a:r>
              <a:rPr lang="en-US" dirty="0"/>
              <a:t>Can wait for task to complete with </a:t>
            </a:r>
            <a:r>
              <a:rPr lang="en-US" b="1" dirty="0">
                <a:solidFill>
                  <a:srgbClr val="7030A0"/>
                </a:solidFill>
                <a:latin typeface="Consolas" pitchFamily="49" charset="0"/>
                <a:cs typeface="Consolas" pitchFamily="49" charset="0"/>
              </a:rPr>
              <a:t>Wait</a:t>
            </a:r>
            <a:endParaRPr lang="en-US" dirty="0">
              <a:solidFill>
                <a:srgbClr val="7030A0"/>
              </a:solidFill>
            </a:endParaRPr>
          </a:p>
        </p:txBody>
      </p:sp>
      <p:sp>
        <p:nvSpPr>
          <p:cNvPr id="5" name="Footer Placeholder 4"/>
          <p:cNvSpPr>
            <a:spLocks noGrp="1"/>
          </p:cNvSpPr>
          <p:nvPr>
            <p:ph type="ftr" sz="quarter" idx="11"/>
          </p:nvPr>
        </p:nvSpPr>
        <p:spPr/>
        <p:txBody>
          <a:bodyPr/>
          <a:lstStyle/>
          <a:p>
            <a:r>
              <a:rPr lang="en-US"/>
              <a:t>(C)2011 by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258</a:t>
            </a:fld>
            <a:endParaRPr lang="he-IL"/>
          </a:p>
        </p:txBody>
      </p:sp>
      <p:sp>
        <p:nvSpPr>
          <p:cNvPr id="6" name="Rectangle 5"/>
          <p:cNvSpPr>
            <a:spLocks noChangeArrowheads="1"/>
          </p:cNvSpPr>
          <p:nvPr/>
        </p:nvSpPr>
        <p:spPr bwMode="auto">
          <a:xfrm>
            <a:off x="500034" y="4062551"/>
            <a:ext cx="8001056" cy="2246769"/>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err="1">
                <a:solidFill>
                  <a:srgbClr val="0000FF"/>
                </a:solidFill>
                <a:latin typeface="Consolas"/>
              </a:rPr>
              <a:t>var</a:t>
            </a:r>
            <a:r>
              <a:rPr lang="en-US" sz="1400" dirty="0">
                <a:solidFill>
                  <a:srgbClr val="000000"/>
                </a:solidFill>
                <a:latin typeface="Consolas"/>
              </a:rPr>
              <a:t> </a:t>
            </a:r>
            <a:r>
              <a:rPr lang="en-US" sz="1400" dirty="0">
                <a:solidFill>
                  <a:srgbClr val="020002"/>
                </a:solidFill>
                <a:latin typeface="Consolas"/>
              </a:rPr>
              <a:t>t</a:t>
            </a:r>
            <a:r>
              <a:rPr lang="en-US" sz="1400" dirty="0">
                <a:solidFill>
                  <a:srgbClr val="000000"/>
                </a:solidFill>
                <a:latin typeface="Consolas"/>
              </a:rPr>
              <a:t> = </a:t>
            </a:r>
            <a:r>
              <a:rPr lang="en-US" sz="1400" dirty="0">
                <a:solidFill>
                  <a:srgbClr val="0000FF"/>
                </a:solidFill>
                <a:latin typeface="Consolas"/>
              </a:rPr>
              <a:t>new</a:t>
            </a:r>
            <a:r>
              <a:rPr lang="en-US" sz="1400" dirty="0">
                <a:solidFill>
                  <a:srgbClr val="000000"/>
                </a:solidFill>
                <a:latin typeface="Consolas"/>
              </a:rPr>
              <a:t> </a:t>
            </a:r>
            <a:r>
              <a:rPr lang="en-US" sz="1400" b="1" dirty="0">
                <a:solidFill>
                  <a:srgbClr val="0000FF"/>
                </a:solidFill>
                <a:latin typeface="Consolas"/>
              </a:rPr>
              <a:t>Task</a:t>
            </a:r>
            <a:r>
              <a:rPr lang="en-US" sz="1400" dirty="0">
                <a:solidFill>
                  <a:srgbClr val="000000"/>
                </a:solidFill>
                <a:latin typeface="Consolas"/>
              </a:rPr>
              <a:t>(() =&gt; {</a:t>
            </a:r>
          </a:p>
          <a:p>
            <a:r>
              <a:rPr lang="en-US" sz="1400" dirty="0">
                <a:solidFill>
                  <a:srgbClr val="000000"/>
                </a:solidFill>
                <a:latin typeface="Consolas"/>
              </a:rPr>
              <a:t>   </a:t>
            </a:r>
            <a:r>
              <a:rPr lang="en-US" sz="1400" b="1" dirty="0" err="1">
                <a:solidFill>
                  <a:srgbClr val="0000FF"/>
                </a:solidFill>
                <a:latin typeface="Consolas"/>
              </a:rPr>
              <a:t>Console</a:t>
            </a:r>
            <a:r>
              <a:rPr lang="en-US" sz="1400" dirty="0" err="1">
                <a:solidFill>
                  <a:srgbClr val="000000"/>
                </a:solidFill>
                <a:latin typeface="Consolas"/>
              </a:rPr>
              <a:t>.</a:t>
            </a:r>
            <a:r>
              <a:rPr lang="en-US" sz="1400" dirty="0" err="1">
                <a:solidFill>
                  <a:srgbClr val="020002"/>
                </a:solidFill>
                <a:latin typeface="Consolas"/>
              </a:rPr>
              <a:t>WriteLine</a:t>
            </a:r>
            <a:r>
              <a:rPr lang="en-US" sz="1400" dirty="0">
                <a:solidFill>
                  <a:srgbClr val="000000"/>
                </a:solidFill>
                <a:latin typeface="Consolas"/>
              </a:rPr>
              <a:t>(</a:t>
            </a:r>
            <a:r>
              <a:rPr lang="en-US" sz="1400" dirty="0">
                <a:solidFill>
                  <a:srgbClr val="A31515"/>
                </a:solidFill>
                <a:latin typeface="Consolas"/>
              </a:rPr>
              <a:t>"Running task {0}"</a:t>
            </a:r>
            <a:r>
              <a:rPr lang="en-US" sz="1400" dirty="0">
                <a:solidFill>
                  <a:srgbClr val="000000"/>
                </a:solidFill>
                <a:latin typeface="Consolas"/>
              </a:rPr>
              <a:t>, </a:t>
            </a:r>
            <a:r>
              <a:rPr lang="en-US" sz="1400" b="1" dirty="0" err="1">
                <a:solidFill>
                  <a:srgbClr val="0000FF"/>
                </a:solidFill>
                <a:latin typeface="Consolas"/>
              </a:rPr>
              <a:t>Task</a:t>
            </a:r>
            <a:r>
              <a:rPr lang="en-US" sz="1400" dirty="0" err="1">
                <a:solidFill>
                  <a:srgbClr val="000000"/>
                </a:solidFill>
                <a:latin typeface="Consolas"/>
              </a:rPr>
              <a:t>.</a:t>
            </a:r>
            <a:r>
              <a:rPr lang="en-US" sz="1400" dirty="0" err="1">
                <a:solidFill>
                  <a:srgbClr val="020002"/>
                </a:solidFill>
                <a:latin typeface="Consolas"/>
              </a:rPr>
              <a:t>CurrentId</a:t>
            </a:r>
            <a:r>
              <a:rPr lang="en-US" sz="1400" dirty="0">
                <a:solidFill>
                  <a:srgbClr val="000000"/>
                </a:solidFill>
                <a:latin typeface="Consolas"/>
              </a:rPr>
              <a:t>);</a:t>
            </a:r>
          </a:p>
          <a:p>
            <a:r>
              <a:rPr lang="en-US" sz="1400" dirty="0">
                <a:solidFill>
                  <a:srgbClr val="000000"/>
                </a:solidFill>
                <a:latin typeface="Consolas"/>
              </a:rPr>
              <a:t>   </a:t>
            </a:r>
            <a:r>
              <a:rPr lang="en-US" sz="1400" b="1" dirty="0" err="1">
                <a:solidFill>
                  <a:srgbClr val="0000FF"/>
                </a:solidFill>
                <a:latin typeface="Consolas"/>
              </a:rPr>
              <a:t>Console</a:t>
            </a:r>
            <a:r>
              <a:rPr lang="en-US" sz="1400" dirty="0" err="1">
                <a:solidFill>
                  <a:srgbClr val="000000"/>
                </a:solidFill>
                <a:latin typeface="Consolas"/>
              </a:rPr>
              <a:t>.</a:t>
            </a:r>
            <a:r>
              <a:rPr lang="en-US" sz="1400" dirty="0" err="1">
                <a:solidFill>
                  <a:srgbClr val="020002"/>
                </a:solidFill>
                <a:latin typeface="Consolas"/>
              </a:rPr>
              <a:t>WriteLine</a:t>
            </a:r>
            <a:r>
              <a:rPr lang="en-US" sz="1400" dirty="0">
                <a:solidFill>
                  <a:srgbClr val="000000"/>
                </a:solidFill>
                <a:latin typeface="Consolas"/>
              </a:rPr>
              <a:t>(</a:t>
            </a:r>
            <a:r>
              <a:rPr lang="en-US" sz="1400" dirty="0">
                <a:solidFill>
                  <a:srgbClr val="A31515"/>
                </a:solidFill>
                <a:latin typeface="Consolas"/>
              </a:rPr>
              <a:t>"On thread {0}"</a:t>
            </a:r>
            <a:r>
              <a:rPr lang="en-US" sz="1400" dirty="0">
                <a:solidFill>
                  <a:srgbClr val="000000"/>
                </a:solidFill>
                <a:latin typeface="Consolas"/>
              </a:rPr>
              <a:t>, </a:t>
            </a:r>
            <a:r>
              <a:rPr lang="en-US" sz="1400" b="1" dirty="0" err="1">
                <a:solidFill>
                  <a:srgbClr val="0000FF"/>
                </a:solidFill>
                <a:latin typeface="Consolas"/>
              </a:rPr>
              <a:t>Thread</a:t>
            </a:r>
            <a:r>
              <a:rPr lang="en-US" sz="1400" dirty="0" err="1">
                <a:solidFill>
                  <a:srgbClr val="000000"/>
                </a:solidFill>
                <a:latin typeface="Consolas"/>
              </a:rPr>
              <a:t>.</a:t>
            </a:r>
            <a:r>
              <a:rPr lang="en-US" sz="1400" dirty="0" err="1">
                <a:solidFill>
                  <a:srgbClr val="020002"/>
                </a:solidFill>
                <a:latin typeface="Consolas"/>
              </a:rPr>
              <a:t>CurrentThread</a:t>
            </a:r>
            <a:r>
              <a:rPr lang="en-US" sz="1400" dirty="0" err="1">
                <a:solidFill>
                  <a:srgbClr val="000000"/>
                </a:solidFill>
                <a:latin typeface="Consolas"/>
              </a:rPr>
              <a:t>.</a:t>
            </a:r>
            <a:r>
              <a:rPr lang="en-US" sz="1400" dirty="0" err="1">
                <a:solidFill>
                  <a:srgbClr val="020002"/>
                </a:solidFill>
                <a:latin typeface="Consolas"/>
              </a:rPr>
              <a:t>ManagedThreadId</a:t>
            </a:r>
            <a:r>
              <a:rPr lang="en-US" sz="1400" dirty="0">
                <a:solidFill>
                  <a:srgbClr val="000000"/>
                </a:solidFill>
                <a:latin typeface="Consolas"/>
              </a:rPr>
              <a:t>);</a:t>
            </a:r>
          </a:p>
          <a:p>
            <a:r>
              <a:rPr lang="en-US" sz="1400" dirty="0">
                <a:solidFill>
                  <a:srgbClr val="000000"/>
                </a:solidFill>
                <a:latin typeface="Consolas"/>
              </a:rPr>
              <a:t>   </a:t>
            </a:r>
            <a:r>
              <a:rPr lang="en-US" sz="1400" b="1" dirty="0" err="1">
                <a:solidFill>
                  <a:srgbClr val="0000FF"/>
                </a:solidFill>
                <a:latin typeface="Consolas"/>
              </a:rPr>
              <a:t>Thread</a:t>
            </a:r>
            <a:r>
              <a:rPr lang="en-US" sz="1400" dirty="0" err="1">
                <a:solidFill>
                  <a:srgbClr val="000000"/>
                </a:solidFill>
                <a:latin typeface="Consolas"/>
              </a:rPr>
              <a:t>.</a:t>
            </a:r>
            <a:r>
              <a:rPr lang="en-US" sz="1400" dirty="0" err="1">
                <a:solidFill>
                  <a:srgbClr val="020002"/>
                </a:solidFill>
                <a:latin typeface="Consolas"/>
              </a:rPr>
              <a:t>Sleep</a:t>
            </a:r>
            <a:r>
              <a:rPr lang="en-US" sz="1400" dirty="0">
                <a:solidFill>
                  <a:srgbClr val="000000"/>
                </a:solidFill>
                <a:latin typeface="Consolas"/>
              </a:rPr>
              <a:t>(1000);</a:t>
            </a:r>
          </a:p>
          <a:p>
            <a:r>
              <a:rPr lang="en-US" sz="1400" dirty="0">
                <a:solidFill>
                  <a:srgbClr val="000000"/>
                </a:solidFill>
                <a:latin typeface="Consolas"/>
              </a:rPr>
              <a:t>});</a:t>
            </a:r>
          </a:p>
          <a:p>
            <a:r>
              <a:rPr lang="en-US" sz="1400" b="1" dirty="0" err="1">
                <a:solidFill>
                  <a:srgbClr val="0000FF"/>
                </a:solidFill>
                <a:latin typeface="Consolas"/>
              </a:rPr>
              <a:t>Console</a:t>
            </a:r>
            <a:r>
              <a:rPr lang="en-US" sz="1400" dirty="0" err="1">
                <a:solidFill>
                  <a:srgbClr val="000000"/>
                </a:solidFill>
                <a:latin typeface="Consolas"/>
              </a:rPr>
              <a:t>.</a:t>
            </a:r>
            <a:r>
              <a:rPr lang="en-US" sz="1400" dirty="0" err="1">
                <a:solidFill>
                  <a:srgbClr val="020002"/>
                </a:solidFill>
                <a:latin typeface="Consolas"/>
              </a:rPr>
              <a:t>WriteLine</a:t>
            </a:r>
            <a:r>
              <a:rPr lang="en-US" sz="1400" dirty="0">
                <a:solidFill>
                  <a:srgbClr val="000000"/>
                </a:solidFill>
                <a:latin typeface="Consolas"/>
              </a:rPr>
              <a:t>(</a:t>
            </a:r>
            <a:r>
              <a:rPr lang="en-US" sz="1400" dirty="0">
                <a:solidFill>
                  <a:srgbClr val="A31515"/>
                </a:solidFill>
                <a:latin typeface="Consolas"/>
              </a:rPr>
              <a:t>"Starting task..."</a:t>
            </a:r>
            <a:r>
              <a:rPr lang="en-US" sz="1400" dirty="0">
                <a:solidFill>
                  <a:srgbClr val="000000"/>
                </a:solidFill>
                <a:latin typeface="Consolas"/>
              </a:rPr>
              <a:t>);</a:t>
            </a:r>
          </a:p>
          <a:p>
            <a:r>
              <a:rPr lang="en-US" sz="1400" dirty="0" err="1">
                <a:solidFill>
                  <a:srgbClr val="020002"/>
                </a:solidFill>
                <a:latin typeface="Consolas"/>
              </a:rPr>
              <a:t>t</a:t>
            </a:r>
            <a:r>
              <a:rPr lang="en-US" sz="1400" dirty="0" err="1">
                <a:solidFill>
                  <a:srgbClr val="000000"/>
                </a:solidFill>
                <a:latin typeface="Consolas"/>
              </a:rPr>
              <a:t>.</a:t>
            </a:r>
            <a:r>
              <a:rPr lang="en-US" sz="1400" dirty="0" err="1">
                <a:solidFill>
                  <a:srgbClr val="020002"/>
                </a:solidFill>
                <a:latin typeface="Consolas"/>
              </a:rPr>
              <a:t>Start</a:t>
            </a:r>
            <a:r>
              <a:rPr lang="en-US" sz="1400" dirty="0">
                <a:solidFill>
                  <a:srgbClr val="000000"/>
                </a:solidFill>
                <a:latin typeface="Consolas"/>
              </a:rPr>
              <a:t>();</a:t>
            </a:r>
          </a:p>
          <a:p>
            <a:r>
              <a:rPr lang="en-US" sz="1400" b="1" dirty="0" err="1">
                <a:solidFill>
                  <a:srgbClr val="0000FF"/>
                </a:solidFill>
                <a:latin typeface="Consolas"/>
              </a:rPr>
              <a:t>Console</a:t>
            </a:r>
            <a:r>
              <a:rPr lang="en-US" sz="1400" dirty="0" err="1">
                <a:solidFill>
                  <a:srgbClr val="000000"/>
                </a:solidFill>
                <a:latin typeface="Consolas"/>
              </a:rPr>
              <a:t>.</a:t>
            </a:r>
            <a:r>
              <a:rPr lang="en-US" sz="1400" dirty="0" err="1">
                <a:solidFill>
                  <a:srgbClr val="020002"/>
                </a:solidFill>
                <a:latin typeface="Consolas"/>
              </a:rPr>
              <a:t>WriteLine</a:t>
            </a:r>
            <a:r>
              <a:rPr lang="en-US" sz="1400" dirty="0">
                <a:solidFill>
                  <a:srgbClr val="000000"/>
                </a:solidFill>
                <a:latin typeface="Consolas"/>
              </a:rPr>
              <a:t>(</a:t>
            </a:r>
            <a:r>
              <a:rPr lang="en-US" sz="1400" dirty="0">
                <a:solidFill>
                  <a:srgbClr val="A31515"/>
                </a:solidFill>
                <a:latin typeface="Consolas"/>
              </a:rPr>
              <a:t>"Waiting to complete..."</a:t>
            </a:r>
            <a:r>
              <a:rPr lang="en-US" sz="1400" dirty="0">
                <a:solidFill>
                  <a:srgbClr val="000000"/>
                </a:solidFill>
                <a:latin typeface="Consolas"/>
              </a:rPr>
              <a:t>);</a:t>
            </a:r>
          </a:p>
          <a:p>
            <a:r>
              <a:rPr lang="en-US" sz="1400" dirty="0" err="1">
                <a:solidFill>
                  <a:srgbClr val="020002"/>
                </a:solidFill>
                <a:latin typeface="Consolas"/>
              </a:rPr>
              <a:t>t</a:t>
            </a:r>
            <a:r>
              <a:rPr lang="en-US" sz="1400" dirty="0" err="1">
                <a:solidFill>
                  <a:srgbClr val="000000"/>
                </a:solidFill>
                <a:latin typeface="Consolas"/>
              </a:rPr>
              <a:t>.</a:t>
            </a:r>
            <a:r>
              <a:rPr lang="en-US" sz="1400" dirty="0" err="1">
                <a:solidFill>
                  <a:srgbClr val="020002"/>
                </a:solidFill>
                <a:latin typeface="Consolas"/>
              </a:rPr>
              <a:t>Wait</a:t>
            </a:r>
            <a:r>
              <a:rPr lang="en-US" sz="1400" dirty="0">
                <a:solidFill>
                  <a:srgbClr val="000000"/>
                </a:solidFill>
                <a:latin typeface="Consolas"/>
              </a:rPr>
              <a:t>();</a:t>
            </a:r>
          </a:p>
          <a:p>
            <a:r>
              <a:rPr lang="en-US" sz="1400" b="1" dirty="0" err="1">
                <a:solidFill>
                  <a:srgbClr val="0000FF"/>
                </a:solidFill>
                <a:latin typeface="Consolas"/>
              </a:rPr>
              <a:t>Console</a:t>
            </a:r>
            <a:r>
              <a:rPr lang="en-US" sz="1400" dirty="0" err="1">
                <a:solidFill>
                  <a:srgbClr val="000000"/>
                </a:solidFill>
                <a:latin typeface="Consolas"/>
              </a:rPr>
              <a:t>.</a:t>
            </a:r>
            <a:r>
              <a:rPr lang="en-US" sz="1400" dirty="0" err="1">
                <a:solidFill>
                  <a:srgbClr val="020002"/>
                </a:solidFill>
                <a:latin typeface="Consolas"/>
              </a:rPr>
              <a:t>WriteLine</a:t>
            </a:r>
            <a:r>
              <a:rPr lang="en-US" sz="1400" dirty="0">
                <a:solidFill>
                  <a:srgbClr val="000000"/>
                </a:solidFill>
                <a:latin typeface="Consolas"/>
              </a:rPr>
              <a:t>(</a:t>
            </a:r>
            <a:r>
              <a:rPr lang="en-US" sz="1400" dirty="0">
                <a:solidFill>
                  <a:srgbClr val="A31515"/>
                </a:solidFill>
                <a:latin typeface="Consolas"/>
              </a:rPr>
              <a:t>"Task done."</a:t>
            </a:r>
            <a:r>
              <a:rPr lang="en-US" sz="1400" dirty="0">
                <a:solidFill>
                  <a:srgbClr val="000000"/>
                </a:solidFill>
                <a:latin typeface="Consolas"/>
              </a:rPr>
              <a:t>);</a:t>
            </a:r>
          </a:p>
        </p:txBody>
      </p:sp>
    </p:spTree>
    <p:extLst>
      <p:ext uri="{BB962C8B-B14F-4D97-AF65-F5344CB8AC3E}">
        <p14:creationId xmlns:p14="http://schemas.microsoft.com/office/powerpoint/2010/main" val="88485761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Task that Returns a Result</a:t>
            </a:r>
          </a:p>
        </p:txBody>
      </p:sp>
      <p:sp>
        <p:nvSpPr>
          <p:cNvPr id="3" name="Content Placeholder 2"/>
          <p:cNvSpPr>
            <a:spLocks noGrp="1"/>
          </p:cNvSpPr>
          <p:nvPr>
            <p:ph idx="1"/>
          </p:nvPr>
        </p:nvSpPr>
        <p:spPr>
          <a:xfrm>
            <a:off x="179512" y="1124744"/>
            <a:ext cx="8856984" cy="3816424"/>
          </a:xfrm>
        </p:spPr>
        <p:txBody>
          <a:bodyPr>
            <a:normAutofit lnSpcReduction="10000"/>
          </a:bodyPr>
          <a:lstStyle/>
          <a:p>
            <a:r>
              <a:rPr lang="en-US" dirty="0"/>
              <a:t>Create an instance of </a:t>
            </a:r>
            <a:r>
              <a:rPr lang="en-US" b="1" dirty="0">
                <a:solidFill>
                  <a:srgbClr val="FF0000"/>
                </a:solidFill>
                <a:latin typeface="Consolas" pitchFamily="49" charset="0"/>
                <a:cs typeface="Consolas" pitchFamily="49" charset="0"/>
              </a:rPr>
              <a:t>Task&lt;T&gt;</a:t>
            </a:r>
          </a:p>
          <a:p>
            <a:pPr lvl="1"/>
            <a:r>
              <a:rPr lang="en-US" dirty="0"/>
              <a:t>Where T is the type of the result</a:t>
            </a:r>
          </a:p>
          <a:p>
            <a:pPr lvl="1"/>
            <a:r>
              <a:rPr lang="en-US" dirty="0"/>
              <a:t>Constructor accepts a </a:t>
            </a:r>
            <a:r>
              <a:rPr lang="en-US" b="1" dirty="0" err="1">
                <a:latin typeface="Consolas" pitchFamily="49" charset="0"/>
                <a:cs typeface="Consolas" pitchFamily="49" charset="0"/>
              </a:rPr>
              <a:t>Func</a:t>
            </a:r>
            <a:r>
              <a:rPr lang="en-US" b="1" dirty="0">
                <a:latin typeface="Consolas" pitchFamily="49" charset="0"/>
                <a:cs typeface="Consolas" pitchFamily="49" charset="0"/>
              </a:rPr>
              <a:t>&lt;T&gt;</a:t>
            </a:r>
            <a:r>
              <a:rPr lang="en-US" dirty="0"/>
              <a:t> or </a:t>
            </a:r>
            <a:r>
              <a:rPr lang="en-US" b="1" dirty="0" err="1">
                <a:latin typeface="Consolas" pitchFamily="49" charset="0"/>
                <a:cs typeface="Consolas" pitchFamily="49" charset="0"/>
              </a:rPr>
              <a:t>Func</a:t>
            </a:r>
            <a:r>
              <a:rPr lang="en-US" b="1" dirty="0">
                <a:latin typeface="Consolas" pitchFamily="49" charset="0"/>
                <a:cs typeface="Consolas" pitchFamily="49" charset="0"/>
              </a:rPr>
              <a:t>&lt;</a:t>
            </a:r>
            <a:r>
              <a:rPr lang="en-US" b="1" dirty="0" err="1">
                <a:latin typeface="Consolas" pitchFamily="49" charset="0"/>
                <a:cs typeface="Consolas" pitchFamily="49" charset="0"/>
              </a:rPr>
              <a:t>object,T</a:t>
            </a:r>
            <a:r>
              <a:rPr lang="en-US" b="1" dirty="0">
                <a:latin typeface="Consolas" pitchFamily="49" charset="0"/>
                <a:cs typeface="Consolas" pitchFamily="49" charset="0"/>
              </a:rPr>
              <a:t>&gt;</a:t>
            </a:r>
          </a:p>
          <a:p>
            <a:r>
              <a:rPr lang="en-US" dirty="0"/>
              <a:t>To get the result back, use the </a:t>
            </a:r>
            <a:r>
              <a:rPr lang="en-US" b="1" dirty="0">
                <a:solidFill>
                  <a:srgbClr val="002060"/>
                </a:solidFill>
                <a:latin typeface="Consolas" pitchFamily="49" charset="0"/>
                <a:cs typeface="Consolas" pitchFamily="49" charset="0"/>
              </a:rPr>
              <a:t>Result</a:t>
            </a:r>
            <a:r>
              <a:rPr lang="en-US" dirty="0"/>
              <a:t> property</a:t>
            </a:r>
          </a:p>
          <a:p>
            <a:pPr lvl="1"/>
            <a:r>
              <a:rPr lang="en-US" dirty="0"/>
              <a:t>Blocks if the task is not complete</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259</a:t>
            </a:fld>
            <a:endParaRPr lang="he-IL"/>
          </a:p>
        </p:txBody>
      </p:sp>
      <p:sp>
        <p:nvSpPr>
          <p:cNvPr id="6" name="Rectangle 5"/>
          <p:cNvSpPr>
            <a:spLocks noChangeArrowheads="1"/>
          </p:cNvSpPr>
          <p:nvPr/>
        </p:nvSpPr>
        <p:spPr bwMode="auto">
          <a:xfrm>
            <a:off x="1231736" y="4941168"/>
            <a:ext cx="6934200" cy="1384995"/>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err="1">
                <a:solidFill>
                  <a:srgbClr val="0000FF"/>
                </a:solidFill>
                <a:latin typeface="Consolas"/>
              </a:rPr>
              <a:t>var</a:t>
            </a:r>
            <a:r>
              <a:rPr lang="en-US" sz="1400" dirty="0">
                <a:solidFill>
                  <a:srgbClr val="000000"/>
                </a:solidFill>
                <a:latin typeface="Consolas"/>
              </a:rPr>
              <a:t> </a:t>
            </a:r>
            <a:r>
              <a:rPr lang="en-US" sz="1400" dirty="0">
                <a:solidFill>
                  <a:srgbClr val="020002"/>
                </a:solidFill>
                <a:latin typeface="Consolas"/>
              </a:rPr>
              <a:t>t</a:t>
            </a:r>
            <a:r>
              <a:rPr lang="en-US" sz="1400" dirty="0">
                <a:solidFill>
                  <a:srgbClr val="000000"/>
                </a:solidFill>
                <a:latin typeface="Consolas"/>
              </a:rPr>
              <a:t> = </a:t>
            </a:r>
            <a:r>
              <a:rPr lang="en-US" sz="1400" dirty="0">
                <a:solidFill>
                  <a:srgbClr val="0000FF"/>
                </a:solidFill>
                <a:latin typeface="Consolas"/>
              </a:rPr>
              <a:t>new</a:t>
            </a:r>
            <a:r>
              <a:rPr lang="en-US" sz="1400" dirty="0">
                <a:solidFill>
                  <a:srgbClr val="000000"/>
                </a:solidFill>
                <a:latin typeface="Consolas"/>
              </a:rPr>
              <a:t> </a:t>
            </a:r>
            <a:r>
              <a:rPr lang="en-US" sz="1400" b="1" dirty="0">
                <a:solidFill>
                  <a:srgbClr val="0000FF"/>
                </a:solidFill>
                <a:latin typeface="Consolas"/>
              </a:rPr>
              <a:t>Task</a:t>
            </a:r>
            <a:r>
              <a:rPr lang="en-US" sz="1400" dirty="0">
                <a:solidFill>
                  <a:srgbClr val="000000"/>
                </a:solidFill>
                <a:latin typeface="Consolas"/>
              </a:rPr>
              <a:t>&lt;</a:t>
            </a:r>
            <a:r>
              <a:rPr lang="en-US" sz="1400" dirty="0" err="1">
                <a:solidFill>
                  <a:srgbClr val="0000FF"/>
                </a:solidFill>
                <a:latin typeface="Consolas"/>
              </a:rPr>
              <a:t>int</a:t>
            </a:r>
            <a:r>
              <a:rPr lang="en-US" sz="1400" dirty="0">
                <a:solidFill>
                  <a:srgbClr val="000000"/>
                </a:solidFill>
                <a:latin typeface="Consolas"/>
              </a:rPr>
              <a:t>&gt;(() =&gt; {</a:t>
            </a:r>
          </a:p>
          <a:p>
            <a:r>
              <a:rPr lang="en-US" sz="1400" dirty="0">
                <a:solidFill>
                  <a:srgbClr val="000000"/>
                </a:solidFill>
                <a:latin typeface="Consolas"/>
              </a:rPr>
              <a:t>   </a:t>
            </a:r>
            <a:r>
              <a:rPr lang="en-US" sz="1400" b="1" dirty="0" err="1">
                <a:solidFill>
                  <a:srgbClr val="0000FF"/>
                </a:solidFill>
                <a:latin typeface="Consolas"/>
              </a:rPr>
              <a:t>Thread</a:t>
            </a:r>
            <a:r>
              <a:rPr lang="en-US" sz="1400" dirty="0" err="1">
                <a:solidFill>
                  <a:srgbClr val="000000"/>
                </a:solidFill>
                <a:latin typeface="Consolas"/>
              </a:rPr>
              <a:t>.</a:t>
            </a:r>
            <a:r>
              <a:rPr lang="en-US" sz="1400" dirty="0" err="1">
                <a:solidFill>
                  <a:srgbClr val="020002"/>
                </a:solidFill>
                <a:latin typeface="Consolas"/>
              </a:rPr>
              <a:t>Sleep</a:t>
            </a:r>
            <a:r>
              <a:rPr lang="en-US" sz="1400" dirty="0">
                <a:solidFill>
                  <a:srgbClr val="000000"/>
                </a:solidFill>
                <a:latin typeface="Consolas"/>
              </a:rPr>
              <a:t>(1000);</a:t>
            </a:r>
          </a:p>
          <a:p>
            <a:r>
              <a:rPr lang="en-US" sz="1400" dirty="0">
                <a:solidFill>
                  <a:srgbClr val="000000"/>
                </a:solidFill>
                <a:latin typeface="Consolas"/>
              </a:rPr>
              <a:t>   </a:t>
            </a:r>
            <a:r>
              <a:rPr lang="en-US" sz="1400" dirty="0">
                <a:solidFill>
                  <a:srgbClr val="0000FF"/>
                </a:solidFill>
                <a:latin typeface="Consolas"/>
              </a:rPr>
              <a:t>return</a:t>
            </a:r>
            <a:r>
              <a:rPr lang="en-US" sz="1400" dirty="0">
                <a:solidFill>
                  <a:srgbClr val="000000"/>
                </a:solidFill>
                <a:latin typeface="Consolas"/>
              </a:rPr>
              <a:t> 42;</a:t>
            </a:r>
          </a:p>
          <a:p>
            <a:r>
              <a:rPr lang="en-US" sz="1400" dirty="0">
                <a:solidFill>
                  <a:srgbClr val="000000"/>
                </a:solidFill>
                <a:latin typeface="Consolas"/>
              </a:rPr>
              <a:t>});</a:t>
            </a:r>
          </a:p>
          <a:p>
            <a:r>
              <a:rPr lang="en-US" sz="1400" dirty="0" err="1">
                <a:solidFill>
                  <a:srgbClr val="020002"/>
                </a:solidFill>
                <a:latin typeface="Consolas"/>
              </a:rPr>
              <a:t>t</a:t>
            </a:r>
            <a:r>
              <a:rPr lang="en-US" sz="1400" dirty="0" err="1">
                <a:solidFill>
                  <a:srgbClr val="000000"/>
                </a:solidFill>
                <a:latin typeface="Consolas"/>
              </a:rPr>
              <a:t>.</a:t>
            </a:r>
            <a:r>
              <a:rPr lang="en-US" sz="1400" dirty="0" err="1">
                <a:solidFill>
                  <a:srgbClr val="020002"/>
                </a:solidFill>
                <a:latin typeface="Consolas"/>
              </a:rPr>
              <a:t>Start</a:t>
            </a:r>
            <a:r>
              <a:rPr lang="en-US" sz="1400" dirty="0">
                <a:solidFill>
                  <a:srgbClr val="000000"/>
                </a:solidFill>
                <a:latin typeface="Consolas"/>
              </a:rPr>
              <a:t>();</a:t>
            </a:r>
          </a:p>
          <a:p>
            <a:r>
              <a:rPr lang="en-US" sz="1400" b="1" dirty="0" err="1">
                <a:solidFill>
                  <a:srgbClr val="0000FF"/>
                </a:solidFill>
                <a:latin typeface="Consolas"/>
              </a:rPr>
              <a:t>Console</a:t>
            </a:r>
            <a:r>
              <a:rPr lang="en-US" sz="1400" dirty="0" err="1">
                <a:solidFill>
                  <a:srgbClr val="000000"/>
                </a:solidFill>
                <a:latin typeface="Consolas"/>
              </a:rPr>
              <a:t>.</a:t>
            </a:r>
            <a:r>
              <a:rPr lang="en-US" sz="1400" dirty="0" err="1">
                <a:solidFill>
                  <a:srgbClr val="020002"/>
                </a:solidFill>
                <a:latin typeface="Consolas"/>
              </a:rPr>
              <a:t>WriteLine</a:t>
            </a:r>
            <a:r>
              <a:rPr lang="en-US" sz="1400" dirty="0">
                <a:solidFill>
                  <a:srgbClr val="000000"/>
                </a:solidFill>
                <a:latin typeface="Consolas"/>
              </a:rPr>
              <a:t>(</a:t>
            </a:r>
            <a:r>
              <a:rPr lang="en-US" sz="1400" dirty="0">
                <a:solidFill>
                  <a:srgbClr val="A31515"/>
                </a:solidFill>
                <a:latin typeface="Consolas"/>
              </a:rPr>
              <a:t>"Result: {0}"</a:t>
            </a:r>
            <a:r>
              <a:rPr lang="en-US" sz="1400" dirty="0">
                <a:solidFill>
                  <a:srgbClr val="000000"/>
                </a:solidFill>
                <a:latin typeface="Consolas"/>
              </a:rPr>
              <a:t>, </a:t>
            </a:r>
            <a:r>
              <a:rPr lang="en-US" sz="1400" dirty="0" err="1">
                <a:solidFill>
                  <a:srgbClr val="020002"/>
                </a:solidFill>
                <a:latin typeface="Consolas"/>
              </a:rPr>
              <a:t>t</a:t>
            </a:r>
            <a:r>
              <a:rPr lang="en-US" sz="1400" dirty="0" err="1">
                <a:solidFill>
                  <a:srgbClr val="000000"/>
                </a:solidFill>
                <a:latin typeface="Consolas"/>
              </a:rPr>
              <a:t>.</a:t>
            </a:r>
            <a:r>
              <a:rPr lang="en-US" sz="1400" dirty="0" err="1">
                <a:solidFill>
                  <a:srgbClr val="020002"/>
                </a:solidFill>
                <a:latin typeface="Consolas"/>
              </a:rPr>
              <a:t>Result</a:t>
            </a:r>
            <a:r>
              <a:rPr lang="en-US" sz="1400" dirty="0">
                <a:solidFill>
                  <a:srgbClr val="000000"/>
                </a:solidFill>
                <a:latin typeface="Consolas"/>
              </a:rPr>
              <a:t>);</a:t>
            </a:r>
          </a:p>
        </p:txBody>
      </p:sp>
      <p:sp>
        <p:nvSpPr>
          <p:cNvPr id="5" name="Footer Placeholder 4"/>
          <p:cNvSpPr>
            <a:spLocks noGrp="1"/>
          </p:cNvSpPr>
          <p:nvPr>
            <p:ph type="ftr" sz="quarter" idx="11"/>
          </p:nvPr>
        </p:nvSpPr>
        <p:spPr/>
        <p:txBody>
          <a:bodyPr/>
          <a:lstStyle/>
          <a:p>
            <a:r>
              <a:rPr lang="en-US"/>
              <a:t>(C)2011 by Pavel Yosifovich</a:t>
            </a:r>
          </a:p>
        </p:txBody>
      </p:sp>
    </p:spTree>
    <p:extLst>
      <p:ext uri="{BB962C8B-B14F-4D97-AF65-F5344CB8AC3E}">
        <p14:creationId xmlns:p14="http://schemas.microsoft.com/office/powerpoint/2010/main" val="2198434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Reflection Performance Tips</a:t>
            </a:r>
            <a:endParaRPr lang="he-IL" dirty="0"/>
          </a:p>
        </p:txBody>
      </p:sp>
      <p:sp>
        <p:nvSpPr>
          <p:cNvPr id="3" name="מציין מיקום תוכן 2"/>
          <p:cNvSpPr>
            <a:spLocks noGrp="1"/>
          </p:cNvSpPr>
          <p:nvPr>
            <p:ph idx="1"/>
          </p:nvPr>
        </p:nvSpPr>
        <p:spPr/>
        <p:txBody>
          <a:bodyPr/>
          <a:lstStyle/>
          <a:p>
            <a:r>
              <a:rPr lang="en-US" dirty="0"/>
              <a:t>Avoid using </a:t>
            </a:r>
            <a:r>
              <a:rPr lang="en-US" b="1" dirty="0" err="1">
                <a:solidFill>
                  <a:srgbClr val="7030A0"/>
                </a:solidFill>
                <a:latin typeface="Consolas" pitchFamily="49" charset="0"/>
                <a:cs typeface="Consolas" pitchFamily="49" charset="0"/>
              </a:rPr>
              <a:t>Type.InvokeMember</a:t>
            </a:r>
            <a:endParaRPr lang="en-US" b="1" dirty="0">
              <a:solidFill>
                <a:srgbClr val="7030A0"/>
              </a:solidFill>
              <a:latin typeface="Consolas" pitchFamily="49" charset="0"/>
              <a:cs typeface="Consolas" pitchFamily="49" charset="0"/>
            </a:endParaRPr>
          </a:p>
          <a:p>
            <a:r>
              <a:rPr lang="en-US" dirty="0"/>
              <a:t>Avoid case-insensitive member lookup</a:t>
            </a:r>
          </a:p>
          <a:p>
            <a:r>
              <a:rPr lang="en-US" dirty="0"/>
              <a:t>Use </a:t>
            </a:r>
            <a:r>
              <a:rPr lang="en-US" b="1" dirty="0" err="1">
                <a:solidFill>
                  <a:srgbClr val="0E22BA"/>
                </a:solidFill>
                <a:latin typeface="Consolas" pitchFamily="49" charset="0"/>
                <a:cs typeface="Consolas" pitchFamily="49" charset="0"/>
              </a:rPr>
              <a:t>BindingFlags.ExactMatch</a:t>
            </a:r>
            <a:r>
              <a:rPr lang="en-US" dirty="0"/>
              <a:t> whenever possible</a:t>
            </a:r>
          </a:p>
          <a:p>
            <a:r>
              <a:rPr lang="en-US" dirty="0"/>
              <a:t>Call the non-plural </a:t>
            </a:r>
            <a:r>
              <a:rPr lang="en-US" dirty="0" err="1">
                <a:latin typeface="Consolas" pitchFamily="49" charset="0"/>
                <a:cs typeface="Consolas" pitchFamily="49" charset="0"/>
              </a:rPr>
              <a:t>GetXxx</a:t>
            </a:r>
            <a:r>
              <a:rPr lang="en-US" dirty="0"/>
              <a:t> – have a better caching policy</a:t>
            </a:r>
          </a:p>
          <a:p>
            <a:r>
              <a:rPr lang="en-US" dirty="0"/>
              <a:t>Cache handles - not objects</a:t>
            </a:r>
            <a:endParaRPr lang="he-IL" dirty="0"/>
          </a:p>
        </p:txBody>
      </p:sp>
      <p:sp>
        <p:nvSpPr>
          <p:cNvPr id="5" name="מציין מיקום של כותרת תחתונה 4"/>
          <p:cNvSpPr>
            <a:spLocks noGrp="1"/>
          </p:cNvSpPr>
          <p:nvPr>
            <p:ph type="ftr" sz="quarter" idx="11"/>
          </p:nvPr>
        </p:nvSpPr>
        <p:spPr/>
        <p:txBody>
          <a:bodyPr/>
          <a:lstStyle/>
          <a:p>
            <a:r>
              <a:rPr lang="en-US"/>
              <a:t>(C)2011 Pavel Yosifovich</a:t>
            </a:r>
            <a:endParaRPr lang="he-IL" dirty="0"/>
          </a:p>
        </p:txBody>
      </p:sp>
      <p:sp>
        <p:nvSpPr>
          <p:cNvPr id="4" name="מציין מיקום של מספר שקופית 3"/>
          <p:cNvSpPr>
            <a:spLocks noGrp="1"/>
          </p:cNvSpPr>
          <p:nvPr>
            <p:ph type="sldNum" sz="quarter" idx="12"/>
          </p:nvPr>
        </p:nvSpPr>
        <p:spPr/>
        <p:txBody>
          <a:bodyPr/>
          <a:lstStyle/>
          <a:p>
            <a:fld id="{8D5EC362-8DE0-4138-8AD2-9C18772BB671}" type="slidenum">
              <a:rPr lang="he-IL" smtClean="0"/>
              <a:pPr/>
              <a:t>26</a:t>
            </a:fld>
            <a:endParaRPr lang="he-IL"/>
          </a:p>
        </p:txBody>
      </p:sp>
    </p:spTree>
    <p:extLst>
      <p:ext uri="{BB962C8B-B14F-4D97-AF65-F5344CB8AC3E}">
        <p14:creationId xmlns:p14="http://schemas.microsoft.com/office/powerpoint/2010/main" val="2760728168"/>
      </p:ext>
    </p:extLst>
  </p:cSld>
  <p:clrMapOvr>
    <a:masterClrMapping/>
  </p:clrMapOvr>
  <p:transition>
    <p:fade/>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990600" y="2133600"/>
            <a:ext cx="7315200" cy="2209800"/>
          </a:xfrm>
          <a:prstGeom prst="rect">
            <a:avLst/>
          </a:prstGeom>
        </p:spPr>
        <p:style>
          <a:lnRef idx="0">
            <a:schemeClr val="accent2"/>
          </a:lnRef>
          <a:fillRef idx="3">
            <a:schemeClr val="accent2"/>
          </a:fillRef>
          <a:effectRef idx="3">
            <a:schemeClr val="accent2"/>
          </a:effectRef>
          <a:fontRef idx="minor">
            <a:schemeClr val="lt1"/>
          </a:fontRef>
        </p:style>
        <p:txBody>
          <a:bodyPr rtlCol="0" anchor="t"/>
          <a:lstStyle/>
          <a:p>
            <a:pPr algn="ctr"/>
            <a:endParaRPr lang="en-US" sz="3600" dirty="0">
              <a:solidFill>
                <a:schemeClr val="tx1"/>
              </a:solidFill>
              <a:latin typeface="Consolas" pitchFamily="49" charset="0"/>
              <a:ea typeface="Calibri"/>
              <a:cs typeface="Times New Roman"/>
            </a:endParaRPr>
          </a:p>
        </p:txBody>
      </p:sp>
      <p:sp>
        <p:nvSpPr>
          <p:cNvPr id="15" name="Rectangle 14"/>
          <p:cNvSpPr/>
          <p:nvPr/>
        </p:nvSpPr>
        <p:spPr>
          <a:xfrm>
            <a:off x="1371600" y="2362200"/>
            <a:ext cx="1066800" cy="1524000"/>
          </a:xfrm>
          <a:prstGeom prst="rect">
            <a:avLst/>
          </a:prstGeom>
        </p:spPr>
        <p:style>
          <a:lnRef idx="0">
            <a:schemeClr val="accent5"/>
          </a:lnRef>
          <a:fillRef idx="3">
            <a:schemeClr val="accent5"/>
          </a:fillRef>
          <a:effectRef idx="3">
            <a:schemeClr val="accent5"/>
          </a:effectRef>
          <a:fontRef idx="minor">
            <a:schemeClr val="lt1"/>
          </a:fontRef>
        </p:style>
        <p:txBody>
          <a:bodyPr lIns="91429" tIns="45714" rIns="91429" bIns="45714" rtlCol="0" anchor="ctr"/>
          <a:lstStyle/>
          <a:p>
            <a:pPr algn="ctr"/>
            <a:r>
              <a:rPr lang="en-US" sz="1600" dirty="0">
                <a:solidFill>
                  <a:schemeClr val="bg2"/>
                </a:solidFill>
              </a:rPr>
              <a:t>Global Queue</a:t>
            </a:r>
          </a:p>
        </p:txBody>
      </p:sp>
      <p:sp>
        <p:nvSpPr>
          <p:cNvPr id="17" name="Oval 16"/>
          <p:cNvSpPr/>
          <p:nvPr/>
        </p:nvSpPr>
        <p:spPr>
          <a:xfrm>
            <a:off x="838200" y="4343400"/>
            <a:ext cx="2059132" cy="914400"/>
          </a:xfrm>
          <a:prstGeom prst="ellipse">
            <a:avLst/>
          </a:prstGeom>
        </p:spPr>
        <p:style>
          <a:lnRef idx="1">
            <a:schemeClr val="accent6"/>
          </a:lnRef>
          <a:fillRef idx="2">
            <a:schemeClr val="accent6"/>
          </a:fillRef>
          <a:effectRef idx="1">
            <a:schemeClr val="accent6"/>
          </a:effectRef>
          <a:fontRef idx="minor">
            <a:schemeClr val="dk1"/>
          </a:fontRef>
        </p:style>
        <p:txBody>
          <a:bodyPr lIns="91429" tIns="45714" rIns="91429" bIns="45714" rtlCol="0" anchor="ctr"/>
          <a:lstStyle/>
          <a:p>
            <a:pPr algn="ctr"/>
            <a:r>
              <a:rPr lang="en-US" dirty="0"/>
              <a:t>Program Thread</a:t>
            </a:r>
          </a:p>
        </p:txBody>
      </p:sp>
      <p:sp>
        <p:nvSpPr>
          <p:cNvPr id="20" name="Oval 19"/>
          <p:cNvSpPr/>
          <p:nvPr/>
        </p:nvSpPr>
        <p:spPr>
          <a:xfrm>
            <a:off x="6019800" y="3135719"/>
            <a:ext cx="1913659" cy="914400"/>
          </a:xfrm>
          <a:prstGeom prst="ellipse">
            <a:avLst/>
          </a:prstGeom>
        </p:spPr>
        <p:style>
          <a:lnRef idx="1">
            <a:schemeClr val="accent6"/>
          </a:lnRef>
          <a:fillRef idx="2">
            <a:schemeClr val="accent6"/>
          </a:fillRef>
          <a:effectRef idx="1">
            <a:schemeClr val="accent6"/>
          </a:effectRef>
          <a:fontRef idx="minor">
            <a:schemeClr val="dk1"/>
          </a:fontRef>
        </p:style>
        <p:txBody>
          <a:bodyPr lIns="91429" tIns="45714" rIns="91429" bIns="45714" rtlCol="0" anchor="ctr"/>
          <a:lstStyle/>
          <a:p>
            <a:pPr algn="ctr"/>
            <a:r>
              <a:rPr lang="en-US" dirty="0"/>
              <a:t>Worker Thread p</a:t>
            </a:r>
          </a:p>
        </p:txBody>
      </p:sp>
      <p:sp>
        <p:nvSpPr>
          <p:cNvPr id="19" name="Oval 18"/>
          <p:cNvSpPr/>
          <p:nvPr/>
        </p:nvSpPr>
        <p:spPr>
          <a:xfrm>
            <a:off x="3386570" y="3124200"/>
            <a:ext cx="1913659" cy="914400"/>
          </a:xfrm>
          <a:prstGeom prst="ellipse">
            <a:avLst/>
          </a:prstGeom>
        </p:spPr>
        <p:style>
          <a:lnRef idx="1">
            <a:schemeClr val="accent6"/>
          </a:lnRef>
          <a:fillRef idx="2">
            <a:schemeClr val="accent6"/>
          </a:fillRef>
          <a:effectRef idx="1">
            <a:schemeClr val="accent6"/>
          </a:effectRef>
          <a:fontRef idx="minor">
            <a:schemeClr val="dk1"/>
          </a:fontRef>
        </p:style>
        <p:txBody>
          <a:bodyPr lIns="91429" tIns="45714" rIns="91429" bIns="45714" rtlCol="0" anchor="ctr"/>
          <a:lstStyle/>
          <a:p>
            <a:pPr algn="ctr"/>
            <a:r>
              <a:rPr lang="en-US" dirty="0"/>
              <a:t>Worker Thread 1</a:t>
            </a:r>
          </a:p>
        </p:txBody>
      </p:sp>
      <p:sp>
        <p:nvSpPr>
          <p:cNvPr id="2" name="Title 1"/>
          <p:cNvSpPr>
            <a:spLocks noGrp="1"/>
          </p:cNvSpPr>
          <p:nvPr>
            <p:ph type="title"/>
          </p:nvPr>
        </p:nvSpPr>
        <p:spPr/>
        <p:txBody>
          <a:bodyPr/>
          <a:lstStyle/>
          <a:p>
            <a:r>
              <a:rPr lang="en-US" dirty="0" err="1"/>
              <a:t>ThreadPool</a:t>
            </a:r>
            <a:r>
              <a:rPr lang="en-US" dirty="0"/>
              <a:t> in .NET 3.5</a:t>
            </a:r>
          </a:p>
        </p:txBody>
      </p:sp>
      <p:sp>
        <p:nvSpPr>
          <p:cNvPr id="27" name="TextBox 26"/>
          <p:cNvSpPr txBox="1"/>
          <p:nvPr/>
        </p:nvSpPr>
        <p:spPr>
          <a:xfrm>
            <a:off x="5486400" y="3314864"/>
            <a:ext cx="381000" cy="369320"/>
          </a:xfrm>
          <a:prstGeom prst="rect">
            <a:avLst/>
          </a:prstGeom>
          <a:noFill/>
        </p:spPr>
        <p:txBody>
          <a:bodyPr wrap="square" lIns="91429" tIns="45714" rIns="91429" bIns="45714" rtlCol="0">
            <a:spAutoFit/>
          </a:bodyPr>
          <a:lstStyle/>
          <a:p>
            <a:r>
              <a:rPr lang="en-US" dirty="0">
                <a:effectLst>
                  <a:glow rad="63500">
                    <a:schemeClr val="accent6">
                      <a:satMod val="175000"/>
                      <a:alpha val="40000"/>
                    </a:schemeClr>
                  </a:glow>
                </a:effectLst>
              </a:rPr>
              <a:t>…</a:t>
            </a:r>
          </a:p>
        </p:txBody>
      </p:sp>
      <p:sp>
        <p:nvSpPr>
          <p:cNvPr id="28" name="Curved Down Arrow 27"/>
          <p:cNvSpPr/>
          <p:nvPr/>
        </p:nvSpPr>
        <p:spPr bwMode="auto">
          <a:xfrm>
            <a:off x="831688" y="4343400"/>
            <a:ext cx="2199921" cy="470076"/>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ndParaRPr>
          </a:p>
        </p:txBody>
      </p:sp>
      <p:sp>
        <p:nvSpPr>
          <p:cNvPr id="29" name="Curved Down Arrow 28"/>
          <p:cNvSpPr/>
          <p:nvPr/>
        </p:nvSpPr>
        <p:spPr bwMode="auto">
          <a:xfrm flipH="1" flipV="1">
            <a:off x="762000" y="4809279"/>
            <a:ext cx="2199921" cy="448521"/>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ndParaRPr>
          </a:p>
        </p:txBody>
      </p:sp>
      <p:sp>
        <p:nvSpPr>
          <p:cNvPr id="30" name="Curved Down Arrow 29"/>
          <p:cNvSpPr/>
          <p:nvPr/>
        </p:nvSpPr>
        <p:spPr bwMode="auto">
          <a:xfrm>
            <a:off x="3291352" y="3117111"/>
            <a:ext cx="2199921" cy="470076"/>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ndParaRPr>
          </a:p>
        </p:txBody>
      </p:sp>
      <p:sp>
        <p:nvSpPr>
          <p:cNvPr id="31" name="Curved Down Arrow 30"/>
          <p:cNvSpPr/>
          <p:nvPr/>
        </p:nvSpPr>
        <p:spPr bwMode="auto">
          <a:xfrm flipH="1" flipV="1">
            <a:off x="3221664" y="3582990"/>
            <a:ext cx="2199921" cy="448521"/>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ndParaRPr>
          </a:p>
        </p:txBody>
      </p:sp>
      <p:sp>
        <p:nvSpPr>
          <p:cNvPr id="32" name="Curved Down Arrow 31"/>
          <p:cNvSpPr/>
          <p:nvPr/>
        </p:nvSpPr>
        <p:spPr bwMode="auto">
          <a:xfrm>
            <a:off x="5912108" y="3138377"/>
            <a:ext cx="2199921" cy="470076"/>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ndParaRPr>
          </a:p>
        </p:txBody>
      </p:sp>
      <p:sp>
        <p:nvSpPr>
          <p:cNvPr id="33" name="Curved Down Arrow 32"/>
          <p:cNvSpPr/>
          <p:nvPr/>
        </p:nvSpPr>
        <p:spPr bwMode="auto">
          <a:xfrm flipH="1" flipV="1">
            <a:off x="5842420" y="3604256"/>
            <a:ext cx="2199921" cy="448521"/>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ndParaRPr>
          </a:p>
        </p:txBody>
      </p:sp>
      <p:sp>
        <p:nvSpPr>
          <p:cNvPr id="22" name="Rectangle 21"/>
          <p:cNvSpPr/>
          <p:nvPr/>
        </p:nvSpPr>
        <p:spPr>
          <a:xfrm>
            <a:off x="1447800" y="4343400"/>
            <a:ext cx="914400" cy="381000"/>
          </a:xfrm>
          <a:prstGeom prst="rect">
            <a:avLst/>
          </a:prstGeom>
        </p:spPr>
        <p:style>
          <a:lnRef idx="0">
            <a:schemeClr val="accent1"/>
          </a:lnRef>
          <a:fillRef idx="3">
            <a:schemeClr val="accent1"/>
          </a:fillRef>
          <a:effectRef idx="3">
            <a:schemeClr val="accent1"/>
          </a:effectRef>
          <a:fontRef idx="minor">
            <a:schemeClr val="lt1"/>
          </a:fontRef>
        </p:style>
        <p:txBody>
          <a:bodyPr lIns="91429" tIns="45714" rIns="91429" bIns="45714" rtlCol="0" anchor="ctr"/>
          <a:lstStyle/>
          <a:p>
            <a:pPr algn="ctr"/>
            <a:r>
              <a:rPr lang="en-US" dirty="0">
                <a:solidFill>
                  <a:schemeClr val="tx1"/>
                </a:solidFill>
              </a:rPr>
              <a:t>Item 1</a:t>
            </a:r>
          </a:p>
        </p:txBody>
      </p:sp>
      <p:sp>
        <p:nvSpPr>
          <p:cNvPr id="24" name="Rectangle 23"/>
          <p:cNvSpPr/>
          <p:nvPr/>
        </p:nvSpPr>
        <p:spPr>
          <a:xfrm>
            <a:off x="1447800" y="4495800"/>
            <a:ext cx="914400" cy="381000"/>
          </a:xfrm>
          <a:prstGeom prst="rect">
            <a:avLst/>
          </a:prstGeom>
        </p:spPr>
        <p:style>
          <a:lnRef idx="0">
            <a:schemeClr val="accent1"/>
          </a:lnRef>
          <a:fillRef idx="3">
            <a:schemeClr val="accent1"/>
          </a:fillRef>
          <a:effectRef idx="3">
            <a:schemeClr val="accent1"/>
          </a:effectRef>
          <a:fontRef idx="minor">
            <a:schemeClr val="lt1"/>
          </a:fontRef>
        </p:style>
        <p:txBody>
          <a:bodyPr lIns="91429" tIns="45714" rIns="91429" bIns="45714" rtlCol="0" anchor="ctr"/>
          <a:lstStyle/>
          <a:p>
            <a:pPr algn="ctr"/>
            <a:r>
              <a:rPr lang="en-US" dirty="0">
                <a:solidFill>
                  <a:schemeClr val="tx1"/>
                </a:solidFill>
              </a:rPr>
              <a:t>Item 2</a:t>
            </a:r>
          </a:p>
        </p:txBody>
      </p:sp>
      <p:sp>
        <p:nvSpPr>
          <p:cNvPr id="21" name="Rectangle 20"/>
          <p:cNvSpPr/>
          <p:nvPr/>
        </p:nvSpPr>
        <p:spPr>
          <a:xfrm>
            <a:off x="1447800" y="4648200"/>
            <a:ext cx="914400" cy="381000"/>
          </a:xfrm>
          <a:prstGeom prst="rect">
            <a:avLst/>
          </a:prstGeom>
        </p:spPr>
        <p:style>
          <a:lnRef idx="0">
            <a:schemeClr val="accent1"/>
          </a:lnRef>
          <a:fillRef idx="3">
            <a:schemeClr val="accent1"/>
          </a:fillRef>
          <a:effectRef idx="3">
            <a:schemeClr val="accent1"/>
          </a:effectRef>
          <a:fontRef idx="minor">
            <a:schemeClr val="lt1"/>
          </a:fontRef>
        </p:style>
        <p:txBody>
          <a:bodyPr lIns="91429" tIns="45714" rIns="91429" bIns="45714" rtlCol="0" anchor="ctr"/>
          <a:lstStyle/>
          <a:p>
            <a:pPr algn="ctr"/>
            <a:r>
              <a:rPr lang="en-US" dirty="0">
                <a:solidFill>
                  <a:schemeClr val="tx1"/>
                </a:solidFill>
              </a:rPr>
              <a:t>Item 3</a:t>
            </a:r>
          </a:p>
        </p:txBody>
      </p:sp>
      <p:sp>
        <p:nvSpPr>
          <p:cNvPr id="23" name="Rectangle 22"/>
          <p:cNvSpPr/>
          <p:nvPr/>
        </p:nvSpPr>
        <p:spPr>
          <a:xfrm>
            <a:off x="4267200" y="3733800"/>
            <a:ext cx="914400" cy="381000"/>
          </a:xfrm>
          <a:prstGeom prst="rect">
            <a:avLst/>
          </a:prstGeom>
        </p:spPr>
        <p:style>
          <a:lnRef idx="0">
            <a:schemeClr val="accent1"/>
          </a:lnRef>
          <a:fillRef idx="3">
            <a:schemeClr val="accent1"/>
          </a:fillRef>
          <a:effectRef idx="3">
            <a:schemeClr val="accent1"/>
          </a:effectRef>
          <a:fontRef idx="minor">
            <a:schemeClr val="lt1"/>
          </a:fontRef>
        </p:style>
        <p:txBody>
          <a:bodyPr lIns="91429" tIns="45714" rIns="91429" bIns="45714" rtlCol="0" anchor="ctr"/>
          <a:lstStyle/>
          <a:p>
            <a:pPr algn="ctr"/>
            <a:r>
              <a:rPr lang="en-US" sz="1800" dirty="0">
                <a:solidFill>
                  <a:schemeClr val="tx1"/>
                </a:solidFill>
              </a:rPr>
              <a:t>Item </a:t>
            </a:r>
            <a:r>
              <a:rPr lang="en-US" dirty="0">
                <a:solidFill>
                  <a:schemeClr val="tx1"/>
                </a:solidFill>
              </a:rPr>
              <a:t>4</a:t>
            </a:r>
            <a:endParaRPr lang="en-US" sz="1800" dirty="0">
              <a:solidFill>
                <a:schemeClr val="tx1"/>
              </a:solidFill>
            </a:endParaRPr>
          </a:p>
        </p:txBody>
      </p:sp>
      <p:sp>
        <p:nvSpPr>
          <p:cNvPr id="25" name="Rectangle 24"/>
          <p:cNvSpPr/>
          <p:nvPr/>
        </p:nvSpPr>
        <p:spPr>
          <a:xfrm>
            <a:off x="4343400" y="3810000"/>
            <a:ext cx="914400" cy="381000"/>
          </a:xfrm>
          <a:prstGeom prst="rect">
            <a:avLst/>
          </a:prstGeom>
        </p:spPr>
        <p:style>
          <a:lnRef idx="0">
            <a:schemeClr val="accent1"/>
          </a:lnRef>
          <a:fillRef idx="3">
            <a:schemeClr val="accent1"/>
          </a:fillRef>
          <a:effectRef idx="3">
            <a:schemeClr val="accent1"/>
          </a:effectRef>
          <a:fontRef idx="minor">
            <a:schemeClr val="lt1"/>
          </a:fontRef>
        </p:style>
        <p:txBody>
          <a:bodyPr lIns="91429" tIns="45714" rIns="91429" bIns="45714" rtlCol="0" anchor="ctr"/>
          <a:lstStyle/>
          <a:p>
            <a:pPr algn="ctr"/>
            <a:r>
              <a:rPr lang="en-US" sz="1800" dirty="0">
                <a:solidFill>
                  <a:schemeClr val="tx1"/>
                </a:solidFill>
              </a:rPr>
              <a:t>Item </a:t>
            </a:r>
            <a:r>
              <a:rPr lang="en-US" dirty="0">
                <a:solidFill>
                  <a:schemeClr val="tx1"/>
                </a:solidFill>
              </a:rPr>
              <a:t>5</a:t>
            </a:r>
            <a:endParaRPr lang="en-US" sz="1800" dirty="0">
              <a:solidFill>
                <a:schemeClr val="tx1"/>
              </a:solidFill>
            </a:endParaRPr>
          </a:p>
        </p:txBody>
      </p:sp>
      <p:sp>
        <p:nvSpPr>
          <p:cNvPr id="26" name="Rectangle 25"/>
          <p:cNvSpPr/>
          <p:nvPr/>
        </p:nvSpPr>
        <p:spPr>
          <a:xfrm>
            <a:off x="1447800" y="4800600"/>
            <a:ext cx="914400" cy="381000"/>
          </a:xfrm>
          <a:prstGeom prst="rect">
            <a:avLst/>
          </a:prstGeom>
        </p:spPr>
        <p:style>
          <a:lnRef idx="0">
            <a:schemeClr val="accent1"/>
          </a:lnRef>
          <a:fillRef idx="3">
            <a:schemeClr val="accent1"/>
          </a:fillRef>
          <a:effectRef idx="3">
            <a:schemeClr val="accent1"/>
          </a:effectRef>
          <a:fontRef idx="minor">
            <a:schemeClr val="lt1"/>
          </a:fontRef>
        </p:style>
        <p:txBody>
          <a:bodyPr lIns="91429" tIns="45714" rIns="91429" bIns="45714" rtlCol="0" anchor="ctr"/>
          <a:lstStyle/>
          <a:p>
            <a:pPr algn="ctr"/>
            <a:r>
              <a:rPr lang="en-US" dirty="0">
                <a:solidFill>
                  <a:schemeClr val="tx1"/>
                </a:solidFill>
              </a:rPr>
              <a:t>Item 6</a:t>
            </a:r>
          </a:p>
        </p:txBody>
      </p:sp>
      <p:sp>
        <p:nvSpPr>
          <p:cNvPr id="34" name="Up Arrow 33"/>
          <p:cNvSpPr/>
          <p:nvPr/>
        </p:nvSpPr>
        <p:spPr bwMode="auto">
          <a:xfrm>
            <a:off x="6398122" y="4539216"/>
            <a:ext cx="914400" cy="1143000"/>
          </a:xfrm>
          <a:prstGeom prst="up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latin typeface="Segoe UI" pitchFamily="34" charset="0"/>
            </a:endParaRPr>
          </a:p>
        </p:txBody>
      </p:sp>
      <p:sp>
        <p:nvSpPr>
          <p:cNvPr id="35" name="Up Arrow 34"/>
          <p:cNvSpPr/>
          <p:nvPr/>
        </p:nvSpPr>
        <p:spPr bwMode="auto">
          <a:xfrm rot="10800000">
            <a:off x="7083922" y="4539216"/>
            <a:ext cx="914400" cy="1143000"/>
          </a:xfrm>
          <a:prstGeom prst="up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latin typeface="Segoe UI" pitchFamily="34" charset="0"/>
            </a:endParaRPr>
          </a:p>
        </p:txBody>
      </p:sp>
      <p:sp>
        <p:nvSpPr>
          <p:cNvPr id="3" name="Footer Placeholder 2"/>
          <p:cNvSpPr>
            <a:spLocks noGrp="1"/>
          </p:cNvSpPr>
          <p:nvPr>
            <p:ph type="ftr" sz="quarter" idx="11"/>
          </p:nvPr>
        </p:nvSpPr>
        <p:spPr/>
        <p:txBody>
          <a:bodyPr/>
          <a:lstStyle/>
          <a:p>
            <a:r>
              <a:rPr lang="en-US"/>
              <a:t>(C)2011 by Pavel Yosifovich</a:t>
            </a:r>
          </a:p>
        </p:txBody>
      </p:sp>
      <p:sp>
        <p:nvSpPr>
          <p:cNvPr id="4" name="Slide Number Placeholder 3"/>
          <p:cNvSpPr>
            <a:spLocks noGrp="1"/>
          </p:cNvSpPr>
          <p:nvPr>
            <p:ph type="sldNum" sz="quarter" idx="12"/>
          </p:nvPr>
        </p:nvSpPr>
        <p:spPr/>
        <p:txBody>
          <a:bodyPr/>
          <a:lstStyle/>
          <a:p>
            <a:fld id="{301210FF-26AF-45AE-9015-DF8621E89FCE}" type="slidenum">
              <a:rPr lang="en-US" smtClean="0"/>
              <a:t>260</a:t>
            </a:fld>
            <a:endParaRPr lang="en-US"/>
          </a:p>
        </p:txBody>
      </p:sp>
    </p:spTree>
    <p:extLst>
      <p:ext uri="{BB962C8B-B14F-4D97-AF65-F5344CB8AC3E}">
        <p14:creationId xmlns:p14="http://schemas.microsoft.com/office/powerpoint/2010/main" val="286723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64" presetClass="path" presetSubtype="0" accel="50000" decel="50000" fill="hold" grpId="1" nodeType="withEffect">
                                  <p:stCondLst>
                                    <p:cond delay="0"/>
                                  </p:stCondLst>
                                  <p:childTnLst>
                                    <p:animMotion origin="layout" path="M -3.33333E-6 4.6346E-6 L -3.33333E-6 -0.27198 " pathEditMode="relative" rAng="0" ptsTypes="AA">
                                      <p:cBhvr>
                                        <p:cTn id="8" dur="500" fill="hold"/>
                                        <p:tgtEl>
                                          <p:spTgt spid="22"/>
                                        </p:tgtEl>
                                        <p:attrNameLst>
                                          <p:attrName>ppt_x</p:attrName>
                                          <p:attrName>ppt_y</p:attrName>
                                        </p:attrNameLst>
                                      </p:cBhvr>
                                      <p:rCtr x="0" y="-136"/>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64" presetClass="path" presetSubtype="0" accel="50000" decel="50000" fill="hold" grpId="1" nodeType="withEffect">
                                  <p:stCondLst>
                                    <p:cond delay="0"/>
                                  </p:stCondLst>
                                  <p:childTnLst>
                                    <p:animMotion origin="layout" path="M -3.33333E-6 0.0111 L -3.33333E-6 -0.22757 " pathEditMode="relative" rAng="0" ptsTypes="AA">
                                      <p:cBhvr>
                                        <p:cTn id="14" dur="500" fill="hold"/>
                                        <p:tgtEl>
                                          <p:spTgt spid="24"/>
                                        </p:tgtEl>
                                        <p:attrNameLst>
                                          <p:attrName>ppt_x</p:attrName>
                                          <p:attrName>ppt_y</p:attrName>
                                        </p:attrNameLst>
                                      </p:cBhvr>
                                      <p:rCtr x="0" y="-119"/>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64" presetClass="path" presetSubtype="0" accel="50000" decel="50000" fill="hold" grpId="1" nodeType="withEffect">
                                  <p:stCondLst>
                                    <p:cond delay="0"/>
                                  </p:stCondLst>
                                  <p:childTnLst>
                                    <p:animMotion origin="layout" path="M -3.33333E-6 1.30435E-6 L -3.33333E-6 -0.17206 " pathEditMode="relative" rAng="0" ptsTypes="AA">
                                      <p:cBhvr>
                                        <p:cTn id="20" dur="500" fill="hold"/>
                                        <p:tgtEl>
                                          <p:spTgt spid="21"/>
                                        </p:tgtEl>
                                        <p:attrNameLst>
                                          <p:attrName>ppt_x</p:attrName>
                                          <p:attrName>ppt_y</p:attrName>
                                        </p:attrNameLst>
                                      </p:cBhvr>
                                      <p:rCtr x="0" y="-86"/>
                                    </p:animMotion>
                                  </p:childTnLst>
                                </p:cTn>
                              </p:par>
                            </p:childTnLst>
                          </p:cTn>
                        </p:par>
                      </p:childTnLst>
                    </p:cTn>
                  </p:par>
                  <p:par>
                    <p:cTn id="21" fill="hold">
                      <p:stCondLst>
                        <p:cond delay="indefinite"/>
                      </p:stCondLst>
                      <p:childTnLst>
                        <p:par>
                          <p:cTn id="22" fill="hold">
                            <p:stCondLst>
                              <p:cond delay="0"/>
                            </p:stCondLst>
                            <p:childTnLst>
                              <p:par>
                                <p:cTn id="23" presetID="49" presetClass="path" presetSubtype="0" accel="50000" decel="50000" fill="hold" grpId="2" nodeType="clickEffect">
                                  <p:stCondLst>
                                    <p:cond delay="0"/>
                                  </p:stCondLst>
                                  <p:childTnLst>
                                    <p:animMotion origin="layout" path="M -3.33333E-6 -0.27198 L 0.26667 -0.09436 " pathEditMode="relative" rAng="0" ptsTypes="AA">
                                      <p:cBhvr>
                                        <p:cTn id="24" dur="500" fill="hold"/>
                                        <p:tgtEl>
                                          <p:spTgt spid="22"/>
                                        </p:tgtEl>
                                        <p:attrNameLst>
                                          <p:attrName>ppt_x</p:attrName>
                                          <p:attrName>ppt_y</p:attrName>
                                        </p:attrNameLst>
                                      </p:cBhvr>
                                      <p:rCtr x="133" y="89"/>
                                    </p:animMotion>
                                  </p:childTnLst>
                                </p:cTn>
                              </p:par>
                              <p:par>
                                <p:cTn id="25" presetID="64" presetClass="path" presetSubtype="0" accel="50000" decel="50000" fill="hold" grpId="2" nodeType="withEffect">
                                  <p:stCondLst>
                                    <p:cond delay="0"/>
                                  </p:stCondLst>
                                  <p:childTnLst>
                                    <p:animMotion origin="layout" path="M -3.33333E-6 -0.22757 L -3.33333E-6 -0.29418 " pathEditMode="relative" rAng="0" ptsTypes="AA">
                                      <p:cBhvr>
                                        <p:cTn id="26" dur="500" fill="hold"/>
                                        <p:tgtEl>
                                          <p:spTgt spid="24"/>
                                        </p:tgtEl>
                                        <p:attrNameLst>
                                          <p:attrName>ppt_x</p:attrName>
                                          <p:attrName>ppt_y</p:attrName>
                                        </p:attrNameLst>
                                      </p:cBhvr>
                                      <p:rCtr x="0" y="-33"/>
                                    </p:animMotion>
                                  </p:childTnLst>
                                </p:cTn>
                              </p:par>
                              <p:par>
                                <p:cTn id="27" presetID="64" presetClass="path" presetSubtype="0" accel="50000" decel="50000" fill="hold" grpId="2" nodeType="withEffect">
                                  <p:stCondLst>
                                    <p:cond delay="0"/>
                                  </p:stCondLst>
                                  <p:childTnLst>
                                    <p:animMotion origin="layout" path="M -3.33333E-6 -0.17206 L -3.33333E-6 -0.24977 " pathEditMode="relative" rAng="0" ptsTypes="AA">
                                      <p:cBhvr>
                                        <p:cTn id="28" dur="500" fill="hold"/>
                                        <p:tgtEl>
                                          <p:spTgt spid="21"/>
                                        </p:tgtEl>
                                        <p:attrNameLst>
                                          <p:attrName>ppt_x</p:attrName>
                                          <p:attrName>ppt_y</p:attrName>
                                        </p:attrNameLst>
                                      </p:cBhvr>
                                      <p:rCtr x="0" y="-39"/>
                                    </p:animMotion>
                                  </p:childTnLst>
                                </p:cTn>
                              </p:par>
                            </p:childTnLst>
                          </p:cTn>
                        </p:par>
                      </p:childTnLst>
                    </p:cTn>
                  </p:par>
                  <p:par>
                    <p:cTn id="29" fill="hold">
                      <p:stCondLst>
                        <p:cond delay="indefinite"/>
                      </p:stCondLst>
                      <p:childTnLst>
                        <p:par>
                          <p:cTn id="30" fill="hold">
                            <p:stCondLst>
                              <p:cond delay="0"/>
                            </p:stCondLst>
                            <p:childTnLst>
                              <p:par>
                                <p:cTn id="31" presetID="49" presetClass="path" presetSubtype="0" accel="50000" decel="50000" fill="hold" grpId="3" nodeType="clickEffect">
                                  <p:stCondLst>
                                    <p:cond delay="0"/>
                                  </p:stCondLst>
                                  <p:childTnLst>
                                    <p:animMotion origin="layout" path="M -3.33333E-6 -0.29418 L 0.56667 -0.11656 " pathEditMode="relative" rAng="0" ptsTypes="AA">
                                      <p:cBhvr>
                                        <p:cTn id="32" dur="500" fill="hold"/>
                                        <p:tgtEl>
                                          <p:spTgt spid="24"/>
                                        </p:tgtEl>
                                        <p:attrNameLst>
                                          <p:attrName>ppt_x</p:attrName>
                                          <p:attrName>ppt_y</p:attrName>
                                        </p:attrNameLst>
                                      </p:cBhvr>
                                      <p:rCtr x="283" y="89"/>
                                    </p:animMotion>
                                  </p:childTnLst>
                                </p:cTn>
                              </p:par>
                              <p:par>
                                <p:cTn id="33" presetID="64" presetClass="path" presetSubtype="0" accel="50000" decel="50000" fill="hold" grpId="3" nodeType="withEffect">
                                  <p:stCondLst>
                                    <p:cond delay="0"/>
                                  </p:stCondLst>
                                  <p:childTnLst>
                                    <p:animMotion origin="layout" path="M -3.33333E-6 -0.24977 L -3.33333E-6 -0.31638 " pathEditMode="relative" rAng="0" ptsTypes="AA">
                                      <p:cBhvr>
                                        <p:cTn id="34" dur="500" fill="hold"/>
                                        <p:tgtEl>
                                          <p:spTgt spid="21"/>
                                        </p:tgtEl>
                                        <p:attrNameLst>
                                          <p:attrName>ppt_x</p:attrName>
                                          <p:attrName>ppt_y</p:attrName>
                                        </p:attrNameLst>
                                      </p:cBhvr>
                                      <p:rCtr x="0" y="-33"/>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56" presetClass="path" presetSubtype="0" accel="50000" decel="50000" fill="hold" grpId="1" nodeType="withEffect">
                                  <p:stCondLst>
                                    <p:cond delay="0"/>
                                  </p:stCondLst>
                                  <p:childTnLst>
                                    <p:animMotion origin="layout" path="M 3.33333E-6 1.71138E-6 L -0.30834 -0.11101 " pathEditMode="relative" rAng="0" ptsTypes="AA">
                                      <p:cBhvr>
                                        <p:cTn id="40" dur="500" fill="hold"/>
                                        <p:tgtEl>
                                          <p:spTgt spid="23"/>
                                        </p:tgtEl>
                                        <p:attrNameLst>
                                          <p:attrName>ppt_x</p:attrName>
                                          <p:attrName>ppt_y</p:attrName>
                                        </p:attrNameLst>
                                      </p:cBhvr>
                                      <p:rCtr x="-154" y="-56"/>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56" presetClass="path" presetSubtype="0" accel="50000" decel="50000" fill="hold" grpId="1" nodeType="withEffect">
                                  <p:stCondLst>
                                    <p:cond delay="0"/>
                                  </p:stCondLst>
                                  <p:childTnLst>
                                    <p:animMotion origin="layout" path="M 0 4.62535E-7 L -0.31667 -0.04995 " pathEditMode="relative" rAng="0" ptsTypes="AA">
                                      <p:cBhvr>
                                        <p:cTn id="46" dur="500" fill="hold"/>
                                        <p:tgtEl>
                                          <p:spTgt spid="25"/>
                                        </p:tgtEl>
                                        <p:attrNameLst>
                                          <p:attrName>ppt_x</p:attrName>
                                          <p:attrName>ppt_y</p:attrName>
                                        </p:attrNameLst>
                                      </p:cBhvr>
                                      <p:rCtr x="-158" y="-25"/>
                                    </p:animMotion>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grpId="3" nodeType="clickEffect">
                                  <p:stCondLst>
                                    <p:cond delay="0"/>
                                  </p:stCondLst>
                                  <p:childTnLst>
                                    <p:animEffect transition="out" filter="dissolve">
                                      <p:cBhvr>
                                        <p:cTn id="50" dur="500"/>
                                        <p:tgtEl>
                                          <p:spTgt spid="22"/>
                                        </p:tgtEl>
                                      </p:cBhvr>
                                    </p:animEffect>
                                    <p:set>
                                      <p:cBhvr>
                                        <p:cTn id="51" dur="1" fill="hold">
                                          <p:stCondLst>
                                            <p:cond delay="499"/>
                                          </p:stCondLst>
                                        </p:cTn>
                                        <p:tgtEl>
                                          <p:spTgt spid="2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49" presetClass="path" presetSubtype="0" accel="50000" decel="50000" fill="hold" grpId="4" nodeType="clickEffect">
                                  <p:stCondLst>
                                    <p:cond delay="0"/>
                                  </p:stCondLst>
                                  <p:childTnLst>
                                    <p:animMotion origin="layout" path="M -3.33333E-6 -0.31638 L 0.275 -0.13876 " pathEditMode="relative" rAng="0" ptsTypes="AA">
                                      <p:cBhvr>
                                        <p:cTn id="55" dur="500" fill="hold"/>
                                        <p:tgtEl>
                                          <p:spTgt spid="21"/>
                                        </p:tgtEl>
                                        <p:attrNameLst>
                                          <p:attrName>ppt_x</p:attrName>
                                          <p:attrName>ppt_y</p:attrName>
                                        </p:attrNameLst>
                                      </p:cBhvr>
                                      <p:rCtr x="138" y="89"/>
                                    </p:animMotion>
                                  </p:childTnLst>
                                </p:cTn>
                              </p:par>
                              <p:par>
                                <p:cTn id="56" presetID="64" presetClass="path" presetSubtype="0" accel="50000" decel="50000" fill="hold" grpId="2" nodeType="withEffect">
                                  <p:stCondLst>
                                    <p:cond delay="0"/>
                                  </p:stCondLst>
                                  <p:childTnLst>
                                    <p:animMotion origin="layout" path="M -0.30834 -0.11656 L -0.30834 -0.19427 " pathEditMode="relative" rAng="0" ptsTypes="AA">
                                      <p:cBhvr>
                                        <p:cTn id="57" dur="500" fill="hold"/>
                                        <p:tgtEl>
                                          <p:spTgt spid="23"/>
                                        </p:tgtEl>
                                        <p:attrNameLst>
                                          <p:attrName>ppt_x</p:attrName>
                                          <p:attrName>ppt_y</p:attrName>
                                        </p:attrNameLst>
                                      </p:cBhvr>
                                      <p:rCtr x="0" y="-39"/>
                                    </p:animMotion>
                                  </p:childTnLst>
                                </p:cTn>
                              </p:par>
                              <p:par>
                                <p:cTn id="58" presetID="64" presetClass="path" presetSubtype="0" accel="50000" decel="50000" fill="hold" grpId="2" nodeType="withEffect">
                                  <p:stCondLst>
                                    <p:cond delay="0"/>
                                  </p:stCondLst>
                                  <p:childTnLst>
                                    <p:animMotion origin="layout" path="M -0.31667 -0.04995 L -0.31667 -0.12766 " pathEditMode="relative" rAng="0" ptsTypes="AA">
                                      <p:cBhvr>
                                        <p:cTn id="59" dur="500" fill="hold"/>
                                        <p:tgtEl>
                                          <p:spTgt spid="25"/>
                                        </p:tgtEl>
                                        <p:attrNameLst>
                                          <p:attrName>ppt_x</p:attrName>
                                          <p:attrName>ppt_y</p:attrName>
                                        </p:attrNameLst>
                                      </p:cBhvr>
                                      <p:rCtr x="0" y="-39"/>
                                    </p:animMotion>
                                  </p:childTnLst>
                                </p:cTn>
                              </p:par>
                            </p:childTnLst>
                          </p:cTn>
                        </p:par>
                      </p:childTnLst>
                    </p:cTn>
                  </p:par>
                  <p:par>
                    <p:cTn id="60" fill="hold">
                      <p:stCondLst>
                        <p:cond delay="indefinite"/>
                      </p:stCondLst>
                      <p:childTnLst>
                        <p:par>
                          <p:cTn id="61" fill="hold">
                            <p:stCondLst>
                              <p:cond delay="0"/>
                            </p:stCondLst>
                            <p:childTnLst>
                              <p:par>
                                <p:cTn id="62" presetID="9" presetClass="exit" presetSubtype="0" fill="hold" grpId="4" nodeType="clickEffect">
                                  <p:stCondLst>
                                    <p:cond delay="0"/>
                                  </p:stCondLst>
                                  <p:childTnLst>
                                    <p:animEffect transition="out" filter="dissolve">
                                      <p:cBhvr>
                                        <p:cTn id="63" dur="500"/>
                                        <p:tgtEl>
                                          <p:spTgt spid="24"/>
                                        </p:tgtEl>
                                      </p:cBhvr>
                                    </p:animEffect>
                                    <p:set>
                                      <p:cBhvr>
                                        <p:cTn id="64" dur="1" fill="hold">
                                          <p:stCondLst>
                                            <p:cond delay="499"/>
                                          </p:stCondLst>
                                        </p:cTn>
                                        <p:tgtEl>
                                          <p:spTgt spid="2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49" presetClass="path" presetSubtype="0" accel="50000" decel="50000" fill="hold" grpId="3" nodeType="clickEffect">
                                  <p:stCondLst>
                                    <p:cond delay="0"/>
                                  </p:stCondLst>
                                  <p:childTnLst>
                                    <p:animMotion origin="layout" path="M -0.30834 -0.18317 L 0.25833 -0.00555 " pathEditMode="relative" rAng="0" ptsTypes="AA">
                                      <p:cBhvr>
                                        <p:cTn id="68" dur="500" fill="hold"/>
                                        <p:tgtEl>
                                          <p:spTgt spid="23"/>
                                        </p:tgtEl>
                                        <p:attrNameLst>
                                          <p:attrName>ppt_x</p:attrName>
                                          <p:attrName>ppt_y</p:attrName>
                                        </p:attrNameLst>
                                      </p:cBhvr>
                                      <p:rCtr x="283" y="89"/>
                                    </p:animMotion>
                                  </p:childTnLst>
                                </p:cTn>
                              </p:par>
                              <p:par>
                                <p:cTn id="69" presetID="64" presetClass="path" presetSubtype="0" accel="50000" decel="50000" fill="hold" grpId="3" nodeType="withEffect">
                                  <p:stCondLst>
                                    <p:cond delay="0"/>
                                  </p:stCondLst>
                                  <p:childTnLst>
                                    <p:animMotion origin="layout" path="M -0.31667 -0.12766 L -0.31667 -0.19427 " pathEditMode="relative" rAng="0" ptsTypes="AA">
                                      <p:cBhvr>
                                        <p:cTn id="70" dur="500" fill="hold"/>
                                        <p:tgtEl>
                                          <p:spTgt spid="25"/>
                                        </p:tgtEl>
                                        <p:attrNameLst>
                                          <p:attrName>ppt_x</p:attrName>
                                          <p:attrName>ppt_y</p:attrName>
                                        </p:attrNameLst>
                                      </p:cBhvr>
                                      <p:rCtr x="0" y="-33"/>
                                    </p:animMotion>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par>
                                <p:cTn id="75" presetID="64" presetClass="path" presetSubtype="0" accel="50000" decel="50000" fill="hold" grpId="1" nodeType="withEffect">
                                  <p:stCondLst>
                                    <p:cond delay="0"/>
                                  </p:stCondLst>
                                  <p:childTnLst>
                                    <p:animMotion origin="layout" path="M -3.33333E-6 -0.0111 L -3.33333E-6 -0.27197 " pathEditMode="relative" rAng="0" ptsTypes="AA">
                                      <p:cBhvr>
                                        <p:cTn id="76" dur="500" fill="hold"/>
                                        <p:tgtEl>
                                          <p:spTgt spid="26"/>
                                        </p:tgtEl>
                                        <p:attrNameLst>
                                          <p:attrName>ppt_x</p:attrName>
                                          <p:attrName>ppt_y</p:attrName>
                                        </p:attrNameLst>
                                      </p:cBhvr>
                                      <p:rCtr x="0" y="-1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22" grpId="3" animBg="1"/>
      <p:bldP spid="24" grpId="0" animBg="1"/>
      <p:bldP spid="24" grpId="1" animBg="1"/>
      <p:bldP spid="24" grpId="2" animBg="1"/>
      <p:bldP spid="24" grpId="3" animBg="1"/>
      <p:bldP spid="24" grpId="4" animBg="1"/>
      <p:bldP spid="21" grpId="0" animBg="1"/>
      <p:bldP spid="21" grpId="1" animBg="1"/>
      <p:bldP spid="21" grpId="2" animBg="1"/>
      <p:bldP spid="21" grpId="3" animBg="1"/>
      <p:bldP spid="21" grpId="4" animBg="1"/>
      <p:bldP spid="23" grpId="0" animBg="1"/>
      <p:bldP spid="23" grpId="1" animBg="1"/>
      <p:bldP spid="23" grpId="2" animBg="1"/>
      <p:bldP spid="23" grpId="3" animBg="1"/>
      <p:bldP spid="25" grpId="0" animBg="1"/>
      <p:bldP spid="25" grpId="1" animBg="1"/>
      <p:bldP spid="25" grpId="2" animBg="1"/>
      <p:bldP spid="25" grpId="3" animBg="1"/>
      <p:bldP spid="26" grpId="0" animBg="1"/>
      <p:bldP spid="26" grpId="1" animBg="1"/>
    </p:bld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990600" y="1412776"/>
            <a:ext cx="7315200" cy="3733800"/>
          </a:xfrm>
          <a:prstGeom prst="rect">
            <a:avLst/>
          </a:prstGeom>
        </p:spPr>
        <p:style>
          <a:lnRef idx="0">
            <a:schemeClr val="accent2"/>
          </a:lnRef>
          <a:fillRef idx="3">
            <a:schemeClr val="accent2"/>
          </a:fillRef>
          <a:effectRef idx="3">
            <a:schemeClr val="accent2"/>
          </a:effectRef>
          <a:fontRef idx="minor">
            <a:schemeClr val="lt1"/>
          </a:fontRef>
        </p:style>
        <p:txBody>
          <a:bodyPr rtlCol="0" anchor="t"/>
          <a:lstStyle/>
          <a:p>
            <a:pPr algn="ctr"/>
            <a:endParaRPr lang="en-US" sz="3600" dirty="0">
              <a:solidFill>
                <a:schemeClr val="tx1"/>
              </a:solidFill>
              <a:latin typeface="Consolas" pitchFamily="49" charset="0"/>
              <a:ea typeface="Calibri"/>
              <a:cs typeface="Times New Roman"/>
            </a:endParaRPr>
          </a:p>
        </p:txBody>
      </p:sp>
      <p:sp>
        <p:nvSpPr>
          <p:cNvPr id="10" name="Oval 9"/>
          <p:cNvSpPr/>
          <p:nvPr/>
        </p:nvSpPr>
        <p:spPr>
          <a:xfrm>
            <a:off x="365156" y="5181600"/>
            <a:ext cx="2059132" cy="914400"/>
          </a:xfrm>
          <a:prstGeom prst="ellipse">
            <a:avLst/>
          </a:prstGeom>
        </p:spPr>
        <p:style>
          <a:lnRef idx="1">
            <a:schemeClr val="accent6"/>
          </a:lnRef>
          <a:fillRef idx="2">
            <a:schemeClr val="accent6"/>
          </a:fillRef>
          <a:effectRef idx="1">
            <a:schemeClr val="accent6"/>
          </a:effectRef>
          <a:fontRef idx="minor">
            <a:schemeClr val="dk1"/>
          </a:fontRef>
        </p:style>
        <p:txBody>
          <a:bodyPr lIns="91429" tIns="45714" rIns="91429" bIns="45714" rtlCol="0" anchor="ctr"/>
          <a:lstStyle/>
          <a:p>
            <a:pPr algn="ctr"/>
            <a:r>
              <a:rPr lang="en-US" dirty="0"/>
              <a:t>Program Thread</a:t>
            </a:r>
          </a:p>
        </p:txBody>
      </p:sp>
      <p:sp>
        <p:nvSpPr>
          <p:cNvPr id="23" name="Curved Down Arrow 22"/>
          <p:cNvSpPr/>
          <p:nvPr/>
        </p:nvSpPr>
        <p:spPr bwMode="auto">
          <a:xfrm>
            <a:off x="373912" y="5185143"/>
            <a:ext cx="2199921" cy="470076"/>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ndParaRPr>
          </a:p>
        </p:txBody>
      </p:sp>
      <p:sp>
        <p:nvSpPr>
          <p:cNvPr id="25" name="Curved Down Arrow 24"/>
          <p:cNvSpPr/>
          <p:nvPr/>
        </p:nvSpPr>
        <p:spPr bwMode="auto">
          <a:xfrm flipH="1" flipV="1">
            <a:off x="304224" y="5651022"/>
            <a:ext cx="2199921" cy="448521"/>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ndParaRPr>
          </a:p>
        </p:txBody>
      </p:sp>
      <p:sp>
        <p:nvSpPr>
          <p:cNvPr id="2" name="Title 1"/>
          <p:cNvSpPr>
            <a:spLocks noGrp="1"/>
          </p:cNvSpPr>
          <p:nvPr>
            <p:ph type="title"/>
          </p:nvPr>
        </p:nvSpPr>
        <p:spPr/>
        <p:txBody>
          <a:bodyPr/>
          <a:lstStyle/>
          <a:p>
            <a:r>
              <a:rPr lang="en-US" dirty="0" err="1"/>
              <a:t>ThreadPool</a:t>
            </a:r>
            <a:r>
              <a:rPr lang="en-US" dirty="0"/>
              <a:t> in .NET 4</a:t>
            </a:r>
          </a:p>
        </p:txBody>
      </p:sp>
      <p:sp>
        <p:nvSpPr>
          <p:cNvPr id="5" name="Rectangle 4"/>
          <p:cNvSpPr/>
          <p:nvPr/>
        </p:nvSpPr>
        <p:spPr>
          <a:xfrm>
            <a:off x="1447800" y="2133600"/>
            <a:ext cx="1066800" cy="1524000"/>
          </a:xfrm>
          <a:prstGeom prst="rect">
            <a:avLst/>
          </a:prstGeom>
        </p:spPr>
        <p:style>
          <a:lnRef idx="0">
            <a:schemeClr val="accent5"/>
          </a:lnRef>
          <a:fillRef idx="3">
            <a:schemeClr val="accent5"/>
          </a:fillRef>
          <a:effectRef idx="3">
            <a:schemeClr val="accent5"/>
          </a:effectRef>
          <a:fontRef idx="minor">
            <a:schemeClr val="lt1"/>
          </a:fontRef>
        </p:style>
        <p:txBody>
          <a:bodyPr lIns="91429" tIns="45714" rIns="91429" bIns="45714" rtlCol="0" anchor="ctr"/>
          <a:lstStyle/>
          <a:p>
            <a:pPr algn="ctr"/>
            <a:r>
              <a:rPr lang="en-US" sz="1600" dirty="0">
                <a:solidFill>
                  <a:schemeClr val="bg2"/>
                </a:solidFill>
              </a:rPr>
              <a:t>Lock-Free</a:t>
            </a:r>
          </a:p>
          <a:p>
            <a:pPr algn="ctr"/>
            <a:r>
              <a:rPr lang="en-US" sz="1600" dirty="0">
                <a:solidFill>
                  <a:schemeClr val="bg2"/>
                </a:solidFill>
              </a:rPr>
              <a:t>Global Queue</a:t>
            </a:r>
          </a:p>
        </p:txBody>
      </p:sp>
      <p:sp>
        <p:nvSpPr>
          <p:cNvPr id="6" name="Rectangle 5"/>
          <p:cNvSpPr/>
          <p:nvPr/>
        </p:nvSpPr>
        <p:spPr>
          <a:xfrm>
            <a:off x="4191000" y="1752600"/>
            <a:ext cx="1066800" cy="1524000"/>
          </a:xfrm>
          <a:prstGeom prst="rect">
            <a:avLst/>
          </a:prstGeom>
        </p:spPr>
        <p:style>
          <a:lnRef idx="0">
            <a:schemeClr val="accent4"/>
          </a:lnRef>
          <a:fillRef idx="3">
            <a:schemeClr val="accent4"/>
          </a:fillRef>
          <a:effectRef idx="3">
            <a:schemeClr val="accent4"/>
          </a:effectRef>
          <a:fontRef idx="minor">
            <a:schemeClr val="lt1"/>
          </a:fontRef>
        </p:style>
        <p:txBody>
          <a:bodyPr lIns="91429" tIns="45714" rIns="91429" bIns="45714" rtlCol="0" anchor="ctr"/>
          <a:lstStyle/>
          <a:p>
            <a:pPr algn="ctr"/>
            <a:r>
              <a:rPr lang="en-US" sz="1600" dirty="0"/>
              <a:t>Local</a:t>
            </a:r>
          </a:p>
          <a:p>
            <a:pPr algn="ctr"/>
            <a:r>
              <a:rPr lang="en-US" sz="1600" dirty="0"/>
              <a:t>Work-Stealing Queue</a:t>
            </a:r>
          </a:p>
        </p:txBody>
      </p:sp>
      <p:sp>
        <p:nvSpPr>
          <p:cNvPr id="7" name="Rectangle 6"/>
          <p:cNvSpPr/>
          <p:nvPr/>
        </p:nvSpPr>
        <p:spPr>
          <a:xfrm>
            <a:off x="6781800" y="1752600"/>
            <a:ext cx="1066800" cy="1524000"/>
          </a:xfrm>
          <a:prstGeom prst="rect">
            <a:avLst/>
          </a:prstGeom>
        </p:spPr>
        <p:style>
          <a:lnRef idx="0">
            <a:schemeClr val="accent4"/>
          </a:lnRef>
          <a:fillRef idx="3">
            <a:schemeClr val="accent4"/>
          </a:fillRef>
          <a:effectRef idx="3">
            <a:schemeClr val="accent4"/>
          </a:effectRef>
          <a:fontRef idx="minor">
            <a:schemeClr val="lt1"/>
          </a:fontRef>
        </p:style>
        <p:txBody>
          <a:bodyPr lIns="91429" tIns="45714" rIns="91429" bIns="45714" rtlCol="0" anchor="ctr"/>
          <a:lstStyle/>
          <a:p>
            <a:pPr algn="ctr"/>
            <a:r>
              <a:rPr lang="en-US" sz="1600" dirty="0"/>
              <a:t>Local Work-Stealing Queue</a:t>
            </a:r>
          </a:p>
        </p:txBody>
      </p:sp>
      <p:sp>
        <p:nvSpPr>
          <p:cNvPr id="8" name="Oval 7"/>
          <p:cNvSpPr/>
          <p:nvPr/>
        </p:nvSpPr>
        <p:spPr>
          <a:xfrm>
            <a:off x="3505200" y="4114800"/>
            <a:ext cx="1913659" cy="914400"/>
          </a:xfrm>
          <a:prstGeom prst="ellipse">
            <a:avLst/>
          </a:prstGeom>
        </p:spPr>
        <p:style>
          <a:lnRef idx="1">
            <a:schemeClr val="accent6"/>
          </a:lnRef>
          <a:fillRef idx="2">
            <a:schemeClr val="accent6"/>
          </a:fillRef>
          <a:effectRef idx="1">
            <a:schemeClr val="accent6"/>
          </a:effectRef>
          <a:fontRef idx="minor">
            <a:schemeClr val="dk1"/>
          </a:fontRef>
        </p:style>
        <p:txBody>
          <a:bodyPr lIns="91429" tIns="45714" rIns="91429" bIns="45714" rtlCol="0" anchor="ctr"/>
          <a:lstStyle/>
          <a:p>
            <a:pPr algn="ctr"/>
            <a:r>
              <a:rPr lang="en-US" dirty="0"/>
              <a:t>Worker Thread 1</a:t>
            </a:r>
          </a:p>
        </p:txBody>
      </p:sp>
      <p:sp>
        <p:nvSpPr>
          <p:cNvPr id="9" name="Oval 8"/>
          <p:cNvSpPr/>
          <p:nvPr/>
        </p:nvSpPr>
        <p:spPr>
          <a:xfrm>
            <a:off x="6096000" y="4114800"/>
            <a:ext cx="2024495" cy="914400"/>
          </a:xfrm>
          <a:prstGeom prst="ellipse">
            <a:avLst/>
          </a:prstGeom>
        </p:spPr>
        <p:style>
          <a:lnRef idx="1">
            <a:schemeClr val="accent6"/>
          </a:lnRef>
          <a:fillRef idx="2">
            <a:schemeClr val="accent6"/>
          </a:fillRef>
          <a:effectRef idx="1">
            <a:schemeClr val="accent6"/>
          </a:effectRef>
          <a:fontRef idx="minor">
            <a:schemeClr val="dk1"/>
          </a:fontRef>
        </p:style>
        <p:txBody>
          <a:bodyPr lIns="91429" tIns="45714" rIns="91429" bIns="45714" rtlCol="0" anchor="ctr"/>
          <a:lstStyle/>
          <a:p>
            <a:pPr algn="ctr"/>
            <a:r>
              <a:rPr lang="en-US" dirty="0"/>
              <a:t>Worker Thread p</a:t>
            </a:r>
          </a:p>
        </p:txBody>
      </p:sp>
      <p:sp>
        <p:nvSpPr>
          <p:cNvPr id="11" name="TextBox 10"/>
          <p:cNvSpPr txBox="1"/>
          <p:nvPr/>
        </p:nvSpPr>
        <p:spPr>
          <a:xfrm>
            <a:off x="5562600" y="4343400"/>
            <a:ext cx="457200" cy="369320"/>
          </a:xfrm>
          <a:prstGeom prst="rect">
            <a:avLst/>
          </a:prstGeom>
          <a:noFill/>
        </p:spPr>
        <p:txBody>
          <a:bodyPr wrap="square" lIns="91429" tIns="45714" rIns="91429" bIns="45714" rtlCol="0">
            <a:spAutoFit/>
          </a:bodyPr>
          <a:lstStyle/>
          <a:p>
            <a:r>
              <a:rPr lang="en-US" dirty="0">
                <a:effectLst>
                  <a:glow rad="63500">
                    <a:schemeClr val="accent6">
                      <a:satMod val="175000"/>
                      <a:alpha val="40000"/>
                    </a:schemeClr>
                  </a:glow>
                </a:effectLst>
              </a:rPr>
              <a:t>…</a:t>
            </a:r>
          </a:p>
        </p:txBody>
      </p:sp>
      <p:sp>
        <p:nvSpPr>
          <p:cNvPr id="12" name="TextBox 11"/>
          <p:cNvSpPr txBox="1"/>
          <p:nvPr/>
        </p:nvSpPr>
        <p:spPr>
          <a:xfrm>
            <a:off x="5791200" y="2286000"/>
            <a:ext cx="609600" cy="369320"/>
          </a:xfrm>
          <a:prstGeom prst="rect">
            <a:avLst/>
          </a:prstGeom>
          <a:noFill/>
        </p:spPr>
        <p:txBody>
          <a:bodyPr wrap="square" lIns="91429" tIns="45714" rIns="91429" bIns="45714" rtlCol="0">
            <a:spAutoFit/>
          </a:bodyPr>
          <a:lstStyle/>
          <a:p>
            <a:r>
              <a:rPr lang="en-US" dirty="0">
                <a:effectLst>
                  <a:glow rad="63500">
                    <a:schemeClr val="accent6">
                      <a:satMod val="175000"/>
                      <a:alpha val="40000"/>
                    </a:schemeClr>
                  </a:glow>
                </a:effectLst>
              </a:rPr>
              <a:t>…</a:t>
            </a:r>
          </a:p>
        </p:txBody>
      </p:sp>
      <p:cxnSp>
        <p:nvCxnSpPr>
          <p:cNvPr id="14" name="Straight Connector 13"/>
          <p:cNvCxnSpPr>
            <a:stCxn id="8" idx="0"/>
            <a:endCxn id="6" idx="2"/>
          </p:cNvCxnSpPr>
          <p:nvPr/>
        </p:nvCxnSpPr>
        <p:spPr>
          <a:xfrm rot="5400000" flipH="1" flipV="1">
            <a:off x="4174115" y="3564515"/>
            <a:ext cx="838200" cy="26237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0"/>
            <a:endCxn id="7" idx="2"/>
          </p:cNvCxnSpPr>
          <p:nvPr/>
        </p:nvCxnSpPr>
        <p:spPr>
          <a:xfrm rot="5400000" flipH="1" flipV="1">
            <a:off x="6792624" y="3592224"/>
            <a:ext cx="838200" cy="20695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Curved Down Arrow 25"/>
          <p:cNvSpPr/>
          <p:nvPr/>
        </p:nvSpPr>
        <p:spPr bwMode="auto">
          <a:xfrm>
            <a:off x="3396351" y="4109012"/>
            <a:ext cx="2199921" cy="470076"/>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ndParaRPr>
          </a:p>
        </p:txBody>
      </p:sp>
      <p:sp>
        <p:nvSpPr>
          <p:cNvPr id="27" name="Curved Down Arrow 26"/>
          <p:cNvSpPr/>
          <p:nvPr/>
        </p:nvSpPr>
        <p:spPr bwMode="auto">
          <a:xfrm flipH="1" flipV="1">
            <a:off x="3326663" y="4574891"/>
            <a:ext cx="2199921" cy="448521"/>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ndParaRPr>
          </a:p>
        </p:txBody>
      </p:sp>
      <p:sp>
        <p:nvSpPr>
          <p:cNvPr id="28" name="Curved Down Arrow 27"/>
          <p:cNvSpPr/>
          <p:nvPr/>
        </p:nvSpPr>
        <p:spPr bwMode="auto">
          <a:xfrm>
            <a:off x="6019800" y="4114801"/>
            <a:ext cx="2199921" cy="470076"/>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ndParaRPr>
          </a:p>
        </p:txBody>
      </p:sp>
      <p:sp>
        <p:nvSpPr>
          <p:cNvPr id="29" name="Curved Down Arrow 28"/>
          <p:cNvSpPr/>
          <p:nvPr/>
        </p:nvSpPr>
        <p:spPr bwMode="auto">
          <a:xfrm flipH="1" flipV="1">
            <a:off x="5950112" y="4580680"/>
            <a:ext cx="2199921" cy="448521"/>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ndParaRPr>
          </a:p>
        </p:txBody>
      </p:sp>
      <p:sp>
        <p:nvSpPr>
          <p:cNvPr id="22" name="Rectangle 21"/>
          <p:cNvSpPr/>
          <p:nvPr/>
        </p:nvSpPr>
        <p:spPr>
          <a:xfrm>
            <a:off x="304800" y="5257800"/>
            <a:ext cx="914400" cy="381000"/>
          </a:xfrm>
          <a:prstGeom prst="rect">
            <a:avLst/>
          </a:prstGeom>
        </p:spPr>
        <p:style>
          <a:lnRef idx="0">
            <a:schemeClr val="accent3"/>
          </a:lnRef>
          <a:fillRef idx="3">
            <a:schemeClr val="accent3"/>
          </a:fillRef>
          <a:effectRef idx="3">
            <a:schemeClr val="accent3"/>
          </a:effectRef>
          <a:fontRef idx="minor">
            <a:schemeClr val="lt1"/>
          </a:fontRef>
        </p:style>
        <p:txBody>
          <a:bodyPr lIns="91429" tIns="45714" rIns="91429" bIns="45714" rtlCol="0" anchor="ctr"/>
          <a:lstStyle/>
          <a:p>
            <a:pPr algn="ctr"/>
            <a:r>
              <a:rPr lang="en-US" dirty="0">
                <a:solidFill>
                  <a:schemeClr val="bg2"/>
                </a:solidFill>
              </a:rPr>
              <a:t>Task 1</a:t>
            </a:r>
          </a:p>
        </p:txBody>
      </p:sp>
      <p:sp>
        <p:nvSpPr>
          <p:cNvPr id="24" name="Rectangle 23"/>
          <p:cNvSpPr/>
          <p:nvPr/>
        </p:nvSpPr>
        <p:spPr>
          <a:xfrm>
            <a:off x="457200" y="5410200"/>
            <a:ext cx="914400" cy="381000"/>
          </a:xfrm>
          <a:prstGeom prst="rect">
            <a:avLst/>
          </a:prstGeom>
        </p:spPr>
        <p:style>
          <a:lnRef idx="0">
            <a:schemeClr val="accent3"/>
          </a:lnRef>
          <a:fillRef idx="3">
            <a:schemeClr val="accent3"/>
          </a:fillRef>
          <a:effectRef idx="3">
            <a:schemeClr val="accent3"/>
          </a:effectRef>
          <a:fontRef idx="minor">
            <a:schemeClr val="lt1"/>
          </a:fontRef>
        </p:style>
        <p:txBody>
          <a:bodyPr lIns="91429" tIns="45714" rIns="91429" bIns="45714" rtlCol="0" anchor="ctr"/>
          <a:lstStyle/>
          <a:p>
            <a:pPr algn="ctr"/>
            <a:r>
              <a:rPr lang="en-US" dirty="0">
                <a:solidFill>
                  <a:schemeClr val="bg2"/>
                </a:solidFill>
              </a:rPr>
              <a:t>Task 2</a:t>
            </a:r>
          </a:p>
        </p:txBody>
      </p:sp>
      <p:sp>
        <p:nvSpPr>
          <p:cNvPr id="16" name="Rectangle 15"/>
          <p:cNvSpPr/>
          <p:nvPr/>
        </p:nvSpPr>
        <p:spPr>
          <a:xfrm>
            <a:off x="3962400" y="5105400"/>
            <a:ext cx="914400" cy="381000"/>
          </a:xfrm>
          <a:prstGeom prst="rect">
            <a:avLst/>
          </a:prstGeom>
        </p:spPr>
        <p:style>
          <a:lnRef idx="0">
            <a:schemeClr val="accent3"/>
          </a:lnRef>
          <a:fillRef idx="3">
            <a:schemeClr val="accent3"/>
          </a:fillRef>
          <a:effectRef idx="3">
            <a:schemeClr val="accent3"/>
          </a:effectRef>
          <a:fontRef idx="minor">
            <a:schemeClr val="lt1"/>
          </a:fontRef>
        </p:style>
        <p:txBody>
          <a:bodyPr lIns="91429" tIns="45714" rIns="91429" bIns="45714" rtlCol="0" anchor="ctr"/>
          <a:lstStyle/>
          <a:p>
            <a:pPr algn="ctr"/>
            <a:r>
              <a:rPr lang="en-US" dirty="0">
                <a:solidFill>
                  <a:schemeClr val="bg2"/>
                </a:solidFill>
              </a:rPr>
              <a:t>Task 3</a:t>
            </a:r>
          </a:p>
        </p:txBody>
      </p:sp>
      <p:sp>
        <p:nvSpPr>
          <p:cNvPr id="19" name="Rectangle 18"/>
          <p:cNvSpPr/>
          <p:nvPr/>
        </p:nvSpPr>
        <p:spPr>
          <a:xfrm>
            <a:off x="4114800" y="5334000"/>
            <a:ext cx="914400" cy="381000"/>
          </a:xfrm>
          <a:prstGeom prst="rect">
            <a:avLst/>
          </a:prstGeom>
        </p:spPr>
        <p:style>
          <a:lnRef idx="0">
            <a:schemeClr val="accent3"/>
          </a:lnRef>
          <a:fillRef idx="3">
            <a:schemeClr val="accent3"/>
          </a:fillRef>
          <a:effectRef idx="3">
            <a:schemeClr val="accent3"/>
          </a:effectRef>
          <a:fontRef idx="minor">
            <a:schemeClr val="lt1"/>
          </a:fontRef>
        </p:style>
        <p:txBody>
          <a:bodyPr lIns="91429" tIns="45714" rIns="91429" bIns="45714" rtlCol="0" anchor="ctr"/>
          <a:lstStyle/>
          <a:p>
            <a:pPr algn="ctr"/>
            <a:r>
              <a:rPr lang="en-US" dirty="0">
                <a:solidFill>
                  <a:schemeClr val="bg2"/>
                </a:solidFill>
              </a:rPr>
              <a:t>Task 5</a:t>
            </a:r>
          </a:p>
        </p:txBody>
      </p:sp>
      <p:sp>
        <p:nvSpPr>
          <p:cNvPr id="17" name="Rectangle 16"/>
          <p:cNvSpPr/>
          <p:nvPr/>
        </p:nvSpPr>
        <p:spPr>
          <a:xfrm>
            <a:off x="3505200" y="5181600"/>
            <a:ext cx="914400" cy="381000"/>
          </a:xfrm>
          <a:prstGeom prst="rect">
            <a:avLst/>
          </a:prstGeom>
        </p:spPr>
        <p:style>
          <a:lnRef idx="0">
            <a:schemeClr val="accent3"/>
          </a:lnRef>
          <a:fillRef idx="3">
            <a:schemeClr val="accent3"/>
          </a:fillRef>
          <a:effectRef idx="3">
            <a:schemeClr val="accent3"/>
          </a:effectRef>
          <a:fontRef idx="minor">
            <a:schemeClr val="lt1"/>
          </a:fontRef>
        </p:style>
        <p:txBody>
          <a:bodyPr lIns="91429" tIns="45714" rIns="91429" bIns="45714" rtlCol="0" anchor="ctr"/>
          <a:lstStyle/>
          <a:p>
            <a:pPr algn="ctr"/>
            <a:r>
              <a:rPr lang="en-US" dirty="0">
                <a:solidFill>
                  <a:schemeClr val="bg2"/>
                </a:solidFill>
              </a:rPr>
              <a:t>Task 4</a:t>
            </a:r>
          </a:p>
        </p:txBody>
      </p:sp>
      <p:sp>
        <p:nvSpPr>
          <p:cNvPr id="20" name="Rectangle 19"/>
          <p:cNvSpPr/>
          <p:nvPr/>
        </p:nvSpPr>
        <p:spPr>
          <a:xfrm>
            <a:off x="6705600" y="4800600"/>
            <a:ext cx="914400" cy="381000"/>
          </a:xfrm>
          <a:prstGeom prst="rect">
            <a:avLst/>
          </a:prstGeom>
        </p:spPr>
        <p:style>
          <a:lnRef idx="0">
            <a:schemeClr val="accent3"/>
          </a:lnRef>
          <a:fillRef idx="3">
            <a:schemeClr val="accent3"/>
          </a:fillRef>
          <a:effectRef idx="3">
            <a:schemeClr val="accent3"/>
          </a:effectRef>
          <a:fontRef idx="minor">
            <a:schemeClr val="lt1"/>
          </a:fontRef>
        </p:style>
        <p:txBody>
          <a:bodyPr lIns="91429" tIns="45714" rIns="91429" bIns="45714" rtlCol="0" anchor="ctr"/>
          <a:lstStyle/>
          <a:p>
            <a:pPr algn="ctr"/>
            <a:r>
              <a:rPr lang="en-US" dirty="0">
                <a:solidFill>
                  <a:schemeClr val="bg2"/>
                </a:solidFill>
              </a:rPr>
              <a:t>Task 6</a:t>
            </a:r>
          </a:p>
        </p:txBody>
      </p:sp>
      <p:sp>
        <p:nvSpPr>
          <p:cNvPr id="13" name="Up Arrow 12"/>
          <p:cNvSpPr/>
          <p:nvPr/>
        </p:nvSpPr>
        <p:spPr bwMode="auto">
          <a:xfrm>
            <a:off x="6781800" y="5562600"/>
            <a:ext cx="914400" cy="1143000"/>
          </a:xfrm>
          <a:prstGeom prst="up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latin typeface="Segoe UI" pitchFamily="34" charset="0"/>
            </a:endParaRPr>
          </a:p>
        </p:txBody>
      </p:sp>
      <p:sp>
        <p:nvSpPr>
          <p:cNvPr id="30" name="Up Arrow 29"/>
          <p:cNvSpPr/>
          <p:nvPr/>
        </p:nvSpPr>
        <p:spPr bwMode="auto">
          <a:xfrm rot="10800000">
            <a:off x="7467600" y="5562600"/>
            <a:ext cx="914400" cy="1143000"/>
          </a:xfrm>
          <a:prstGeom prst="up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latin typeface="Segoe UI" pitchFamily="34" charset="0"/>
            </a:endParaRPr>
          </a:p>
        </p:txBody>
      </p:sp>
      <p:sp>
        <p:nvSpPr>
          <p:cNvPr id="3" name="Footer Placeholder 2"/>
          <p:cNvSpPr>
            <a:spLocks noGrp="1"/>
          </p:cNvSpPr>
          <p:nvPr>
            <p:ph type="ftr" sz="quarter" idx="11"/>
          </p:nvPr>
        </p:nvSpPr>
        <p:spPr/>
        <p:txBody>
          <a:bodyPr/>
          <a:lstStyle/>
          <a:p>
            <a:r>
              <a:rPr lang="en-US"/>
              <a:t>(C)2011 by Pavel Yosifovich</a:t>
            </a:r>
          </a:p>
        </p:txBody>
      </p:sp>
      <p:sp>
        <p:nvSpPr>
          <p:cNvPr id="4" name="Slide Number Placeholder 3"/>
          <p:cNvSpPr>
            <a:spLocks noGrp="1"/>
          </p:cNvSpPr>
          <p:nvPr>
            <p:ph type="sldNum" sz="quarter" idx="12"/>
          </p:nvPr>
        </p:nvSpPr>
        <p:spPr/>
        <p:txBody>
          <a:bodyPr/>
          <a:lstStyle/>
          <a:p>
            <a:fld id="{301210FF-26AF-45AE-9015-DF8621E89FCE}" type="slidenum">
              <a:rPr lang="en-US" smtClean="0"/>
              <a:t>261</a:t>
            </a:fld>
            <a:endParaRPr lang="en-US"/>
          </a:p>
        </p:txBody>
      </p:sp>
    </p:spTree>
    <p:extLst>
      <p:ext uri="{BB962C8B-B14F-4D97-AF65-F5344CB8AC3E}">
        <p14:creationId xmlns:p14="http://schemas.microsoft.com/office/powerpoint/2010/main" val="2108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1.38778E-17 5.10062E-6 L 0.13333 -0.28868 " pathEditMode="relative" ptsTypes="AA">
                                      <p:cBhvr>
                                        <p:cTn id="10" dur="500" fill="hold"/>
                                        <p:tgtEl>
                                          <p:spTgt spid="22"/>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1" nodeType="clickEffect">
                                  <p:stCondLst>
                                    <p:cond delay="0"/>
                                  </p:stCondLst>
                                  <p:childTnLst>
                                    <p:animMotion origin="layout" path="M 0.13333 -0.28869 L 0.13333 -0.36086 " pathEditMode="relative" rAng="0" ptsTypes="AA">
                                      <p:cBhvr>
                                        <p:cTn id="18" dur="500" fill="hold"/>
                                        <p:tgtEl>
                                          <p:spTgt spid="22"/>
                                        </p:tgtEl>
                                        <p:attrNameLst>
                                          <p:attrName>ppt_x</p:attrName>
                                          <p:attrName>ppt_y</p:attrName>
                                        </p:attrNameLst>
                                      </p:cBhvr>
                                      <p:rCtr x="0" y="-36"/>
                                    </p:animMotion>
                                  </p:childTnLst>
                                </p:cTn>
                              </p:par>
                              <p:par>
                                <p:cTn id="19" presetID="0" presetClass="path" presetSubtype="0" accel="50000" decel="50000" fill="hold" grpId="0" nodeType="withEffect">
                                  <p:stCondLst>
                                    <p:cond delay="0"/>
                                  </p:stCondLst>
                                  <p:childTnLst>
                                    <p:animMotion origin="layout" path="M 3.33333E-6 -1.70021E-6 L 0.11666 -0.322 " pathEditMode="relative" ptsTypes="AA">
                                      <p:cBhvr>
                                        <p:cTn id="20" dur="500" fill="hold"/>
                                        <p:tgtEl>
                                          <p:spTgt spid="24"/>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3" nodeType="clickEffect">
                                  <p:stCondLst>
                                    <p:cond delay="0"/>
                                  </p:stCondLst>
                                  <p:childTnLst>
                                    <p:animMotion origin="layout" path="M 0.13333 -0.36086 L 0.66667 -0.07217 " pathEditMode="relative" rAng="0" ptsTypes="AA">
                                      <p:cBhvr>
                                        <p:cTn id="24" dur="500" fill="hold"/>
                                        <p:tgtEl>
                                          <p:spTgt spid="22"/>
                                        </p:tgtEl>
                                        <p:attrNameLst>
                                          <p:attrName>ppt_x</p:attrName>
                                          <p:attrName>ppt_y</p:attrName>
                                        </p:attrNameLst>
                                      </p:cBhvr>
                                      <p:rCtr x="267" y="144"/>
                                    </p:animMotion>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2" nodeType="clickEffect">
                                  <p:stCondLst>
                                    <p:cond delay="0"/>
                                  </p:stCondLst>
                                  <p:childTnLst>
                                    <p:animMotion origin="layout" path="M 0.11666 -0.3109 L 0.35833 -0.09438 " pathEditMode="relative" rAng="0" ptsTypes="AA">
                                      <p:cBhvr>
                                        <p:cTn id="28" dur="500" fill="hold"/>
                                        <p:tgtEl>
                                          <p:spTgt spid="24"/>
                                        </p:tgtEl>
                                        <p:attrNameLst>
                                          <p:attrName>ppt_x</p:attrName>
                                          <p:attrName>ppt_y</p:attrName>
                                        </p:attrNameLst>
                                      </p:cBhvr>
                                      <p:rCtr x="121" y="108"/>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0" presetClass="path" presetSubtype="0" accel="50000" decel="50000" fill="hold" grpId="1" nodeType="withEffect">
                                  <p:stCondLst>
                                    <p:cond delay="0"/>
                                  </p:stCondLst>
                                  <p:childTnLst>
                                    <p:animMotion origin="layout" path="M 0 -3.53227E-6 L 0.03333 -0.32755 " pathEditMode="relative" rAng="0" ptsTypes="AA">
                                      <p:cBhvr>
                                        <p:cTn id="34" dur="500" fill="hold"/>
                                        <p:tgtEl>
                                          <p:spTgt spid="16"/>
                                        </p:tgtEl>
                                        <p:attrNameLst>
                                          <p:attrName>ppt_x</p:attrName>
                                          <p:attrName>ppt_y</p:attrName>
                                        </p:attrNameLst>
                                      </p:cBhvr>
                                      <p:rCtr x="17" y="-164"/>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2" nodeType="clickEffect">
                                  <p:stCondLst>
                                    <p:cond delay="0"/>
                                  </p:stCondLst>
                                  <p:childTnLst>
                                    <p:animMotion origin="layout" path="M 0.03333 -0.32755 L 0.03333 -0.39417 " pathEditMode="relative" rAng="0" ptsTypes="AA">
                                      <p:cBhvr>
                                        <p:cTn id="38" dur="500" fill="hold"/>
                                        <p:tgtEl>
                                          <p:spTgt spid="16"/>
                                        </p:tgtEl>
                                        <p:attrNameLst>
                                          <p:attrName>ppt_x</p:attrName>
                                          <p:attrName>ppt_y</p:attrName>
                                        </p:attrNameLst>
                                      </p:cBhvr>
                                      <p:rCtr x="0" y="-33"/>
                                    </p:animMotion>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0" presetClass="path" presetSubtype="0" accel="50000" decel="50000" fill="hold" grpId="1" nodeType="withEffect">
                                  <p:stCondLst>
                                    <p:cond delay="0"/>
                                  </p:stCondLst>
                                  <p:childTnLst>
                                    <p:animMotion origin="layout" path="M 5.55112E-17 0.00555 L 0.08333 -0.34412 " pathEditMode="relative" rAng="0" ptsTypes="AA">
                                      <p:cBhvr>
                                        <p:cTn id="42" dur="500" fill="hold"/>
                                        <p:tgtEl>
                                          <p:spTgt spid="17"/>
                                        </p:tgtEl>
                                        <p:attrNameLst>
                                          <p:attrName>ppt_x</p:attrName>
                                          <p:attrName>ppt_y</p:attrName>
                                        </p:attrNameLst>
                                      </p:cBhvr>
                                      <p:rCtr x="42" y="-175"/>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2" nodeType="clickEffect">
                                  <p:stCondLst>
                                    <p:cond delay="0"/>
                                  </p:stCondLst>
                                  <p:childTnLst>
                                    <p:animMotion origin="layout" path="M 0.08333 -0.34482 L 0.08333 -0.41142 " pathEditMode="relative" rAng="0" ptsTypes="AA">
                                      <p:cBhvr>
                                        <p:cTn id="46" dur="500" fill="hold"/>
                                        <p:tgtEl>
                                          <p:spTgt spid="17"/>
                                        </p:tgtEl>
                                        <p:attrNameLst>
                                          <p:attrName>ppt_x</p:attrName>
                                          <p:attrName>ppt_y</p:attrName>
                                        </p:attrNameLst>
                                      </p:cBhvr>
                                      <p:rCtr x="0" y="-33"/>
                                    </p:animMotion>
                                  </p:childTnLst>
                                </p:cTn>
                              </p:par>
                              <p:par>
                                <p:cTn id="47" presetID="0" presetClass="path" presetSubtype="0" accel="50000" decel="50000" fill="hold" grpId="3" nodeType="withEffect">
                                  <p:stCondLst>
                                    <p:cond delay="0"/>
                                  </p:stCondLst>
                                  <p:childTnLst>
                                    <p:animMotion origin="layout" path="M 0.03333 -0.39417 L 0.03333 -0.46079 " pathEditMode="relative" rAng="0" ptsTypes="AA">
                                      <p:cBhvr>
                                        <p:cTn id="48" dur="500" fill="hold"/>
                                        <p:tgtEl>
                                          <p:spTgt spid="16"/>
                                        </p:tgtEl>
                                        <p:attrNameLst>
                                          <p:attrName>ppt_x</p:attrName>
                                          <p:attrName>ppt_y</p:attrName>
                                        </p:attrNameLst>
                                      </p:cBhvr>
                                      <p:rCtr x="0" y="-33"/>
                                    </p:animMotion>
                                  </p:childTnLst>
                                </p:cTn>
                              </p:par>
                              <p:par>
                                <p:cTn id="49" presetID="1" presetClass="entr" presetSubtype="0" fill="hold" grpId="1"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0" presetClass="path" presetSubtype="0" accel="50000" decel="50000" fill="hold" grpId="0" nodeType="withEffect">
                                  <p:stCondLst>
                                    <p:cond delay="0"/>
                                  </p:stCondLst>
                                  <p:childTnLst>
                                    <p:animMotion origin="layout" path="M 3.33333E-6 8.29979E-6 L 0.01666 -0.36641 " pathEditMode="relative" ptsTypes="AA">
                                      <p:cBhvr>
                                        <p:cTn id="52" dur="500" fill="hold"/>
                                        <p:tgtEl>
                                          <p:spTgt spid="19"/>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3" nodeType="clickEffect">
                                  <p:stCondLst>
                                    <p:cond delay="0"/>
                                  </p:stCondLst>
                                  <p:childTnLst>
                                    <p:animEffect transition="out" filter="fade">
                                      <p:cBhvr>
                                        <p:cTn id="56" dur="500"/>
                                        <p:tgtEl>
                                          <p:spTgt spid="24"/>
                                        </p:tgtEl>
                                      </p:cBhvr>
                                    </p:animEffect>
                                    <p:set>
                                      <p:cBhvr>
                                        <p:cTn id="57" dur="1" fill="hold">
                                          <p:stCondLst>
                                            <p:cond delay="499"/>
                                          </p:stCondLst>
                                        </p:cTn>
                                        <p:tgtEl>
                                          <p:spTgt spid="2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0" presetClass="path" presetSubtype="0" accel="50000" decel="50000" fill="hold" grpId="2" nodeType="clickEffect">
                                  <p:stCondLst>
                                    <p:cond delay="0"/>
                                  </p:stCondLst>
                                  <p:childTnLst>
                                    <p:animMotion origin="layout" path="M 0.01666 -0.36086 L -0.03334 -0.07217 " pathEditMode="relative" rAng="0" ptsTypes="AA">
                                      <p:cBhvr>
                                        <p:cTn id="61" dur="500" fill="hold"/>
                                        <p:tgtEl>
                                          <p:spTgt spid="19"/>
                                        </p:tgtEl>
                                        <p:attrNameLst>
                                          <p:attrName>ppt_x</p:attrName>
                                          <p:attrName>ppt_y</p:attrName>
                                        </p:attrNameLst>
                                      </p:cBhvr>
                                      <p:rCtr x="-25" y="144"/>
                                    </p:animMotion>
                                  </p:childTnLst>
                                </p:cTn>
                              </p:par>
                              <p:par>
                                <p:cTn id="62" presetID="0" presetClass="path" presetSubtype="0" accel="50000" decel="50000" fill="hold" grpId="3" nodeType="withEffect">
                                  <p:stCondLst>
                                    <p:cond delay="0"/>
                                  </p:stCondLst>
                                  <p:childTnLst>
                                    <p:animMotion origin="layout" path="M 0.08333 -0.40518 L 0.08333 -0.33857 " pathEditMode="relative" rAng="0" ptsTypes="AA">
                                      <p:cBhvr>
                                        <p:cTn id="63" dur="500" fill="hold"/>
                                        <p:tgtEl>
                                          <p:spTgt spid="17"/>
                                        </p:tgtEl>
                                        <p:attrNameLst>
                                          <p:attrName>ppt_x</p:attrName>
                                          <p:attrName>ppt_y</p:attrName>
                                        </p:attrNameLst>
                                      </p:cBhvr>
                                      <p:rCtr x="0" y="33"/>
                                    </p:animMotion>
                                  </p:childTnLst>
                                </p:cTn>
                              </p:par>
                              <p:par>
                                <p:cTn id="64" presetID="0" presetClass="path" presetSubtype="0" accel="50000" decel="50000" fill="hold" grpId="4" nodeType="withEffect">
                                  <p:stCondLst>
                                    <p:cond delay="0"/>
                                  </p:stCondLst>
                                  <p:childTnLst>
                                    <p:animMotion origin="layout" path="M 0.03333 -0.46079 L 0.03333 -0.39417 " pathEditMode="relative" rAng="0" ptsTypes="AA">
                                      <p:cBhvr>
                                        <p:cTn id="65" dur="500" fill="hold"/>
                                        <p:tgtEl>
                                          <p:spTgt spid="16"/>
                                        </p:tgtEl>
                                        <p:attrNameLst>
                                          <p:attrName>ppt_x</p:attrName>
                                          <p:attrName>ppt_y</p:attrName>
                                        </p:attrNameLst>
                                      </p:cBhvr>
                                      <p:rCtr x="0" y="33"/>
                                    </p:animMotion>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4" nodeType="clickEffect">
                                  <p:stCondLst>
                                    <p:cond delay="0"/>
                                  </p:stCondLst>
                                  <p:childTnLst>
                                    <p:animEffect transition="out" filter="fade">
                                      <p:cBhvr>
                                        <p:cTn id="69" dur="500"/>
                                        <p:tgtEl>
                                          <p:spTgt spid="22"/>
                                        </p:tgtEl>
                                      </p:cBhvr>
                                    </p:animEffect>
                                    <p:set>
                                      <p:cBhvr>
                                        <p:cTn id="70" dur="1" fill="hold">
                                          <p:stCondLst>
                                            <p:cond delay="499"/>
                                          </p:stCondLst>
                                        </p:cTn>
                                        <p:tgtEl>
                                          <p:spTgt spid="2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5" nodeType="clickEffect">
                                  <p:stCondLst>
                                    <p:cond delay="0"/>
                                  </p:stCondLst>
                                  <p:childTnLst>
                                    <p:animMotion origin="layout" path="M 0.03333 -0.39417 L 0.26667 -0.03886 " pathEditMode="relative" rAng="0" ptsTypes="AA">
                                      <p:cBhvr>
                                        <p:cTn id="74" dur="500" fill="hold"/>
                                        <p:tgtEl>
                                          <p:spTgt spid="16"/>
                                        </p:tgtEl>
                                        <p:attrNameLst>
                                          <p:attrName>ppt_x</p:attrName>
                                          <p:attrName>ppt_y</p:attrName>
                                        </p:attrNameLst>
                                      </p:cBhvr>
                                      <p:rCtr x="117" y="178"/>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par>
                                <p:cTn id="79" presetID="0" presetClass="path" presetSubtype="0" accel="50000" decel="50000" fill="hold" grpId="1" nodeType="withEffect">
                                  <p:stCondLst>
                                    <p:cond delay="0"/>
                                  </p:stCondLst>
                                  <p:childTnLst>
                                    <p:animMotion origin="layout" path="M 0 -1.60962E-6 L 0.01667 -0.28862 " pathEditMode="relative" rAng="0" ptsTypes="AA">
                                      <p:cBhvr>
                                        <p:cTn id="80" dur="500" fill="hold"/>
                                        <p:tgtEl>
                                          <p:spTgt spid="20"/>
                                        </p:tgtEl>
                                        <p:attrNameLst>
                                          <p:attrName>ppt_x</p:attrName>
                                          <p:attrName>ppt_y</p:attrName>
                                        </p:attrNameLst>
                                      </p:cBhvr>
                                      <p:rCtr x="8" y="-1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22" grpId="3" animBg="1"/>
      <p:bldP spid="22" grpId="4" animBg="1"/>
      <p:bldP spid="24" grpId="0" animBg="1"/>
      <p:bldP spid="24" grpId="1" animBg="1"/>
      <p:bldP spid="24" grpId="2" animBg="1"/>
      <p:bldP spid="24" grpId="3" animBg="1"/>
      <p:bldP spid="16" grpId="0" animBg="1"/>
      <p:bldP spid="16" grpId="1" animBg="1"/>
      <p:bldP spid="16" grpId="2" animBg="1"/>
      <p:bldP spid="16" grpId="3" animBg="1"/>
      <p:bldP spid="16" grpId="4" animBg="1"/>
      <p:bldP spid="16" grpId="5" animBg="1"/>
      <p:bldP spid="19" grpId="0" animBg="1"/>
      <p:bldP spid="19" grpId="1" animBg="1"/>
      <p:bldP spid="19" grpId="2" animBg="1"/>
      <p:bldP spid="17" grpId="0" animBg="1"/>
      <p:bldP spid="17" grpId="1" animBg="1"/>
      <p:bldP spid="17" grpId="2" animBg="1"/>
      <p:bldP spid="17" grpId="3" animBg="1"/>
      <p:bldP spid="20" grpId="0" animBg="1"/>
      <p:bldP spid="20" grpId="1" animBg="1"/>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Creation Options</a:t>
            </a:r>
          </a:p>
        </p:txBody>
      </p:sp>
      <p:sp>
        <p:nvSpPr>
          <p:cNvPr id="3" name="Content Placeholder 2"/>
          <p:cNvSpPr>
            <a:spLocks noGrp="1"/>
          </p:cNvSpPr>
          <p:nvPr>
            <p:ph idx="1"/>
          </p:nvPr>
        </p:nvSpPr>
        <p:spPr/>
        <p:txBody>
          <a:bodyPr>
            <a:normAutofit fontScale="85000" lnSpcReduction="20000"/>
          </a:bodyPr>
          <a:lstStyle/>
          <a:p>
            <a:r>
              <a:rPr lang="en-US" dirty="0"/>
              <a:t>A </a:t>
            </a:r>
            <a:r>
              <a:rPr lang="en-US" b="1" dirty="0">
                <a:latin typeface="Consolas" pitchFamily="49" charset="0"/>
                <a:cs typeface="Consolas" pitchFamily="49" charset="0"/>
              </a:rPr>
              <a:t>Task</a:t>
            </a:r>
            <a:r>
              <a:rPr lang="en-US" dirty="0"/>
              <a:t> constructor can accept more arguments</a:t>
            </a:r>
          </a:p>
          <a:p>
            <a:pPr lvl="1"/>
            <a:r>
              <a:rPr lang="en-US" dirty="0"/>
              <a:t>A </a:t>
            </a:r>
            <a:r>
              <a:rPr lang="en-US" b="1" dirty="0" err="1">
                <a:solidFill>
                  <a:srgbClr val="FF0000"/>
                </a:solidFill>
                <a:latin typeface="Consolas" pitchFamily="49" charset="0"/>
                <a:cs typeface="Consolas" pitchFamily="49" charset="0"/>
              </a:rPr>
              <a:t>CancellationToken</a:t>
            </a:r>
            <a:r>
              <a:rPr lang="en-US" dirty="0"/>
              <a:t> used for task cancellation (see later)</a:t>
            </a:r>
          </a:p>
          <a:p>
            <a:pPr lvl="1"/>
            <a:r>
              <a:rPr lang="en-US" dirty="0"/>
              <a:t>A </a:t>
            </a:r>
            <a:r>
              <a:rPr lang="en-US" b="1" dirty="0" err="1">
                <a:solidFill>
                  <a:srgbClr val="FF0000"/>
                </a:solidFill>
                <a:latin typeface="Consolas" pitchFamily="49" charset="0"/>
                <a:cs typeface="Consolas" pitchFamily="49" charset="0"/>
              </a:rPr>
              <a:t>TaskCreationOptions</a:t>
            </a:r>
            <a:r>
              <a:rPr lang="en-US" dirty="0"/>
              <a:t> </a:t>
            </a:r>
            <a:r>
              <a:rPr lang="en-US" dirty="0" err="1"/>
              <a:t>enum</a:t>
            </a:r>
            <a:endParaRPr lang="en-US" dirty="0"/>
          </a:p>
          <a:p>
            <a:pPr lvl="2"/>
            <a:r>
              <a:rPr lang="en-US" b="1" dirty="0">
                <a:solidFill>
                  <a:srgbClr val="0045D0"/>
                </a:solidFill>
                <a:latin typeface="Consolas" pitchFamily="49" charset="0"/>
                <a:cs typeface="Consolas" pitchFamily="49" charset="0"/>
              </a:rPr>
              <a:t>None</a:t>
            </a:r>
          </a:p>
          <a:p>
            <a:pPr lvl="2"/>
            <a:r>
              <a:rPr lang="en-US" b="1" dirty="0" err="1">
                <a:solidFill>
                  <a:srgbClr val="0045D0"/>
                </a:solidFill>
                <a:latin typeface="Consolas" pitchFamily="49" charset="0"/>
                <a:cs typeface="Consolas" pitchFamily="49" charset="0"/>
              </a:rPr>
              <a:t>PreferFairness</a:t>
            </a:r>
            <a:endParaRPr lang="en-US" b="1" dirty="0">
              <a:solidFill>
                <a:srgbClr val="0045D0"/>
              </a:solidFill>
              <a:latin typeface="Consolas" pitchFamily="49" charset="0"/>
              <a:cs typeface="Consolas" pitchFamily="49" charset="0"/>
            </a:endParaRPr>
          </a:p>
          <a:p>
            <a:pPr lvl="3"/>
            <a:r>
              <a:rPr lang="en-US" dirty="0"/>
              <a:t>Puts the task in the global queue instead of the local queue</a:t>
            </a:r>
          </a:p>
          <a:p>
            <a:pPr lvl="2"/>
            <a:r>
              <a:rPr lang="en-US" b="1" dirty="0" err="1">
                <a:solidFill>
                  <a:srgbClr val="0045D0"/>
                </a:solidFill>
                <a:latin typeface="Consolas" pitchFamily="49" charset="0"/>
                <a:cs typeface="Consolas" pitchFamily="49" charset="0"/>
              </a:rPr>
              <a:t>LongRunning</a:t>
            </a:r>
            <a:endParaRPr lang="en-US" b="1" dirty="0">
              <a:solidFill>
                <a:srgbClr val="0045D0"/>
              </a:solidFill>
              <a:latin typeface="Consolas" pitchFamily="49" charset="0"/>
              <a:cs typeface="Consolas" pitchFamily="49" charset="0"/>
            </a:endParaRPr>
          </a:p>
          <a:p>
            <a:pPr lvl="3"/>
            <a:r>
              <a:rPr lang="en-US" dirty="0"/>
              <a:t>Default task scheduler creates a separate thread for the task instead of queuing it to the thread pool</a:t>
            </a:r>
          </a:p>
          <a:p>
            <a:pPr lvl="2"/>
            <a:r>
              <a:rPr lang="en-US" b="1" dirty="0" err="1">
                <a:solidFill>
                  <a:srgbClr val="0045D0"/>
                </a:solidFill>
                <a:latin typeface="Consolas" pitchFamily="49" charset="0"/>
                <a:cs typeface="Consolas" pitchFamily="49" charset="0"/>
              </a:rPr>
              <a:t>AttachedToParent</a:t>
            </a:r>
            <a:endParaRPr lang="en-US" b="1" dirty="0">
              <a:solidFill>
                <a:srgbClr val="0045D0"/>
              </a:solidFill>
              <a:latin typeface="Consolas" pitchFamily="49" charset="0"/>
              <a:cs typeface="Consolas" pitchFamily="49" charset="0"/>
            </a:endParaRPr>
          </a:p>
          <a:p>
            <a:pPr lvl="3"/>
            <a:r>
              <a:rPr lang="en-US" dirty="0"/>
              <a:t>A child task (always honored)</a:t>
            </a:r>
          </a:p>
          <a:p>
            <a:pPr lvl="1"/>
            <a:r>
              <a:rPr lang="en-US" dirty="0"/>
              <a:t>The first two flags may or may not be used by the managing task scheduler (see later)</a:t>
            </a:r>
          </a:p>
        </p:txBody>
      </p:sp>
      <p:sp>
        <p:nvSpPr>
          <p:cNvPr id="4" name="Slide Number Placeholder 3"/>
          <p:cNvSpPr>
            <a:spLocks noGrp="1"/>
          </p:cNvSpPr>
          <p:nvPr>
            <p:ph type="sldNum" sz="quarter" idx="11"/>
          </p:nvPr>
        </p:nvSpPr>
        <p:spPr/>
        <p:txBody>
          <a:bodyPr/>
          <a:lstStyle/>
          <a:p>
            <a:fld id="{8D5EC362-8DE0-4138-8AD2-9C18772BB671}" type="slidenum">
              <a:rPr lang="he-IL" smtClean="0"/>
              <a:pPr/>
              <a:t>262</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3473662709"/>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Exceptions</a:t>
            </a:r>
          </a:p>
        </p:txBody>
      </p:sp>
      <p:sp>
        <p:nvSpPr>
          <p:cNvPr id="3" name="Content Placeholder 2"/>
          <p:cNvSpPr>
            <a:spLocks noGrp="1"/>
          </p:cNvSpPr>
          <p:nvPr>
            <p:ph idx="1"/>
          </p:nvPr>
        </p:nvSpPr>
        <p:spPr/>
        <p:txBody>
          <a:bodyPr>
            <a:normAutofit fontScale="92500" lnSpcReduction="10000"/>
          </a:bodyPr>
          <a:lstStyle/>
          <a:p>
            <a:r>
              <a:rPr lang="en-US" sz="2800" dirty="0"/>
              <a:t>An unhandled exception thrown by a task is swallowed by the CLR</a:t>
            </a:r>
          </a:p>
          <a:p>
            <a:r>
              <a:rPr lang="en-US" sz="2800" dirty="0"/>
              <a:t>Calling </a:t>
            </a:r>
            <a:r>
              <a:rPr lang="en-US" sz="2800" b="1" dirty="0">
                <a:latin typeface="Consolas" pitchFamily="49" charset="0"/>
                <a:cs typeface="Consolas" pitchFamily="49" charset="0"/>
              </a:rPr>
              <a:t>Wait</a:t>
            </a:r>
            <a:r>
              <a:rPr lang="en-US" sz="2800" dirty="0"/>
              <a:t> or the </a:t>
            </a:r>
            <a:r>
              <a:rPr lang="en-US" sz="2800" b="1" dirty="0">
                <a:latin typeface="Consolas" pitchFamily="49" charset="0"/>
                <a:cs typeface="Consolas" pitchFamily="49" charset="0"/>
              </a:rPr>
              <a:t>Result</a:t>
            </a:r>
            <a:r>
              <a:rPr lang="en-US" sz="2800" dirty="0"/>
              <a:t> property throws an </a:t>
            </a:r>
            <a:r>
              <a:rPr lang="en-US" sz="2800" b="1" dirty="0" err="1">
                <a:solidFill>
                  <a:srgbClr val="FF0000"/>
                </a:solidFill>
                <a:latin typeface="Consolas" pitchFamily="49" charset="0"/>
                <a:cs typeface="Consolas" pitchFamily="49" charset="0"/>
              </a:rPr>
              <a:t>AggregateException</a:t>
            </a:r>
            <a:endParaRPr lang="en-US" sz="2800" b="1" dirty="0">
              <a:solidFill>
                <a:srgbClr val="FF0000"/>
              </a:solidFill>
              <a:latin typeface="Consolas" pitchFamily="49" charset="0"/>
              <a:cs typeface="Consolas" pitchFamily="49" charset="0"/>
            </a:endParaRPr>
          </a:p>
          <a:p>
            <a:pPr lvl="1"/>
            <a:r>
              <a:rPr lang="en-US" sz="2400" dirty="0"/>
              <a:t>Use the </a:t>
            </a:r>
            <a:r>
              <a:rPr lang="en-US" sz="2400" b="1" dirty="0" err="1">
                <a:solidFill>
                  <a:srgbClr val="C00000"/>
                </a:solidFill>
                <a:latin typeface="Consolas" pitchFamily="49" charset="0"/>
                <a:cs typeface="Consolas" pitchFamily="49" charset="0"/>
              </a:rPr>
              <a:t>InnerExceptions</a:t>
            </a:r>
            <a:r>
              <a:rPr lang="en-US" sz="2400" dirty="0"/>
              <a:t> property to get a list of unhandled exceptions</a:t>
            </a:r>
          </a:p>
          <a:p>
            <a:pPr lvl="2"/>
            <a:r>
              <a:rPr lang="en-US" sz="2000" dirty="0"/>
              <a:t>More than one possible if task spawned child tasks</a:t>
            </a:r>
          </a:p>
          <a:p>
            <a:pPr lvl="1"/>
            <a:r>
              <a:rPr lang="en-US" sz="2400" dirty="0"/>
              <a:t>The </a:t>
            </a:r>
            <a:r>
              <a:rPr lang="en-US" sz="2400" b="1" dirty="0" err="1">
                <a:solidFill>
                  <a:srgbClr val="7030A0"/>
                </a:solidFill>
                <a:latin typeface="Consolas" pitchFamily="49" charset="0"/>
                <a:cs typeface="Consolas" pitchFamily="49" charset="0"/>
              </a:rPr>
              <a:t>GetBaseException</a:t>
            </a:r>
            <a:r>
              <a:rPr lang="en-US" sz="2400" dirty="0"/>
              <a:t> method returns the innermost exception (assuming only one such exception)</a:t>
            </a:r>
          </a:p>
          <a:p>
            <a:pPr lvl="1"/>
            <a:r>
              <a:rPr lang="en-US" sz="2400" dirty="0"/>
              <a:t>Can call the </a:t>
            </a:r>
            <a:r>
              <a:rPr lang="en-US" sz="2400" b="1" dirty="0">
                <a:solidFill>
                  <a:srgbClr val="7030A0"/>
                </a:solidFill>
                <a:latin typeface="Consolas" pitchFamily="49" charset="0"/>
                <a:cs typeface="Consolas" pitchFamily="49" charset="0"/>
              </a:rPr>
              <a:t>Flatten</a:t>
            </a:r>
            <a:r>
              <a:rPr lang="en-US" sz="2400" dirty="0"/>
              <a:t> method to get a “flat” list of exceptions</a:t>
            </a:r>
          </a:p>
          <a:p>
            <a:pPr lvl="1"/>
            <a:r>
              <a:rPr lang="en-US" sz="2400" dirty="0"/>
              <a:t>Can call the </a:t>
            </a:r>
            <a:r>
              <a:rPr lang="en-US" sz="2400" b="1" dirty="0">
                <a:solidFill>
                  <a:srgbClr val="7030A0"/>
                </a:solidFill>
                <a:latin typeface="Consolas" pitchFamily="49" charset="0"/>
                <a:cs typeface="Consolas" pitchFamily="49" charset="0"/>
              </a:rPr>
              <a:t>Handle</a:t>
            </a:r>
            <a:r>
              <a:rPr lang="en-US" sz="2400" dirty="0"/>
              <a:t> method that accepts a delegate invoked for each exception</a:t>
            </a:r>
          </a:p>
          <a:p>
            <a:pPr lvl="2"/>
            <a:r>
              <a:rPr lang="en-US" sz="2000" dirty="0"/>
              <a:t>Return true from the delegate to indicate exception is handled</a:t>
            </a:r>
          </a:p>
          <a:p>
            <a:pPr lvl="2"/>
            <a:r>
              <a:rPr lang="en-US" sz="2000" dirty="0"/>
              <a:t>If any is left unhandled, a new </a:t>
            </a:r>
            <a:r>
              <a:rPr lang="en-US" sz="2000" b="1" dirty="0" err="1">
                <a:latin typeface="Consolas" pitchFamily="49" charset="0"/>
                <a:cs typeface="Consolas" pitchFamily="49" charset="0"/>
              </a:rPr>
              <a:t>AggregateException</a:t>
            </a:r>
            <a:r>
              <a:rPr lang="en-US" sz="2000" dirty="0"/>
              <a:t> is thrown</a:t>
            </a:r>
          </a:p>
        </p:txBody>
      </p:sp>
      <p:sp>
        <p:nvSpPr>
          <p:cNvPr id="4" name="Slide Number Placeholder 3"/>
          <p:cNvSpPr>
            <a:spLocks noGrp="1"/>
          </p:cNvSpPr>
          <p:nvPr>
            <p:ph type="sldNum" sz="quarter" idx="11"/>
          </p:nvPr>
        </p:nvSpPr>
        <p:spPr/>
        <p:txBody>
          <a:bodyPr/>
          <a:lstStyle/>
          <a:p>
            <a:fld id="{8D5EC362-8DE0-4138-8AD2-9C18772BB671}" type="slidenum">
              <a:rPr lang="he-IL" smtClean="0"/>
              <a:pPr/>
              <a:t>263</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5315302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Cancellation</a:t>
            </a:r>
          </a:p>
        </p:txBody>
      </p:sp>
      <p:sp>
        <p:nvSpPr>
          <p:cNvPr id="3" name="Content Placeholder 2"/>
          <p:cNvSpPr>
            <a:spLocks noGrp="1"/>
          </p:cNvSpPr>
          <p:nvPr>
            <p:ph idx="1"/>
          </p:nvPr>
        </p:nvSpPr>
        <p:spPr/>
        <p:txBody>
          <a:bodyPr>
            <a:normAutofit fontScale="85000" lnSpcReduction="20000"/>
          </a:bodyPr>
          <a:lstStyle/>
          <a:p>
            <a:r>
              <a:rPr lang="en-US" dirty="0"/>
              <a:t>.NET 4 includes a new standard pattern for cancellations (not just for tasks)</a:t>
            </a:r>
          </a:p>
          <a:p>
            <a:r>
              <a:rPr lang="en-US" dirty="0"/>
              <a:t>Create a </a:t>
            </a:r>
            <a:r>
              <a:rPr lang="en-US" b="1" dirty="0" err="1">
                <a:solidFill>
                  <a:srgbClr val="FF0000"/>
                </a:solidFill>
                <a:latin typeface="Consolas" pitchFamily="49" charset="0"/>
                <a:cs typeface="Consolas" pitchFamily="49" charset="0"/>
              </a:rPr>
              <a:t>CancellationTokenSource</a:t>
            </a:r>
            <a:r>
              <a:rPr lang="en-US" dirty="0"/>
              <a:t> instance</a:t>
            </a:r>
          </a:p>
          <a:p>
            <a:r>
              <a:rPr lang="en-US" dirty="0"/>
              <a:t>Get a </a:t>
            </a:r>
            <a:r>
              <a:rPr lang="en-US" b="1" dirty="0" err="1">
                <a:solidFill>
                  <a:srgbClr val="FF0000"/>
                </a:solidFill>
                <a:latin typeface="Consolas" pitchFamily="49" charset="0"/>
                <a:cs typeface="Consolas" pitchFamily="49" charset="0"/>
              </a:rPr>
              <a:t>CancellationToken</a:t>
            </a:r>
            <a:r>
              <a:rPr lang="en-US" dirty="0"/>
              <a:t> (a value type) using the </a:t>
            </a:r>
            <a:r>
              <a:rPr lang="en-US" b="1" dirty="0">
                <a:solidFill>
                  <a:srgbClr val="002060"/>
                </a:solidFill>
                <a:latin typeface="Consolas" pitchFamily="49" charset="0"/>
                <a:cs typeface="Consolas" pitchFamily="49" charset="0"/>
              </a:rPr>
              <a:t>Token</a:t>
            </a:r>
            <a:r>
              <a:rPr lang="en-US" dirty="0"/>
              <a:t> property</a:t>
            </a:r>
          </a:p>
          <a:p>
            <a:r>
              <a:rPr lang="en-US" dirty="0"/>
              <a:t>When appropriate</a:t>
            </a:r>
          </a:p>
          <a:p>
            <a:pPr lvl="1"/>
            <a:r>
              <a:rPr lang="en-US" dirty="0"/>
              <a:t>Call </a:t>
            </a:r>
            <a:r>
              <a:rPr lang="en-US" b="1" dirty="0" err="1">
                <a:solidFill>
                  <a:srgbClr val="7030A0"/>
                </a:solidFill>
                <a:latin typeface="Consolas" pitchFamily="49" charset="0"/>
                <a:cs typeface="Consolas" pitchFamily="49" charset="0"/>
              </a:rPr>
              <a:t>CancellationTokenSource.Cancel</a:t>
            </a:r>
            <a:r>
              <a:rPr lang="en-US" dirty="0"/>
              <a:t> to cancel an operation</a:t>
            </a:r>
          </a:p>
          <a:p>
            <a:r>
              <a:rPr lang="en-US" dirty="0"/>
              <a:t>In the log running operation</a:t>
            </a:r>
          </a:p>
          <a:p>
            <a:pPr lvl="1"/>
            <a:r>
              <a:rPr lang="en-US" dirty="0"/>
              <a:t>For non tasks, query the property </a:t>
            </a:r>
            <a:r>
              <a:rPr lang="en-US" b="1" dirty="0" err="1">
                <a:solidFill>
                  <a:srgbClr val="C00000"/>
                </a:solidFill>
                <a:latin typeface="Consolas" pitchFamily="49" charset="0"/>
                <a:cs typeface="Consolas" pitchFamily="49" charset="0"/>
              </a:rPr>
              <a:t>CancellationToken.IsCancellationRequested</a:t>
            </a:r>
            <a:endParaRPr lang="en-US" b="1" dirty="0">
              <a:solidFill>
                <a:srgbClr val="C00000"/>
              </a:solidFill>
              <a:latin typeface="Consolas" pitchFamily="49" charset="0"/>
              <a:cs typeface="Consolas" pitchFamily="49" charset="0"/>
            </a:endParaRPr>
          </a:p>
          <a:p>
            <a:pPr lvl="1"/>
            <a:r>
              <a:rPr lang="en-US" dirty="0"/>
              <a:t>For tasks, call </a:t>
            </a:r>
            <a:r>
              <a:rPr lang="en-US" b="1" dirty="0" err="1">
                <a:solidFill>
                  <a:srgbClr val="7030A0"/>
                </a:solidFill>
                <a:latin typeface="Consolas" pitchFamily="49" charset="0"/>
                <a:cs typeface="Consolas" pitchFamily="49" charset="0"/>
              </a:rPr>
              <a:t>ThrowIfCancellationRequeted</a:t>
            </a:r>
            <a:endParaRPr lang="en-US" b="1" dirty="0">
              <a:solidFill>
                <a:srgbClr val="7030A0"/>
              </a:solidFill>
              <a:latin typeface="Consolas" pitchFamily="49" charset="0"/>
              <a:cs typeface="Consolas" pitchFamily="49" charset="0"/>
            </a:endParaRPr>
          </a:p>
        </p:txBody>
      </p:sp>
      <p:sp>
        <p:nvSpPr>
          <p:cNvPr id="4" name="Slide Number Placeholder 3"/>
          <p:cNvSpPr>
            <a:spLocks noGrp="1"/>
          </p:cNvSpPr>
          <p:nvPr>
            <p:ph type="sldNum" sz="quarter" idx="11"/>
          </p:nvPr>
        </p:nvSpPr>
        <p:spPr/>
        <p:txBody>
          <a:bodyPr/>
          <a:lstStyle/>
          <a:p>
            <a:fld id="{8D5EC362-8DE0-4138-8AD2-9C18772BB671}" type="slidenum">
              <a:rPr lang="he-IL" smtClean="0"/>
              <a:pPr/>
              <a:t>264</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134303365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Pool Cancellation Example</a:t>
            </a:r>
          </a:p>
        </p:txBody>
      </p:sp>
      <p:sp>
        <p:nvSpPr>
          <p:cNvPr id="4" name="Slide Number Placeholder 3"/>
          <p:cNvSpPr>
            <a:spLocks noGrp="1"/>
          </p:cNvSpPr>
          <p:nvPr>
            <p:ph type="sldNum" sz="quarter" idx="11"/>
          </p:nvPr>
        </p:nvSpPr>
        <p:spPr/>
        <p:txBody>
          <a:bodyPr/>
          <a:lstStyle/>
          <a:p>
            <a:fld id="{8D5EC362-8DE0-4138-8AD2-9C18772BB671}" type="slidenum">
              <a:rPr lang="he-IL" smtClean="0"/>
              <a:pPr/>
              <a:t>265</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
        <p:nvSpPr>
          <p:cNvPr id="6" name="Rectangle 5"/>
          <p:cNvSpPr>
            <a:spLocks noChangeArrowheads="1"/>
          </p:cNvSpPr>
          <p:nvPr/>
        </p:nvSpPr>
        <p:spPr bwMode="auto">
          <a:xfrm>
            <a:off x="533400" y="1447800"/>
            <a:ext cx="8001056" cy="4832092"/>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a:solidFill>
                  <a:srgbClr val="0000FF"/>
                </a:solidFill>
                <a:latin typeface="Consolas"/>
              </a:rPr>
              <a:t>class</a:t>
            </a:r>
            <a:r>
              <a:rPr lang="en-US" sz="1400" dirty="0">
                <a:solidFill>
                  <a:srgbClr val="000000"/>
                </a:solidFill>
                <a:latin typeface="Consolas"/>
              </a:rPr>
              <a:t> </a:t>
            </a:r>
            <a:r>
              <a:rPr lang="en-US" sz="1400" b="1" dirty="0" err="1">
                <a:solidFill>
                  <a:srgbClr val="0000FF"/>
                </a:solidFill>
                <a:latin typeface="Consolas"/>
              </a:rPr>
              <a:t>CancellationDemo</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public</a:t>
            </a:r>
            <a:r>
              <a:rPr lang="en-US" sz="1400" dirty="0">
                <a:solidFill>
                  <a:srgbClr val="000000"/>
                </a:solidFill>
                <a:latin typeface="Consolas"/>
              </a:rPr>
              <a:t> </a:t>
            </a:r>
            <a:r>
              <a:rPr lang="en-US" sz="1400" dirty="0">
                <a:solidFill>
                  <a:srgbClr val="0000FF"/>
                </a:solidFill>
                <a:latin typeface="Consolas"/>
              </a:rPr>
              <a:t>static</a:t>
            </a:r>
            <a:r>
              <a:rPr lang="en-US" sz="1400" dirty="0">
                <a:solidFill>
                  <a:srgbClr val="000000"/>
                </a:solidFill>
                <a:latin typeface="Consolas"/>
              </a:rPr>
              <a:t> </a:t>
            </a:r>
            <a:r>
              <a:rPr lang="en-US" sz="1400" dirty="0">
                <a:solidFill>
                  <a:srgbClr val="0000FF"/>
                </a:solidFill>
                <a:latin typeface="Consolas"/>
              </a:rPr>
              <a:t>void</a:t>
            </a:r>
            <a:r>
              <a:rPr lang="en-US" sz="1400" dirty="0">
                <a:solidFill>
                  <a:srgbClr val="000000"/>
                </a:solidFill>
                <a:latin typeface="Consolas"/>
              </a:rPr>
              <a:t> </a:t>
            </a:r>
            <a:r>
              <a:rPr lang="en-US" sz="1400" dirty="0" err="1">
                <a:solidFill>
                  <a:srgbClr val="020002"/>
                </a:solidFill>
                <a:latin typeface="Consolas"/>
              </a:rPr>
              <a:t>RunDemo</a:t>
            </a:r>
            <a:r>
              <a:rPr lang="en-US" sz="1400" dirty="0">
                <a:solidFill>
                  <a:srgbClr val="000000"/>
                </a:solidFill>
                <a:latin typeface="Consolas"/>
              </a:rPr>
              <a:t>() {</a:t>
            </a:r>
          </a:p>
          <a:p>
            <a:r>
              <a:rPr lang="en-US" sz="1400" dirty="0">
                <a:solidFill>
                  <a:srgbClr val="000000"/>
                </a:solidFill>
                <a:latin typeface="Consolas"/>
              </a:rPr>
              <a:t>      </a:t>
            </a:r>
            <a:r>
              <a:rPr lang="en-US" sz="1400" dirty="0" err="1">
                <a:solidFill>
                  <a:srgbClr val="0000FF"/>
                </a:solidFill>
                <a:latin typeface="Consolas"/>
              </a:rPr>
              <a:t>var</a:t>
            </a:r>
            <a:r>
              <a:rPr lang="en-US" sz="1400" dirty="0">
                <a:solidFill>
                  <a:srgbClr val="000000"/>
                </a:solidFill>
                <a:latin typeface="Consolas"/>
              </a:rPr>
              <a:t> </a:t>
            </a:r>
            <a:r>
              <a:rPr lang="en-US" sz="1400" dirty="0" err="1">
                <a:solidFill>
                  <a:srgbClr val="020002"/>
                </a:solidFill>
                <a:latin typeface="Consolas"/>
              </a:rPr>
              <a:t>cts</a:t>
            </a:r>
            <a:r>
              <a:rPr lang="en-US" sz="1400" dirty="0">
                <a:solidFill>
                  <a:srgbClr val="000000"/>
                </a:solidFill>
                <a:latin typeface="Consolas"/>
              </a:rPr>
              <a:t> = </a:t>
            </a:r>
            <a:r>
              <a:rPr lang="en-US" sz="1400" dirty="0">
                <a:solidFill>
                  <a:srgbClr val="0000FF"/>
                </a:solidFill>
                <a:latin typeface="Consolas"/>
              </a:rPr>
              <a:t>new</a:t>
            </a:r>
            <a:r>
              <a:rPr lang="en-US" sz="1400" dirty="0">
                <a:solidFill>
                  <a:srgbClr val="000000"/>
                </a:solidFill>
                <a:latin typeface="Consolas"/>
              </a:rPr>
              <a:t> </a:t>
            </a:r>
            <a:r>
              <a:rPr lang="en-US" sz="1400" b="1" dirty="0" err="1">
                <a:solidFill>
                  <a:srgbClr val="0000FF"/>
                </a:solidFill>
                <a:latin typeface="Consolas"/>
              </a:rPr>
              <a:t>CancellationTokenSource</a:t>
            </a:r>
            <a:r>
              <a:rPr lang="en-US" sz="1400" dirty="0">
                <a:solidFill>
                  <a:srgbClr val="000000"/>
                </a:solidFill>
                <a:latin typeface="Consolas"/>
              </a:rPr>
              <a:t>();</a:t>
            </a:r>
          </a:p>
          <a:p>
            <a:r>
              <a:rPr lang="en-US" sz="1400" dirty="0">
                <a:solidFill>
                  <a:srgbClr val="000000"/>
                </a:solidFill>
                <a:latin typeface="Consolas"/>
              </a:rPr>
              <a:t>      </a:t>
            </a:r>
            <a:r>
              <a:rPr lang="en-US" sz="1400" b="1" dirty="0" err="1">
                <a:solidFill>
                  <a:srgbClr val="0000FF"/>
                </a:solidFill>
                <a:latin typeface="Consolas"/>
              </a:rPr>
              <a:t>ThreadPool</a:t>
            </a:r>
            <a:r>
              <a:rPr lang="en-US" sz="1400" dirty="0" err="1">
                <a:solidFill>
                  <a:srgbClr val="000000"/>
                </a:solidFill>
                <a:latin typeface="Consolas"/>
              </a:rPr>
              <a:t>.</a:t>
            </a:r>
            <a:r>
              <a:rPr lang="en-US" sz="1400" dirty="0" err="1">
                <a:solidFill>
                  <a:srgbClr val="020002"/>
                </a:solidFill>
                <a:latin typeface="Consolas"/>
              </a:rPr>
              <a:t>QueueUserWorkItem</a:t>
            </a:r>
            <a:r>
              <a:rPr lang="en-US" sz="1400" dirty="0">
                <a:solidFill>
                  <a:srgbClr val="000000"/>
                </a:solidFill>
                <a:latin typeface="Consolas"/>
              </a:rPr>
              <a:t>(</a:t>
            </a:r>
            <a:r>
              <a:rPr lang="en-US" sz="1400" dirty="0">
                <a:solidFill>
                  <a:srgbClr val="020002"/>
                </a:solidFill>
                <a:latin typeface="Consolas"/>
              </a:rPr>
              <a:t>_</a:t>
            </a:r>
            <a:r>
              <a:rPr lang="en-US" sz="1400" dirty="0">
                <a:solidFill>
                  <a:srgbClr val="000000"/>
                </a:solidFill>
                <a:latin typeface="Consolas"/>
              </a:rPr>
              <a:t> =&gt; </a:t>
            </a:r>
            <a:r>
              <a:rPr lang="en-US" sz="1400" dirty="0" err="1">
                <a:solidFill>
                  <a:srgbClr val="020002"/>
                </a:solidFill>
                <a:latin typeface="Consolas"/>
              </a:rPr>
              <a:t>DoWork</a:t>
            </a:r>
            <a:r>
              <a:rPr lang="en-US" sz="1400" dirty="0">
                <a:solidFill>
                  <a:srgbClr val="000000"/>
                </a:solidFill>
                <a:latin typeface="Consolas"/>
              </a:rPr>
              <a:t>(</a:t>
            </a:r>
            <a:r>
              <a:rPr lang="en-US" sz="1400" dirty="0" err="1">
                <a:solidFill>
                  <a:srgbClr val="020002"/>
                </a:solidFill>
                <a:latin typeface="Consolas"/>
              </a:rPr>
              <a:t>cts</a:t>
            </a:r>
            <a:r>
              <a:rPr lang="en-US" sz="1400" dirty="0" err="1">
                <a:solidFill>
                  <a:srgbClr val="000000"/>
                </a:solidFill>
                <a:latin typeface="Consolas"/>
              </a:rPr>
              <a:t>.</a:t>
            </a:r>
            <a:r>
              <a:rPr lang="en-US" sz="1400" dirty="0" err="1">
                <a:solidFill>
                  <a:srgbClr val="020002"/>
                </a:solidFill>
                <a:latin typeface="Consolas"/>
              </a:rPr>
              <a:t>Token</a:t>
            </a:r>
            <a:r>
              <a:rPr lang="en-US" sz="1400" dirty="0">
                <a:solidFill>
                  <a:srgbClr val="000000"/>
                </a:solidFill>
                <a:latin typeface="Consolas"/>
              </a:rPr>
              <a:t>, 1000));</a:t>
            </a:r>
          </a:p>
          <a:p>
            <a:r>
              <a:rPr lang="en-US" sz="1400" dirty="0">
                <a:solidFill>
                  <a:srgbClr val="000000"/>
                </a:solidFill>
                <a:latin typeface="Consolas"/>
              </a:rPr>
              <a:t>      </a:t>
            </a:r>
            <a:r>
              <a:rPr lang="en-US" sz="1400" b="1" dirty="0" err="1">
                <a:solidFill>
                  <a:srgbClr val="0000FF"/>
                </a:solidFill>
                <a:latin typeface="Consolas"/>
              </a:rPr>
              <a:t>Console</a:t>
            </a:r>
            <a:r>
              <a:rPr lang="en-US" sz="1400" dirty="0" err="1">
                <a:solidFill>
                  <a:srgbClr val="000000"/>
                </a:solidFill>
                <a:latin typeface="Consolas"/>
              </a:rPr>
              <a:t>.</a:t>
            </a:r>
            <a:r>
              <a:rPr lang="en-US" sz="1400" dirty="0" err="1">
                <a:solidFill>
                  <a:srgbClr val="020002"/>
                </a:solidFill>
                <a:latin typeface="Consolas"/>
              </a:rPr>
              <a:t>WriteLine</a:t>
            </a:r>
            <a:r>
              <a:rPr lang="en-US" sz="1400" dirty="0">
                <a:solidFill>
                  <a:srgbClr val="000000"/>
                </a:solidFill>
                <a:latin typeface="Consolas"/>
              </a:rPr>
              <a:t>(</a:t>
            </a:r>
            <a:r>
              <a:rPr lang="en-US" sz="1400" dirty="0">
                <a:solidFill>
                  <a:srgbClr val="A31515"/>
                </a:solidFill>
                <a:latin typeface="Consolas"/>
              </a:rPr>
              <a:t>"Press ENTER to cancel operation"</a:t>
            </a:r>
            <a:r>
              <a:rPr lang="en-US" sz="1400" dirty="0">
                <a:solidFill>
                  <a:srgbClr val="000000"/>
                </a:solidFill>
                <a:latin typeface="Consolas"/>
              </a:rPr>
              <a:t>);</a:t>
            </a:r>
          </a:p>
          <a:p>
            <a:r>
              <a:rPr lang="en-US" sz="1400" dirty="0">
                <a:solidFill>
                  <a:srgbClr val="000000"/>
                </a:solidFill>
                <a:latin typeface="Consolas"/>
              </a:rPr>
              <a:t>      </a:t>
            </a:r>
            <a:r>
              <a:rPr lang="en-US" sz="1400" b="1" dirty="0" err="1">
                <a:solidFill>
                  <a:srgbClr val="0000FF"/>
                </a:solidFill>
                <a:latin typeface="Consolas"/>
              </a:rPr>
              <a:t>Console</a:t>
            </a:r>
            <a:r>
              <a:rPr lang="en-US" sz="1400" dirty="0" err="1">
                <a:solidFill>
                  <a:srgbClr val="000000"/>
                </a:solidFill>
                <a:latin typeface="Consolas"/>
              </a:rPr>
              <a:t>.</a:t>
            </a:r>
            <a:r>
              <a:rPr lang="en-US" sz="1400" dirty="0" err="1">
                <a:solidFill>
                  <a:srgbClr val="020002"/>
                </a:solidFill>
                <a:latin typeface="Consolas"/>
              </a:rPr>
              <a:t>ReadLine</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20002"/>
                </a:solidFill>
                <a:latin typeface="Consolas"/>
              </a:rPr>
              <a:t>cts</a:t>
            </a:r>
            <a:r>
              <a:rPr lang="en-US" sz="1400" dirty="0" err="1">
                <a:solidFill>
                  <a:srgbClr val="000000"/>
                </a:solidFill>
                <a:latin typeface="Consolas"/>
              </a:rPr>
              <a:t>.</a:t>
            </a:r>
            <a:r>
              <a:rPr lang="en-US" sz="1400" dirty="0" err="1">
                <a:solidFill>
                  <a:srgbClr val="020002"/>
                </a:solidFill>
                <a:latin typeface="Consolas"/>
              </a:rPr>
              <a:t>Cancel</a:t>
            </a:r>
            <a:r>
              <a:rPr lang="en-US" sz="1400" dirty="0">
                <a:solidFill>
                  <a:srgbClr val="000000"/>
                </a:solidFill>
                <a:latin typeface="Consolas"/>
              </a:rPr>
              <a:t>();</a:t>
            </a:r>
          </a:p>
          <a:p>
            <a:r>
              <a:rPr lang="en-US" sz="1400" dirty="0">
                <a:solidFill>
                  <a:srgbClr val="000000"/>
                </a:solidFill>
                <a:latin typeface="Consolas"/>
              </a:rPr>
              <a:t>      </a:t>
            </a:r>
            <a:r>
              <a:rPr lang="en-US" sz="1400" b="1" dirty="0" err="1">
                <a:solidFill>
                  <a:srgbClr val="0000FF"/>
                </a:solidFill>
                <a:latin typeface="Consolas"/>
              </a:rPr>
              <a:t>Thread</a:t>
            </a:r>
            <a:r>
              <a:rPr lang="en-US" sz="1400" dirty="0" err="1">
                <a:solidFill>
                  <a:srgbClr val="000000"/>
                </a:solidFill>
                <a:latin typeface="Consolas"/>
              </a:rPr>
              <a:t>.</a:t>
            </a:r>
            <a:r>
              <a:rPr lang="en-US" sz="1400" dirty="0" err="1">
                <a:solidFill>
                  <a:srgbClr val="020002"/>
                </a:solidFill>
                <a:latin typeface="Consolas"/>
              </a:rPr>
              <a:t>Sleep</a:t>
            </a:r>
            <a:r>
              <a:rPr lang="en-US" sz="1400" dirty="0">
                <a:solidFill>
                  <a:srgbClr val="000000"/>
                </a:solidFill>
                <a:latin typeface="Consolas"/>
              </a:rPr>
              <a:t>(400);</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private</a:t>
            </a:r>
            <a:r>
              <a:rPr lang="en-US" sz="1400" dirty="0">
                <a:solidFill>
                  <a:srgbClr val="000000"/>
                </a:solidFill>
                <a:latin typeface="Consolas"/>
              </a:rPr>
              <a:t> </a:t>
            </a:r>
            <a:r>
              <a:rPr lang="en-US" sz="1400" dirty="0">
                <a:solidFill>
                  <a:srgbClr val="0000FF"/>
                </a:solidFill>
                <a:latin typeface="Consolas"/>
              </a:rPr>
              <a:t>static</a:t>
            </a:r>
            <a:r>
              <a:rPr lang="en-US" sz="1400" dirty="0">
                <a:solidFill>
                  <a:srgbClr val="000000"/>
                </a:solidFill>
                <a:latin typeface="Consolas"/>
              </a:rPr>
              <a:t> </a:t>
            </a:r>
            <a:r>
              <a:rPr lang="en-US" sz="1400" dirty="0">
                <a:solidFill>
                  <a:srgbClr val="0000FF"/>
                </a:solidFill>
                <a:latin typeface="Consolas"/>
              </a:rPr>
              <a:t>void</a:t>
            </a:r>
            <a:r>
              <a:rPr lang="en-US" sz="1400" dirty="0">
                <a:solidFill>
                  <a:srgbClr val="000000"/>
                </a:solidFill>
                <a:latin typeface="Consolas"/>
              </a:rPr>
              <a:t> </a:t>
            </a:r>
            <a:r>
              <a:rPr lang="en-US" sz="1400" dirty="0" err="1">
                <a:solidFill>
                  <a:srgbClr val="020002"/>
                </a:solidFill>
                <a:latin typeface="Consolas"/>
              </a:rPr>
              <a:t>DoWork</a:t>
            </a:r>
            <a:r>
              <a:rPr lang="en-US" sz="1400" dirty="0">
                <a:solidFill>
                  <a:srgbClr val="000000"/>
                </a:solidFill>
                <a:latin typeface="Consolas"/>
              </a:rPr>
              <a:t>(</a:t>
            </a:r>
            <a:r>
              <a:rPr lang="en-US" sz="1400" b="1" dirty="0" err="1">
                <a:solidFill>
                  <a:srgbClr val="2B91AF"/>
                </a:solidFill>
                <a:latin typeface="Consolas"/>
              </a:rPr>
              <a:t>CancellationToken</a:t>
            </a:r>
            <a:r>
              <a:rPr lang="en-US" sz="1400" dirty="0">
                <a:solidFill>
                  <a:srgbClr val="000000"/>
                </a:solidFill>
                <a:latin typeface="Consolas"/>
              </a:rPr>
              <a:t> </a:t>
            </a:r>
            <a:r>
              <a:rPr lang="en-US" sz="1400" dirty="0" err="1">
                <a:solidFill>
                  <a:srgbClr val="020002"/>
                </a:solidFill>
                <a:latin typeface="Consolas"/>
              </a:rPr>
              <a:t>ct</a:t>
            </a:r>
            <a:r>
              <a:rPr lang="en-US" sz="1400" dirty="0">
                <a:solidFill>
                  <a:srgbClr val="000000"/>
                </a:solidFill>
                <a:latin typeface="Consolas"/>
              </a:rPr>
              <a:t>, </a:t>
            </a:r>
            <a:r>
              <a:rPr lang="en-US" sz="1400" dirty="0" err="1">
                <a:solidFill>
                  <a:srgbClr val="0000FF"/>
                </a:solidFill>
                <a:latin typeface="Consolas"/>
              </a:rPr>
              <a:t>int</a:t>
            </a:r>
            <a:r>
              <a:rPr lang="en-US" sz="1400" dirty="0">
                <a:solidFill>
                  <a:srgbClr val="000000"/>
                </a:solidFill>
                <a:latin typeface="Consolas"/>
              </a:rPr>
              <a:t> </a:t>
            </a:r>
            <a:r>
              <a:rPr lang="en-US" sz="1400" dirty="0">
                <a:solidFill>
                  <a:srgbClr val="020002"/>
                </a:solidFill>
                <a:latin typeface="Consolas"/>
              </a:rPr>
              <a:t>data</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for</a:t>
            </a:r>
            <a:r>
              <a:rPr lang="en-US" sz="1400" dirty="0">
                <a:solidFill>
                  <a:srgbClr val="000000"/>
                </a:solidFill>
                <a:latin typeface="Consolas"/>
              </a:rPr>
              <a:t>(</a:t>
            </a:r>
            <a:r>
              <a:rPr lang="en-US" sz="1400" dirty="0" err="1">
                <a:solidFill>
                  <a:srgbClr val="0000FF"/>
                </a:solidFill>
                <a:latin typeface="Consolas"/>
              </a:rPr>
              <a:t>int</a:t>
            </a:r>
            <a:r>
              <a:rPr lang="en-US" sz="1400" dirty="0">
                <a:solidFill>
                  <a:srgbClr val="000000"/>
                </a:solidFill>
                <a:latin typeface="Consolas"/>
              </a:rPr>
              <a:t> </a:t>
            </a:r>
            <a:r>
              <a:rPr lang="en-US" sz="1400" dirty="0">
                <a:solidFill>
                  <a:srgbClr val="020002"/>
                </a:solidFill>
                <a:latin typeface="Consolas"/>
              </a:rPr>
              <a:t>i</a:t>
            </a:r>
            <a:r>
              <a:rPr lang="en-US" sz="1400" dirty="0">
                <a:solidFill>
                  <a:srgbClr val="000000"/>
                </a:solidFill>
                <a:latin typeface="Consolas"/>
              </a:rPr>
              <a:t> = 0; </a:t>
            </a:r>
            <a:r>
              <a:rPr lang="en-US" sz="1400" dirty="0">
                <a:solidFill>
                  <a:srgbClr val="020002"/>
                </a:solidFill>
                <a:latin typeface="Consolas"/>
              </a:rPr>
              <a:t>i</a:t>
            </a:r>
            <a:r>
              <a:rPr lang="en-US" sz="1400" dirty="0">
                <a:solidFill>
                  <a:srgbClr val="000000"/>
                </a:solidFill>
                <a:latin typeface="Consolas"/>
              </a:rPr>
              <a:t> &lt; </a:t>
            </a:r>
            <a:r>
              <a:rPr lang="en-US" sz="1400" dirty="0">
                <a:solidFill>
                  <a:srgbClr val="020002"/>
                </a:solidFill>
                <a:latin typeface="Consolas"/>
              </a:rPr>
              <a:t>data</a:t>
            </a:r>
            <a:r>
              <a:rPr lang="en-US" sz="1400" dirty="0">
                <a:solidFill>
                  <a:srgbClr val="000000"/>
                </a:solidFill>
                <a:latin typeface="Consolas"/>
              </a:rPr>
              <a:t>; </a:t>
            </a:r>
            <a:r>
              <a:rPr lang="en-US" sz="1400" dirty="0">
                <a:solidFill>
                  <a:srgbClr val="020002"/>
                </a:solidFill>
                <a:latin typeface="Consolas"/>
              </a:rPr>
              <a:t>i</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00FF"/>
                </a:solidFill>
                <a:latin typeface="Consolas"/>
              </a:rPr>
              <a:t>if</a:t>
            </a:r>
            <a:r>
              <a:rPr lang="en-US" sz="1400" dirty="0">
                <a:solidFill>
                  <a:srgbClr val="000000"/>
                </a:solidFill>
                <a:latin typeface="Consolas"/>
              </a:rPr>
              <a:t>(</a:t>
            </a:r>
            <a:r>
              <a:rPr lang="en-US" sz="1400" dirty="0" err="1">
                <a:solidFill>
                  <a:srgbClr val="020002"/>
                </a:solidFill>
                <a:latin typeface="Consolas"/>
              </a:rPr>
              <a:t>ct</a:t>
            </a:r>
            <a:r>
              <a:rPr lang="en-US" sz="1400" dirty="0" err="1">
                <a:solidFill>
                  <a:srgbClr val="000000"/>
                </a:solidFill>
                <a:latin typeface="Consolas"/>
              </a:rPr>
              <a:t>.</a:t>
            </a:r>
            <a:r>
              <a:rPr lang="en-US" sz="1400" dirty="0" err="1">
                <a:solidFill>
                  <a:srgbClr val="020002"/>
                </a:solidFill>
                <a:latin typeface="Consolas"/>
              </a:rPr>
              <a:t>IsCancellationRequested</a:t>
            </a:r>
            <a:r>
              <a:rPr lang="en-US" sz="1400" dirty="0">
                <a:solidFill>
                  <a:srgbClr val="000000"/>
                </a:solidFill>
                <a:latin typeface="Consolas"/>
              </a:rPr>
              <a:t>) {</a:t>
            </a:r>
          </a:p>
          <a:p>
            <a:r>
              <a:rPr lang="en-US" sz="1400" dirty="0">
                <a:solidFill>
                  <a:srgbClr val="000000"/>
                </a:solidFill>
                <a:latin typeface="Consolas"/>
              </a:rPr>
              <a:t>            </a:t>
            </a:r>
            <a:r>
              <a:rPr lang="en-US" sz="1400" b="1" dirty="0" err="1">
                <a:solidFill>
                  <a:srgbClr val="0000FF"/>
                </a:solidFill>
                <a:latin typeface="Consolas"/>
              </a:rPr>
              <a:t>Console</a:t>
            </a:r>
            <a:r>
              <a:rPr lang="en-US" sz="1400" dirty="0" err="1">
                <a:solidFill>
                  <a:srgbClr val="000000"/>
                </a:solidFill>
                <a:latin typeface="Consolas"/>
              </a:rPr>
              <a:t>.</a:t>
            </a:r>
            <a:r>
              <a:rPr lang="en-US" sz="1400" dirty="0" err="1">
                <a:solidFill>
                  <a:srgbClr val="020002"/>
                </a:solidFill>
                <a:latin typeface="Consolas"/>
              </a:rPr>
              <a:t>WriteLine</a:t>
            </a:r>
            <a:r>
              <a:rPr lang="en-US" sz="1400" dirty="0">
                <a:solidFill>
                  <a:srgbClr val="000000"/>
                </a:solidFill>
                <a:latin typeface="Consolas"/>
              </a:rPr>
              <a:t>(</a:t>
            </a:r>
            <a:r>
              <a:rPr lang="en-US" sz="1400" dirty="0">
                <a:solidFill>
                  <a:srgbClr val="A31515"/>
                </a:solidFill>
                <a:latin typeface="Consolas"/>
              </a:rPr>
              <a:t>"cancelled..."</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00FF"/>
                </a:solidFill>
                <a:latin typeface="Consolas"/>
              </a:rPr>
              <a:t>break</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08000"/>
                </a:solidFill>
                <a:latin typeface="Consolas"/>
              </a:rPr>
              <a:t>// do some work...</a:t>
            </a:r>
            <a:endParaRPr lang="en-US" sz="1400" dirty="0">
              <a:solidFill>
                <a:srgbClr val="000000"/>
              </a:solidFill>
              <a:latin typeface="Consolas"/>
            </a:endParaRPr>
          </a:p>
          <a:p>
            <a:r>
              <a:rPr lang="en-US" sz="1400" dirty="0">
                <a:solidFill>
                  <a:srgbClr val="000000"/>
                </a:solidFill>
                <a:latin typeface="Consolas"/>
              </a:rPr>
              <a:t>         </a:t>
            </a:r>
            <a:r>
              <a:rPr lang="en-US" sz="1400" b="1" dirty="0" err="1">
                <a:solidFill>
                  <a:srgbClr val="0000FF"/>
                </a:solidFill>
                <a:latin typeface="Consolas"/>
              </a:rPr>
              <a:t>Console</a:t>
            </a:r>
            <a:r>
              <a:rPr lang="en-US" sz="1400" dirty="0" err="1">
                <a:solidFill>
                  <a:srgbClr val="000000"/>
                </a:solidFill>
                <a:latin typeface="Consolas"/>
              </a:rPr>
              <a:t>.</a:t>
            </a:r>
            <a:r>
              <a:rPr lang="en-US" sz="1400" dirty="0" err="1">
                <a:solidFill>
                  <a:srgbClr val="020002"/>
                </a:solidFill>
                <a:latin typeface="Consolas"/>
              </a:rPr>
              <a:t>WriteLine</a:t>
            </a:r>
            <a:r>
              <a:rPr lang="en-US" sz="1400" dirty="0">
                <a:solidFill>
                  <a:srgbClr val="000000"/>
                </a:solidFill>
                <a:latin typeface="Consolas"/>
              </a:rPr>
              <a:t>(</a:t>
            </a:r>
            <a:r>
              <a:rPr lang="en-US" sz="1400" dirty="0">
                <a:solidFill>
                  <a:srgbClr val="020002"/>
                </a:solidFill>
                <a:latin typeface="Consolas"/>
              </a:rPr>
              <a:t>i</a:t>
            </a:r>
            <a:r>
              <a:rPr lang="en-US" sz="1400" dirty="0">
                <a:solidFill>
                  <a:srgbClr val="000000"/>
                </a:solidFill>
                <a:latin typeface="Consolas"/>
              </a:rPr>
              <a:t>);</a:t>
            </a:r>
          </a:p>
          <a:p>
            <a:r>
              <a:rPr lang="en-US" sz="1400" dirty="0">
                <a:solidFill>
                  <a:srgbClr val="000000"/>
                </a:solidFill>
                <a:latin typeface="Consolas"/>
              </a:rPr>
              <a:t>         </a:t>
            </a:r>
            <a:r>
              <a:rPr lang="en-US" sz="1400" b="1" dirty="0" err="1">
                <a:solidFill>
                  <a:srgbClr val="0000FF"/>
                </a:solidFill>
                <a:latin typeface="Consolas"/>
              </a:rPr>
              <a:t>Thread</a:t>
            </a:r>
            <a:r>
              <a:rPr lang="en-US" sz="1400" dirty="0" err="1">
                <a:solidFill>
                  <a:srgbClr val="000000"/>
                </a:solidFill>
                <a:latin typeface="Consolas"/>
              </a:rPr>
              <a:t>.</a:t>
            </a:r>
            <a:r>
              <a:rPr lang="en-US" sz="1400" dirty="0" err="1">
                <a:solidFill>
                  <a:srgbClr val="020002"/>
                </a:solidFill>
                <a:latin typeface="Consolas"/>
              </a:rPr>
              <a:t>Sleep</a:t>
            </a:r>
            <a:r>
              <a:rPr lang="en-US" sz="1400" dirty="0">
                <a:solidFill>
                  <a:srgbClr val="000000"/>
                </a:solidFill>
                <a:latin typeface="Consolas"/>
              </a:rPr>
              <a:t>(50);   </a:t>
            </a:r>
            <a:r>
              <a:rPr lang="en-US" sz="1400" dirty="0">
                <a:solidFill>
                  <a:srgbClr val="008000"/>
                </a:solidFill>
                <a:latin typeface="Consolas"/>
              </a:rPr>
              <a:t>// waste some time</a:t>
            </a:r>
            <a:endParaRPr lang="en-US" sz="1400" dirty="0">
              <a:solidFill>
                <a:srgbClr val="000000"/>
              </a:solidFill>
              <a:latin typeface="Consolas"/>
            </a:endParaRP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a:t>
            </a:r>
          </a:p>
        </p:txBody>
      </p:sp>
    </p:spTree>
    <p:extLst>
      <p:ext uri="{BB962C8B-B14F-4D97-AF65-F5344CB8AC3E}">
        <p14:creationId xmlns:p14="http://schemas.microsoft.com/office/powerpoint/2010/main" val="1232213376"/>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Cancellation Example</a:t>
            </a:r>
          </a:p>
        </p:txBody>
      </p:sp>
      <p:sp>
        <p:nvSpPr>
          <p:cNvPr id="4" name="Slide Number Placeholder 3"/>
          <p:cNvSpPr>
            <a:spLocks noGrp="1"/>
          </p:cNvSpPr>
          <p:nvPr>
            <p:ph type="sldNum" sz="quarter" idx="11"/>
          </p:nvPr>
        </p:nvSpPr>
        <p:spPr/>
        <p:txBody>
          <a:bodyPr/>
          <a:lstStyle/>
          <a:p>
            <a:fld id="{8D5EC362-8DE0-4138-8AD2-9C18772BB671}" type="slidenum">
              <a:rPr lang="he-IL" smtClean="0"/>
              <a:pPr/>
              <a:t>266</a:t>
            </a:fld>
            <a:endParaRPr lang="he-IL"/>
          </a:p>
        </p:txBody>
      </p:sp>
      <p:sp>
        <p:nvSpPr>
          <p:cNvPr id="6" name="Rectangle 5"/>
          <p:cNvSpPr>
            <a:spLocks noChangeArrowheads="1"/>
          </p:cNvSpPr>
          <p:nvPr/>
        </p:nvSpPr>
        <p:spPr bwMode="auto">
          <a:xfrm>
            <a:off x="609544" y="1159579"/>
            <a:ext cx="8001056" cy="529375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300" dirty="0">
                <a:solidFill>
                  <a:srgbClr val="0000FF"/>
                </a:solidFill>
                <a:latin typeface="Consolas"/>
              </a:rPr>
              <a:t>class</a:t>
            </a:r>
            <a:r>
              <a:rPr lang="en-US" sz="1300" dirty="0">
                <a:solidFill>
                  <a:srgbClr val="000000"/>
                </a:solidFill>
                <a:latin typeface="Consolas"/>
              </a:rPr>
              <a:t> </a:t>
            </a:r>
            <a:r>
              <a:rPr lang="en-US" sz="1300" b="1" dirty="0" err="1">
                <a:solidFill>
                  <a:srgbClr val="0000FF"/>
                </a:solidFill>
                <a:latin typeface="Consolas"/>
              </a:rPr>
              <a:t>TaskCancellationDemo</a:t>
            </a:r>
            <a:r>
              <a:rPr lang="en-US" sz="1300" dirty="0">
                <a:solidFill>
                  <a:srgbClr val="000000"/>
                </a:solidFill>
                <a:latin typeface="Consolas"/>
              </a:rPr>
              <a:t> {</a:t>
            </a:r>
          </a:p>
          <a:p>
            <a:r>
              <a:rPr lang="en-US" sz="1300" dirty="0">
                <a:solidFill>
                  <a:srgbClr val="000000"/>
                </a:solidFill>
                <a:latin typeface="Consolas"/>
              </a:rPr>
              <a:t>   </a:t>
            </a:r>
            <a:r>
              <a:rPr lang="en-US" sz="1300" dirty="0">
                <a:solidFill>
                  <a:srgbClr val="0000FF"/>
                </a:solidFill>
                <a:latin typeface="Consolas"/>
              </a:rPr>
              <a:t>public</a:t>
            </a:r>
            <a:r>
              <a:rPr lang="en-US" sz="1300" dirty="0">
                <a:solidFill>
                  <a:srgbClr val="000000"/>
                </a:solidFill>
                <a:latin typeface="Consolas"/>
              </a:rPr>
              <a:t> </a:t>
            </a:r>
            <a:r>
              <a:rPr lang="en-US" sz="1300" dirty="0">
                <a:solidFill>
                  <a:srgbClr val="0000FF"/>
                </a:solidFill>
                <a:latin typeface="Consolas"/>
              </a:rPr>
              <a:t>static</a:t>
            </a:r>
            <a:r>
              <a:rPr lang="en-US" sz="1300" dirty="0">
                <a:solidFill>
                  <a:srgbClr val="000000"/>
                </a:solidFill>
                <a:latin typeface="Consolas"/>
              </a:rPr>
              <a:t> </a:t>
            </a:r>
            <a:r>
              <a:rPr lang="en-US" sz="1300" dirty="0">
                <a:solidFill>
                  <a:srgbClr val="0000FF"/>
                </a:solidFill>
                <a:latin typeface="Consolas"/>
              </a:rPr>
              <a:t>void</a:t>
            </a:r>
            <a:r>
              <a:rPr lang="en-US" sz="1300" dirty="0">
                <a:solidFill>
                  <a:srgbClr val="000000"/>
                </a:solidFill>
                <a:latin typeface="Consolas"/>
              </a:rPr>
              <a:t> </a:t>
            </a:r>
            <a:r>
              <a:rPr lang="en-US" sz="1300" dirty="0" err="1">
                <a:solidFill>
                  <a:srgbClr val="020002"/>
                </a:solidFill>
                <a:latin typeface="Consolas"/>
              </a:rPr>
              <a:t>RunDemo</a:t>
            </a:r>
            <a:r>
              <a:rPr lang="en-US" sz="1300" dirty="0">
                <a:solidFill>
                  <a:srgbClr val="000000"/>
                </a:solidFill>
                <a:latin typeface="Consolas"/>
              </a:rPr>
              <a:t>() {</a:t>
            </a:r>
          </a:p>
          <a:p>
            <a:r>
              <a:rPr lang="en-US" sz="1300" dirty="0">
                <a:solidFill>
                  <a:srgbClr val="000000"/>
                </a:solidFill>
                <a:latin typeface="Consolas"/>
              </a:rPr>
              <a:t>      </a:t>
            </a:r>
            <a:r>
              <a:rPr lang="en-US" sz="1300" dirty="0" err="1">
                <a:solidFill>
                  <a:srgbClr val="0000FF"/>
                </a:solidFill>
                <a:latin typeface="Consolas"/>
              </a:rPr>
              <a:t>var</a:t>
            </a:r>
            <a:r>
              <a:rPr lang="en-US" sz="1300" dirty="0">
                <a:solidFill>
                  <a:srgbClr val="000000"/>
                </a:solidFill>
                <a:latin typeface="Consolas"/>
              </a:rPr>
              <a:t> </a:t>
            </a:r>
            <a:r>
              <a:rPr lang="en-US" sz="1300" dirty="0" err="1">
                <a:solidFill>
                  <a:srgbClr val="020002"/>
                </a:solidFill>
                <a:latin typeface="Consolas"/>
              </a:rPr>
              <a:t>cts</a:t>
            </a:r>
            <a:r>
              <a:rPr lang="en-US" sz="1300" dirty="0">
                <a:solidFill>
                  <a:srgbClr val="000000"/>
                </a:solidFill>
                <a:latin typeface="Consolas"/>
              </a:rPr>
              <a:t> = </a:t>
            </a:r>
            <a:r>
              <a:rPr lang="en-US" sz="1300" dirty="0">
                <a:solidFill>
                  <a:srgbClr val="0000FF"/>
                </a:solidFill>
                <a:latin typeface="Consolas"/>
              </a:rPr>
              <a:t>new</a:t>
            </a:r>
            <a:r>
              <a:rPr lang="en-US" sz="1300" dirty="0">
                <a:solidFill>
                  <a:srgbClr val="000000"/>
                </a:solidFill>
                <a:latin typeface="Consolas"/>
              </a:rPr>
              <a:t> </a:t>
            </a:r>
            <a:r>
              <a:rPr lang="en-US" sz="1300" b="1" dirty="0" err="1">
                <a:solidFill>
                  <a:srgbClr val="0000FF"/>
                </a:solidFill>
                <a:latin typeface="Consolas"/>
              </a:rPr>
              <a:t>CancellationTokenSource</a:t>
            </a:r>
            <a:r>
              <a:rPr lang="en-US" sz="1300" dirty="0">
                <a:solidFill>
                  <a:srgbClr val="000000"/>
                </a:solidFill>
                <a:latin typeface="Consolas"/>
              </a:rPr>
              <a:t>();</a:t>
            </a:r>
          </a:p>
          <a:p>
            <a:r>
              <a:rPr lang="en-US" sz="1300" dirty="0">
                <a:solidFill>
                  <a:srgbClr val="000000"/>
                </a:solidFill>
                <a:latin typeface="Consolas"/>
              </a:rPr>
              <a:t>      </a:t>
            </a:r>
            <a:r>
              <a:rPr lang="en-US" sz="1300" b="1" dirty="0">
                <a:solidFill>
                  <a:srgbClr val="0000FF"/>
                </a:solidFill>
                <a:latin typeface="Consolas"/>
              </a:rPr>
              <a:t>Task</a:t>
            </a:r>
            <a:r>
              <a:rPr lang="en-US" sz="1300" dirty="0">
                <a:solidFill>
                  <a:srgbClr val="000000"/>
                </a:solidFill>
                <a:latin typeface="Consolas"/>
              </a:rPr>
              <a:t> </a:t>
            </a:r>
            <a:r>
              <a:rPr lang="en-US" sz="1300" dirty="0">
                <a:solidFill>
                  <a:srgbClr val="020002"/>
                </a:solidFill>
                <a:latin typeface="Consolas"/>
              </a:rPr>
              <a:t>t</a:t>
            </a:r>
            <a:r>
              <a:rPr lang="en-US" sz="1300" dirty="0">
                <a:solidFill>
                  <a:srgbClr val="000000"/>
                </a:solidFill>
                <a:latin typeface="Consolas"/>
              </a:rPr>
              <a:t> = </a:t>
            </a:r>
            <a:r>
              <a:rPr lang="en-US" sz="1300" b="1" dirty="0" err="1">
                <a:solidFill>
                  <a:srgbClr val="0000FF"/>
                </a:solidFill>
                <a:latin typeface="Consolas"/>
              </a:rPr>
              <a:t>Task</a:t>
            </a:r>
            <a:r>
              <a:rPr lang="en-US" sz="1300" dirty="0" err="1">
                <a:solidFill>
                  <a:srgbClr val="000000"/>
                </a:solidFill>
                <a:latin typeface="Consolas"/>
              </a:rPr>
              <a:t>.</a:t>
            </a:r>
            <a:r>
              <a:rPr lang="en-US" sz="1300" dirty="0" err="1">
                <a:solidFill>
                  <a:srgbClr val="020002"/>
                </a:solidFill>
                <a:latin typeface="Consolas"/>
              </a:rPr>
              <a:t>Factory</a:t>
            </a:r>
            <a:r>
              <a:rPr lang="en-US" sz="1300" dirty="0" err="1">
                <a:solidFill>
                  <a:srgbClr val="000000"/>
                </a:solidFill>
                <a:latin typeface="Consolas"/>
              </a:rPr>
              <a:t>.</a:t>
            </a:r>
            <a:r>
              <a:rPr lang="en-US" sz="1300" dirty="0" err="1">
                <a:solidFill>
                  <a:srgbClr val="020002"/>
                </a:solidFill>
                <a:latin typeface="Consolas"/>
              </a:rPr>
              <a:t>StartNew</a:t>
            </a:r>
            <a:r>
              <a:rPr lang="en-US" sz="1300" dirty="0">
                <a:solidFill>
                  <a:srgbClr val="000000"/>
                </a:solidFill>
                <a:latin typeface="Consolas"/>
              </a:rPr>
              <a:t>(() =&gt; </a:t>
            </a:r>
            <a:r>
              <a:rPr lang="en-US" sz="1300" dirty="0" err="1">
                <a:solidFill>
                  <a:srgbClr val="020002"/>
                </a:solidFill>
                <a:latin typeface="Consolas"/>
              </a:rPr>
              <a:t>DoWork</a:t>
            </a:r>
            <a:r>
              <a:rPr lang="en-US" sz="1300" dirty="0">
                <a:solidFill>
                  <a:srgbClr val="000000"/>
                </a:solidFill>
                <a:latin typeface="Consolas"/>
              </a:rPr>
              <a:t>(</a:t>
            </a:r>
            <a:r>
              <a:rPr lang="en-US" sz="1300" dirty="0" err="1">
                <a:solidFill>
                  <a:srgbClr val="020002"/>
                </a:solidFill>
                <a:latin typeface="Consolas"/>
              </a:rPr>
              <a:t>cts</a:t>
            </a:r>
            <a:r>
              <a:rPr lang="en-US" sz="1300" dirty="0" err="1">
                <a:solidFill>
                  <a:srgbClr val="000000"/>
                </a:solidFill>
                <a:latin typeface="Consolas"/>
              </a:rPr>
              <a:t>.</a:t>
            </a:r>
            <a:r>
              <a:rPr lang="en-US" sz="1300" dirty="0" err="1">
                <a:solidFill>
                  <a:srgbClr val="020002"/>
                </a:solidFill>
                <a:latin typeface="Consolas"/>
              </a:rPr>
              <a:t>Token</a:t>
            </a:r>
            <a:r>
              <a:rPr lang="en-US" sz="1300" dirty="0">
                <a:solidFill>
                  <a:srgbClr val="000000"/>
                </a:solidFill>
                <a:latin typeface="Consolas"/>
              </a:rPr>
              <a:t>, 100));</a:t>
            </a:r>
          </a:p>
          <a:p>
            <a:r>
              <a:rPr lang="en-US" sz="1300" dirty="0">
                <a:solidFill>
                  <a:srgbClr val="000000"/>
                </a:solidFill>
                <a:latin typeface="Consolas"/>
              </a:rPr>
              <a:t>      </a:t>
            </a:r>
            <a:r>
              <a:rPr lang="en-US" sz="1300" b="1" dirty="0" err="1">
                <a:solidFill>
                  <a:srgbClr val="0000FF"/>
                </a:solidFill>
                <a:latin typeface="Consolas"/>
              </a:rPr>
              <a:t>Console</a:t>
            </a:r>
            <a:r>
              <a:rPr lang="en-US" sz="1300" dirty="0" err="1">
                <a:solidFill>
                  <a:srgbClr val="000000"/>
                </a:solidFill>
                <a:latin typeface="Consolas"/>
              </a:rPr>
              <a:t>.</a:t>
            </a:r>
            <a:r>
              <a:rPr lang="en-US" sz="1300" dirty="0" err="1">
                <a:solidFill>
                  <a:srgbClr val="020002"/>
                </a:solidFill>
                <a:latin typeface="Consolas"/>
              </a:rPr>
              <a:t>WriteLine</a:t>
            </a:r>
            <a:r>
              <a:rPr lang="en-US" sz="1300" dirty="0">
                <a:solidFill>
                  <a:srgbClr val="000000"/>
                </a:solidFill>
                <a:latin typeface="Consolas"/>
              </a:rPr>
              <a:t>(</a:t>
            </a:r>
            <a:r>
              <a:rPr lang="en-US" sz="1300" dirty="0">
                <a:solidFill>
                  <a:srgbClr val="A31515"/>
                </a:solidFill>
                <a:latin typeface="Consolas"/>
              </a:rPr>
              <a:t>"Press ENTER to cancel operation"</a:t>
            </a:r>
            <a:r>
              <a:rPr lang="en-US" sz="1300" dirty="0">
                <a:solidFill>
                  <a:srgbClr val="000000"/>
                </a:solidFill>
                <a:latin typeface="Consolas"/>
              </a:rPr>
              <a:t>);</a:t>
            </a:r>
          </a:p>
          <a:p>
            <a:r>
              <a:rPr lang="en-US" sz="1300" dirty="0">
                <a:solidFill>
                  <a:srgbClr val="000000"/>
                </a:solidFill>
                <a:latin typeface="Consolas"/>
              </a:rPr>
              <a:t>      </a:t>
            </a:r>
            <a:r>
              <a:rPr lang="en-US" sz="1300" b="1" dirty="0" err="1">
                <a:solidFill>
                  <a:srgbClr val="0000FF"/>
                </a:solidFill>
                <a:latin typeface="Consolas"/>
              </a:rPr>
              <a:t>Console</a:t>
            </a:r>
            <a:r>
              <a:rPr lang="en-US" sz="1300" dirty="0" err="1">
                <a:solidFill>
                  <a:srgbClr val="000000"/>
                </a:solidFill>
                <a:latin typeface="Consolas"/>
              </a:rPr>
              <a:t>.</a:t>
            </a:r>
            <a:r>
              <a:rPr lang="en-US" sz="1300" dirty="0" err="1">
                <a:solidFill>
                  <a:srgbClr val="020002"/>
                </a:solidFill>
                <a:latin typeface="Consolas"/>
              </a:rPr>
              <a:t>ReadLine</a:t>
            </a:r>
            <a:r>
              <a:rPr lang="en-US" sz="1300" dirty="0">
                <a:solidFill>
                  <a:srgbClr val="000000"/>
                </a:solidFill>
                <a:latin typeface="Consolas"/>
              </a:rPr>
              <a:t>();</a:t>
            </a:r>
          </a:p>
          <a:p>
            <a:r>
              <a:rPr lang="en-US" sz="1300" dirty="0">
                <a:solidFill>
                  <a:srgbClr val="000000"/>
                </a:solidFill>
                <a:latin typeface="Consolas"/>
              </a:rPr>
              <a:t>      </a:t>
            </a:r>
            <a:r>
              <a:rPr lang="en-US" sz="1300" dirty="0" err="1">
                <a:solidFill>
                  <a:srgbClr val="020002"/>
                </a:solidFill>
                <a:latin typeface="Consolas"/>
              </a:rPr>
              <a:t>cts</a:t>
            </a:r>
            <a:r>
              <a:rPr lang="en-US" sz="1300" dirty="0" err="1">
                <a:solidFill>
                  <a:srgbClr val="000000"/>
                </a:solidFill>
                <a:latin typeface="Consolas"/>
              </a:rPr>
              <a:t>.</a:t>
            </a:r>
            <a:r>
              <a:rPr lang="en-US" sz="1300" dirty="0" err="1">
                <a:solidFill>
                  <a:srgbClr val="020002"/>
                </a:solidFill>
                <a:latin typeface="Consolas"/>
              </a:rPr>
              <a:t>Cancel</a:t>
            </a:r>
            <a:r>
              <a:rPr lang="en-US" sz="1300" dirty="0">
                <a:solidFill>
                  <a:srgbClr val="000000"/>
                </a:solidFill>
                <a:latin typeface="Consolas"/>
              </a:rPr>
              <a:t>();</a:t>
            </a:r>
          </a:p>
          <a:p>
            <a:r>
              <a:rPr lang="en-US" sz="1300" dirty="0">
                <a:solidFill>
                  <a:srgbClr val="000000"/>
                </a:solidFill>
                <a:latin typeface="Consolas"/>
              </a:rPr>
              <a:t>      </a:t>
            </a:r>
            <a:r>
              <a:rPr lang="en-US" sz="1300" dirty="0">
                <a:solidFill>
                  <a:srgbClr val="0000FF"/>
                </a:solidFill>
                <a:latin typeface="Consolas"/>
              </a:rPr>
              <a:t>try</a:t>
            </a:r>
            <a:r>
              <a:rPr lang="en-US" sz="1300" dirty="0">
                <a:solidFill>
                  <a:srgbClr val="000000"/>
                </a:solidFill>
                <a:latin typeface="Consolas"/>
              </a:rPr>
              <a:t> {</a:t>
            </a:r>
          </a:p>
          <a:p>
            <a:r>
              <a:rPr lang="en-US" sz="1300" dirty="0">
                <a:solidFill>
                  <a:srgbClr val="000000"/>
                </a:solidFill>
                <a:latin typeface="Consolas"/>
              </a:rPr>
              <a:t>	</a:t>
            </a:r>
            <a:r>
              <a:rPr lang="en-US" sz="1300" dirty="0" err="1">
                <a:solidFill>
                  <a:srgbClr val="000000"/>
                </a:solidFill>
                <a:latin typeface="Consolas"/>
              </a:rPr>
              <a:t>t.Wait</a:t>
            </a:r>
            <a:r>
              <a:rPr lang="en-US" sz="1300" dirty="0">
                <a:solidFill>
                  <a:srgbClr val="000000"/>
                </a:solidFill>
                <a:latin typeface="Consolas"/>
              </a:rPr>
              <a:t>();</a:t>
            </a:r>
          </a:p>
          <a:p>
            <a:r>
              <a:rPr lang="en-US" sz="1300" dirty="0">
                <a:solidFill>
                  <a:srgbClr val="000000"/>
                </a:solidFill>
                <a:latin typeface="Consolas"/>
              </a:rPr>
              <a:t>         </a:t>
            </a:r>
            <a:r>
              <a:rPr lang="en-US" sz="1300" b="1" dirty="0" err="1">
                <a:solidFill>
                  <a:srgbClr val="0000FF"/>
                </a:solidFill>
                <a:latin typeface="Consolas"/>
              </a:rPr>
              <a:t>Console</a:t>
            </a:r>
            <a:r>
              <a:rPr lang="en-US" sz="1300" dirty="0" err="1">
                <a:solidFill>
                  <a:srgbClr val="000000"/>
                </a:solidFill>
                <a:latin typeface="Consolas"/>
              </a:rPr>
              <a:t>.</a:t>
            </a:r>
            <a:r>
              <a:rPr lang="en-US" sz="1300" dirty="0" err="1">
                <a:solidFill>
                  <a:srgbClr val="020002"/>
                </a:solidFill>
                <a:latin typeface="Consolas"/>
              </a:rPr>
              <a:t>WriteLine</a:t>
            </a:r>
            <a:r>
              <a:rPr lang="en-US" sz="1300" dirty="0">
                <a:solidFill>
                  <a:srgbClr val="000000"/>
                </a:solidFill>
                <a:latin typeface="Consolas"/>
              </a:rPr>
              <a:t>(</a:t>
            </a:r>
            <a:r>
              <a:rPr lang="en-US" sz="1300" dirty="0">
                <a:solidFill>
                  <a:srgbClr val="A31515"/>
                </a:solidFill>
                <a:latin typeface="Consolas"/>
              </a:rPr>
              <a:t>"Task done."</a:t>
            </a:r>
            <a:r>
              <a:rPr lang="en-US" sz="1300" dirty="0">
                <a:solidFill>
                  <a:srgbClr val="000000"/>
                </a:solidFill>
                <a:latin typeface="Consolas"/>
              </a:rPr>
              <a:t>);</a:t>
            </a:r>
          </a:p>
          <a:p>
            <a:r>
              <a:rPr lang="en-US" sz="1300" dirty="0">
                <a:solidFill>
                  <a:srgbClr val="000000"/>
                </a:solidFill>
                <a:latin typeface="Consolas"/>
              </a:rPr>
              <a:t>      }</a:t>
            </a:r>
          </a:p>
          <a:p>
            <a:r>
              <a:rPr lang="en-US" sz="1300" dirty="0">
                <a:solidFill>
                  <a:srgbClr val="000000"/>
                </a:solidFill>
                <a:latin typeface="Consolas"/>
              </a:rPr>
              <a:t>      </a:t>
            </a:r>
            <a:r>
              <a:rPr lang="en-US" sz="1300" dirty="0">
                <a:solidFill>
                  <a:srgbClr val="0000FF"/>
                </a:solidFill>
                <a:latin typeface="Consolas"/>
              </a:rPr>
              <a:t>catch</a:t>
            </a:r>
            <a:r>
              <a:rPr lang="en-US" sz="1300" dirty="0">
                <a:solidFill>
                  <a:srgbClr val="000000"/>
                </a:solidFill>
                <a:latin typeface="Consolas"/>
              </a:rPr>
              <a:t>(</a:t>
            </a:r>
            <a:r>
              <a:rPr lang="en-US" sz="1300" b="1" dirty="0" err="1">
                <a:solidFill>
                  <a:srgbClr val="0000FF"/>
                </a:solidFill>
                <a:latin typeface="Consolas"/>
              </a:rPr>
              <a:t>AggregateException</a:t>
            </a:r>
            <a:r>
              <a:rPr lang="en-US" sz="1300" dirty="0">
                <a:solidFill>
                  <a:srgbClr val="000000"/>
                </a:solidFill>
                <a:latin typeface="Consolas"/>
              </a:rPr>
              <a:t> </a:t>
            </a:r>
            <a:r>
              <a:rPr lang="en-US" sz="1300" dirty="0">
                <a:solidFill>
                  <a:srgbClr val="020002"/>
                </a:solidFill>
                <a:latin typeface="Consolas"/>
              </a:rPr>
              <a:t>ex</a:t>
            </a:r>
            <a:r>
              <a:rPr lang="en-US" sz="1300" dirty="0">
                <a:solidFill>
                  <a:srgbClr val="000000"/>
                </a:solidFill>
                <a:latin typeface="Consolas"/>
              </a:rPr>
              <a:t>) {</a:t>
            </a:r>
          </a:p>
          <a:p>
            <a:r>
              <a:rPr lang="en-US" sz="1300" dirty="0">
                <a:solidFill>
                  <a:srgbClr val="000000"/>
                </a:solidFill>
                <a:latin typeface="Consolas"/>
              </a:rPr>
              <a:t>         </a:t>
            </a:r>
            <a:r>
              <a:rPr lang="en-US" sz="1300" dirty="0" err="1">
                <a:solidFill>
                  <a:srgbClr val="020002"/>
                </a:solidFill>
                <a:latin typeface="Consolas"/>
              </a:rPr>
              <a:t>ex</a:t>
            </a:r>
            <a:r>
              <a:rPr lang="en-US" sz="1300" dirty="0" err="1">
                <a:solidFill>
                  <a:srgbClr val="000000"/>
                </a:solidFill>
                <a:latin typeface="Consolas"/>
              </a:rPr>
              <a:t>.</a:t>
            </a:r>
            <a:r>
              <a:rPr lang="en-US" sz="1300" dirty="0" err="1">
                <a:solidFill>
                  <a:srgbClr val="020002"/>
                </a:solidFill>
                <a:latin typeface="Consolas"/>
              </a:rPr>
              <a:t>Handle</a:t>
            </a:r>
            <a:r>
              <a:rPr lang="en-US" sz="1300" dirty="0">
                <a:solidFill>
                  <a:srgbClr val="000000"/>
                </a:solidFill>
                <a:latin typeface="Consolas"/>
              </a:rPr>
              <a:t>(</a:t>
            </a:r>
            <a:r>
              <a:rPr lang="en-US" sz="1300" dirty="0">
                <a:solidFill>
                  <a:srgbClr val="020002"/>
                </a:solidFill>
                <a:latin typeface="Consolas"/>
              </a:rPr>
              <a:t>e</a:t>
            </a:r>
            <a:r>
              <a:rPr lang="en-US" sz="1300" dirty="0">
                <a:solidFill>
                  <a:srgbClr val="000000"/>
                </a:solidFill>
                <a:latin typeface="Consolas"/>
              </a:rPr>
              <a:t> =&gt; </a:t>
            </a:r>
            <a:r>
              <a:rPr lang="en-US" sz="1300" dirty="0">
                <a:solidFill>
                  <a:srgbClr val="020002"/>
                </a:solidFill>
                <a:latin typeface="Consolas"/>
              </a:rPr>
              <a:t>e</a:t>
            </a:r>
            <a:r>
              <a:rPr lang="en-US" sz="1300" dirty="0">
                <a:solidFill>
                  <a:srgbClr val="000000"/>
                </a:solidFill>
                <a:latin typeface="Consolas"/>
              </a:rPr>
              <a:t> </a:t>
            </a:r>
            <a:r>
              <a:rPr lang="en-US" sz="1300" dirty="0">
                <a:solidFill>
                  <a:srgbClr val="0000FF"/>
                </a:solidFill>
                <a:latin typeface="Consolas"/>
              </a:rPr>
              <a:t>is</a:t>
            </a:r>
            <a:r>
              <a:rPr lang="en-US" sz="1300" dirty="0">
                <a:solidFill>
                  <a:srgbClr val="000000"/>
                </a:solidFill>
                <a:latin typeface="Consolas"/>
              </a:rPr>
              <a:t> </a:t>
            </a:r>
            <a:r>
              <a:rPr lang="en-US" sz="1300" b="1" dirty="0" err="1">
                <a:solidFill>
                  <a:srgbClr val="0000FF"/>
                </a:solidFill>
                <a:latin typeface="Consolas"/>
              </a:rPr>
              <a:t>OperationCanceledException</a:t>
            </a:r>
            <a:r>
              <a:rPr lang="en-US" sz="1300" dirty="0">
                <a:solidFill>
                  <a:srgbClr val="000000"/>
                </a:solidFill>
                <a:latin typeface="Consolas"/>
              </a:rPr>
              <a:t>);</a:t>
            </a:r>
          </a:p>
          <a:p>
            <a:r>
              <a:rPr lang="en-US" sz="1300" dirty="0">
                <a:solidFill>
                  <a:srgbClr val="000000"/>
                </a:solidFill>
                <a:latin typeface="Consolas"/>
              </a:rPr>
              <a:t>         </a:t>
            </a:r>
            <a:r>
              <a:rPr lang="en-US" sz="1300" b="1" dirty="0" err="1">
                <a:solidFill>
                  <a:srgbClr val="0000FF"/>
                </a:solidFill>
                <a:latin typeface="Consolas"/>
              </a:rPr>
              <a:t>Console</a:t>
            </a:r>
            <a:r>
              <a:rPr lang="en-US" sz="1300" dirty="0" err="1">
                <a:solidFill>
                  <a:srgbClr val="000000"/>
                </a:solidFill>
                <a:latin typeface="Consolas"/>
              </a:rPr>
              <a:t>.</a:t>
            </a:r>
            <a:r>
              <a:rPr lang="en-US" sz="1300" dirty="0" err="1">
                <a:solidFill>
                  <a:srgbClr val="020002"/>
                </a:solidFill>
                <a:latin typeface="Consolas"/>
              </a:rPr>
              <a:t>WriteLine</a:t>
            </a:r>
            <a:r>
              <a:rPr lang="en-US" sz="1300" dirty="0">
                <a:solidFill>
                  <a:srgbClr val="000000"/>
                </a:solidFill>
                <a:latin typeface="Consolas"/>
              </a:rPr>
              <a:t>(</a:t>
            </a:r>
            <a:r>
              <a:rPr lang="en-US" sz="1300" dirty="0">
                <a:solidFill>
                  <a:srgbClr val="A31515"/>
                </a:solidFill>
                <a:latin typeface="Consolas"/>
              </a:rPr>
              <a:t>"Task cancelled."</a:t>
            </a:r>
            <a:r>
              <a:rPr lang="en-US" sz="1300" dirty="0">
                <a:solidFill>
                  <a:srgbClr val="000000"/>
                </a:solidFill>
                <a:latin typeface="Consolas"/>
              </a:rPr>
              <a:t>);</a:t>
            </a:r>
          </a:p>
          <a:p>
            <a:r>
              <a:rPr lang="en-US" sz="1300" dirty="0">
                <a:solidFill>
                  <a:srgbClr val="000000"/>
                </a:solidFill>
                <a:latin typeface="Consolas"/>
              </a:rPr>
              <a:t>      }</a:t>
            </a:r>
          </a:p>
          <a:p>
            <a:r>
              <a:rPr lang="en-US" sz="1300" dirty="0">
                <a:solidFill>
                  <a:srgbClr val="000000"/>
                </a:solidFill>
                <a:latin typeface="Consolas"/>
              </a:rPr>
              <a:t>   }</a:t>
            </a:r>
          </a:p>
          <a:p>
            <a:r>
              <a:rPr lang="en-US" sz="1300" dirty="0">
                <a:solidFill>
                  <a:srgbClr val="000000"/>
                </a:solidFill>
                <a:latin typeface="Consolas"/>
              </a:rPr>
              <a:t> </a:t>
            </a:r>
          </a:p>
          <a:p>
            <a:r>
              <a:rPr lang="en-US" sz="1300" dirty="0">
                <a:solidFill>
                  <a:srgbClr val="000000"/>
                </a:solidFill>
                <a:latin typeface="Consolas"/>
              </a:rPr>
              <a:t>   </a:t>
            </a:r>
            <a:r>
              <a:rPr lang="en-US" sz="1300" dirty="0">
                <a:solidFill>
                  <a:srgbClr val="0000FF"/>
                </a:solidFill>
                <a:latin typeface="Consolas"/>
              </a:rPr>
              <a:t>private</a:t>
            </a:r>
            <a:r>
              <a:rPr lang="en-US" sz="1300" dirty="0">
                <a:solidFill>
                  <a:srgbClr val="000000"/>
                </a:solidFill>
                <a:latin typeface="Consolas"/>
              </a:rPr>
              <a:t> </a:t>
            </a:r>
            <a:r>
              <a:rPr lang="en-US" sz="1300" dirty="0">
                <a:solidFill>
                  <a:srgbClr val="0000FF"/>
                </a:solidFill>
                <a:latin typeface="Consolas"/>
              </a:rPr>
              <a:t>static</a:t>
            </a:r>
            <a:r>
              <a:rPr lang="en-US" sz="1300" dirty="0">
                <a:solidFill>
                  <a:srgbClr val="000000"/>
                </a:solidFill>
                <a:latin typeface="Consolas"/>
              </a:rPr>
              <a:t> </a:t>
            </a:r>
            <a:r>
              <a:rPr lang="en-US" sz="1300" dirty="0">
                <a:solidFill>
                  <a:srgbClr val="0000FF"/>
                </a:solidFill>
                <a:latin typeface="Consolas"/>
              </a:rPr>
              <a:t>void</a:t>
            </a:r>
            <a:r>
              <a:rPr lang="en-US" sz="1300" dirty="0">
                <a:solidFill>
                  <a:srgbClr val="000000"/>
                </a:solidFill>
                <a:latin typeface="Consolas"/>
              </a:rPr>
              <a:t> </a:t>
            </a:r>
            <a:r>
              <a:rPr lang="en-US" sz="1300" dirty="0" err="1">
                <a:solidFill>
                  <a:srgbClr val="020002"/>
                </a:solidFill>
                <a:latin typeface="Consolas"/>
              </a:rPr>
              <a:t>DoWork</a:t>
            </a:r>
            <a:r>
              <a:rPr lang="en-US" sz="1300" dirty="0">
                <a:solidFill>
                  <a:srgbClr val="000000"/>
                </a:solidFill>
                <a:latin typeface="Consolas"/>
              </a:rPr>
              <a:t>(</a:t>
            </a:r>
            <a:r>
              <a:rPr lang="en-US" sz="1300" b="1" dirty="0" err="1">
                <a:solidFill>
                  <a:srgbClr val="2B91AF"/>
                </a:solidFill>
                <a:latin typeface="Consolas"/>
              </a:rPr>
              <a:t>CancellationToken</a:t>
            </a:r>
            <a:r>
              <a:rPr lang="en-US" sz="1300" dirty="0">
                <a:solidFill>
                  <a:srgbClr val="000000"/>
                </a:solidFill>
                <a:latin typeface="Consolas"/>
              </a:rPr>
              <a:t> </a:t>
            </a:r>
            <a:r>
              <a:rPr lang="en-US" sz="1300" dirty="0" err="1">
                <a:solidFill>
                  <a:srgbClr val="020002"/>
                </a:solidFill>
                <a:latin typeface="Consolas"/>
              </a:rPr>
              <a:t>ct</a:t>
            </a:r>
            <a:r>
              <a:rPr lang="en-US" sz="1300" dirty="0">
                <a:solidFill>
                  <a:srgbClr val="000000"/>
                </a:solidFill>
                <a:latin typeface="Consolas"/>
              </a:rPr>
              <a:t>, </a:t>
            </a:r>
            <a:r>
              <a:rPr lang="en-US" sz="1300" dirty="0" err="1">
                <a:solidFill>
                  <a:srgbClr val="0000FF"/>
                </a:solidFill>
                <a:latin typeface="Consolas"/>
              </a:rPr>
              <a:t>int</a:t>
            </a:r>
            <a:r>
              <a:rPr lang="en-US" sz="1300" dirty="0">
                <a:solidFill>
                  <a:srgbClr val="000000"/>
                </a:solidFill>
                <a:latin typeface="Consolas"/>
              </a:rPr>
              <a:t> </a:t>
            </a:r>
            <a:r>
              <a:rPr lang="en-US" sz="1300" dirty="0">
                <a:solidFill>
                  <a:srgbClr val="020002"/>
                </a:solidFill>
                <a:latin typeface="Consolas"/>
              </a:rPr>
              <a:t>data</a:t>
            </a:r>
            <a:r>
              <a:rPr lang="en-US" sz="1300" dirty="0">
                <a:solidFill>
                  <a:srgbClr val="000000"/>
                </a:solidFill>
                <a:latin typeface="Consolas"/>
              </a:rPr>
              <a:t>) {</a:t>
            </a:r>
          </a:p>
          <a:p>
            <a:r>
              <a:rPr lang="en-US" sz="1300" dirty="0">
                <a:solidFill>
                  <a:srgbClr val="000000"/>
                </a:solidFill>
                <a:latin typeface="Consolas"/>
              </a:rPr>
              <a:t>      </a:t>
            </a:r>
            <a:r>
              <a:rPr lang="en-US" sz="1300" dirty="0">
                <a:solidFill>
                  <a:srgbClr val="0000FF"/>
                </a:solidFill>
                <a:latin typeface="Consolas"/>
              </a:rPr>
              <a:t>for</a:t>
            </a:r>
            <a:r>
              <a:rPr lang="en-US" sz="1300" dirty="0">
                <a:solidFill>
                  <a:srgbClr val="000000"/>
                </a:solidFill>
                <a:latin typeface="Consolas"/>
              </a:rPr>
              <a:t>(</a:t>
            </a:r>
            <a:r>
              <a:rPr lang="en-US" sz="1300" dirty="0" err="1">
                <a:solidFill>
                  <a:srgbClr val="0000FF"/>
                </a:solidFill>
                <a:latin typeface="Consolas"/>
              </a:rPr>
              <a:t>int</a:t>
            </a:r>
            <a:r>
              <a:rPr lang="en-US" sz="1300" dirty="0">
                <a:solidFill>
                  <a:srgbClr val="000000"/>
                </a:solidFill>
                <a:latin typeface="Consolas"/>
              </a:rPr>
              <a:t> </a:t>
            </a:r>
            <a:r>
              <a:rPr lang="en-US" sz="1300" dirty="0">
                <a:solidFill>
                  <a:srgbClr val="020002"/>
                </a:solidFill>
                <a:latin typeface="Consolas"/>
              </a:rPr>
              <a:t>i</a:t>
            </a:r>
            <a:r>
              <a:rPr lang="en-US" sz="1300" dirty="0">
                <a:solidFill>
                  <a:srgbClr val="000000"/>
                </a:solidFill>
                <a:latin typeface="Consolas"/>
              </a:rPr>
              <a:t> = 0; </a:t>
            </a:r>
            <a:r>
              <a:rPr lang="en-US" sz="1300" dirty="0">
                <a:solidFill>
                  <a:srgbClr val="020002"/>
                </a:solidFill>
                <a:latin typeface="Consolas"/>
              </a:rPr>
              <a:t>i</a:t>
            </a:r>
            <a:r>
              <a:rPr lang="en-US" sz="1300" dirty="0">
                <a:solidFill>
                  <a:srgbClr val="000000"/>
                </a:solidFill>
                <a:latin typeface="Consolas"/>
              </a:rPr>
              <a:t> &lt; </a:t>
            </a:r>
            <a:r>
              <a:rPr lang="en-US" sz="1300" dirty="0">
                <a:solidFill>
                  <a:srgbClr val="020002"/>
                </a:solidFill>
                <a:latin typeface="Consolas"/>
              </a:rPr>
              <a:t>data</a:t>
            </a:r>
            <a:r>
              <a:rPr lang="en-US" sz="1300" dirty="0">
                <a:solidFill>
                  <a:srgbClr val="000000"/>
                </a:solidFill>
                <a:latin typeface="Consolas"/>
              </a:rPr>
              <a:t>; </a:t>
            </a:r>
            <a:r>
              <a:rPr lang="en-US" sz="1300" dirty="0">
                <a:solidFill>
                  <a:srgbClr val="020002"/>
                </a:solidFill>
                <a:latin typeface="Consolas"/>
              </a:rPr>
              <a:t>i</a:t>
            </a:r>
            <a:r>
              <a:rPr lang="en-US" sz="1300" dirty="0">
                <a:solidFill>
                  <a:srgbClr val="000000"/>
                </a:solidFill>
                <a:latin typeface="Consolas"/>
              </a:rPr>
              <a:t>++) {</a:t>
            </a:r>
          </a:p>
          <a:p>
            <a:r>
              <a:rPr lang="en-US" sz="1300" dirty="0">
                <a:solidFill>
                  <a:srgbClr val="000000"/>
                </a:solidFill>
                <a:latin typeface="Consolas"/>
              </a:rPr>
              <a:t>         </a:t>
            </a:r>
            <a:r>
              <a:rPr lang="en-US" sz="1300" dirty="0" err="1">
                <a:solidFill>
                  <a:srgbClr val="020002"/>
                </a:solidFill>
                <a:latin typeface="Consolas"/>
              </a:rPr>
              <a:t>ct</a:t>
            </a:r>
            <a:r>
              <a:rPr lang="en-US" sz="1300" dirty="0" err="1">
                <a:solidFill>
                  <a:srgbClr val="000000"/>
                </a:solidFill>
                <a:latin typeface="Consolas"/>
              </a:rPr>
              <a:t>.</a:t>
            </a:r>
            <a:r>
              <a:rPr lang="en-US" sz="1300" dirty="0" err="1">
                <a:solidFill>
                  <a:srgbClr val="020002"/>
                </a:solidFill>
                <a:latin typeface="Consolas"/>
              </a:rPr>
              <a:t>ThrowIfCancellationRequested</a:t>
            </a:r>
            <a:r>
              <a:rPr lang="en-US" sz="1300" dirty="0">
                <a:solidFill>
                  <a:srgbClr val="000000"/>
                </a:solidFill>
                <a:latin typeface="Consolas"/>
              </a:rPr>
              <a:t>();</a:t>
            </a:r>
          </a:p>
          <a:p>
            <a:r>
              <a:rPr lang="en-US" sz="1300" dirty="0">
                <a:solidFill>
                  <a:srgbClr val="000000"/>
                </a:solidFill>
                <a:latin typeface="Consolas"/>
              </a:rPr>
              <a:t>         </a:t>
            </a:r>
            <a:r>
              <a:rPr lang="en-US" sz="1300" dirty="0">
                <a:solidFill>
                  <a:srgbClr val="008000"/>
                </a:solidFill>
                <a:latin typeface="Consolas"/>
              </a:rPr>
              <a:t>// do some work...</a:t>
            </a:r>
            <a:endParaRPr lang="en-US" sz="1300" dirty="0">
              <a:solidFill>
                <a:srgbClr val="000000"/>
              </a:solidFill>
              <a:latin typeface="Consolas"/>
            </a:endParaRPr>
          </a:p>
          <a:p>
            <a:r>
              <a:rPr lang="en-US" sz="1300" dirty="0">
                <a:solidFill>
                  <a:srgbClr val="000000"/>
                </a:solidFill>
                <a:latin typeface="Consolas"/>
              </a:rPr>
              <a:t>         </a:t>
            </a:r>
            <a:r>
              <a:rPr lang="en-US" sz="1300" b="1" dirty="0" err="1">
                <a:solidFill>
                  <a:srgbClr val="0000FF"/>
                </a:solidFill>
                <a:latin typeface="Consolas"/>
              </a:rPr>
              <a:t>Console</a:t>
            </a:r>
            <a:r>
              <a:rPr lang="en-US" sz="1300" dirty="0" err="1">
                <a:solidFill>
                  <a:srgbClr val="000000"/>
                </a:solidFill>
                <a:latin typeface="Consolas"/>
              </a:rPr>
              <a:t>.</a:t>
            </a:r>
            <a:r>
              <a:rPr lang="en-US" sz="1300" dirty="0" err="1">
                <a:solidFill>
                  <a:srgbClr val="020002"/>
                </a:solidFill>
                <a:latin typeface="Consolas"/>
              </a:rPr>
              <a:t>WriteLine</a:t>
            </a:r>
            <a:r>
              <a:rPr lang="en-US" sz="1300" dirty="0">
                <a:solidFill>
                  <a:srgbClr val="000000"/>
                </a:solidFill>
                <a:latin typeface="Consolas"/>
              </a:rPr>
              <a:t>(</a:t>
            </a:r>
            <a:r>
              <a:rPr lang="en-US" sz="1300" dirty="0">
                <a:solidFill>
                  <a:srgbClr val="020002"/>
                </a:solidFill>
                <a:latin typeface="Consolas"/>
              </a:rPr>
              <a:t>i</a:t>
            </a:r>
            <a:r>
              <a:rPr lang="en-US" sz="1300" dirty="0">
                <a:solidFill>
                  <a:srgbClr val="000000"/>
                </a:solidFill>
                <a:latin typeface="Consolas"/>
              </a:rPr>
              <a:t>);</a:t>
            </a:r>
          </a:p>
          <a:p>
            <a:r>
              <a:rPr lang="en-US" sz="1300" dirty="0">
                <a:solidFill>
                  <a:srgbClr val="000000"/>
                </a:solidFill>
                <a:latin typeface="Consolas"/>
              </a:rPr>
              <a:t>         </a:t>
            </a:r>
            <a:r>
              <a:rPr lang="en-US" sz="1300" b="1" dirty="0" err="1">
                <a:solidFill>
                  <a:srgbClr val="0000FF"/>
                </a:solidFill>
                <a:latin typeface="Consolas"/>
              </a:rPr>
              <a:t>Thread</a:t>
            </a:r>
            <a:r>
              <a:rPr lang="en-US" sz="1300" dirty="0" err="1">
                <a:solidFill>
                  <a:srgbClr val="000000"/>
                </a:solidFill>
                <a:latin typeface="Consolas"/>
              </a:rPr>
              <a:t>.</a:t>
            </a:r>
            <a:r>
              <a:rPr lang="en-US" sz="1300" dirty="0" err="1">
                <a:solidFill>
                  <a:srgbClr val="020002"/>
                </a:solidFill>
                <a:latin typeface="Consolas"/>
              </a:rPr>
              <a:t>Sleep</a:t>
            </a:r>
            <a:r>
              <a:rPr lang="en-US" sz="1300" dirty="0">
                <a:solidFill>
                  <a:srgbClr val="000000"/>
                </a:solidFill>
                <a:latin typeface="Consolas"/>
              </a:rPr>
              <a:t>(50);   </a:t>
            </a:r>
            <a:r>
              <a:rPr lang="en-US" sz="1300" dirty="0">
                <a:solidFill>
                  <a:srgbClr val="008000"/>
                </a:solidFill>
                <a:latin typeface="Consolas"/>
              </a:rPr>
              <a:t>// waste some time</a:t>
            </a:r>
            <a:endParaRPr lang="en-US" sz="1300" dirty="0">
              <a:solidFill>
                <a:srgbClr val="000000"/>
              </a:solidFill>
              <a:latin typeface="Consolas"/>
            </a:endParaRPr>
          </a:p>
          <a:p>
            <a:r>
              <a:rPr lang="en-US" sz="1300" dirty="0">
                <a:solidFill>
                  <a:srgbClr val="000000"/>
                </a:solidFill>
                <a:latin typeface="Consolas"/>
              </a:rPr>
              <a:t>      }</a:t>
            </a:r>
          </a:p>
          <a:p>
            <a:r>
              <a:rPr lang="en-US" sz="1300" dirty="0">
                <a:solidFill>
                  <a:srgbClr val="000000"/>
                </a:solidFill>
                <a:latin typeface="Consolas"/>
              </a:rPr>
              <a:t>   }</a:t>
            </a:r>
          </a:p>
          <a:p>
            <a:r>
              <a:rPr lang="en-US" sz="1300" dirty="0">
                <a:solidFill>
                  <a:srgbClr val="000000"/>
                </a:solidFill>
                <a:latin typeface="Consolas"/>
              </a:rPr>
              <a:t>}</a:t>
            </a:r>
          </a:p>
        </p:txBody>
      </p:sp>
      <p:sp>
        <p:nvSpPr>
          <p:cNvPr id="3" name="Footer Placeholder 2"/>
          <p:cNvSpPr>
            <a:spLocks noGrp="1"/>
          </p:cNvSpPr>
          <p:nvPr>
            <p:ph type="ftr" sz="quarter" idx="11"/>
          </p:nvPr>
        </p:nvSpPr>
        <p:spPr/>
        <p:txBody>
          <a:bodyPr/>
          <a:lstStyle/>
          <a:p>
            <a:r>
              <a:rPr lang="en-US"/>
              <a:t>(C)2011 by Pavel Yosifovich</a:t>
            </a:r>
          </a:p>
        </p:txBody>
      </p:sp>
    </p:spTree>
    <p:extLst>
      <p:ext uri="{BB962C8B-B14F-4D97-AF65-F5344CB8AC3E}">
        <p14:creationId xmlns:p14="http://schemas.microsoft.com/office/powerpoint/2010/main" val="264127824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Tasks</a:t>
            </a:r>
          </a:p>
        </p:txBody>
      </p:sp>
      <p:sp>
        <p:nvSpPr>
          <p:cNvPr id="3" name="Content Placeholder 2"/>
          <p:cNvSpPr>
            <a:spLocks noGrp="1"/>
          </p:cNvSpPr>
          <p:nvPr>
            <p:ph idx="1"/>
          </p:nvPr>
        </p:nvSpPr>
        <p:spPr/>
        <p:txBody>
          <a:bodyPr>
            <a:normAutofit fontScale="77500" lnSpcReduction="20000"/>
          </a:bodyPr>
          <a:lstStyle/>
          <a:p>
            <a:r>
              <a:rPr lang="en-US" dirty="0"/>
              <a:t>A completed task may start a new task (or tasks) immediately with </a:t>
            </a:r>
            <a:r>
              <a:rPr lang="en-US" b="1" dirty="0" err="1">
                <a:solidFill>
                  <a:srgbClr val="7030A0"/>
                </a:solidFill>
                <a:latin typeface="Consolas" pitchFamily="49" charset="0"/>
                <a:cs typeface="Consolas" pitchFamily="49" charset="0"/>
              </a:rPr>
              <a:t>Task.ContinueWith</a:t>
            </a:r>
            <a:endParaRPr lang="en-US" b="1" dirty="0">
              <a:solidFill>
                <a:srgbClr val="7030A0"/>
              </a:solidFill>
              <a:latin typeface="Consolas" pitchFamily="49" charset="0"/>
              <a:cs typeface="Consolas" pitchFamily="49" charset="0"/>
            </a:endParaRPr>
          </a:p>
          <a:p>
            <a:pPr lvl="1"/>
            <a:r>
              <a:rPr lang="en-US" dirty="0"/>
              <a:t>Can provide an optional </a:t>
            </a:r>
            <a:r>
              <a:rPr lang="en-US" b="1" dirty="0" err="1">
                <a:solidFill>
                  <a:srgbClr val="FF0000"/>
                </a:solidFill>
                <a:latin typeface="Consolas" pitchFamily="49" charset="0"/>
                <a:cs typeface="Consolas" pitchFamily="49" charset="0"/>
              </a:rPr>
              <a:t>TaskContinuationOptions</a:t>
            </a:r>
            <a:endParaRPr lang="en-US" b="1" dirty="0">
              <a:solidFill>
                <a:srgbClr val="FF0000"/>
              </a:solidFill>
              <a:latin typeface="Consolas" pitchFamily="49" charset="0"/>
              <a:cs typeface="Consolas" pitchFamily="49" charset="0"/>
            </a:endParaRPr>
          </a:p>
          <a:p>
            <a:pPr lvl="1"/>
            <a:r>
              <a:rPr lang="en-US" dirty="0"/>
              <a:t>First four values identical to </a:t>
            </a:r>
            <a:r>
              <a:rPr lang="en-US" b="1" dirty="0" err="1">
                <a:latin typeface="Consolas" pitchFamily="49" charset="0"/>
                <a:cs typeface="Consolas" pitchFamily="49" charset="0"/>
              </a:rPr>
              <a:t>TaskCreationOptions</a:t>
            </a:r>
            <a:endParaRPr lang="en-US" b="1" dirty="0">
              <a:latin typeface="Consolas" pitchFamily="49" charset="0"/>
              <a:cs typeface="Consolas" pitchFamily="49" charset="0"/>
            </a:endParaRPr>
          </a:p>
          <a:p>
            <a:pPr lvl="1"/>
            <a:r>
              <a:rPr lang="en-US" b="1" dirty="0" err="1">
                <a:solidFill>
                  <a:srgbClr val="0070C0"/>
                </a:solidFill>
                <a:latin typeface="Consolas" pitchFamily="49" charset="0"/>
                <a:cs typeface="Consolas" pitchFamily="49" charset="0"/>
              </a:rPr>
              <a:t>NotOnRanToCompletion</a:t>
            </a:r>
            <a:r>
              <a:rPr lang="en-US" dirty="0"/>
              <a:t>, </a:t>
            </a:r>
            <a:r>
              <a:rPr lang="en-US" b="1" dirty="0" err="1">
                <a:solidFill>
                  <a:srgbClr val="0070C0"/>
                </a:solidFill>
                <a:latin typeface="Consolas" pitchFamily="49" charset="0"/>
                <a:cs typeface="Consolas" pitchFamily="49" charset="0"/>
              </a:rPr>
              <a:t>NotOnFaulted</a:t>
            </a:r>
            <a:r>
              <a:rPr lang="en-US" dirty="0"/>
              <a:t>, </a:t>
            </a:r>
            <a:r>
              <a:rPr lang="en-US" b="1" dirty="0" err="1">
                <a:solidFill>
                  <a:srgbClr val="0070C0"/>
                </a:solidFill>
                <a:latin typeface="Consolas" pitchFamily="49" charset="0"/>
                <a:cs typeface="Consolas" pitchFamily="49" charset="0"/>
              </a:rPr>
              <a:t>NotOnCanceled</a:t>
            </a:r>
            <a:endParaRPr lang="en-US" b="1" dirty="0">
              <a:solidFill>
                <a:srgbClr val="0070C0"/>
              </a:solidFill>
              <a:latin typeface="Consolas" pitchFamily="49" charset="0"/>
              <a:cs typeface="Consolas" pitchFamily="49" charset="0"/>
            </a:endParaRPr>
          </a:p>
          <a:p>
            <a:pPr lvl="1"/>
            <a:r>
              <a:rPr lang="en-US" b="1" dirty="0" err="1">
                <a:solidFill>
                  <a:srgbClr val="0070C0"/>
                </a:solidFill>
                <a:latin typeface="Consolas" pitchFamily="49" charset="0"/>
                <a:cs typeface="Consolas" pitchFamily="49" charset="0"/>
              </a:rPr>
              <a:t>OnlyOnCanceled</a:t>
            </a:r>
            <a:r>
              <a:rPr lang="en-US" dirty="0"/>
              <a:t>, </a:t>
            </a:r>
            <a:r>
              <a:rPr lang="en-US" b="1" dirty="0" err="1">
                <a:solidFill>
                  <a:srgbClr val="0070C0"/>
                </a:solidFill>
                <a:latin typeface="Consolas" pitchFamily="49" charset="0"/>
                <a:cs typeface="Consolas" pitchFamily="49" charset="0"/>
              </a:rPr>
              <a:t>OnlyOnFaulted</a:t>
            </a:r>
            <a:r>
              <a:rPr lang="en-US" dirty="0"/>
              <a:t>, </a:t>
            </a:r>
            <a:r>
              <a:rPr lang="en-US" b="1" dirty="0" err="1">
                <a:solidFill>
                  <a:srgbClr val="0070C0"/>
                </a:solidFill>
                <a:latin typeface="Consolas" pitchFamily="49" charset="0"/>
                <a:cs typeface="Consolas" pitchFamily="49" charset="0"/>
              </a:rPr>
              <a:t>OnlyOnRanToCompletion</a:t>
            </a:r>
            <a:endParaRPr lang="en-US" b="1" dirty="0">
              <a:solidFill>
                <a:srgbClr val="0070C0"/>
              </a:solidFill>
              <a:latin typeface="Consolas" pitchFamily="49" charset="0"/>
              <a:cs typeface="Consolas" pitchFamily="49" charset="0"/>
            </a:endParaRPr>
          </a:p>
          <a:p>
            <a:pPr lvl="2"/>
            <a:r>
              <a:rPr lang="en-US" dirty="0"/>
              <a:t>Convenience values based on previous list</a:t>
            </a:r>
          </a:p>
          <a:p>
            <a:r>
              <a:rPr lang="en-US" dirty="0"/>
              <a:t>A task may create child tasks</a:t>
            </a:r>
          </a:p>
          <a:p>
            <a:pPr lvl="1"/>
            <a:r>
              <a:rPr lang="en-US" dirty="0"/>
              <a:t>Must use </a:t>
            </a:r>
            <a:r>
              <a:rPr lang="en-US" b="1" dirty="0" err="1">
                <a:solidFill>
                  <a:srgbClr val="0070C0"/>
                </a:solidFill>
                <a:latin typeface="Consolas" pitchFamily="49" charset="0"/>
                <a:cs typeface="Consolas" pitchFamily="49" charset="0"/>
              </a:rPr>
              <a:t>TaskCreationOptions.AttachedToParent</a:t>
            </a:r>
            <a:endParaRPr lang="en-US" b="1" dirty="0">
              <a:solidFill>
                <a:srgbClr val="0070C0"/>
              </a:solidFill>
              <a:latin typeface="Consolas" pitchFamily="49" charset="0"/>
              <a:cs typeface="Consolas" pitchFamily="49" charset="0"/>
            </a:endParaRPr>
          </a:p>
          <a:p>
            <a:pPr lvl="1"/>
            <a:r>
              <a:rPr lang="en-US" dirty="0"/>
              <a:t>The parent task is considered complete when all child tasks complete</a:t>
            </a:r>
          </a:p>
          <a:p>
            <a:endParaRPr lang="en-US" dirty="0"/>
          </a:p>
        </p:txBody>
      </p:sp>
      <p:sp>
        <p:nvSpPr>
          <p:cNvPr id="4" name="Slide Number Placeholder 3"/>
          <p:cNvSpPr>
            <a:spLocks noGrp="1"/>
          </p:cNvSpPr>
          <p:nvPr>
            <p:ph type="sldNum" sz="quarter" idx="11"/>
          </p:nvPr>
        </p:nvSpPr>
        <p:spPr/>
        <p:txBody>
          <a:bodyPr/>
          <a:lstStyle/>
          <a:p>
            <a:fld id="{8D5EC362-8DE0-4138-8AD2-9C18772BB671}" type="slidenum">
              <a:rPr lang="he-IL" smtClean="0"/>
              <a:pPr/>
              <a:t>267</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145473368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Cancellation</a:t>
            </a:r>
          </a:p>
        </p:txBody>
      </p:sp>
      <p:sp>
        <p:nvSpPr>
          <p:cNvPr id="3" name="Content Placeholder 2"/>
          <p:cNvSpPr>
            <a:spLocks noGrp="1"/>
          </p:cNvSpPr>
          <p:nvPr>
            <p:ph idx="1"/>
          </p:nvPr>
        </p:nvSpPr>
        <p:spPr/>
        <p:txBody>
          <a:bodyPr>
            <a:normAutofit fontScale="92500" lnSpcReduction="20000"/>
          </a:bodyPr>
          <a:lstStyle/>
          <a:p>
            <a:r>
              <a:rPr lang="en-US" dirty="0"/>
              <a:t>The special </a:t>
            </a:r>
            <a:r>
              <a:rPr lang="en-US" b="1" dirty="0" err="1">
                <a:solidFill>
                  <a:srgbClr val="0E22BA"/>
                </a:solidFill>
                <a:latin typeface="Consolas" pitchFamily="49" charset="0"/>
                <a:cs typeface="Consolas" pitchFamily="49" charset="0"/>
              </a:rPr>
              <a:t>CancellationToken.None</a:t>
            </a:r>
            <a:r>
              <a:rPr lang="en-US" dirty="0"/>
              <a:t> static property can be used to indicate an operation that cannot be cancelled</a:t>
            </a:r>
          </a:p>
          <a:p>
            <a:pPr lvl="1"/>
            <a:r>
              <a:rPr lang="en-US" b="1" dirty="0" err="1">
                <a:solidFill>
                  <a:srgbClr val="C00000"/>
                </a:solidFill>
                <a:latin typeface="Consolas" pitchFamily="49" charset="0"/>
                <a:cs typeface="Consolas" pitchFamily="49" charset="0"/>
              </a:rPr>
              <a:t>CanBeCancelled</a:t>
            </a:r>
            <a:r>
              <a:rPr lang="en-US" dirty="0"/>
              <a:t> returns false (the only one that does that)</a:t>
            </a:r>
          </a:p>
          <a:p>
            <a:pPr lvl="1"/>
            <a:r>
              <a:rPr lang="en-US" b="1" dirty="0" err="1">
                <a:solidFill>
                  <a:srgbClr val="C00000"/>
                </a:solidFill>
                <a:latin typeface="Consolas" pitchFamily="49" charset="0"/>
                <a:cs typeface="Consolas" pitchFamily="49" charset="0"/>
              </a:rPr>
              <a:t>IsCancellationRequested</a:t>
            </a:r>
            <a:r>
              <a:rPr lang="en-US" dirty="0"/>
              <a:t> always returns false</a:t>
            </a:r>
          </a:p>
          <a:p>
            <a:r>
              <a:rPr lang="en-US" dirty="0"/>
              <a:t>Can register delegates to be run when an operation is cancelled by calling the </a:t>
            </a:r>
            <a:r>
              <a:rPr lang="en-US" b="1" dirty="0" err="1">
                <a:solidFill>
                  <a:srgbClr val="7030A0"/>
                </a:solidFill>
                <a:latin typeface="Consolas" pitchFamily="49" charset="0"/>
                <a:cs typeface="Consolas" pitchFamily="49" charset="0"/>
              </a:rPr>
              <a:t>CancellationToken.Register</a:t>
            </a:r>
            <a:r>
              <a:rPr lang="en-US" dirty="0"/>
              <a:t> method</a:t>
            </a:r>
          </a:p>
          <a:p>
            <a:pPr lvl="1"/>
            <a:r>
              <a:rPr lang="en-US" dirty="0"/>
              <a:t>Returns a </a:t>
            </a:r>
            <a:r>
              <a:rPr lang="en-US" b="1" dirty="0" err="1">
                <a:solidFill>
                  <a:srgbClr val="FF0000"/>
                </a:solidFill>
                <a:latin typeface="Consolas" pitchFamily="49" charset="0"/>
                <a:cs typeface="Consolas" pitchFamily="49" charset="0"/>
              </a:rPr>
              <a:t>CancellationTokenRegistration</a:t>
            </a:r>
            <a:r>
              <a:rPr lang="en-US" dirty="0"/>
              <a:t> that implements </a:t>
            </a:r>
            <a:r>
              <a:rPr lang="en-US" b="1" dirty="0" err="1">
                <a:latin typeface="Consolas" pitchFamily="49" charset="0"/>
                <a:cs typeface="Consolas" pitchFamily="49" charset="0"/>
              </a:rPr>
              <a:t>IDisposable</a:t>
            </a:r>
            <a:endParaRPr lang="en-US" b="1" dirty="0">
              <a:latin typeface="Consolas" pitchFamily="49" charset="0"/>
              <a:cs typeface="Consolas" pitchFamily="49" charset="0"/>
            </a:endParaRPr>
          </a:p>
        </p:txBody>
      </p:sp>
      <p:sp>
        <p:nvSpPr>
          <p:cNvPr id="4" name="Slide Number Placeholder 3"/>
          <p:cNvSpPr>
            <a:spLocks noGrp="1"/>
          </p:cNvSpPr>
          <p:nvPr>
            <p:ph type="sldNum" sz="quarter" idx="11"/>
          </p:nvPr>
        </p:nvSpPr>
        <p:spPr/>
        <p:txBody>
          <a:bodyPr/>
          <a:lstStyle/>
          <a:p>
            <a:fld id="{8D5EC362-8DE0-4138-8AD2-9C18772BB671}" type="slidenum">
              <a:rPr lang="he-IL" smtClean="0"/>
              <a:pPr/>
              <a:t>268</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14394188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Schedulers</a:t>
            </a:r>
          </a:p>
        </p:txBody>
      </p:sp>
      <p:sp>
        <p:nvSpPr>
          <p:cNvPr id="3" name="Content Placeholder 2"/>
          <p:cNvSpPr>
            <a:spLocks noGrp="1"/>
          </p:cNvSpPr>
          <p:nvPr>
            <p:ph idx="1"/>
          </p:nvPr>
        </p:nvSpPr>
        <p:spPr/>
        <p:txBody>
          <a:bodyPr>
            <a:normAutofit fontScale="92500"/>
          </a:bodyPr>
          <a:lstStyle/>
          <a:p>
            <a:r>
              <a:rPr lang="en-US" dirty="0"/>
              <a:t>A </a:t>
            </a:r>
            <a:r>
              <a:rPr lang="en-US" b="1" dirty="0" err="1">
                <a:solidFill>
                  <a:srgbClr val="FF0000"/>
                </a:solidFill>
                <a:latin typeface="Consolas" pitchFamily="49" charset="0"/>
                <a:cs typeface="Consolas" pitchFamily="49" charset="0"/>
              </a:rPr>
              <a:t>TaskScheduler</a:t>
            </a:r>
            <a:r>
              <a:rPr lang="en-US" dirty="0"/>
              <a:t> is responsible for dispatching and managing tasks</a:t>
            </a:r>
          </a:p>
          <a:p>
            <a:r>
              <a:rPr lang="en-US" dirty="0"/>
              <a:t>.NET 4 provides two schedulers</a:t>
            </a:r>
          </a:p>
          <a:p>
            <a:pPr lvl="1"/>
            <a:r>
              <a:rPr lang="en-US" dirty="0"/>
              <a:t>The thread pool task scheduler, can be obtained via </a:t>
            </a:r>
            <a:r>
              <a:rPr lang="en-US" b="1" dirty="0" err="1">
                <a:solidFill>
                  <a:srgbClr val="C00000"/>
                </a:solidFill>
                <a:latin typeface="Consolas" pitchFamily="49" charset="0"/>
                <a:cs typeface="Consolas" pitchFamily="49" charset="0"/>
              </a:rPr>
              <a:t>TaskScheduler.Default</a:t>
            </a:r>
            <a:r>
              <a:rPr lang="en-US" dirty="0"/>
              <a:t> property</a:t>
            </a:r>
          </a:p>
          <a:p>
            <a:pPr lvl="1"/>
            <a:r>
              <a:rPr lang="en-US" dirty="0"/>
              <a:t>The synchronization context task scheduler, typically used for UI applications (</a:t>
            </a:r>
            <a:r>
              <a:rPr lang="en-US" dirty="0" err="1"/>
              <a:t>WinForms</a:t>
            </a:r>
            <a:r>
              <a:rPr lang="en-US" dirty="0"/>
              <a:t>, WPF)</a:t>
            </a:r>
          </a:p>
          <a:p>
            <a:pPr lvl="2"/>
            <a:r>
              <a:rPr lang="en-US" dirty="0"/>
              <a:t>Can get a reference with the static method </a:t>
            </a:r>
            <a:r>
              <a:rPr lang="en-US" sz="2200" b="1" dirty="0" err="1">
                <a:solidFill>
                  <a:srgbClr val="7030A0"/>
                </a:solidFill>
                <a:latin typeface="Consolas" pitchFamily="49" charset="0"/>
                <a:cs typeface="Consolas" pitchFamily="49" charset="0"/>
              </a:rPr>
              <a:t>TaskScheduler.FromCurrentSynchronizationContext</a:t>
            </a:r>
            <a:endParaRPr lang="en-US" b="1" dirty="0">
              <a:solidFill>
                <a:srgbClr val="7030A0"/>
              </a:solidFill>
              <a:latin typeface="Consolas" pitchFamily="49" charset="0"/>
              <a:cs typeface="Consolas" pitchFamily="49" charset="0"/>
            </a:endParaRPr>
          </a:p>
          <a:p>
            <a:r>
              <a:rPr lang="en-US" dirty="0"/>
              <a:t>Can derive a new task scheduler class</a:t>
            </a:r>
          </a:p>
        </p:txBody>
      </p:sp>
      <p:sp>
        <p:nvSpPr>
          <p:cNvPr id="5" name="Footer Placeholder 4"/>
          <p:cNvSpPr>
            <a:spLocks noGrp="1"/>
          </p:cNvSpPr>
          <p:nvPr>
            <p:ph type="ftr" sz="quarter" idx="11"/>
          </p:nvPr>
        </p:nvSpPr>
        <p:spPr/>
        <p:txBody>
          <a:bodyPr/>
          <a:lstStyle/>
          <a:p>
            <a:r>
              <a:rPr lang="en-US"/>
              <a:t>(C)2011 by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269</a:t>
            </a:fld>
            <a:endParaRPr lang="he-IL"/>
          </a:p>
        </p:txBody>
      </p:sp>
    </p:spTree>
    <p:extLst>
      <p:ext uri="{BB962C8B-B14F-4D97-AF65-F5344CB8AC3E}">
        <p14:creationId xmlns:p14="http://schemas.microsoft.com/office/powerpoint/2010/main" val="2675710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Content Placeholder 2"/>
          <p:cNvSpPr>
            <a:spLocks noGrp="1"/>
          </p:cNvSpPr>
          <p:nvPr>
            <p:ph idx="1"/>
          </p:nvPr>
        </p:nvSpPr>
        <p:spPr/>
        <p:txBody>
          <a:bodyPr>
            <a:normAutofit/>
          </a:bodyPr>
          <a:lstStyle/>
          <a:p>
            <a:pPr>
              <a:lnSpc>
                <a:spcPct val="90000"/>
              </a:lnSpc>
            </a:pPr>
            <a:r>
              <a:rPr lang="en-US" sz="3600" dirty="0"/>
              <a:t>Each CLR metadata element has a 32/64 bit attribute field used to fine tune the element</a:t>
            </a:r>
          </a:p>
          <a:p>
            <a:pPr lvl="1">
              <a:lnSpc>
                <a:spcPct val="90000"/>
              </a:lnSpc>
            </a:pPr>
            <a:r>
              <a:rPr lang="en-US" sz="3200" dirty="0"/>
              <a:t>E.g. </a:t>
            </a:r>
            <a:r>
              <a:rPr lang="en-US" sz="3200" dirty="0" err="1">
                <a:latin typeface="Consolas" pitchFamily="49" charset="0"/>
              </a:rPr>
              <a:t>initonly</a:t>
            </a:r>
            <a:r>
              <a:rPr lang="en-US" sz="3200" dirty="0"/>
              <a:t> (field), </a:t>
            </a:r>
            <a:r>
              <a:rPr lang="en-US" sz="3200" dirty="0" err="1">
                <a:latin typeface="Consolas" pitchFamily="49" charset="0"/>
              </a:rPr>
              <a:t>hidebysig</a:t>
            </a:r>
            <a:r>
              <a:rPr lang="en-US" sz="3200" dirty="0"/>
              <a:t> (method)</a:t>
            </a:r>
          </a:p>
          <a:p>
            <a:pPr lvl="1">
              <a:lnSpc>
                <a:spcPct val="90000"/>
              </a:lnSpc>
            </a:pPr>
            <a:r>
              <a:rPr lang="en-US" sz="3200" dirty="0"/>
              <a:t>These may be exposed using reflection</a:t>
            </a:r>
          </a:p>
          <a:p>
            <a:pPr>
              <a:lnSpc>
                <a:spcPct val="90000"/>
              </a:lnSpc>
            </a:pPr>
            <a:r>
              <a:rPr lang="en-US" sz="3600" dirty="0"/>
              <a:t>Compilers will add these attributes as needed by that language’s specification</a:t>
            </a:r>
          </a:p>
          <a:p>
            <a:pPr>
              <a:lnSpc>
                <a:spcPct val="90000"/>
              </a:lnSpc>
            </a:pPr>
            <a:r>
              <a:rPr lang="en-US" sz="3600" dirty="0"/>
              <a:t>Sometimes language keywords trigger the addition of these attributes (e.g. C#’s </a:t>
            </a:r>
            <a:r>
              <a:rPr lang="en-US" dirty="0" err="1">
                <a:latin typeface="Consolas" pitchFamily="49" charset="0"/>
              </a:rPr>
              <a:t>readonly</a:t>
            </a:r>
            <a:r>
              <a:rPr lang="en-US" sz="3600" dirty="0"/>
              <a:t> keyword)</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27</a:t>
            </a:fld>
            <a:endParaRPr lang="he-IL"/>
          </a:p>
        </p:txBody>
      </p:sp>
    </p:spTree>
  </p:cSld>
  <p:clrMapOvr>
    <a:masterClrMapping/>
  </p:clrMapOvr>
  <p:transition>
    <p:fade/>
  </p:transition>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nsolas" pitchFamily="49" charset="0"/>
                <a:cs typeface="Consolas" pitchFamily="49" charset="0"/>
              </a:rPr>
              <a:t>Parallel</a:t>
            </a:r>
            <a:r>
              <a:rPr lang="en-US" dirty="0"/>
              <a:t> Static Class</a:t>
            </a:r>
          </a:p>
        </p:txBody>
      </p:sp>
      <p:sp>
        <p:nvSpPr>
          <p:cNvPr id="3" name="Content Placeholder 2"/>
          <p:cNvSpPr>
            <a:spLocks noGrp="1"/>
          </p:cNvSpPr>
          <p:nvPr>
            <p:ph idx="1"/>
          </p:nvPr>
        </p:nvSpPr>
        <p:spPr/>
        <p:txBody>
          <a:bodyPr>
            <a:normAutofit fontScale="85000" lnSpcReduction="20000"/>
          </a:bodyPr>
          <a:lstStyle/>
          <a:p>
            <a:r>
              <a:rPr lang="en-US" dirty="0"/>
              <a:t>Contains convenience methods that use tasks internally (“Structured Parallelism”)</a:t>
            </a:r>
          </a:p>
          <a:p>
            <a:pPr lvl="1"/>
            <a:r>
              <a:rPr lang="en-US" b="1" dirty="0" err="1">
                <a:solidFill>
                  <a:srgbClr val="7030A0"/>
                </a:solidFill>
                <a:latin typeface="Consolas" pitchFamily="49" charset="0"/>
                <a:cs typeface="Consolas" pitchFamily="49" charset="0"/>
              </a:rPr>
              <a:t>Parallel.For</a:t>
            </a:r>
            <a:endParaRPr lang="en-US" b="1" dirty="0">
              <a:solidFill>
                <a:srgbClr val="7030A0"/>
              </a:solidFill>
              <a:latin typeface="Consolas" pitchFamily="49" charset="0"/>
              <a:cs typeface="Consolas" pitchFamily="49" charset="0"/>
            </a:endParaRPr>
          </a:p>
          <a:p>
            <a:pPr lvl="2"/>
            <a:r>
              <a:rPr lang="en-US" dirty="0"/>
              <a:t>Runs a for loop concurrently</a:t>
            </a:r>
          </a:p>
          <a:p>
            <a:pPr lvl="1"/>
            <a:r>
              <a:rPr lang="en-US" b="1" dirty="0" err="1">
                <a:solidFill>
                  <a:srgbClr val="7030A0"/>
                </a:solidFill>
                <a:latin typeface="Consolas" pitchFamily="49" charset="0"/>
                <a:cs typeface="Consolas" pitchFamily="49" charset="0"/>
              </a:rPr>
              <a:t>Parallel.ForEach</a:t>
            </a:r>
            <a:endParaRPr lang="en-US" b="1" dirty="0">
              <a:solidFill>
                <a:srgbClr val="7030A0"/>
              </a:solidFill>
              <a:latin typeface="Consolas" pitchFamily="49" charset="0"/>
              <a:cs typeface="Consolas" pitchFamily="49" charset="0"/>
            </a:endParaRPr>
          </a:p>
          <a:p>
            <a:pPr lvl="2"/>
            <a:r>
              <a:rPr lang="en-US" dirty="0"/>
              <a:t>Runs a </a:t>
            </a:r>
            <a:r>
              <a:rPr lang="en-US" dirty="0" err="1"/>
              <a:t>foreach</a:t>
            </a:r>
            <a:r>
              <a:rPr lang="en-US" dirty="0"/>
              <a:t> loop concurrently</a:t>
            </a:r>
          </a:p>
          <a:p>
            <a:pPr lvl="2"/>
            <a:r>
              <a:rPr lang="en-US" dirty="0"/>
              <a:t>Prefer </a:t>
            </a:r>
            <a:r>
              <a:rPr lang="en-US" b="1" dirty="0" err="1">
                <a:latin typeface="Consolas" pitchFamily="49" charset="0"/>
                <a:cs typeface="Consolas" pitchFamily="49" charset="0"/>
              </a:rPr>
              <a:t>Parallel.For</a:t>
            </a:r>
            <a:r>
              <a:rPr lang="en-US" dirty="0"/>
              <a:t> is possible</a:t>
            </a:r>
          </a:p>
          <a:p>
            <a:pPr lvl="1"/>
            <a:r>
              <a:rPr lang="en-US" b="1" dirty="0" err="1">
                <a:solidFill>
                  <a:srgbClr val="7030A0"/>
                </a:solidFill>
                <a:latin typeface="Consolas" pitchFamily="49" charset="0"/>
                <a:cs typeface="Consolas" pitchFamily="49" charset="0"/>
              </a:rPr>
              <a:t>Parallel.Invoke</a:t>
            </a:r>
            <a:endParaRPr lang="en-US" b="1" dirty="0">
              <a:solidFill>
                <a:srgbClr val="7030A0"/>
              </a:solidFill>
              <a:latin typeface="Consolas" pitchFamily="49" charset="0"/>
              <a:cs typeface="Consolas" pitchFamily="49" charset="0"/>
            </a:endParaRPr>
          </a:p>
          <a:p>
            <a:pPr lvl="2"/>
            <a:r>
              <a:rPr lang="en-US" dirty="0"/>
              <a:t>Runs an array of delegates concurrently, waiting for all to complete</a:t>
            </a:r>
          </a:p>
          <a:p>
            <a:r>
              <a:rPr lang="en-US" dirty="0"/>
              <a:t>A </a:t>
            </a:r>
            <a:r>
              <a:rPr lang="en-US" b="1" dirty="0" err="1">
                <a:solidFill>
                  <a:srgbClr val="FF0000"/>
                </a:solidFill>
                <a:latin typeface="Consolas" pitchFamily="49" charset="0"/>
                <a:cs typeface="Consolas" pitchFamily="49" charset="0"/>
              </a:rPr>
              <a:t>ParallelOptions</a:t>
            </a:r>
            <a:r>
              <a:rPr lang="en-US" dirty="0"/>
              <a:t> object may be supplied, altering defaults</a:t>
            </a:r>
          </a:p>
          <a:p>
            <a:pPr lvl="1"/>
            <a:r>
              <a:rPr lang="en-US" dirty="0"/>
              <a:t>Task scheduler, cancellation token, degree of parallelism</a:t>
            </a:r>
          </a:p>
        </p:txBody>
      </p:sp>
      <p:sp>
        <p:nvSpPr>
          <p:cNvPr id="4" name="Slide Number Placeholder 3"/>
          <p:cNvSpPr>
            <a:spLocks noGrp="1"/>
          </p:cNvSpPr>
          <p:nvPr>
            <p:ph type="sldNum" sz="quarter" idx="11"/>
          </p:nvPr>
        </p:nvSpPr>
        <p:spPr/>
        <p:txBody>
          <a:bodyPr/>
          <a:lstStyle/>
          <a:p>
            <a:fld id="{8D5EC362-8DE0-4138-8AD2-9C18772BB671}" type="slidenum">
              <a:rPr lang="he-IL" smtClean="0"/>
              <a:pPr/>
              <a:t>270</a:t>
            </a:fld>
            <a:endParaRPr lang="he-IL"/>
          </a:p>
        </p:txBody>
      </p:sp>
      <p:sp>
        <p:nvSpPr>
          <p:cNvPr id="5" name="Footer Placeholder 4"/>
          <p:cNvSpPr>
            <a:spLocks noGrp="1"/>
          </p:cNvSpPr>
          <p:nvPr>
            <p:ph type="ftr" sz="quarter" idx="11"/>
          </p:nvPr>
        </p:nvSpPr>
        <p:spPr/>
        <p:txBody>
          <a:bodyPr/>
          <a:lstStyle/>
          <a:p>
            <a:r>
              <a:rPr lang="en-US"/>
              <a:t>(C)2011 by Pavel Yosifovich</a:t>
            </a:r>
          </a:p>
        </p:txBody>
      </p:sp>
    </p:spTree>
    <p:extLst>
      <p:ext uri="{BB962C8B-B14F-4D97-AF65-F5344CB8AC3E}">
        <p14:creationId xmlns:p14="http://schemas.microsoft.com/office/powerpoint/2010/main" val="3001528227"/>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533400" y="1981200"/>
            <a:ext cx="8001056" cy="332398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a:solidFill>
                  <a:srgbClr val="0000FF"/>
                </a:solidFill>
                <a:effectLst/>
                <a:latin typeface="Consolas" pitchFamily="49" charset="0"/>
                <a:cs typeface="Consolas" pitchFamily="49" charset="0"/>
              </a:rPr>
              <a:t>static</a:t>
            </a: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CountPrimes</a:t>
            </a:r>
            <a:r>
              <a:rPr lang="en-US" sz="1400" dirty="0">
                <a:latin typeface="Consolas" pitchFamily="49" charset="0"/>
                <a:cs typeface="Consolas" pitchFamily="49" charset="0"/>
              </a:rPr>
              <a:t>(</a:t>
            </a:r>
            <a:r>
              <a:rPr lang="en-US" sz="1400" dirty="0" err="1">
                <a:solidFill>
                  <a:srgbClr val="0000FF"/>
                </a:solidFill>
                <a:effectLst/>
                <a:latin typeface="Consolas" pitchFamily="49" charset="0"/>
                <a:cs typeface="Consolas" pitchFamily="49" charset="0"/>
              </a:rPr>
              <a:t>int</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first</a:t>
            </a: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int</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last</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int</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count</a:t>
            </a:r>
            <a:r>
              <a:rPr lang="en-US" sz="1400" dirty="0">
                <a:latin typeface="Consolas" pitchFamily="49" charset="0"/>
                <a:cs typeface="Consolas" pitchFamily="49" charset="0"/>
              </a:rPr>
              <a:t> = 0;</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Parallel</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For</a:t>
            </a:r>
            <a:r>
              <a:rPr lang="en-US" sz="1400" dirty="0">
                <a:latin typeface="Consolas" pitchFamily="49" charset="0"/>
                <a:cs typeface="Consolas" pitchFamily="49" charset="0"/>
              </a:rPr>
              <a:t>(</a:t>
            </a:r>
            <a:r>
              <a:rPr lang="en-US" sz="1400" dirty="0">
                <a:solidFill>
                  <a:srgbClr val="020002"/>
                </a:solidFill>
                <a:effectLst/>
                <a:latin typeface="Consolas" pitchFamily="49" charset="0"/>
                <a:cs typeface="Consolas" pitchFamily="49" charset="0"/>
              </a:rPr>
              <a:t>first</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last</a:t>
            </a:r>
            <a:r>
              <a:rPr lang="en-US" sz="1400" dirty="0">
                <a:latin typeface="Consolas" pitchFamily="49" charset="0"/>
                <a:cs typeface="Consolas" pitchFamily="49" charset="0"/>
              </a:rPr>
              <a:t> + 1, </a:t>
            </a:r>
            <a:r>
              <a:rPr lang="en-US" sz="1400" dirty="0" err="1">
                <a:solidFill>
                  <a:srgbClr val="020002"/>
                </a:solidFill>
                <a:effectLst/>
                <a:latin typeface="Consolas" pitchFamily="49" charset="0"/>
                <a:cs typeface="Consolas" pitchFamily="49" charset="0"/>
              </a:rPr>
              <a:t>i</a:t>
            </a:r>
            <a:r>
              <a:rPr lang="en-US" sz="1400" dirty="0">
                <a:latin typeface="Consolas" pitchFamily="49" charset="0"/>
                <a:cs typeface="Consolas" pitchFamily="49" charset="0"/>
              </a:rPr>
              <a:t> =&gt;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int</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limit</a:t>
            </a:r>
            <a:r>
              <a:rPr lang="en-US" sz="1400" dirty="0">
                <a:latin typeface="Consolas" pitchFamily="49" charset="0"/>
                <a:cs typeface="Consolas" pitchFamily="49" charset="0"/>
              </a:rPr>
              <a:t> = (</a:t>
            </a:r>
            <a:r>
              <a:rPr lang="en-US" sz="1400" dirty="0" err="1">
                <a:solidFill>
                  <a:srgbClr val="0000FF"/>
                </a:solidFill>
                <a:effectLst/>
                <a:latin typeface="Consolas" pitchFamily="49" charset="0"/>
                <a:cs typeface="Consolas" pitchFamily="49" charset="0"/>
              </a:rPr>
              <a:t>int</a:t>
            </a:r>
            <a:r>
              <a:rPr lang="en-US" sz="1400" dirty="0">
                <a:latin typeface="Consolas" pitchFamily="49" charset="0"/>
                <a:cs typeface="Consolas" pitchFamily="49" charset="0"/>
              </a:rPr>
              <a:t>)</a:t>
            </a:r>
            <a:r>
              <a:rPr lang="en-US" sz="1400" b="1" dirty="0" err="1">
                <a:solidFill>
                  <a:srgbClr val="0000FF"/>
                </a:solidFill>
                <a:effectLst/>
                <a:latin typeface="Consolas" pitchFamily="49" charset="0"/>
                <a:cs typeface="Consolas" pitchFamily="49" charset="0"/>
              </a:rPr>
              <a:t>Math</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Sqrt</a:t>
            </a:r>
            <a:r>
              <a:rPr lang="en-US" sz="1400" dirty="0">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i</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bool</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prime</a:t>
            </a:r>
            <a:r>
              <a:rPr lang="en-US" sz="1400" dirty="0">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true</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for</a:t>
            </a:r>
            <a:r>
              <a:rPr lang="en-US" sz="1400" dirty="0">
                <a:latin typeface="Consolas" pitchFamily="49" charset="0"/>
                <a:cs typeface="Consolas" pitchFamily="49" charset="0"/>
              </a:rPr>
              <a:t>(</a:t>
            </a:r>
            <a:r>
              <a:rPr lang="en-US" sz="1400" dirty="0" err="1">
                <a:solidFill>
                  <a:srgbClr val="0000FF"/>
                </a:solidFill>
                <a:effectLst/>
                <a:latin typeface="Consolas" pitchFamily="49" charset="0"/>
                <a:cs typeface="Consolas" pitchFamily="49" charset="0"/>
              </a:rPr>
              <a:t>int</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j</a:t>
            </a:r>
            <a:r>
              <a:rPr lang="en-US" sz="1400" dirty="0">
                <a:latin typeface="Consolas" pitchFamily="49" charset="0"/>
                <a:cs typeface="Consolas" pitchFamily="49" charset="0"/>
              </a:rPr>
              <a:t> = 2; </a:t>
            </a:r>
            <a:r>
              <a:rPr lang="en-US" sz="1400" dirty="0">
                <a:solidFill>
                  <a:srgbClr val="020002"/>
                </a:solidFill>
                <a:effectLst/>
                <a:latin typeface="Consolas" pitchFamily="49" charset="0"/>
                <a:cs typeface="Consolas" pitchFamily="49" charset="0"/>
              </a:rPr>
              <a:t>j</a:t>
            </a:r>
            <a:r>
              <a:rPr lang="en-US" sz="1400" dirty="0">
                <a:latin typeface="Consolas" pitchFamily="49" charset="0"/>
                <a:cs typeface="Consolas" pitchFamily="49" charset="0"/>
              </a:rPr>
              <a:t> &lt;= </a:t>
            </a:r>
            <a:r>
              <a:rPr lang="en-US" sz="1400" dirty="0">
                <a:solidFill>
                  <a:srgbClr val="020002"/>
                </a:solidFill>
                <a:effectLst/>
                <a:latin typeface="Consolas" pitchFamily="49" charset="0"/>
                <a:cs typeface="Consolas" pitchFamily="49" charset="0"/>
              </a:rPr>
              <a:t>limit</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j</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if</a:t>
            </a:r>
            <a:r>
              <a:rPr lang="en-US" sz="1400" dirty="0">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i</a:t>
            </a:r>
            <a:r>
              <a:rPr lang="en-US" sz="1400" dirty="0">
                <a:latin typeface="Consolas" pitchFamily="49" charset="0"/>
                <a:cs typeface="Consolas" pitchFamily="49" charset="0"/>
              </a:rPr>
              <a:t> % </a:t>
            </a:r>
            <a:r>
              <a:rPr lang="en-US" sz="1400" dirty="0">
                <a:solidFill>
                  <a:srgbClr val="020002"/>
                </a:solidFill>
                <a:effectLst/>
                <a:latin typeface="Consolas" pitchFamily="49" charset="0"/>
                <a:cs typeface="Consolas" pitchFamily="49" charset="0"/>
              </a:rPr>
              <a:t>j</a:t>
            </a:r>
            <a:r>
              <a:rPr lang="en-US" sz="1400" dirty="0">
                <a:latin typeface="Consolas" pitchFamily="49" charset="0"/>
                <a:cs typeface="Consolas" pitchFamily="49" charset="0"/>
              </a:rPr>
              <a:t> == 0)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prime</a:t>
            </a:r>
            <a:r>
              <a:rPr lang="en-US" sz="1400" dirty="0">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false</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break</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if</a:t>
            </a:r>
            <a:r>
              <a:rPr lang="en-US" sz="1400" dirty="0">
                <a:latin typeface="Consolas" pitchFamily="49" charset="0"/>
                <a:cs typeface="Consolas" pitchFamily="49" charset="0"/>
              </a:rPr>
              <a:t>(</a:t>
            </a:r>
            <a:r>
              <a:rPr lang="en-US" sz="1400" dirty="0">
                <a:solidFill>
                  <a:srgbClr val="020002"/>
                </a:solidFill>
                <a:effectLst/>
                <a:latin typeface="Consolas" pitchFamily="49" charset="0"/>
                <a:cs typeface="Consolas" pitchFamily="49" charset="0"/>
              </a:rPr>
              <a:t>prime</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Interlocked</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Increment</a:t>
            </a:r>
            <a:r>
              <a:rPr lang="en-US" sz="1400" dirty="0">
                <a:latin typeface="Consolas" pitchFamily="49" charset="0"/>
                <a:cs typeface="Consolas" pitchFamily="49" charset="0"/>
              </a:rPr>
              <a:t>(</a:t>
            </a:r>
            <a:r>
              <a:rPr lang="en-US" sz="1400" dirty="0">
                <a:solidFill>
                  <a:srgbClr val="0000FF"/>
                </a:solidFill>
                <a:effectLst/>
                <a:latin typeface="Consolas" pitchFamily="49" charset="0"/>
                <a:cs typeface="Consolas" pitchFamily="49" charset="0"/>
              </a:rPr>
              <a:t>ref</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count</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return</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count</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a:t>
            </a:r>
            <a:endParaRPr lang="en-US" sz="1400" dirty="0">
              <a:solidFill>
                <a:srgbClr val="000000"/>
              </a:solidFill>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err="1">
                <a:latin typeface="Consolas" pitchFamily="49" charset="0"/>
                <a:cs typeface="Consolas" pitchFamily="49" charset="0"/>
              </a:rPr>
              <a:t>Parallel.For</a:t>
            </a:r>
            <a:r>
              <a:rPr lang="en-US" dirty="0"/>
              <a:t> Example</a:t>
            </a:r>
          </a:p>
        </p:txBody>
      </p:sp>
      <p:sp>
        <p:nvSpPr>
          <p:cNvPr id="6" name="Footer Placeholder 5"/>
          <p:cNvSpPr>
            <a:spLocks noGrp="1"/>
          </p:cNvSpPr>
          <p:nvPr>
            <p:ph type="ftr" sz="quarter" idx="11"/>
          </p:nvPr>
        </p:nvSpPr>
        <p:spPr/>
        <p:txBody>
          <a:bodyPr/>
          <a:lstStyle/>
          <a:p>
            <a:r>
              <a:rPr lang="en-US"/>
              <a:t>(C)2011 by Pavel Yosifovich</a:t>
            </a:r>
          </a:p>
        </p:txBody>
      </p:sp>
      <p:sp>
        <p:nvSpPr>
          <p:cNvPr id="7" name="Slide Number Placeholder 6"/>
          <p:cNvSpPr>
            <a:spLocks noGrp="1"/>
          </p:cNvSpPr>
          <p:nvPr>
            <p:ph type="sldNum" sz="quarter" idx="12"/>
          </p:nvPr>
        </p:nvSpPr>
        <p:spPr/>
        <p:txBody>
          <a:bodyPr/>
          <a:lstStyle/>
          <a:p>
            <a:fld id="{301210FF-26AF-45AE-9015-DF8621E89FCE}" type="slidenum">
              <a:rPr lang="en-US" smtClean="0"/>
              <a:t>271</a:t>
            </a:fld>
            <a:endParaRPr lang="en-US"/>
          </a:p>
        </p:txBody>
      </p:sp>
    </p:spTree>
    <p:extLst>
      <p:ext uri="{BB962C8B-B14F-4D97-AF65-F5344CB8AC3E}">
        <p14:creationId xmlns:p14="http://schemas.microsoft.com/office/powerpoint/2010/main" val="2858951065"/>
      </p:ext>
    </p:extLst>
  </p:cSld>
  <p:clrMapOvr>
    <a:masterClrMapping/>
  </p:clrMapOvr>
  <p:transition>
    <p:fade/>
  </p:transition>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LINQ</a:t>
            </a:r>
          </a:p>
        </p:txBody>
      </p:sp>
      <p:sp>
        <p:nvSpPr>
          <p:cNvPr id="3" name="Content Placeholder 2"/>
          <p:cNvSpPr>
            <a:spLocks noGrp="1"/>
          </p:cNvSpPr>
          <p:nvPr>
            <p:ph idx="1"/>
          </p:nvPr>
        </p:nvSpPr>
        <p:spPr/>
        <p:txBody>
          <a:bodyPr>
            <a:normAutofit fontScale="92500"/>
          </a:bodyPr>
          <a:lstStyle/>
          <a:p>
            <a:r>
              <a:rPr lang="en-US" dirty="0"/>
              <a:t>Regular LINQ queries are processed sequentially</a:t>
            </a:r>
          </a:p>
          <a:p>
            <a:r>
              <a:rPr lang="en-US" dirty="0"/>
              <a:t>The </a:t>
            </a:r>
            <a:r>
              <a:rPr lang="en-US" b="1" dirty="0" err="1">
                <a:solidFill>
                  <a:srgbClr val="FF0000"/>
                </a:solidFill>
                <a:latin typeface="Consolas" pitchFamily="49" charset="0"/>
                <a:cs typeface="Consolas" pitchFamily="49" charset="0"/>
              </a:rPr>
              <a:t>ParallelEnumerable</a:t>
            </a:r>
            <a:r>
              <a:rPr lang="en-US" dirty="0"/>
              <a:t> class implements the parallel LINQ functionality</a:t>
            </a:r>
          </a:p>
          <a:p>
            <a:r>
              <a:rPr lang="en-US" dirty="0"/>
              <a:t>To get it, call the </a:t>
            </a:r>
            <a:r>
              <a:rPr lang="en-US" b="1" dirty="0" err="1">
                <a:solidFill>
                  <a:srgbClr val="7030A0"/>
                </a:solidFill>
                <a:latin typeface="Consolas" pitchFamily="49" charset="0"/>
                <a:cs typeface="Consolas" pitchFamily="49" charset="0"/>
              </a:rPr>
              <a:t>AsParallel</a:t>
            </a:r>
            <a:r>
              <a:rPr lang="en-US" b="1" dirty="0">
                <a:solidFill>
                  <a:srgbClr val="7030A0"/>
                </a:solidFill>
                <a:latin typeface="Consolas" pitchFamily="49" charset="0"/>
                <a:cs typeface="Consolas" pitchFamily="49" charset="0"/>
              </a:rPr>
              <a:t>&lt;T&gt;</a:t>
            </a:r>
            <a:r>
              <a:rPr lang="en-US" dirty="0"/>
              <a:t> extension method on a sequential LINQ expression</a:t>
            </a:r>
          </a:p>
          <a:p>
            <a:pPr lvl="1"/>
            <a:r>
              <a:rPr lang="en-US" dirty="0"/>
              <a:t>Returns a </a:t>
            </a:r>
            <a:r>
              <a:rPr lang="en-US" b="1" dirty="0" err="1">
                <a:latin typeface="Consolas" pitchFamily="49" charset="0"/>
                <a:cs typeface="Consolas" pitchFamily="49" charset="0"/>
              </a:rPr>
              <a:t>ParallelQuery</a:t>
            </a:r>
            <a:r>
              <a:rPr lang="en-US" b="1" dirty="0">
                <a:latin typeface="Consolas" pitchFamily="49" charset="0"/>
                <a:cs typeface="Consolas" pitchFamily="49" charset="0"/>
              </a:rPr>
              <a:t>&lt;T&gt;</a:t>
            </a:r>
          </a:p>
          <a:p>
            <a:r>
              <a:rPr lang="en-US" dirty="0"/>
              <a:t>Can also switch back to sequential queries using </a:t>
            </a:r>
            <a:r>
              <a:rPr lang="en-US" b="1" dirty="0" err="1">
                <a:solidFill>
                  <a:srgbClr val="7030A0"/>
                </a:solidFill>
                <a:latin typeface="Consolas" pitchFamily="49" charset="0"/>
                <a:cs typeface="Consolas" pitchFamily="49" charset="0"/>
              </a:rPr>
              <a:t>ParallelEnumerable</a:t>
            </a:r>
            <a:r>
              <a:rPr lang="en-US" b="1" dirty="0">
                <a:solidFill>
                  <a:srgbClr val="7030A0"/>
                </a:solidFill>
                <a:latin typeface="Consolas" pitchFamily="49" charset="0"/>
                <a:cs typeface="Consolas" pitchFamily="49" charset="0"/>
              </a:rPr>
              <a:t>&lt;T&gt;.</a:t>
            </a:r>
            <a:r>
              <a:rPr lang="en-US" b="1" dirty="0" err="1">
                <a:solidFill>
                  <a:srgbClr val="7030A0"/>
                </a:solidFill>
                <a:latin typeface="Consolas" pitchFamily="49" charset="0"/>
                <a:cs typeface="Consolas" pitchFamily="49" charset="0"/>
              </a:rPr>
              <a:t>AsSequential</a:t>
            </a:r>
            <a:r>
              <a:rPr lang="en-US" b="1" dirty="0">
                <a:solidFill>
                  <a:srgbClr val="FFFF00"/>
                </a:solidFill>
                <a:latin typeface="Consolas" pitchFamily="49" charset="0"/>
                <a:cs typeface="Consolas" pitchFamily="49" charset="0"/>
              </a:rPr>
              <a:t> </a:t>
            </a:r>
            <a:r>
              <a:rPr lang="en-US" dirty="0"/>
              <a:t>method</a:t>
            </a:r>
          </a:p>
        </p:txBody>
      </p:sp>
      <p:sp>
        <p:nvSpPr>
          <p:cNvPr id="4" name="Slide Number Placeholder 3"/>
          <p:cNvSpPr>
            <a:spLocks noGrp="1"/>
          </p:cNvSpPr>
          <p:nvPr>
            <p:ph type="sldNum" sz="quarter" idx="11"/>
          </p:nvPr>
        </p:nvSpPr>
        <p:spPr/>
        <p:txBody>
          <a:bodyPr/>
          <a:lstStyle/>
          <a:p>
            <a:fld id="{8D5EC362-8DE0-4138-8AD2-9C18772BB671}" type="slidenum">
              <a:rPr lang="he-IL" smtClean="0"/>
              <a:pPr/>
              <a:t>272</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360889420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PLINQ Example</a:t>
            </a:r>
          </a:p>
        </p:txBody>
      </p:sp>
      <p:sp>
        <p:nvSpPr>
          <p:cNvPr id="4" name="Slide Number Placeholder 3"/>
          <p:cNvSpPr>
            <a:spLocks noGrp="1"/>
          </p:cNvSpPr>
          <p:nvPr>
            <p:ph type="sldNum" sz="quarter" idx="11"/>
          </p:nvPr>
        </p:nvSpPr>
        <p:spPr/>
        <p:txBody>
          <a:bodyPr/>
          <a:lstStyle/>
          <a:p>
            <a:fld id="{8D5EC362-8DE0-4138-8AD2-9C18772BB671}" type="slidenum">
              <a:rPr lang="he-IL" smtClean="0"/>
              <a:pPr/>
              <a:t>273</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
        <p:nvSpPr>
          <p:cNvPr id="6" name="Rectangle 5"/>
          <p:cNvSpPr>
            <a:spLocks noChangeArrowheads="1"/>
          </p:cNvSpPr>
          <p:nvPr/>
        </p:nvSpPr>
        <p:spPr bwMode="auto">
          <a:xfrm>
            <a:off x="533400" y="1828800"/>
            <a:ext cx="8001056" cy="3108543"/>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a:solidFill>
                  <a:srgbClr val="0000FF"/>
                </a:solidFill>
                <a:latin typeface="Consolas"/>
              </a:rPr>
              <a:t>static</a:t>
            </a:r>
            <a:r>
              <a:rPr lang="en-US" sz="1400" dirty="0">
                <a:solidFill>
                  <a:srgbClr val="000000"/>
                </a:solidFill>
                <a:latin typeface="Consolas"/>
              </a:rPr>
              <a:t> </a:t>
            </a:r>
            <a:r>
              <a:rPr lang="en-US" sz="1400" dirty="0">
                <a:solidFill>
                  <a:srgbClr val="0000FF"/>
                </a:solidFill>
                <a:latin typeface="Consolas"/>
              </a:rPr>
              <a:t>void</a:t>
            </a:r>
            <a:r>
              <a:rPr lang="en-US" sz="1400" dirty="0">
                <a:solidFill>
                  <a:srgbClr val="000000"/>
                </a:solidFill>
                <a:latin typeface="Consolas"/>
              </a:rPr>
              <a:t> </a:t>
            </a:r>
            <a:r>
              <a:rPr lang="en-US" sz="1400" dirty="0" err="1">
                <a:solidFill>
                  <a:srgbClr val="020002"/>
                </a:solidFill>
                <a:latin typeface="Consolas"/>
              </a:rPr>
              <a:t>ObsoleteMembers</a:t>
            </a:r>
            <a:r>
              <a:rPr lang="en-US" sz="1400" dirty="0">
                <a:solidFill>
                  <a:srgbClr val="000000"/>
                </a:solidFill>
                <a:latin typeface="Consolas"/>
              </a:rPr>
              <a:t>(</a:t>
            </a:r>
            <a:r>
              <a:rPr lang="en-US" sz="1400" b="1" dirty="0">
                <a:solidFill>
                  <a:srgbClr val="0000FF"/>
                </a:solidFill>
                <a:latin typeface="Consolas"/>
              </a:rPr>
              <a:t>Assembly</a:t>
            </a:r>
            <a:r>
              <a:rPr lang="en-US" sz="1400" dirty="0">
                <a:solidFill>
                  <a:srgbClr val="000000"/>
                </a:solidFill>
                <a:latin typeface="Consolas"/>
              </a:rPr>
              <a:t> </a:t>
            </a:r>
            <a:r>
              <a:rPr lang="en-US" sz="1400" dirty="0" err="1">
                <a:solidFill>
                  <a:srgbClr val="020002"/>
                </a:solidFill>
                <a:latin typeface="Consolas"/>
              </a:rPr>
              <a:t>asm</a:t>
            </a:r>
            <a:r>
              <a:rPr lang="en-US" sz="1400" dirty="0">
                <a:solidFill>
                  <a:srgbClr val="000000"/>
                </a:solidFill>
                <a:latin typeface="Consolas"/>
              </a:rPr>
              <a:t>) {</a:t>
            </a:r>
          </a:p>
          <a:p>
            <a:r>
              <a:rPr lang="en-US" sz="1400" dirty="0">
                <a:solidFill>
                  <a:srgbClr val="000000"/>
                </a:solidFill>
                <a:latin typeface="Consolas"/>
              </a:rPr>
              <a:t>   </a:t>
            </a:r>
            <a:r>
              <a:rPr lang="en-US" sz="1400" dirty="0" err="1">
                <a:solidFill>
                  <a:srgbClr val="0000FF"/>
                </a:solidFill>
                <a:latin typeface="Consolas"/>
              </a:rPr>
              <a:t>var</a:t>
            </a:r>
            <a:r>
              <a:rPr lang="en-US" sz="1400" dirty="0">
                <a:solidFill>
                  <a:srgbClr val="000000"/>
                </a:solidFill>
                <a:latin typeface="Consolas"/>
              </a:rPr>
              <a:t> </a:t>
            </a:r>
            <a:r>
              <a:rPr lang="en-US" sz="1400" dirty="0">
                <a:solidFill>
                  <a:srgbClr val="020002"/>
                </a:solidFill>
                <a:latin typeface="Consolas"/>
              </a:rPr>
              <a:t>query</a:t>
            </a:r>
            <a:r>
              <a:rPr lang="en-US" sz="1400" dirty="0">
                <a:solidFill>
                  <a:srgbClr val="000000"/>
                </a:solidFill>
                <a:latin typeface="Consolas"/>
              </a:rPr>
              <a:t> = </a:t>
            </a:r>
            <a:r>
              <a:rPr lang="en-US" sz="1400" dirty="0">
                <a:solidFill>
                  <a:srgbClr val="0000FF"/>
                </a:solidFill>
                <a:latin typeface="Consolas"/>
              </a:rPr>
              <a:t>from</a:t>
            </a:r>
            <a:r>
              <a:rPr lang="en-US" sz="1400" dirty="0">
                <a:solidFill>
                  <a:srgbClr val="000000"/>
                </a:solidFill>
                <a:latin typeface="Consolas"/>
              </a:rPr>
              <a:t> </a:t>
            </a:r>
            <a:r>
              <a:rPr lang="en-US" sz="1400" dirty="0">
                <a:solidFill>
                  <a:srgbClr val="020002"/>
                </a:solidFill>
                <a:latin typeface="Consolas"/>
              </a:rPr>
              <a:t>type</a:t>
            </a:r>
            <a:r>
              <a:rPr lang="en-US" sz="1400" dirty="0">
                <a:solidFill>
                  <a:srgbClr val="000000"/>
                </a:solidFill>
                <a:latin typeface="Consolas"/>
              </a:rPr>
              <a:t> </a:t>
            </a:r>
            <a:r>
              <a:rPr lang="en-US" sz="1400" dirty="0">
                <a:solidFill>
                  <a:srgbClr val="0000FF"/>
                </a:solidFill>
                <a:latin typeface="Consolas"/>
              </a:rPr>
              <a:t>in</a:t>
            </a:r>
            <a:r>
              <a:rPr lang="en-US" sz="1400" dirty="0">
                <a:solidFill>
                  <a:srgbClr val="000000"/>
                </a:solidFill>
                <a:latin typeface="Consolas"/>
              </a:rPr>
              <a:t> </a:t>
            </a:r>
            <a:r>
              <a:rPr lang="en-US" sz="1400" dirty="0" err="1">
                <a:solidFill>
                  <a:srgbClr val="020002"/>
                </a:solidFill>
                <a:latin typeface="Consolas"/>
              </a:rPr>
              <a:t>asm</a:t>
            </a:r>
            <a:r>
              <a:rPr lang="en-US" sz="1400" dirty="0" err="1">
                <a:solidFill>
                  <a:srgbClr val="000000"/>
                </a:solidFill>
                <a:latin typeface="Consolas"/>
              </a:rPr>
              <a:t>.</a:t>
            </a:r>
            <a:r>
              <a:rPr lang="en-US" sz="1400" dirty="0" err="1">
                <a:solidFill>
                  <a:srgbClr val="020002"/>
                </a:solidFill>
                <a:latin typeface="Consolas"/>
              </a:rPr>
              <a:t>GetExportedTypes</a:t>
            </a:r>
            <a:r>
              <a:rPr lang="en-US" sz="1400" dirty="0">
                <a:solidFill>
                  <a:srgbClr val="000000"/>
                </a:solidFill>
                <a:latin typeface="Consolas"/>
              </a:rPr>
              <a:t>().</a:t>
            </a:r>
            <a:r>
              <a:rPr lang="en-US" sz="1400" dirty="0" err="1">
                <a:solidFill>
                  <a:srgbClr val="020002"/>
                </a:solidFill>
                <a:latin typeface="Consolas"/>
              </a:rPr>
              <a:t>AsParallel</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00FF"/>
                </a:solidFill>
                <a:latin typeface="Consolas"/>
              </a:rPr>
              <a:t>from</a:t>
            </a:r>
            <a:r>
              <a:rPr lang="en-US" sz="1400" dirty="0">
                <a:solidFill>
                  <a:srgbClr val="000000"/>
                </a:solidFill>
                <a:latin typeface="Consolas"/>
              </a:rPr>
              <a:t> </a:t>
            </a:r>
            <a:r>
              <a:rPr lang="en-US" sz="1400" dirty="0">
                <a:solidFill>
                  <a:srgbClr val="020002"/>
                </a:solidFill>
                <a:latin typeface="Consolas"/>
              </a:rPr>
              <a:t>member</a:t>
            </a:r>
            <a:r>
              <a:rPr lang="en-US" sz="1400" dirty="0">
                <a:solidFill>
                  <a:srgbClr val="000000"/>
                </a:solidFill>
                <a:latin typeface="Consolas"/>
              </a:rPr>
              <a:t> </a:t>
            </a:r>
            <a:r>
              <a:rPr lang="en-US" sz="1400" dirty="0">
                <a:solidFill>
                  <a:srgbClr val="0000FF"/>
                </a:solidFill>
                <a:latin typeface="Consolas"/>
              </a:rPr>
              <a:t>in</a:t>
            </a:r>
            <a:r>
              <a:rPr lang="en-US" sz="1400" dirty="0">
                <a:solidFill>
                  <a:srgbClr val="000000"/>
                </a:solidFill>
                <a:latin typeface="Consolas"/>
              </a:rPr>
              <a:t> </a:t>
            </a:r>
            <a:r>
              <a:rPr lang="en-US" sz="1400" dirty="0" err="1">
                <a:solidFill>
                  <a:srgbClr val="020002"/>
                </a:solidFill>
                <a:latin typeface="Consolas"/>
              </a:rPr>
              <a:t>type</a:t>
            </a:r>
            <a:r>
              <a:rPr lang="en-US" sz="1400" dirty="0" err="1">
                <a:solidFill>
                  <a:srgbClr val="000000"/>
                </a:solidFill>
                <a:latin typeface="Consolas"/>
              </a:rPr>
              <a:t>.</a:t>
            </a:r>
            <a:r>
              <a:rPr lang="en-US" sz="1400" dirty="0" err="1">
                <a:solidFill>
                  <a:srgbClr val="020002"/>
                </a:solidFill>
                <a:latin typeface="Consolas"/>
              </a:rPr>
              <a:t>GetMembers</a:t>
            </a:r>
            <a:r>
              <a:rPr lang="en-US" sz="1400" dirty="0">
                <a:solidFill>
                  <a:srgbClr val="000000"/>
                </a:solidFill>
                <a:latin typeface="Consolas"/>
              </a:rPr>
              <a:t>(</a:t>
            </a:r>
            <a:r>
              <a:rPr lang="en-US" sz="1400" dirty="0" err="1">
                <a:solidFill>
                  <a:srgbClr val="800000"/>
                </a:solidFill>
                <a:latin typeface="Consolas"/>
              </a:rPr>
              <a:t>BindingFlags</a:t>
            </a:r>
            <a:r>
              <a:rPr lang="en-US" sz="1400" dirty="0" err="1">
                <a:solidFill>
                  <a:srgbClr val="000000"/>
                </a:solidFill>
                <a:latin typeface="Consolas"/>
              </a:rPr>
              <a:t>.</a:t>
            </a:r>
            <a:r>
              <a:rPr lang="en-US" sz="1400" dirty="0" err="1">
                <a:solidFill>
                  <a:srgbClr val="020002"/>
                </a:solidFill>
                <a:latin typeface="Consolas"/>
              </a:rPr>
              <a:t>Public</a:t>
            </a:r>
            <a:r>
              <a:rPr lang="en-US" sz="1400" dirty="0">
                <a:solidFill>
                  <a:srgbClr val="000000"/>
                </a:solidFill>
                <a:latin typeface="Consolas"/>
              </a:rPr>
              <a:t> |</a:t>
            </a:r>
          </a:p>
          <a:p>
            <a:r>
              <a:rPr lang="en-US" sz="1400" dirty="0">
                <a:solidFill>
                  <a:srgbClr val="000000"/>
                </a:solidFill>
                <a:latin typeface="Consolas"/>
              </a:rPr>
              <a:t>		  </a:t>
            </a:r>
            <a:r>
              <a:rPr lang="en-US" sz="1400" dirty="0" err="1">
                <a:solidFill>
                  <a:srgbClr val="800000"/>
                </a:solidFill>
                <a:latin typeface="Consolas"/>
              </a:rPr>
              <a:t>BindingFlags</a:t>
            </a:r>
            <a:r>
              <a:rPr lang="en-US" sz="1400" dirty="0" err="1">
                <a:solidFill>
                  <a:srgbClr val="000000"/>
                </a:solidFill>
                <a:latin typeface="Consolas"/>
              </a:rPr>
              <a:t>.</a:t>
            </a:r>
            <a:r>
              <a:rPr lang="en-US" sz="1400" dirty="0" err="1">
                <a:solidFill>
                  <a:srgbClr val="020002"/>
                </a:solidFill>
                <a:latin typeface="Consolas"/>
              </a:rPr>
              <a:t>Static</a:t>
            </a:r>
            <a:r>
              <a:rPr lang="en-US" sz="1400" dirty="0">
                <a:solidFill>
                  <a:srgbClr val="000000"/>
                </a:solidFill>
                <a:latin typeface="Consolas"/>
              </a:rPr>
              <a:t> | </a:t>
            </a:r>
            <a:r>
              <a:rPr lang="en-US" sz="1400" dirty="0" err="1">
                <a:solidFill>
                  <a:srgbClr val="800000"/>
                </a:solidFill>
                <a:latin typeface="Consolas"/>
              </a:rPr>
              <a:t>BindingFlags</a:t>
            </a:r>
            <a:r>
              <a:rPr lang="en-US" sz="1400" dirty="0" err="1">
                <a:solidFill>
                  <a:srgbClr val="000000"/>
                </a:solidFill>
                <a:latin typeface="Consolas"/>
              </a:rPr>
              <a:t>.</a:t>
            </a:r>
            <a:r>
              <a:rPr lang="en-US" sz="1400" dirty="0" err="1">
                <a:solidFill>
                  <a:srgbClr val="020002"/>
                </a:solidFill>
                <a:latin typeface="Consolas"/>
              </a:rPr>
              <a:t>Instance</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00FF"/>
                </a:solidFill>
                <a:latin typeface="Consolas"/>
              </a:rPr>
              <a:t>where</a:t>
            </a:r>
            <a:r>
              <a:rPr lang="en-US" sz="1400" dirty="0">
                <a:solidFill>
                  <a:srgbClr val="000000"/>
                </a:solidFill>
                <a:latin typeface="Consolas"/>
              </a:rPr>
              <a:t> </a:t>
            </a:r>
            <a:r>
              <a:rPr lang="en-US" sz="1400" b="1" dirty="0" err="1">
                <a:solidFill>
                  <a:srgbClr val="0000FF"/>
                </a:solidFill>
                <a:latin typeface="Consolas"/>
              </a:rPr>
              <a:t>Attribute</a:t>
            </a:r>
            <a:r>
              <a:rPr lang="en-US" sz="1400" dirty="0" err="1">
                <a:solidFill>
                  <a:srgbClr val="000000"/>
                </a:solidFill>
                <a:latin typeface="Consolas"/>
              </a:rPr>
              <a:t>.</a:t>
            </a:r>
            <a:r>
              <a:rPr lang="en-US" sz="1400" dirty="0" err="1">
                <a:solidFill>
                  <a:srgbClr val="020002"/>
                </a:solidFill>
                <a:latin typeface="Consolas"/>
              </a:rPr>
              <a:t>IsDefined</a:t>
            </a:r>
            <a:r>
              <a:rPr lang="en-US" sz="1400" dirty="0">
                <a:solidFill>
                  <a:srgbClr val="000000"/>
                </a:solidFill>
                <a:latin typeface="Consolas"/>
              </a:rPr>
              <a:t>(</a:t>
            </a:r>
            <a:r>
              <a:rPr lang="en-US" sz="1400" dirty="0">
                <a:solidFill>
                  <a:srgbClr val="020002"/>
                </a:solidFill>
                <a:latin typeface="Consolas"/>
              </a:rPr>
              <a:t>member</a:t>
            </a:r>
            <a:r>
              <a:rPr lang="en-US" sz="1400" dirty="0">
                <a:solidFill>
                  <a:srgbClr val="000000"/>
                </a:solidFill>
                <a:latin typeface="Consolas"/>
              </a:rPr>
              <a:t>, </a:t>
            </a:r>
            <a:r>
              <a:rPr lang="en-US" sz="1400" dirty="0" err="1">
                <a:solidFill>
                  <a:srgbClr val="0000FF"/>
                </a:solidFill>
                <a:latin typeface="Consolas"/>
              </a:rPr>
              <a:t>typeof</a:t>
            </a:r>
            <a:r>
              <a:rPr lang="en-US" sz="1400" dirty="0">
                <a:solidFill>
                  <a:srgbClr val="000000"/>
                </a:solidFill>
                <a:latin typeface="Consolas"/>
              </a:rPr>
              <a:t>(</a:t>
            </a:r>
            <a:r>
              <a:rPr lang="en-US" sz="1400" b="1" dirty="0" err="1">
                <a:solidFill>
                  <a:srgbClr val="0000FF"/>
                </a:solidFill>
                <a:latin typeface="Consolas"/>
              </a:rPr>
              <a:t>ObsoleteAttribute</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FF"/>
                </a:solidFill>
                <a:latin typeface="Consolas"/>
              </a:rPr>
              <a:t>orderby</a:t>
            </a:r>
            <a:r>
              <a:rPr lang="en-US" sz="1400" dirty="0">
                <a:solidFill>
                  <a:srgbClr val="000000"/>
                </a:solidFill>
                <a:latin typeface="Consolas"/>
              </a:rPr>
              <a:t> </a:t>
            </a:r>
            <a:r>
              <a:rPr lang="en-US" sz="1400" dirty="0" err="1">
                <a:solidFill>
                  <a:srgbClr val="020002"/>
                </a:solidFill>
                <a:latin typeface="Consolas"/>
              </a:rPr>
              <a:t>type</a:t>
            </a:r>
            <a:r>
              <a:rPr lang="en-US" sz="1400" dirty="0" err="1">
                <a:solidFill>
                  <a:srgbClr val="000000"/>
                </a:solidFill>
                <a:latin typeface="Consolas"/>
              </a:rPr>
              <a:t>.</a:t>
            </a:r>
            <a:r>
              <a:rPr lang="en-US" sz="1400" dirty="0" err="1">
                <a:solidFill>
                  <a:srgbClr val="020002"/>
                </a:solidFill>
                <a:latin typeface="Consolas"/>
              </a:rPr>
              <a:t>FullName</a:t>
            </a:r>
            <a:r>
              <a:rPr lang="en-US" sz="1400" dirty="0">
                <a:solidFill>
                  <a:srgbClr val="000000"/>
                </a:solidFill>
                <a:latin typeface="Consolas"/>
              </a:rPr>
              <a:t>, </a:t>
            </a:r>
            <a:r>
              <a:rPr lang="en-US" sz="1400" dirty="0" err="1">
                <a:solidFill>
                  <a:srgbClr val="020002"/>
                </a:solidFill>
                <a:latin typeface="Consolas"/>
              </a:rPr>
              <a:t>member</a:t>
            </a:r>
            <a:r>
              <a:rPr lang="en-US" sz="1400" dirty="0" err="1">
                <a:solidFill>
                  <a:srgbClr val="000000"/>
                </a:solidFill>
                <a:latin typeface="Consolas"/>
              </a:rPr>
              <a:t>.</a:t>
            </a:r>
            <a:r>
              <a:rPr lang="en-US" sz="1400" dirty="0" err="1">
                <a:solidFill>
                  <a:srgbClr val="020002"/>
                </a:solidFill>
                <a:latin typeface="Consolas"/>
              </a:rPr>
              <a:t>Name</a:t>
            </a:r>
            <a:endParaRPr lang="en-US" sz="1400" dirty="0">
              <a:solidFill>
                <a:srgbClr val="000000"/>
              </a:solidFill>
              <a:latin typeface="Consolas"/>
            </a:endParaRPr>
          </a:p>
          <a:p>
            <a:r>
              <a:rPr lang="en-US" sz="1400" dirty="0">
                <a:solidFill>
                  <a:srgbClr val="000000"/>
                </a:solidFill>
                <a:latin typeface="Consolas"/>
              </a:rPr>
              <a:t>               </a:t>
            </a:r>
            <a:r>
              <a:rPr lang="en-US" sz="1400" dirty="0">
                <a:solidFill>
                  <a:srgbClr val="0000FF"/>
                </a:solidFill>
                <a:latin typeface="Consolas"/>
              </a:rPr>
              <a:t>select</a:t>
            </a:r>
            <a:r>
              <a:rPr lang="en-US" sz="1400" dirty="0">
                <a:solidFill>
                  <a:srgbClr val="000000"/>
                </a:solidFill>
                <a:latin typeface="Consolas"/>
              </a:rPr>
              <a:t> </a:t>
            </a:r>
            <a:r>
              <a:rPr lang="en-US" sz="1400" dirty="0">
                <a:solidFill>
                  <a:srgbClr val="0000FF"/>
                </a:solidFill>
                <a:latin typeface="Consolas"/>
              </a:rPr>
              <a:t>new</a:t>
            </a:r>
            <a:r>
              <a:rPr lang="en-US" sz="1400" dirty="0">
                <a:solidFill>
                  <a:srgbClr val="000000"/>
                </a:solidFill>
                <a:latin typeface="Consolas"/>
              </a:rPr>
              <a:t> {</a:t>
            </a:r>
          </a:p>
          <a:p>
            <a:r>
              <a:rPr lang="en-US" sz="1400" dirty="0">
                <a:solidFill>
                  <a:srgbClr val="000000"/>
                </a:solidFill>
                <a:latin typeface="Consolas"/>
              </a:rPr>
              <a:t>                  </a:t>
            </a:r>
            <a:r>
              <a:rPr lang="en-US" sz="1400" dirty="0">
                <a:solidFill>
                  <a:srgbClr val="020002"/>
                </a:solidFill>
                <a:latin typeface="Consolas"/>
              </a:rPr>
              <a:t>Name</a:t>
            </a:r>
            <a:r>
              <a:rPr lang="en-US" sz="1400" dirty="0">
                <a:solidFill>
                  <a:srgbClr val="000000"/>
                </a:solidFill>
                <a:latin typeface="Consolas"/>
              </a:rPr>
              <a:t> = </a:t>
            </a:r>
            <a:r>
              <a:rPr lang="en-US" sz="1400" dirty="0" err="1">
                <a:solidFill>
                  <a:srgbClr val="020002"/>
                </a:solidFill>
                <a:latin typeface="Consolas"/>
              </a:rPr>
              <a:t>type</a:t>
            </a:r>
            <a:r>
              <a:rPr lang="en-US" sz="1400" dirty="0" err="1">
                <a:solidFill>
                  <a:srgbClr val="000000"/>
                </a:solidFill>
                <a:latin typeface="Consolas"/>
              </a:rPr>
              <a:t>.</a:t>
            </a:r>
            <a:r>
              <a:rPr lang="en-US" sz="1400" dirty="0" err="1">
                <a:solidFill>
                  <a:srgbClr val="020002"/>
                </a:solidFill>
                <a:latin typeface="Consolas"/>
              </a:rPr>
              <a:t>FullName</a:t>
            </a:r>
            <a:r>
              <a:rPr lang="en-US" sz="1400" dirty="0">
                <a:solidFill>
                  <a:srgbClr val="000000"/>
                </a:solidFill>
                <a:latin typeface="Consolas"/>
              </a:rPr>
              <a:t> + </a:t>
            </a:r>
            <a:r>
              <a:rPr lang="en-US" sz="1400" dirty="0">
                <a:solidFill>
                  <a:srgbClr val="A31515"/>
                </a:solidFill>
                <a:latin typeface="Consolas"/>
              </a:rPr>
              <a:t>"."</a:t>
            </a:r>
            <a:r>
              <a:rPr lang="en-US" sz="1400" dirty="0">
                <a:solidFill>
                  <a:srgbClr val="000000"/>
                </a:solidFill>
                <a:latin typeface="Consolas"/>
              </a:rPr>
              <a:t> + </a:t>
            </a:r>
            <a:r>
              <a:rPr lang="en-US" sz="1400" dirty="0" err="1">
                <a:solidFill>
                  <a:srgbClr val="020002"/>
                </a:solidFill>
                <a:latin typeface="Consolas"/>
              </a:rPr>
              <a:t>member</a:t>
            </a:r>
            <a:r>
              <a:rPr lang="en-US" sz="1400" dirty="0" err="1">
                <a:solidFill>
                  <a:srgbClr val="000000"/>
                </a:solidFill>
                <a:latin typeface="Consolas"/>
              </a:rPr>
              <a:t>.</a:t>
            </a:r>
            <a:r>
              <a:rPr lang="en-US" sz="1400" dirty="0" err="1">
                <a:solidFill>
                  <a:srgbClr val="020002"/>
                </a:solidFill>
                <a:latin typeface="Consolas"/>
              </a:rPr>
              <a:t>Name</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20002"/>
                </a:solidFill>
                <a:latin typeface="Consolas"/>
              </a:rPr>
              <a:t>Type</a:t>
            </a:r>
            <a:r>
              <a:rPr lang="en-US" sz="1400" dirty="0">
                <a:solidFill>
                  <a:srgbClr val="000000"/>
                </a:solidFill>
                <a:latin typeface="Consolas"/>
              </a:rPr>
              <a:t> = </a:t>
            </a:r>
            <a:r>
              <a:rPr lang="en-US" sz="1400" dirty="0" err="1">
                <a:solidFill>
                  <a:srgbClr val="020002"/>
                </a:solidFill>
                <a:latin typeface="Consolas"/>
              </a:rPr>
              <a:t>member</a:t>
            </a:r>
            <a:r>
              <a:rPr lang="en-US" sz="1400" dirty="0" err="1">
                <a:solidFill>
                  <a:srgbClr val="000000"/>
                </a:solidFill>
                <a:latin typeface="Consolas"/>
              </a:rPr>
              <a:t>.</a:t>
            </a:r>
            <a:r>
              <a:rPr lang="en-US" sz="1400" dirty="0" err="1">
                <a:solidFill>
                  <a:srgbClr val="020002"/>
                </a:solidFill>
                <a:latin typeface="Consolas"/>
              </a:rPr>
              <a:t>MemberType</a:t>
            </a:r>
            <a:endParaRPr lang="en-US" sz="1400" dirty="0">
              <a:solidFill>
                <a:srgbClr val="000000"/>
              </a:solidFill>
              <a:latin typeface="Consolas"/>
            </a:endParaRP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dirty="0" err="1">
                <a:solidFill>
                  <a:srgbClr val="0000FF"/>
                </a:solidFill>
                <a:latin typeface="Consolas"/>
              </a:rPr>
              <a:t>foreach</a:t>
            </a:r>
            <a:r>
              <a:rPr lang="en-US" sz="1400" dirty="0">
                <a:solidFill>
                  <a:srgbClr val="000000"/>
                </a:solidFill>
                <a:latin typeface="Consolas"/>
              </a:rPr>
              <a:t>(</a:t>
            </a:r>
            <a:r>
              <a:rPr lang="en-US" sz="1400" dirty="0" err="1">
                <a:solidFill>
                  <a:srgbClr val="0000FF"/>
                </a:solidFill>
                <a:latin typeface="Consolas"/>
              </a:rPr>
              <a:t>var</a:t>
            </a:r>
            <a:r>
              <a:rPr lang="en-US" sz="1400" dirty="0">
                <a:solidFill>
                  <a:srgbClr val="000000"/>
                </a:solidFill>
                <a:latin typeface="Consolas"/>
              </a:rPr>
              <a:t> </a:t>
            </a:r>
            <a:r>
              <a:rPr lang="en-US" sz="1400" dirty="0">
                <a:solidFill>
                  <a:srgbClr val="020002"/>
                </a:solidFill>
                <a:latin typeface="Consolas"/>
              </a:rPr>
              <a:t>result</a:t>
            </a:r>
            <a:r>
              <a:rPr lang="en-US" sz="1400" dirty="0">
                <a:solidFill>
                  <a:srgbClr val="000000"/>
                </a:solidFill>
                <a:latin typeface="Consolas"/>
              </a:rPr>
              <a:t> </a:t>
            </a:r>
            <a:r>
              <a:rPr lang="en-US" sz="1400" dirty="0">
                <a:solidFill>
                  <a:srgbClr val="0000FF"/>
                </a:solidFill>
                <a:latin typeface="Consolas"/>
              </a:rPr>
              <a:t>in</a:t>
            </a:r>
            <a:r>
              <a:rPr lang="en-US" sz="1400" dirty="0">
                <a:solidFill>
                  <a:srgbClr val="000000"/>
                </a:solidFill>
                <a:latin typeface="Consolas"/>
              </a:rPr>
              <a:t> </a:t>
            </a:r>
            <a:r>
              <a:rPr lang="en-US" sz="1400" dirty="0">
                <a:solidFill>
                  <a:srgbClr val="020002"/>
                </a:solidFill>
                <a:latin typeface="Consolas"/>
              </a:rPr>
              <a:t>query</a:t>
            </a:r>
            <a:r>
              <a:rPr lang="en-US" sz="1400" dirty="0">
                <a:solidFill>
                  <a:srgbClr val="000000"/>
                </a:solidFill>
                <a:latin typeface="Consolas"/>
              </a:rPr>
              <a:t>)</a:t>
            </a:r>
          </a:p>
          <a:p>
            <a:r>
              <a:rPr lang="en-US" sz="1400" dirty="0">
                <a:solidFill>
                  <a:srgbClr val="000000"/>
                </a:solidFill>
                <a:latin typeface="Consolas"/>
              </a:rPr>
              <a:t>      </a:t>
            </a:r>
            <a:r>
              <a:rPr lang="en-US" sz="1400" b="1" dirty="0" err="1">
                <a:solidFill>
                  <a:srgbClr val="0000FF"/>
                </a:solidFill>
                <a:latin typeface="Consolas"/>
              </a:rPr>
              <a:t>Console</a:t>
            </a:r>
            <a:r>
              <a:rPr lang="en-US" sz="1400" dirty="0" err="1">
                <a:solidFill>
                  <a:srgbClr val="000000"/>
                </a:solidFill>
                <a:latin typeface="Consolas"/>
              </a:rPr>
              <a:t>.</a:t>
            </a:r>
            <a:r>
              <a:rPr lang="en-US" sz="1400" dirty="0" err="1">
                <a:solidFill>
                  <a:srgbClr val="020002"/>
                </a:solidFill>
                <a:latin typeface="Consolas"/>
              </a:rPr>
              <a:t>WriteLine</a:t>
            </a:r>
            <a:r>
              <a:rPr lang="en-US" sz="1400" dirty="0">
                <a:solidFill>
                  <a:srgbClr val="000000"/>
                </a:solidFill>
                <a:latin typeface="Consolas"/>
              </a:rPr>
              <a:t>(</a:t>
            </a:r>
            <a:r>
              <a:rPr lang="en-US" sz="1400" dirty="0">
                <a:solidFill>
                  <a:srgbClr val="020002"/>
                </a:solidFill>
                <a:latin typeface="Consolas"/>
              </a:rPr>
              <a:t>result</a:t>
            </a:r>
            <a:r>
              <a:rPr lang="en-US" sz="1400" dirty="0">
                <a:solidFill>
                  <a:srgbClr val="000000"/>
                </a:solidFill>
                <a:latin typeface="Consolas"/>
              </a:rPr>
              <a:t>);</a:t>
            </a:r>
          </a:p>
          <a:p>
            <a:r>
              <a:rPr lang="en-US" sz="1400" dirty="0">
                <a:solidFill>
                  <a:srgbClr val="000000"/>
                </a:solidFill>
                <a:latin typeface="Consolas"/>
              </a:rPr>
              <a:t>}</a:t>
            </a:r>
          </a:p>
        </p:txBody>
      </p:sp>
    </p:spTree>
    <p:extLst>
      <p:ext uri="{BB962C8B-B14F-4D97-AF65-F5344CB8AC3E}">
        <p14:creationId xmlns:p14="http://schemas.microsoft.com/office/powerpoint/2010/main" val="274614805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PLINQ Notes (1)</a:t>
            </a:r>
          </a:p>
        </p:txBody>
      </p:sp>
      <p:sp>
        <p:nvSpPr>
          <p:cNvPr id="3" name="Content Placeholder 2"/>
          <p:cNvSpPr>
            <a:spLocks noGrp="1"/>
          </p:cNvSpPr>
          <p:nvPr>
            <p:ph idx="1"/>
          </p:nvPr>
        </p:nvSpPr>
        <p:spPr/>
        <p:txBody>
          <a:bodyPr>
            <a:normAutofit fontScale="92500" lnSpcReduction="10000"/>
          </a:bodyPr>
          <a:lstStyle/>
          <a:p>
            <a:r>
              <a:rPr lang="en-US" dirty="0"/>
              <a:t>Parallelizing query operators that accept two sequences (</a:t>
            </a:r>
            <a:r>
              <a:rPr lang="en-US" b="1" dirty="0">
                <a:latin typeface="Consolas" pitchFamily="49" charset="0"/>
                <a:cs typeface="Consolas" pitchFamily="49" charset="0"/>
              </a:rPr>
              <a:t>Join</a:t>
            </a:r>
            <a:r>
              <a:rPr lang="en-US" dirty="0"/>
              <a:t>, </a:t>
            </a:r>
            <a:r>
              <a:rPr lang="en-US" b="1" dirty="0" err="1">
                <a:latin typeface="Consolas" pitchFamily="49" charset="0"/>
                <a:cs typeface="Consolas" pitchFamily="49" charset="0"/>
              </a:rPr>
              <a:t>Concat</a:t>
            </a:r>
            <a:r>
              <a:rPr lang="en-US" dirty="0"/>
              <a:t>, </a:t>
            </a:r>
            <a:r>
              <a:rPr lang="en-US" b="1" dirty="0">
                <a:latin typeface="Consolas" pitchFamily="49" charset="0"/>
                <a:cs typeface="Consolas" pitchFamily="49" charset="0"/>
              </a:rPr>
              <a:t>Union</a:t>
            </a:r>
            <a:r>
              <a:rPr lang="en-US" dirty="0"/>
              <a:t>, etc.) </a:t>
            </a:r>
          </a:p>
          <a:p>
            <a:pPr lvl="1"/>
            <a:r>
              <a:rPr lang="en-US" dirty="0"/>
              <a:t>Must append each sequence with </a:t>
            </a:r>
            <a:r>
              <a:rPr lang="en-US" b="1" dirty="0" err="1">
                <a:solidFill>
                  <a:srgbClr val="7030A0"/>
                </a:solidFill>
                <a:latin typeface="Consolas" pitchFamily="49" charset="0"/>
                <a:cs typeface="Consolas" pitchFamily="49" charset="0"/>
              </a:rPr>
              <a:t>AsParellel</a:t>
            </a:r>
            <a:r>
              <a:rPr lang="en-US" b="1" dirty="0">
                <a:solidFill>
                  <a:srgbClr val="7030A0"/>
                </a:solidFill>
                <a:latin typeface="Consolas" pitchFamily="49" charset="0"/>
                <a:cs typeface="Consolas" pitchFamily="49" charset="0"/>
              </a:rPr>
              <a:t>()</a:t>
            </a:r>
            <a:endParaRPr lang="en-US" dirty="0"/>
          </a:p>
          <a:p>
            <a:r>
              <a:rPr lang="en-US" dirty="0"/>
              <a:t>No need to apply </a:t>
            </a:r>
            <a:r>
              <a:rPr lang="en-US" b="1" dirty="0" err="1">
                <a:latin typeface="Consolas" pitchFamily="49" charset="0"/>
                <a:cs typeface="Consolas" pitchFamily="49" charset="0"/>
              </a:rPr>
              <a:t>AsParallel</a:t>
            </a:r>
            <a:r>
              <a:rPr lang="en-US" b="1" dirty="0">
                <a:latin typeface="Consolas" pitchFamily="49" charset="0"/>
                <a:cs typeface="Consolas" pitchFamily="49" charset="0"/>
              </a:rPr>
              <a:t>()</a:t>
            </a:r>
            <a:r>
              <a:rPr lang="en-US" dirty="0"/>
              <a:t> during a query</a:t>
            </a:r>
          </a:p>
          <a:p>
            <a:pPr lvl="1"/>
            <a:r>
              <a:rPr lang="en-US" dirty="0"/>
              <a:t>Forces merging and re-partitioning</a:t>
            </a:r>
          </a:p>
          <a:p>
            <a:r>
              <a:rPr lang="en-US" dirty="0"/>
              <a:t>Not all queries can be parallelized</a:t>
            </a:r>
          </a:p>
          <a:p>
            <a:pPr lvl="1"/>
            <a:r>
              <a:rPr lang="en-US" dirty="0"/>
              <a:t>Reverts to a sequential implementation</a:t>
            </a:r>
          </a:p>
          <a:p>
            <a:r>
              <a:rPr lang="en-US" dirty="0"/>
              <a:t>May revert to a sequential implementation if overhead too great</a:t>
            </a:r>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301210FF-26AF-45AE-9015-DF8621E89FCE}" type="slidenum">
              <a:rPr lang="en-US" smtClean="0"/>
              <a:t>274</a:t>
            </a:fld>
            <a:endParaRPr lang="en-US"/>
          </a:p>
        </p:txBody>
      </p:sp>
    </p:spTree>
    <p:extLst>
      <p:ext uri="{BB962C8B-B14F-4D97-AF65-F5344CB8AC3E}">
        <p14:creationId xmlns:p14="http://schemas.microsoft.com/office/powerpoint/2010/main" val="1274373881"/>
      </p:ext>
    </p:extLst>
  </p:cSld>
  <p:clrMapOvr>
    <a:masterClrMapping/>
  </p:clrMapOvr>
  <p:transition>
    <p:fade/>
  </p:transition>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PLINQ Notes (2)</a:t>
            </a:r>
          </a:p>
        </p:txBody>
      </p:sp>
      <p:sp>
        <p:nvSpPr>
          <p:cNvPr id="3" name="Content Placeholder 2"/>
          <p:cNvSpPr>
            <a:spLocks noGrp="1"/>
          </p:cNvSpPr>
          <p:nvPr>
            <p:ph idx="1"/>
          </p:nvPr>
        </p:nvSpPr>
        <p:spPr/>
        <p:txBody>
          <a:bodyPr>
            <a:normAutofit fontScale="92500" lnSpcReduction="10000"/>
          </a:bodyPr>
          <a:lstStyle/>
          <a:p>
            <a:r>
              <a:rPr lang="en-US" dirty="0"/>
              <a:t>If PLINQ throws an exception, it’s always an </a:t>
            </a:r>
            <a:r>
              <a:rPr lang="en-US" b="1" dirty="0" err="1">
                <a:solidFill>
                  <a:srgbClr val="FF0000"/>
                </a:solidFill>
                <a:latin typeface="Consolas" pitchFamily="49" charset="0"/>
                <a:cs typeface="Consolas" pitchFamily="49" charset="0"/>
              </a:rPr>
              <a:t>AggregateException</a:t>
            </a:r>
            <a:endParaRPr lang="en-US" b="1" dirty="0">
              <a:solidFill>
                <a:srgbClr val="FF0000"/>
              </a:solidFill>
              <a:latin typeface="Consolas" pitchFamily="49" charset="0"/>
              <a:cs typeface="Consolas" pitchFamily="49" charset="0"/>
            </a:endParaRPr>
          </a:p>
          <a:p>
            <a:pPr lvl="1"/>
            <a:r>
              <a:rPr lang="en-US" dirty="0"/>
              <a:t>The </a:t>
            </a:r>
            <a:r>
              <a:rPr lang="en-US" b="1" dirty="0" err="1">
                <a:solidFill>
                  <a:srgbClr val="002060"/>
                </a:solidFill>
                <a:latin typeface="Consolas" pitchFamily="49" charset="0"/>
                <a:cs typeface="Consolas" pitchFamily="49" charset="0"/>
              </a:rPr>
              <a:t>InnerExceptions</a:t>
            </a:r>
            <a:r>
              <a:rPr lang="en-US" dirty="0"/>
              <a:t> property contains the real exception(s)</a:t>
            </a:r>
          </a:p>
          <a:p>
            <a:r>
              <a:rPr lang="en-US" dirty="0"/>
              <a:t>By default, order of query results is not maintained</a:t>
            </a:r>
          </a:p>
          <a:p>
            <a:pPr lvl="1"/>
            <a:r>
              <a:rPr lang="en-US" dirty="0"/>
              <a:t>Add </a:t>
            </a:r>
            <a:r>
              <a:rPr lang="en-US" b="1" dirty="0" err="1">
                <a:solidFill>
                  <a:srgbClr val="7030A0"/>
                </a:solidFill>
                <a:latin typeface="Consolas" pitchFamily="49" charset="0"/>
                <a:cs typeface="Consolas" pitchFamily="49" charset="0"/>
              </a:rPr>
              <a:t>AsOrdered</a:t>
            </a:r>
            <a:r>
              <a:rPr lang="en-US" b="1" dirty="0">
                <a:solidFill>
                  <a:srgbClr val="7030A0"/>
                </a:solidFill>
                <a:latin typeface="Consolas" pitchFamily="49" charset="0"/>
                <a:cs typeface="Consolas" pitchFamily="49" charset="0"/>
              </a:rPr>
              <a:t>()</a:t>
            </a:r>
            <a:r>
              <a:rPr lang="en-US" dirty="0"/>
              <a:t> to force PLINQ to maintain result order</a:t>
            </a:r>
          </a:p>
          <a:p>
            <a:r>
              <a:rPr lang="en-US" dirty="0"/>
              <a:t>Thread-unsafe operations will produce unreliable results </a:t>
            </a:r>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301210FF-26AF-45AE-9015-DF8621E89FCE}" type="slidenum">
              <a:rPr lang="en-US" smtClean="0"/>
              <a:t>275</a:t>
            </a:fld>
            <a:endParaRPr lang="en-US"/>
          </a:p>
        </p:txBody>
      </p:sp>
    </p:spTree>
    <p:extLst>
      <p:ext uri="{BB962C8B-B14F-4D97-AF65-F5344CB8AC3E}">
        <p14:creationId xmlns:p14="http://schemas.microsoft.com/office/powerpoint/2010/main" val="751036044"/>
      </p:ext>
    </p:extLst>
  </p:cSld>
  <p:clrMapOvr>
    <a:masterClrMapping/>
  </p:clrMapOvr>
  <p:transition>
    <p:fade/>
  </p:transition>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Concurrent Collections</a:t>
            </a:r>
          </a:p>
        </p:txBody>
      </p:sp>
      <p:sp>
        <p:nvSpPr>
          <p:cNvPr id="3" name="Content Placeholder 2"/>
          <p:cNvSpPr>
            <a:spLocks noGrp="1"/>
          </p:cNvSpPr>
          <p:nvPr>
            <p:ph idx="1"/>
          </p:nvPr>
        </p:nvSpPr>
        <p:spPr/>
        <p:txBody>
          <a:bodyPr>
            <a:normAutofit fontScale="92500" lnSpcReduction="20000"/>
          </a:bodyPr>
          <a:lstStyle/>
          <a:p>
            <a:r>
              <a:rPr lang="en-US" dirty="0"/>
              <a:t>.NET 4 introduces thread safe collection classes in the </a:t>
            </a:r>
            <a:r>
              <a:rPr lang="en-US" b="1" dirty="0" err="1">
                <a:latin typeface="Consolas" pitchFamily="49" charset="0"/>
                <a:cs typeface="Consolas" pitchFamily="49" charset="0"/>
              </a:rPr>
              <a:t>System.Collections.Concurrent</a:t>
            </a:r>
            <a:r>
              <a:rPr lang="en-US" dirty="0"/>
              <a:t> namespace</a:t>
            </a:r>
          </a:p>
          <a:p>
            <a:pPr lvl="1"/>
            <a:r>
              <a:rPr lang="en-US" b="1" dirty="0" err="1">
                <a:solidFill>
                  <a:srgbClr val="FF0000"/>
                </a:solidFill>
                <a:latin typeface="Consolas" pitchFamily="49" charset="0"/>
                <a:cs typeface="Consolas" pitchFamily="49" charset="0"/>
              </a:rPr>
              <a:t>ConcurrentBag</a:t>
            </a:r>
            <a:r>
              <a:rPr lang="en-US" b="1" dirty="0">
                <a:solidFill>
                  <a:srgbClr val="FF0000"/>
                </a:solidFill>
                <a:latin typeface="Consolas" pitchFamily="49" charset="0"/>
                <a:cs typeface="Consolas" pitchFamily="49" charset="0"/>
              </a:rPr>
              <a:t>&lt;T&gt;</a:t>
            </a:r>
          </a:p>
          <a:p>
            <a:pPr lvl="2"/>
            <a:r>
              <a:rPr lang="en-US" dirty="0"/>
              <a:t>Unordered items, duplicates allowed</a:t>
            </a:r>
          </a:p>
          <a:p>
            <a:pPr lvl="1"/>
            <a:r>
              <a:rPr lang="en-US" b="1" dirty="0" err="1">
                <a:solidFill>
                  <a:srgbClr val="FF0000"/>
                </a:solidFill>
                <a:latin typeface="Consolas" pitchFamily="49" charset="0"/>
                <a:cs typeface="Consolas" pitchFamily="49" charset="0"/>
              </a:rPr>
              <a:t>ConcurrentQueue</a:t>
            </a:r>
            <a:r>
              <a:rPr lang="en-US" b="1" dirty="0">
                <a:solidFill>
                  <a:srgbClr val="FF0000"/>
                </a:solidFill>
                <a:latin typeface="Consolas" pitchFamily="49" charset="0"/>
                <a:cs typeface="Consolas" pitchFamily="49" charset="0"/>
              </a:rPr>
              <a:t>&lt;T&gt;</a:t>
            </a:r>
          </a:p>
          <a:p>
            <a:pPr lvl="1"/>
            <a:r>
              <a:rPr lang="en-US" b="1" dirty="0" err="1">
                <a:solidFill>
                  <a:srgbClr val="FF0000"/>
                </a:solidFill>
                <a:latin typeface="Consolas" pitchFamily="49" charset="0"/>
                <a:cs typeface="Consolas" pitchFamily="49" charset="0"/>
              </a:rPr>
              <a:t>ConcurrentStack</a:t>
            </a:r>
            <a:r>
              <a:rPr lang="en-US" b="1" dirty="0">
                <a:solidFill>
                  <a:srgbClr val="FF0000"/>
                </a:solidFill>
                <a:latin typeface="Consolas" pitchFamily="49" charset="0"/>
                <a:cs typeface="Consolas" pitchFamily="49" charset="0"/>
              </a:rPr>
              <a:t>&lt;T&gt;</a:t>
            </a:r>
          </a:p>
          <a:p>
            <a:pPr lvl="1"/>
            <a:r>
              <a:rPr lang="en-US" b="1" dirty="0" err="1">
                <a:solidFill>
                  <a:srgbClr val="FF0000"/>
                </a:solidFill>
                <a:latin typeface="Consolas" pitchFamily="49" charset="0"/>
                <a:cs typeface="Consolas" pitchFamily="49" charset="0"/>
              </a:rPr>
              <a:t>ConcurrentDictionary</a:t>
            </a:r>
            <a:r>
              <a:rPr lang="en-US" b="1" dirty="0">
                <a:solidFill>
                  <a:srgbClr val="FF0000"/>
                </a:solidFill>
                <a:latin typeface="Consolas" pitchFamily="49" charset="0"/>
                <a:cs typeface="Consolas" pitchFamily="49" charset="0"/>
              </a:rPr>
              <a:t>&lt;T&gt;</a:t>
            </a:r>
          </a:p>
          <a:p>
            <a:r>
              <a:rPr lang="en-US" sz="2800" b="1" dirty="0" err="1">
                <a:latin typeface="Consolas" pitchFamily="49" charset="0"/>
                <a:cs typeface="Consolas" pitchFamily="49" charset="0"/>
              </a:rPr>
              <a:t>ConcurrentStack</a:t>
            </a:r>
            <a:r>
              <a:rPr lang="en-US" sz="2800" b="1" dirty="0">
                <a:latin typeface="Consolas" pitchFamily="49" charset="0"/>
                <a:cs typeface="Consolas" pitchFamily="49" charset="0"/>
              </a:rPr>
              <a:t>&lt;T&gt;</a:t>
            </a:r>
            <a:r>
              <a:rPr lang="en-US" sz="2800" b="1" dirty="0">
                <a:solidFill>
                  <a:srgbClr val="FFFF00"/>
                </a:solidFill>
                <a:latin typeface="Consolas" pitchFamily="49" charset="0"/>
                <a:cs typeface="Consolas" pitchFamily="49" charset="0"/>
              </a:rPr>
              <a:t> </a:t>
            </a:r>
            <a:r>
              <a:rPr lang="en-US" dirty="0"/>
              <a:t>and </a:t>
            </a:r>
            <a:r>
              <a:rPr lang="en-US" sz="2800" b="1" dirty="0" err="1">
                <a:latin typeface="Consolas" pitchFamily="49" charset="0"/>
                <a:cs typeface="Consolas" pitchFamily="49" charset="0"/>
              </a:rPr>
              <a:t>ConcurrentQueue</a:t>
            </a:r>
            <a:r>
              <a:rPr lang="en-US" sz="2800" b="1" dirty="0">
                <a:latin typeface="Consolas" pitchFamily="49" charset="0"/>
                <a:cs typeface="Consolas" pitchFamily="49" charset="0"/>
              </a:rPr>
              <a:t>&lt;T&gt; </a:t>
            </a:r>
            <a:r>
              <a:rPr lang="en-US" dirty="0"/>
              <a:t>are lock-free</a:t>
            </a:r>
          </a:p>
          <a:p>
            <a:r>
              <a:rPr lang="en-US" dirty="0"/>
              <a:t>All non blocking</a:t>
            </a:r>
          </a:p>
          <a:p>
            <a:pPr lvl="2"/>
            <a:endParaRPr lang="en-US" dirty="0"/>
          </a:p>
        </p:txBody>
      </p:sp>
      <p:sp>
        <p:nvSpPr>
          <p:cNvPr id="4" name="Slide Number Placeholder 3"/>
          <p:cNvSpPr>
            <a:spLocks noGrp="1"/>
          </p:cNvSpPr>
          <p:nvPr>
            <p:ph type="sldNum" sz="quarter" idx="11"/>
          </p:nvPr>
        </p:nvSpPr>
        <p:spPr/>
        <p:txBody>
          <a:bodyPr/>
          <a:lstStyle/>
          <a:p>
            <a:fld id="{8D5EC362-8DE0-4138-8AD2-9C18772BB671}" type="slidenum">
              <a:rPr lang="he-IL" smtClean="0"/>
              <a:pPr/>
              <a:t>276</a:t>
            </a:fld>
            <a:endParaRPr lang="he-IL"/>
          </a:p>
        </p:txBody>
      </p:sp>
      <p:sp>
        <p:nvSpPr>
          <p:cNvPr id="5" name="Footer Placeholder 4"/>
          <p:cNvSpPr>
            <a:spLocks noGrp="1"/>
          </p:cNvSpPr>
          <p:nvPr>
            <p:ph type="ftr" sz="quarter" idx="12"/>
          </p:nvPr>
        </p:nvSpPr>
        <p:spPr/>
        <p:txBody>
          <a:bodyPr/>
          <a:lstStyle/>
          <a:p>
            <a:r>
              <a:rPr lang="en-US"/>
              <a:t>(C)2011 by Pavel Yosifovich</a:t>
            </a:r>
            <a:endParaRPr lang="he-IL" dirty="0"/>
          </a:p>
        </p:txBody>
      </p:sp>
    </p:spTree>
    <p:extLst>
      <p:ext uri="{BB962C8B-B14F-4D97-AF65-F5344CB8AC3E}">
        <p14:creationId xmlns:p14="http://schemas.microsoft.com/office/powerpoint/2010/main" val="23188987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 / Consumer</a:t>
            </a:r>
          </a:p>
        </p:txBody>
      </p:sp>
      <p:sp>
        <p:nvSpPr>
          <p:cNvPr id="3" name="Content Placeholder 2"/>
          <p:cNvSpPr>
            <a:spLocks noGrp="1"/>
          </p:cNvSpPr>
          <p:nvPr>
            <p:ph idx="1"/>
          </p:nvPr>
        </p:nvSpPr>
        <p:spPr/>
        <p:txBody>
          <a:bodyPr>
            <a:normAutofit lnSpcReduction="10000"/>
          </a:bodyPr>
          <a:lstStyle/>
          <a:p>
            <a:r>
              <a:rPr lang="en-US" dirty="0"/>
              <a:t>Producer</a:t>
            </a:r>
          </a:p>
          <a:p>
            <a:pPr lvl="1"/>
            <a:r>
              <a:rPr lang="en-US" dirty="0"/>
              <a:t>Provides data (maybe concurrently)</a:t>
            </a:r>
          </a:p>
          <a:p>
            <a:r>
              <a:rPr lang="en-US" dirty="0"/>
              <a:t>Consumer</a:t>
            </a:r>
          </a:p>
          <a:p>
            <a:pPr lvl="1"/>
            <a:r>
              <a:rPr lang="en-US" dirty="0"/>
              <a:t>Consumes data (maybe concurrently)</a:t>
            </a:r>
          </a:p>
          <a:p>
            <a:r>
              <a:rPr lang="en-US" dirty="0"/>
              <a:t>The </a:t>
            </a:r>
            <a:r>
              <a:rPr lang="en-US" b="1" dirty="0" err="1">
                <a:solidFill>
                  <a:srgbClr val="FF0000"/>
                </a:solidFill>
                <a:latin typeface="Consolas" pitchFamily="49" charset="0"/>
                <a:cs typeface="Consolas" pitchFamily="49" charset="0"/>
              </a:rPr>
              <a:t>BlockingCollection</a:t>
            </a:r>
            <a:r>
              <a:rPr lang="en-US" b="1" dirty="0">
                <a:solidFill>
                  <a:srgbClr val="FF0000"/>
                </a:solidFill>
                <a:latin typeface="Consolas" pitchFamily="49" charset="0"/>
                <a:cs typeface="Consolas" pitchFamily="49" charset="0"/>
              </a:rPr>
              <a:t>&lt;T&gt;</a:t>
            </a:r>
            <a:r>
              <a:rPr lang="en-US" dirty="0"/>
              <a:t> class can help</a:t>
            </a:r>
          </a:p>
          <a:p>
            <a:pPr lvl="1"/>
            <a:r>
              <a:rPr lang="en-US" dirty="0"/>
              <a:t>Call </a:t>
            </a:r>
            <a:r>
              <a:rPr lang="en-US" b="1" dirty="0">
                <a:solidFill>
                  <a:srgbClr val="7030A0"/>
                </a:solidFill>
                <a:latin typeface="Consolas" pitchFamily="49" charset="0"/>
                <a:cs typeface="Consolas" pitchFamily="49" charset="0"/>
              </a:rPr>
              <a:t>Add</a:t>
            </a:r>
            <a:r>
              <a:rPr lang="en-US" dirty="0"/>
              <a:t> to produce</a:t>
            </a:r>
          </a:p>
          <a:p>
            <a:pPr lvl="1"/>
            <a:r>
              <a:rPr lang="en-US" dirty="0"/>
              <a:t>Call </a:t>
            </a:r>
            <a:r>
              <a:rPr lang="en-US" b="1" dirty="0">
                <a:solidFill>
                  <a:srgbClr val="7030A0"/>
                </a:solidFill>
                <a:latin typeface="Consolas" pitchFamily="49" charset="0"/>
                <a:cs typeface="Consolas" pitchFamily="49" charset="0"/>
              </a:rPr>
              <a:t>Take</a:t>
            </a:r>
            <a:r>
              <a:rPr lang="en-US" dirty="0"/>
              <a:t> to consume or use the </a:t>
            </a:r>
            <a:r>
              <a:rPr lang="en-US" b="1" dirty="0" err="1">
                <a:solidFill>
                  <a:srgbClr val="7030A0"/>
                </a:solidFill>
                <a:latin typeface="Consolas" pitchFamily="49" charset="0"/>
                <a:cs typeface="Consolas" pitchFamily="49" charset="0"/>
              </a:rPr>
              <a:t>GetConsumingEnumerable</a:t>
            </a:r>
            <a:r>
              <a:rPr lang="en-US" dirty="0"/>
              <a:t> method</a:t>
            </a:r>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BAEF35E1-E8B4-4707-9B15-F4E1B030959E}" type="slidenum">
              <a:rPr lang="en-US" smtClean="0"/>
              <a:t>277</a:t>
            </a:fld>
            <a:endParaRPr lang="en-US"/>
          </a:p>
        </p:txBody>
      </p:sp>
    </p:spTree>
    <p:extLst>
      <p:ext uri="{BB962C8B-B14F-4D97-AF65-F5344CB8AC3E}">
        <p14:creationId xmlns:p14="http://schemas.microsoft.com/office/powerpoint/2010/main" val="3805257160"/>
      </p:ext>
    </p:extLst>
  </p:cSld>
  <p:clrMapOvr>
    <a:masterClrMapping/>
  </p:clrMapOvr>
  <p:transition>
    <p:fade/>
  </p:transition>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Example</a:t>
            </a:r>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BAEF35E1-E8B4-4707-9B15-F4E1B030959E}" type="slidenum">
              <a:rPr lang="en-US" smtClean="0"/>
              <a:t>278</a:t>
            </a:fld>
            <a:endParaRPr lang="en-US"/>
          </a:p>
        </p:txBody>
      </p:sp>
      <p:sp>
        <p:nvSpPr>
          <p:cNvPr id="6" name="Rectangle 5"/>
          <p:cNvSpPr>
            <a:spLocks noChangeArrowheads="1"/>
          </p:cNvSpPr>
          <p:nvPr/>
        </p:nvSpPr>
        <p:spPr bwMode="auto">
          <a:xfrm>
            <a:off x="152400" y="1295400"/>
            <a:ext cx="8534400" cy="353943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274320"/>
            <a:r>
              <a:rPr lang="en-US" sz="1400" dirty="0">
                <a:solidFill>
                  <a:srgbClr val="0000FF"/>
                </a:solidFill>
                <a:latin typeface="Consolas" pitchFamily="49" charset="0"/>
                <a:cs typeface="Consolas" pitchFamily="49" charset="0"/>
              </a:rPr>
              <a:t>static</a:t>
            </a: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void</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Main</a:t>
            </a:r>
            <a:r>
              <a:rPr lang="en-US" sz="1400" dirty="0">
                <a:latin typeface="Consolas" pitchFamily="49" charset="0"/>
                <a:cs typeface="Consolas" pitchFamily="49" charset="0"/>
              </a:rPr>
              <a:t>(</a:t>
            </a:r>
            <a:r>
              <a:rPr lang="en-US" sz="1400" dirty="0">
                <a:solidFill>
                  <a:srgbClr val="0000FF"/>
                </a:solidFill>
                <a:latin typeface="Consolas" pitchFamily="49" charset="0"/>
                <a:cs typeface="Consolas" pitchFamily="49" charset="0"/>
              </a:rPr>
              <a:t>string</a:t>
            </a: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args</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var</a:t>
            </a: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coll</a:t>
            </a:r>
            <a:r>
              <a:rPr lang="en-US" sz="1400" dirty="0">
                <a:latin typeface="Consolas" pitchFamily="49" charset="0"/>
                <a:cs typeface="Consolas" pitchFamily="49" charset="0"/>
              </a:rPr>
              <a:t> = </a:t>
            </a:r>
            <a:r>
              <a:rPr lang="en-US" sz="1400" dirty="0">
                <a:solidFill>
                  <a:srgbClr val="0000FF"/>
                </a:solidFill>
                <a:latin typeface="Consolas" pitchFamily="49" charset="0"/>
                <a:cs typeface="Consolas" pitchFamily="49" charset="0"/>
              </a:rPr>
              <a:t>new</a:t>
            </a:r>
            <a:r>
              <a:rPr lang="en-US" sz="1400" dirty="0">
                <a:latin typeface="Consolas" pitchFamily="49" charset="0"/>
                <a:cs typeface="Consolas" pitchFamily="49" charset="0"/>
              </a:rPr>
              <a:t> </a:t>
            </a:r>
            <a:r>
              <a:rPr lang="en-US" sz="1400" b="1" dirty="0" err="1">
                <a:solidFill>
                  <a:srgbClr val="0000FF"/>
                </a:solidFill>
                <a:latin typeface="Consolas" pitchFamily="49" charset="0"/>
                <a:cs typeface="Consolas" pitchFamily="49" charset="0"/>
              </a:rPr>
              <a:t>BlockingCollection</a:t>
            </a:r>
            <a:r>
              <a:rPr lang="en-US" sz="1400" dirty="0">
                <a:latin typeface="Consolas" pitchFamily="49" charset="0"/>
                <a:cs typeface="Consolas" pitchFamily="49" charset="0"/>
              </a:rPr>
              <a:t>&lt;</a:t>
            </a:r>
            <a:r>
              <a:rPr lang="en-US" sz="1400" dirty="0" err="1">
                <a:solidFill>
                  <a:srgbClr val="0000FF"/>
                </a:solidFill>
                <a:latin typeface="Consolas" pitchFamily="49" charset="0"/>
                <a:cs typeface="Consolas" pitchFamily="49" charset="0"/>
              </a:rPr>
              <a:t>int</a:t>
            </a:r>
            <a:r>
              <a:rPr lang="en-US" sz="1400" dirty="0">
                <a:latin typeface="Consolas" pitchFamily="49" charset="0"/>
                <a:cs typeface="Consolas" pitchFamily="49" charset="0"/>
              </a:rPr>
              <a:t>&gt;(</a:t>
            </a:r>
            <a:r>
              <a:rPr lang="en-US" sz="1400" dirty="0">
                <a:solidFill>
                  <a:srgbClr val="0000FF"/>
                </a:solidFill>
                <a:latin typeface="Consolas" pitchFamily="49" charset="0"/>
                <a:cs typeface="Consolas" pitchFamily="49" charset="0"/>
              </a:rPr>
              <a:t>	new</a:t>
            </a:r>
            <a:r>
              <a:rPr lang="en-US" sz="1400" dirty="0">
                <a:latin typeface="Consolas" pitchFamily="49" charset="0"/>
                <a:cs typeface="Consolas" pitchFamily="49" charset="0"/>
              </a:rPr>
              <a:t> </a:t>
            </a:r>
            <a:r>
              <a:rPr lang="en-US" sz="1400" b="1" dirty="0" err="1">
                <a:solidFill>
                  <a:srgbClr val="0000FF"/>
                </a:solidFill>
                <a:latin typeface="Consolas" pitchFamily="49" charset="0"/>
                <a:cs typeface="Consolas" pitchFamily="49" charset="0"/>
              </a:rPr>
              <a:t>ConcurrentQueue</a:t>
            </a:r>
            <a:r>
              <a:rPr lang="en-US" sz="1400" dirty="0">
                <a:latin typeface="Consolas" pitchFamily="49" charset="0"/>
                <a:cs typeface="Consolas" pitchFamily="49" charset="0"/>
              </a:rPr>
              <a:t>&lt;</a:t>
            </a:r>
            <a:r>
              <a:rPr lang="en-US" sz="1400" dirty="0" err="1">
                <a:solidFill>
                  <a:srgbClr val="0000FF"/>
                </a:solidFill>
                <a:latin typeface="Consolas" pitchFamily="49" charset="0"/>
                <a:cs typeface="Consolas" pitchFamily="49" charset="0"/>
              </a:rPr>
              <a:t>int</a:t>
            </a:r>
            <a:r>
              <a:rPr lang="en-US" sz="1400" dirty="0">
                <a:latin typeface="Consolas" pitchFamily="49" charset="0"/>
                <a:cs typeface="Consolas" pitchFamily="49" charset="0"/>
              </a:rPr>
              <a:t>&gt;());</a:t>
            </a:r>
            <a:br>
              <a:rPr lang="en-US" sz="1400" dirty="0">
                <a:latin typeface="Consolas" pitchFamily="49" charset="0"/>
                <a:cs typeface="Consolas" pitchFamily="49" charset="0"/>
              </a:rPr>
            </a:b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b="1" dirty="0" err="1">
                <a:solidFill>
                  <a:srgbClr val="0000FF"/>
                </a:solidFill>
                <a:latin typeface="Consolas" pitchFamily="49" charset="0"/>
                <a:cs typeface="Consolas" pitchFamily="49" charset="0"/>
              </a:rPr>
              <a:t>ThreadPool</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QueueUserWorkItem</a:t>
            </a:r>
            <a:r>
              <a:rPr lang="en-US" sz="1400" dirty="0">
                <a:latin typeface="Consolas" pitchFamily="49" charset="0"/>
                <a:cs typeface="Consolas" pitchFamily="49" charset="0"/>
              </a:rPr>
              <a:t>(</a:t>
            </a:r>
            <a:r>
              <a:rPr lang="en-US" sz="1400" dirty="0">
                <a:solidFill>
                  <a:srgbClr val="020002"/>
                </a:solidFill>
                <a:latin typeface="Consolas" pitchFamily="49" charset="0"/>
                <a:cs typeface="Consolas" pitchFamily="49" charset="0"/>
              </a:rPr>
              <a:t>_</a:t>
            </a:r>
            <a:r>
              <a:rPr lang="en-US" sz="1400" dirty="0">
                <a:latin typeface="Consolas" pitchFamily="49" charset="0"/>
                <a:cs typeface="Consolas" pitchFamily="49" charset="0"/>
              </a:rPr>
              <a:t> =&gt;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b="1" dirty="0" err="1">
                <a:solidFill>
                  <a:srgbClr val="0000FF"/>
                </a:solidFill>
                <a:latin typeface="Consolas" pitchFamily="49" charset="0"/>
                <a:cs typeface="Consolas" pitchFamily="49" charset="0"/>
              </a:rPr>
              <a:t>Console</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WriteLine</a:t>
            </a:r>
            <a:r>
              <a:rPr lang="en-US" sz="1400" dirty="0">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coll</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Take</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foreach</a:t>
            </a:r>
            <a:r>
              <a:rPr lang="en-US" sz="1400" dirty="0">
                <a:latin typeface="Consolas" pitchFamily="49" charset="0"/>
                <a:cs typeface="Consolas" pitchFamily="49" charset="0"/>
              </a:rPr>
              <a:t>(</a:t>
            </a:r>
            <a:r>
              <a:rPr lang="en-US" sz="1400" dirty="0" err="1">
                <a:solidFill>
                  <a:srgbClr val="0000FF"/>
                </a:solidFill>
                <a:latin typeface="Consolas" pitchFamily="49" charset="0"/>
                <a:cs typeface="Consolas" pitchFamily="49" charset="0"/>
              </a:rPr>
              <a:t>int</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n</a:t>
            </a: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in</a:t>
            </a: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coll</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GetConsumingEnumerable</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b="1" dirty="0" err="1">
                <a:solidFill>
                  <a:srgbClr val="0000FF"/>
                </a:solidFill>
                <a:latin typeface="Consolas" pitchFamily="49" charset="0"/>
                <a:cs typeface="Consolas" pitchFamily="49" charset="0"/>
              </a:rPr>
              <a:t>Console</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WriteLine</a:t>
            </a:r>
            <a:r>
              <a:rPr lang="en-US" sz="1400" dirty="0">
                <a:latin typeface="Consolas" pitchFamily="49" charset="0"/>
                <a:cs typeface="Consolas" pitchFamily="49" charset="0"/>
              </a:rPr>
              <a:t>(</a:t>
            </a:r>
            <a:r>
              <a:rPr lang="en-US" sz="1400" dirty="0">
                <a:solidFill>
                  <a:srgbClr val="A31515"/>
                </a:solidFill>
                <a:latin typeface="Consolas" pitchFamily="49" charset="0"/>
                <a:cs typeface="Consolas" pitchFamily="49" charset="0"/>
              </a:rPr>
              <a:t>"{0} {1}"</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n</a:t>
            </a:r>
            <a:r>
              <a:rPr lang="en-US" sz="1400" dirty="0">
                <a:latin typeface="Consolas" pitchFamily="49" charset="0"/>
                <a:cs typeface="Consolas" pitchFamily="49" charset="0"/>
              </a:rPr>
              <a:t>, </a:t>
            </a:r>
            <a:r>
              <a:rPr lang="en-US" sz="1400" b="1" dirty="0" err="1">
                <a:solidFill>
                  <a:srgbClr val="2B91AF"/>
                </a:solidFill>
                <a:latin typeface="Consolas" pitchFamily="49" charset="0"/>
                <a:cs typeface="Consolas" pitchFamily="49" charset="0"/>
              </a:rPr>
              <a:t>DateTime</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Now</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TimeOfDay</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TotalSeconds</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br>
              <a:rPr lang="en-US" sz="1400" dirty="0">
                <a:latin typeface="Consolas" pitchFamily="49" charset="0"/>
                <a:cs typeface="Consolas" pitchFamily="49" charset="0"/>
              </a:rPr>
            </a:b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b="1" dirty="0">
                <a:solidFill>
                  <a:srgbClr val="0000FF"/>
                </a:solidFill>
                <a:latin typeface="Consolas" pitchFamily="49" charset="0"/>
                <a:cs typeface="Consolas" pitchFamily="49" charset="0"/>
              </a:rPr>
              <a:t>Random</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r</a:t>
            </a:r>
            <a:r>
              <a:rPr lang="en-US" sz="1400" dirty="0">
                <a:latin typeface="Consolas" pitchFamily="49" charset="0"/>
                <a:cs typeface="Consolas" pitchFamily="49" charset="0"/>
              </a:rPr>
              <a:t> = </a:t>
            </a:r>
            <a:r>
              <a:rPr lang="en-US" sz="1400" dirty="0">
                <a:solidFill>
                  <a:srgbClr val="0000FF"/>
                </a:solidFill>
                <a:latin typeface="Consolas" pitchFamily="49" charset="0"/>
                <a:cs typeface="Consolas" pitchFamily="49" charset="0"/>
              </a:rPr>
              <a:t>new</a:t>
            </a:r>
            <a:r>
              <a:rPr lang="en-US" sz="1400" dirty="0">
                <a:latin typeface="Consolas" pitchFamily="49" charset="0"/>
                <a:cs typeface="Consolas" pitchFamily="49" charset="0"/>
              </a:rPr>
              <a:t> </a:t>
            </a:r>
            <a:r>
              <a:rPr lang="en-US" sz="1400" b="1" dirty="0">
                <a:solidFill>
                  <a:srgbClr val="0000FF"/>
                </a:solidFill>
                <a:latin typeface="Consolas" pitchFamily="49" charset="0"/>
                <a:cs typeface="Consolas" pitchFamily="49" charset="0"/>
              </a:rPr>
              <a:t>Random</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for</a:t>
            </a:r>
            <a:r>
              <a:rPr lang="en-US" sz="1400" dirty="0">
                <a:latin typeface="Consolas" pitchFamily="49" charset="0"/>
                <a:cs typeface="Consolas" pitchFamily="49" charset="0"/>
              </a:rPr>
              <a:t>(</a:t>
            </a:r>
            <a:r>
              <a:rPr lang="en-US" sz="1400" dirty="0" err="1">
                <a:solidFill>
                  <a:srgbClr val="0000FF"/>
                </a:solidFill>
                <a:latin typeface="Consolas" pitchFamily="49" charset="0"/>
                <a:cs typeface="Consolas" pitchFamily="49" charset="0"/>
              </a:rPr>
              <a:t>int</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i</a:t>
            </a:r>
            <a:r>
              <a:rPr lang="en-US" sz="1400" dirty="0">
                <a:latin typeface="Consolas" pitchFamily="49" charset="0"/>
                <a:cs typeface="Consolas" pitchFamily="49" charset="0"/>
              </a:rPr>
              <a:t> = 0; </a:t>
            </a:r>
            <a:r>
              <a:rPr lang="en-US" sz="1400" dirty="0">
                <a:solidFill>
                  <a:srgbClr val="020002"/>
                </a:solidFill>
                <a:latin typeface="Consolas" pitchFamily="49" charset="0"/>
                <a:cs typeface="Consolas" pitchFamily="49" charset="0"/>
              </a:rPr>
              <a:t>i</a:t>
            </a:r>
            <a:r>
              <a:rPr lang="en-US" sz="1400" dirty="0">
                <a:latin typeface="Consolas" pitchFamily="49" charset="0"/>
                <a:cs typeface="Consolas" pitchFamily="49" charset="0"/>
              </a:rPr>
              <a:t> &lt; 50; </a:t>
            </a:r>
            <a:r>
              <a:rPr lang="en-US" sz="1400" dirty="0">
                <a:solidFill>
                  <a:srgbClr val="020002"/>
                </a:solidFill>
                <a:latin typeface="Consolas" pitchFamily="49" charset="0"/>
                <a:cs typeface="Consolas" pitchFamily="49" charset="0"/>
              </a:rPr>
              <a:t>i</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b="1" dirty="0" err="1">
                <a:solidFill>
                  <a:srgbClr val="0000FF"/>
                </a:solidFill>
                <a:latin typeface="Consolas" pitchFamily="49" charset="0"/>
                <a:cs typeface="Consolas" pitchFamily="49" charset="0"/>
              </a:rPr>
              <a:t>Thread</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Sleep</a:t>
            </a:r>
            <a:r>
              <a:rPr lang="en-US" sz="1400" dirty="0">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r</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Next</a:t>
            </a:r>
            <a:r>
              <a:rPr lang="en-US" sz="1400" dirty="0">
                <a:latin typeface="Consolas" pitchFamily="49" charset="0"/>
                <a:cs typeface="Consolas" pitchFamily="49" charset="0"/>
              </a:rPr>
              <a:t>(1000));</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coll</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Add</a:t>
            </a:r>
            <a:r>
              <a:rPr lang="en-US" sz="1400" dirty="0">
                <a:latin typeface="Consolas" pitchFamily="49" charset="0"/>
                <a:cs typeface="Consolas" pitchFamily="49" charset="0"/>
              </a:rPr>
              <a:t>(</a:t>
            </a:r>
            <a:r>
              <a:rPr lang="en-US" sz="1400" dirty="0">
                <a:solidFill>
                  <a:srgbClr val="020002"/>
                </a:solidFill>
                <a:latin typeface="Consolas" pitchFamily="49" charset="0"/>
                <a:cs typeface="Consolas" pitchFamily="49" charset="0"/>
              </a:rPr>
              <a:t>i</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b="1" dirty="0" err="1">
                <a:solidFill>
                  <a:srgbClr val="0000FF"/>
                </a:solidFill>
                <a:latin typeface="Consolas" pitchFamily="49" charset="0"/>
                <a:cs typeface="Consolas" pitchFamily="49" charset="0"/>
              </a:rPr>
              <a:t>Console</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WriteLine</a:t>
            </a:r>
            <a:r>
              <a:rPr lang="en-US" sz="1400" dirty="0">
                <a:latin typeface="Consolas" pitchFamily="49" charset="0"/>
                <a:cs typeface="Consolas" pitchFamily="49" charset="0"/>
              </a:rPr>
              <a:t>(</a:t>
            </a:r>
            <a:r>
              <a:rPr lang="en-US" sz="1400" dirty="0">
                <a:solidFill>
                  <a:srgbClr val="A31515"/>
                </a:solidFill>
                <a:latin typeface="Consolas" pitchFamily="49" charset="0"/>
                <a:cs typeface="Consolas" pitchFamily="49" charset="0"/>
              </a:rPr>
              <a:t>"Doing something..."</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a:t>
            </a:r>
            <a:endParaRPr lang="en-US" sz="1400" dirty="0">
              <a:solidFill>
                <a:srgbClr val="000000"/>
              </a:solidFill>
              <a:latin typeface="Consolas" pitchFamily="49" charset="0"/>
              <a:cs typeface="Consolas" pitchFamily="49" charset="0"/>
            </a:endParaRPr>
          </a:p>
        </p:txBody>
      </p:sp>
      <p:pic>
        <p:nvPicPr>
          <p:cNvPr id="54274" name="Picture 2" descr="C:\Users\Pavel\AppData\Local\Temp\SNAGHTML7770f4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940" y="3072735"/>
            <a:ext cx="3048000" cy="3278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363450"/>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UI Elements</a:t>
            </a:r>
          </a:p>
        </p:txBody>
      </p:sp>
      <p:sp>
        <p:nvSpPr>
          <p:cNvPr id="3" name="Content Placeholder 2"/>
          <p:cNvSpPr>
            <a:spLocks noGrp="1"/>
          </p:cNvSpPr>
          <p:nvPr>
            <p:ph idx="1"/>
          </p:nvPr>
        </p:nvSpPr>
        <p:spPr/>
        <p:txBody>
          <a:bodyPr>
            <a:normAutofit fontScale="92500" lnSpcReduction="20000"/>
          </a:bodyPr>
          <a:lstStyle/>
          <a:p>
            <a:r>
              <a:rPr lang="en-US" dirty="0"/>
              <a:t>A user interface is handled by a single thread</a:t>
            </a:r>
          </a:p>
          <a:p>
            <a:pPr lvl="1"/>
            <a:r>
              <a:rPr lang="en-US" dirty="0" err="1"/>
              <a:t>WinForms</a:t>
            </a:r>
            <a:r>
              <a:rPr lang="en-US" dirty="0"/>
              <a:t>, WPF, Silverlight, WP7</a:t>
            </a:r>
          </a:p>
          <a:p>
            <a:r>
              <a:rPr lang="en-US" dirty="0"/>
              <a:t>Attempts to update the UI from another thread causes an exception</a:t>
            </a:r>
          </a:p>
          <a:p>
            <a:r>
              <a:rPr lang="en-US" dirty="0"/>
              <a:t>The call must be marshaled to the UI thread</a:t>
            </a:r>
          </a:p>
          <a:p>
            <a:r>
              <a:rPr lang="en-US" dirty="0"/>
              <a:t>Each technology has its own mechanism</a:t>
            </a:r>
          </a:p>
          <a:p>
            <a:pPr lvl="1"/>
            <a:r>
              <a:rPr lang="en-US" dirty="0" err="1"/>
              <a:t>WinForms</a:t>
            </a:r>
            <a:r>
              <a:rPr lang="en-US" dirty="0"/>
              <a:t>: </a:t>
            </a:r>
            <a:r>
              <a:rPr lang="en-US" b="1" dirty="0" err="1">
                <a:solidFill>
                  <a:srgbClr val="7030A0"/>
                </a:solidFill>
                <a:latin typeface="Consolas" pitchFamily="49" charset="0"/>
                <a:cs typeface="Consolas" pitchFamily="49" charset="0"/>
              </a:rPr>
              <a:t>Control.Invoke</a:t>
            </a:r>
            <a:r>
              <a:rPr lang="en-US" b="1" dirty="0">
                <a:solidFill>
                  <a:srgbClr val="7030A0"/>
                </a:solidFill>
                <a:latin typeface="Consolas" pitchFamily="49" charset="0"/>
                <a:cs typeface="Consolas" pitchFamily="49" charset="0"/>
              </a:rPr>
              <a:t>/</a:t>
            </a:r>
            <a:r>
              <a:rPr lang="en-US" b="1" dirty="0" err="1">
                <a:solidFill>
                  <a:srgbClr val="7030A0"/>
                </a:solidFill>
                <a:latin typeface="Consolas" pitchFamily="49" charset="0"/>
                <a:cs typeface="Consolas" pitchFamily="49" charset="0"/>
              </a:rPr>
              <a:t>BeginInvoke</a:t>
            </a:r>
            <a:endParaRPr lang="en-US" b="1" dirty="0">
              <a:solidFill>
                <a:srgbClr val="7030A0"/>
              </a:solidFill>
              <a:latin typeface="Consolas" pitchFamily="49" charset="0"/>
              <a:cs typeface="Consolas" pitchFamily="49" charset="0"/>
            </a:endParaRPr>
          </a:p>
          <a:p>
            <a:pPr lvl="1"/>
            <a:r>
              <a:rPr lang="en-US" dirty="0"/>
              <a:t>WPF: </a:t>
            </a:r>
            <a:r>
              <a:rPr lang="en-US" b="1" dirty="0" err="1">
                <a:solidFill>
                  <a:srgbClr val="7030A0"/>
                </a:solidFill>
                <a:latin typeface="Consolas" pitchFamily="49" charset="0"/>
                <a:cs typeface="Consolas" pitchFamily="49" charset="0"/>
              </a:rPr>
              <a:t>Dispatcher.Invoke</a:t>
            </a:r>
            <a:r>
              <a:rPr lang="en-US" b="1" dirty="0">
                <a:solidFill>
                  <a:srgbClr val="7030A0"/>
                </a:solidFill>
                <a:latin typeface="Consolas" pitchFamily="49" charset="0"/>
                <a:cs typeface="Consolas" pitchFamily="49" charset="0"/>
              </a:rPr>
              <a:t>/</a:t>
            </a:r>
            <a:r>
              <a:rPr lang="en-US" b="1" dirty="0" err="1">
                <a:solidFill>
                  <a:srgbClr val="7030A0"/>
                </a:solidFill>
                <a:latin typeface="Consolas" pitchFamily="49" charset="0"/>
                <a:cs typeface="Consolas" pitchFamily="49" charset="0"/>
              </a:rPr>
              <a:t>BeginInvoke</a:t>
            </a:r>
            <a:endParaRPr lang="en-US" b="1" dirty="0">
              <a:solidFill>
                <a:srgbClr val="7030A0"/>
              </a:solidFill>
              <a:latin typeface="Consolas" pitchFamily="49" charset="0"/>
              <a:cs typeface="Consolas" pitchFamily="49" charset="0"/>
            </a:endParaRPr>
          </a:p>
          <a:p>
            <a:pPr lvl="1"/>
            <a:r>
              <a:rPr lang="en-US" dirty="0"/>
              <a:t>Silverlight/WP7: </a:t>
            </a:r>
            <a:r>
              <a:rPr lang="en-US" b="1" dirty="0" err="1">
                <a:solidFill>
                  <a:srgbClr val="7030A0"/>
                </a:solidFill>
                <a:latin typeface="Consolas" pitchFamily="49" charset="0"/>
                <a:cs typeface="Consolas" pitchFamily="49" charset="0"/>
              </a:rPr>
              <a:t>Dispatcher.BeginInvoke</a:t>
            </a:r>
            <a:endParaRPr lang="en-US" b="1" dirty="0">
              <a:solidFill>
                <a:srgbClr val="7030A0"/>
              </a:solidFill>
              <a:latin typeface="Consolas" pitchFamily="49" charset="0"/>
              <a:cs typeface="Consolas" pitchFamily="49" charset="0"/>
            </a:endParaRPr>
          </a:p>
          <a:p>
            <a:r>
              <a:rPr lang="en-US" dirty="0"/>
              <a:t>All work through a </a:t>
            </a:r>
            <a:r>
              <a:rPr lang="en-US" b="1" dirty="0" err="1">
                <a:solidFill>
                  <a:srgbClr val="FF0000"/>
                </a:solidFill>
                <a:latin typeface="Consolas" pitchFamily="49" charset="0"/>
                <a:cs typeface="Consolas" pitchFamily="49" charset="0"/>
              </a:rPr>
              <a:t>SynchronizationContext</a:t>
            </a:r>
            <a:endParaRPr lang="en-US" b="1" dirty="0">
              <a:solidFill>
                <a:srgbClr val="FF0000"/>
              </a:solidFill>
              <a:latin typeface="Consolas" pitchFamily="49" charset="0"/>
              <a:cs typeface="Consolas" pitchFamily="49" charset="0"/>
            </a:endParaRPr>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7D262FFE-F679-43F4-ADF9-F9D82DA4A82D}" type="slidenum">
              <a:rPr lang="en-US" smtClean="0"/>
              <a:pPr/>
              <a:t>279</a:t>
            </a:fld>
            <a:endParaRPr lang="en-US"/>
          </a:p>
        </p:txBody>
      </p:sp>
    </p:spTree>
    <p:extLst>
      <p:ext uri="{BB962C8B-B14F-4D97-AF65-F5344CB8AC3E}">
        <p14:creationId xmlns:p14="http://schemas.microsoft.com/office/powerpoint/2010/main" val="16822820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Attributes</a:t>
            </a:r>
          </a:p>
        </p:txBody>
      </p:sp>
      <p:sp>
        <p:nvSpPr>
          <p:cNvPr id="3" name="Content Placeholder 2"/>
          <p:cNvSpPr>
            <a:spLocks noGrp="1"/>
          </p:cNvSpPr>
          <p:nvPr>
            <p:ph idx="1"/>
          </p:nvPr>
        </p:nvSpPr>
        <p:spPr/>
        <p:txBody>
          <a:bodyPr>
            <a:normAutofit fontScale="92500" lnSpcReduction="10000"/>
          </a:bodyPr>
          <a:lstStyle/>
          <a:p>
            <a:pPr>
              <a:lnSpc>
                <a:spcPct val="90000"/>
              </a:lnSpc>
            </a:pPr>
            <a:r>
              <a:rPr lang="en-US" dirty="0"/>
              <a:t>Allow adding modifiers without adding new keywords</a:t>
            </a:r>
          </a:p>
          <a:p>
            <a:pPr lvl="1">
              <a:lnSpc>
                <a:spcPct val="90000"/>
              </a:lnSpc>
            </a:pPr>
            <a:r>
              <a:rPr lang="en-US" dirty="0"/>
              <a:t>Keeps language neutrality</a:t>
            </a:r>
          </a:p>
          <a:p>
            <a:pPr>
              <a:lnSpc>
                <a:spcPct val="90000"/>
              </a:lnSpc>
            </a:pPr>
            <a:r>
              <a:rPr lang="en-US" dirty="0"/>
              <a:t>Declarative in nature but may be used at runtime</a:t>
            </a:r>
          </a:p>
          <a:p>
            <a:pPr>
              <a:lnSpc>
                <a:spcPct val="90000"/>
              </a:lnSpc>
            </a:pPr>
            <a:r>
              <a:rPr lang="en-US" dirty="0"/>
              <a:t>When used to support the CLI specification, are called pseudo-custom attributes</a:t>
            </a:r>
          </a:p>
          <a:p>
            <a:pPr lvl="1">
              <a:lnSpc>
                <a:spcPct val="90000"/>
              </a:lnSpc>
            </a:pPr>
            <a:r>
              <a:rPr lang="en-US" dirty="0"/>
              <a:t>Converted to a standard CLR attribute</a:t>
            </a:r>
          </a:p>
          <a:p>
            <a:pPr>
              <a:lnSpc>
                <a:spcPct val="90000"/>
              </a:lnSpc>
            </a:pPr>
            <a:r>
              <a:rPr lang="en-US" dirty="0"/>
              <a:t>Programmers may create new custom attributes to convey information used by their types</a:t>
            </a:r>
          </a:p>
          <a:p>
            <a:pPr lvl="1">
              <a:lnSpc>
                <a:spcPct val="90000"/>
              </a:lnSpc>
            </a:pPr>
            <a:r>
              <a:rPr lang="en-US" dirty="0"/>
              <a:t>By using reflection</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28</a:t>
            </a:fld>
            <a:endParaRPr lang="he-IL"/>
          </a:p>
        </p:txBody>
      </p:sp>
    </p:spTree>
  </p:cSld>
  <p:clrMapOvr>
    <a:masterClrMapping/>
  </p:clrMapOvr>
  <p:transition>
    <p:fade/>
  </p:transition>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a:t>
            </a:r>
            <a:r>
              <a:rPr lang="en-US" dirty="0"/>
              <a:t> UI Example</a:t>
            </a:r>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BAEF35E1-E8B4-4707-9B15-F4E1B030959E}" type="slidenum">
              <a:rPr lang="en-US" smtClean="0"/>
              <a:t>280</a:t>
            </a:fld>
            <a:endParaRPr lang="en-US"/>
          </a:p>
        </p:txBody>
      </p:sp>
      <p:sp>
        <p:nvSpPr>
          <p:cNvPr id="6" name="Rectangle 5"/>
          <p:cNvSpPr>
            <a:spLocks noChangeArrowheads="1"/>
          </p:cNvSpPr>
          <p:nvPr/>
        </p:nvSpPr>
        <p:spPr bwMode="auto">
          <a:xfrm>
            <a:off x="381000" y="2351544"/>
            <a:ext cx="6553200" cy="2677656"/>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274320"/>
            <a:r>
              <a:rPr lang="en-US" sz="1400" dirty="0">
                <a:solidFill>
                  <a:srgbClr val="0000FF"/>
                </a:solidFill>
                <a:latin typeface="Consolas" pitchFamily="49" charset="0"/>
                <a:cs typeface="Consolas" pitchFamily="49" charset="0"/>
              </a:rPr>
              <a:t>private</a:t>
            </a: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void</a:t>
            </a: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OnGetData</a:t>
            </a:r>
            <a:r>
              <a:rPr lang="en-US" sz="1400" dirty="0">
                <a:latin typeface="Consolas" pitchFamily="49" charset="0"/>
                <a:cs typeface="Consolas" pitchFamily="49" charset="0"/>
              </a:rPr>
              <a:t>(</a:t>
            </a:r>
            <a:r>
              <a:rPr lang="en-US" sz="1400" dirty="0">
                <a:solidFill>
                  <a:srgbClr val="0000FF"/>
                </a:solidFill>
                <a:latin typeface="Consolas" pitchFamily="49" charset="0"/>
                <a:cs typeface="Consolas" pitchFamily="49" charset="0"/>
              </a:rPr>
              <a:t>object</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sender</a:t>
            </a:r>
            <a:r>
              <a:rPr lang="en-US" sz="1400" dirty="0">
                <a:latin typeface="Consolas" pitchFamily="49" charset="0"/>
                <a:cs typeface="Consolas" pitchFamily="49" charset="0"/>
              </a:rPr>
              <a:t>, </a:t>
            </a:r>
            <a:r>
              <a:rPr lang="en-US" sz="1400" b="1" dirty="0" err="1">
                <a:solidFill>
                  <a:srgbClr val="0000FF"/>
                </a:solidFill>
                <a:latin typeface="Consolas" pitchFamily="49" charset="0"/>
                <a:cs typeface="Consolas" pitchFamily="49" charset="0"/>
              </a:rPr>
              <a:t>RoutedEventArgs</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e</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var</a:t>
            </a: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wr</a:t>
            </a:r>
            <a:r>
              <a:rPr lang="en-US" sz="1400" dirty="0">
                <a:latin typeface="Consolas" pitchFamily="49" charset="0"/>
                <a:cs typeface="Consolas" pitchFamily="49" charset="0"/>
              </a:rPr>
              <a:t> = </a:t>
            </a:r>
            <a:r>
              <a:rPr lang="en-US" sz="1400" b="1" dirty="0" err="1">
                <a:solidFill>
                  <a:srgbClr val="0000FF"/>
                </a:solidFill>
                <a:latin typeface="Consolas" pitchFamily="49" charset="0"/>
                <a:cs typeface="Consolas" pitchFamily="49" charset="0"/>
              </a:rPr>
              <a:t>WebRequest</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Create</a:t>
            </a:r>
            <a:r>
              <a:rPr lang="en-US" sz="1400" dirty="0">
                <a:latin typeface="Consolas" pitchFamily="49" charset="0"/>
                <a:cs typeface="Consolas" pitchFamily="49" charset="0"/>
              </a:rPr>
              <a:t>(</a:t>
            </a:r>
            <a:r>
              <a:rPr lang="en-US" sz="1400" dirty="0">
                <a:solidFill>
                  <a:srgbClr val="A31515"/>
                </a:solidFill>
                <a:latin typeface="Consolas" pitchFamily="49" charset="0"/>
                <a:cs typeface="Consolas" pitchFamily="49" charset="0"/>
              </a:rPr>
              <a:t>"http://msdn.microsoft.com"</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wr</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Method</a:t>
            </a:r>
            <a:r>
              <a:rPr lang="en-US" sz="1400" dirty="0">
                <a:latin typeface="Consolas" pitchFamily="49" charset="0"/>
                <a:cs typeface="Consolas" pitchFamily="49" charset="0"/>
              </a:rPr>
              <a:t> = </a:t>
            </a:r>
            <a:r>
              <a:rPr lang="en-US" sz="1400" dirty="0">
                <a:solidFill>
                  <a:srgbClr val="A31515"/>
                </a:solidFill>
                <a:latin typeface="Consolas" pitchFamily="49" charset="0"/>
                <a:cs typeface="Consolas" pitchFamily="49" charset="0"/>
              </a:rPr>
              <a:t>"HEAD"</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var</a:t>
            </a: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sc</a:t>
            </a:r>
            <a:r>
              <a:rPr lang="en-US" sz="1400" dirty="0">
                <a:latin typeface="Consolas" pitchFamily="49" charset="0"/>
                <a:cs typeface="Consolas" pitchFamily="49" charset="0"/>
              </a:rPr>
              <a:t> = </a:t>
            </a:r>
            <a:r>
              <a:rPr lang="en-US" sz="1400" b="1" dirty="0" err="1">
                <a:solidFill>
                  <a:srgbClr val="0000FF"/>
                </a:solidFill>
                <a:latin typeface="Consolas" pitchFamily="49" charset="0"/>
                <a:cs typeface="Consolas" pitchFamily="49" charset="0"/>
              </a:rPr>
              <a:t>SynchronizationContext</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Current</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wr</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BeginGetResponse</a:t>
            </a:r>
            <a:r>
              <a:rPr lang="en-US" sz="1400" dirty="0">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ar</a:t>
            </a:r>
            <a:r>
              <a:rPr lang="en-US" sz="1400" dirty="0">
                <a:latin typeface="Consolas" pitchFamily="49" charset="0"/>
                <a:cs typeface="Consolas" pitchFamily="49" charset="0"/>
              </a:rPr>
              <a:t> =&gt;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var</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response</a:t>
            </a:r>
            <a:r>
              <a:rPr lang="en-US" sz="1400" dirty="0">
                <a:latin typeface="Consolas" pitchFamily="49" charset="0"/>
                <a:cs typeface="Consolas" pitchFamily="49" charset="0"/>
              </a:rPr>
              <a:t> = </a:t>
            </a:r>
            <a:r>
              <a:rPr lang="en-US" sz="1400" dirty="0" err="1">
                <a:solidFill>
                  <a:srgbClr val="020002"/>
                </a:solidFill>
                <a:latin typeface="Consolas" pitchFamily="49" charset="0"/>
                <a:cs typeface="Consolas" pitchFamily="49" charset="0"/>
              </a:rPr>
              <a:t>wr</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EndGetResponse</a:t>
            </a:r>
            <a:r>
              <a:rPr lang="en-US" sz="1400" dirty="0">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ar</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string</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headers</a:t>
            </a:r>
            <a:r>
              <a:rPr lang="en-US" sz="1400" dirty="0">
                <a:latin typeface="Consolas" pitchFamily="49" charset="0"/>
                <a:cs typeface="Consolas" pitchFamily="49" charset="0"/>
              </a:rPr>
              <a:t> = </a:t>
            </a:r>
            <a:r>
              <a:rPr lang="en-US" sz="1400" dirty="0" err="1">
                <a:solidFill>
                  <a:srgbClr val="020002"/>
                </a:solidFill>
                <a:latin typeface="Consolas" pitchFamily="49" charset="0"/>
                <a:cs typeface="Consolas" pitchFamily="49" charset="0"/>
              </a:rPr>
              <a:t>ParseHeaders</a:t>
            </a:r>
            <a:r>
              <a:rPr lang="en-US" sz="1400" dirty="0">
                <a:latin typeface="Consolas" pitchFamily="49" charset="0"/>
                <a:cs typeface="Consolas" pitchFamily="49" charset="0"/>
              </a:rPr>
              <a:t>(</a:t>
            </a:r>
            <a:r>
              <a:rPr lang="en-US" sz="1400" dirty="0">
                <a:solidFill>
                  <a:srgbClr val="020002"/>
                </a:solidFill>
                <a:latin typeface="Consolas" pitchFamily="49" charset="0"/>
                <a:cs typeface="Consolas" pitchFamily="49" charset="0"/>
              </a:rPr>
              <a:t>response</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sc</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Post</a:t>
            </a:r>
            <a:r>
              <a:rPr lang="en-US" sz="1400" dirty="0">
                <a:latin typeface="Consolas" pitchFamily="49" charset="0"/>
                <a:cs typeface="Consolas" pitchFamily="49" charset="0"/>
              </a:rPr>
              <a:t>(</a:t>
            </a:r>
            <a:r>
              <a:rPr lang="en-US" sz="1400" dirty="0">
                <a:solidFill>
                  <a:srgbClr val="0000FF"/>
                </a:solidFill>
                <a:latin typeface="Consolas" pitchFamily="49" charset="0"/>
                <a:cs typeface="Consolas" pitchFamily="49" charset="0"/>
              </a:rPr>
              <a:t>delegate</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_</a:t>
            </a:r>
            <a:r>
              <a:rPr lang="en-US" sz="1400" dirty="0" err="1">
                <a:solidFill>
                  <a:srgbClr val="020002"/>
                </a:solidFill>
                <a:latin typeface="Consolas" pitchFamily="49" charset="0"/>
                <a:cs typeface="Consolas" pitchFamily="49" charset="0"/>
              </a:rPr>
              <a:t>data</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Text</a:t>
            </a:r>
            <a:r>
              <a:rPr lang="en-US" sz="1400" dirty="0">
                <a:latin typeface="Consolas" pitchFamily="49" charset="0"/>
                <a:cs typeface="Consolas" pitchFamily="49" charset="0"/>
              </a:rPr>
              <a:t> = </a:t>
            </a:r>
            <a:r>
              <a:rPr lang="en-US" sz="1400" dirty="0">
                <a:solidFill>
                  <a:srgbClr val="020002"/>
                </a:solidFill>
                <a:latin typeface="Consolas" pitchFamily="49" charset="0"/>
                <a:cs typeface="Consolas" pitchFamily="49" charset="0"/>
              </a:rPr>
              <a:t>headers</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 </a:t>
            </a:r>
            <a:r>
              <a:rPr lang="en-US" sz="1400" dirty="0">
                <a:solidFill>
                  <a:srgbClr val="0000FF"/>
                </a:solidFill>
                <a:latin typeface="Consolas" pitchFamily="49" charset="0"/>
                <a:cs typeface="Consolas" pitchFamily="49" charset="0"/>
              </a:rPr>
              <a:t>null</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 </a:t>
            </a:r>
            <a:r>
              <a:rPr lang="en-US" sz="1400" dirty="0">
                <a:solidFill>
                  <a:srgbClr val="0000FF"/>
                </a:solidFill>
                <a:latin typeface="Consolas" pitchFamily="49" charset="0"/>
                <a:cs typeface="Consolas" pitchFamily="49" charset="0"/>
              </a:rPr>
              <a:t>null</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a:t>
            </a:r>
            <a:endParaRPr lang="en-US" sz="1400" dirty="0">
              <a:solidFill>
                <a:srgbClr val="000000"/>
              </a:solidFill>
              <a:latin typeface="Consolas" pitchFamily="49" charset="0"/>
              <a:cs typeface="Consolas" pitchFamily="49" charset="0"/>
            </a:endParaRPr>
          </a:p>
        </p:txBody>
      </p:sp>
      <p:sp>
        <p:nvSpPr>
          <p:cNvPr id="7" name="Rectangle 6"/>
          <p:cNvSpPr/>
          <p:nvPr/>
        </p:nvSpPr>
        <p:spPr>
          <a:xfrm>
            <a:off x="6324600" y="2838034"/>
            <a:ext cx="2514600" cy="584775"/>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1600" dirty="0"/>
              <a:t>Capture context on the UI thread</a:t>
            </a:r>
          </a:p>
        </p:txBody>
      </p:sp>
      <p:cxnSp>
        <p:nvCxnSpPr>
          <p:cNvPr id="8" name="Straight Arrow Connector 7"/>
          <p:cNvCxnSpPr>
            <a:stCxn id="7" idx="1"/>
          </p:cNvCxnSpPr>
          <p:nvPr/>
        </p:nvCxnSpPr>
        <p:spPr>
          <a:xfrm flipH="1">
            <a:off x="4800600" y="3130422"/>
            <a:ext cx="1524000" cy="0"/>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096000" y="3723144"/>
            <a:ext cx="2514600" cy="584775"/>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1600" dirty="0"/>
              <a:t>Marshal back to the UI thread</a:t>
            </a:r>
          </a:p>
        </p:txBody>
      </p:sp>
      <p:cxnSp>
        <p:nvCxnSpPr>
          <p:cNvPr id="12" name="Straight Arrow Connector 11"/>
          <p:cNvCxnSpPr>
            <a:stCxn id="11" idx="1"/>
          </p:cNvCxnSpPr>
          <p:nvPr/>
        </p:nvCxnSpPr>
        <p:spPr>
          <a:xfrm flipH="1">
            <a:off x="3048000" y="4015532"/>
            <a:ext cx="3048000" cy="0"/>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721682"/>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BackgroundWorker Component</a:t>
            </a:r>
            <a:endParaRPr lang="en-GB" dirty="0"/>
          </a:p>
        </p:txBody>
      </p:sp>
      <p:sp>
        <p:nvSpPr>
          <p:cNvPr id="5" name="Content Placeholder 4"/>
          <p:cNvSpPr>
            <a:spLocks noGrp="1"/>
          </p:cNvSpPr>
          <p:nvPr>
            <p:ph idx="1"/>
          </p:nvPr>
        </p:nvSpPr>
        <p:spPr/>
        <p:txBody>
          <a:bodyPr>
            <a:normAutofit fontScale="77500" lnSpcReduction="20000"/>
          </a:bodyPr>
          <a:lstStyle/>
          <a:p>
            <a:r>
              <a:rPr lang="en-US" dirty="0"/>
              <a:t>Convenient way to do “background” processing (not on the UI thread) without doing explicit threading</a:t>
            </a:r>
          </a:p>
          <a:p>
            <a:r>
              <a:rPr lang="en-US" dirty="0"/>
              <a:t>Essential usage</a:t>
            </a:r>
          </a:p>
          <a:p>
            <a:pPr lvl="1"/>
            <a:r>
              <a:rPr lang="en-US" dirty="0"/>
              <a:t>Create an instance of </a:t>
            </a:r>
            <a:r>
              <a:rPr lang="en-US" b="1" dirty="0" err="1">
                <a:solidFill>
                  <a:srgbClr val="FF0000"/>
                </a:solidFill>
                <a:latin typeface="Consolas" pitchFamily="49" charset="0"/>
                <a:cs typeface="Consolas" pitchFamily="49" charset="0"/>
              </a:rPr>
              <a:t>System.ComponentModel.BackgroundWorker</a:t>
            </a:r>
            <a:endParaRPr lang="en-US" b="1" dirty="0">
              <a:solidFill>
                <a:srgbClr val="FF0000"/>
              </a:solidFill>
              <a:latin typeface="Consolas" pitchFamily="49" charset="0"/>
              <a:cs typeface="Consolas" pitchFamily="49" charset="0"/>
            </a:endParaRPr>
          </a:p>
          <a:p>
            <a:pPr lvl="2"/>
            <a:r>
              <a:rPr lang="en-US" dirty="0"/>
              <a:t>Usually as a filed of the containing form / window</a:t>
            </a:r>
          </a:p>
          <a:p>
            <a:pPr lvl="1"/>
            <a:r>
              <a:rPr lang="en-US" dirty="0"/>
              <a:t>Connect to events</a:t>
            </a:r>
          </a:p>
          <a:p>
            <a:pPr lvl="2"/>
            <a:r>
              <a:rPr lang="en-US" b="1" dirty="0" err="1">
                <a:solidFill>
                  <a:srgbClr val="A06610"/>
                </a:solidFill>
                <a:latin typeface="Consolas" pitchFamily="49" charset="0"/>
                <a:cs typeface="Consolas" pitchFamily="49" charset="0"/>
              </a:rPr>
              <a:t>DoWork</a:t>
            </a:r>
            <a:endParaRPr lang="en-US" b="1" dirty="0">
              <a:solidFill>
                <a:srgbClr val="A06610"/>
              </a:solidFill>
              <a:latin typeface="Consolas" pitchFamily="49" charset="0"/>
              <a:cs typeface="Consolas" pitchFamily="49" charset="0"/>
            </a:endParaRPr>
          </a:p>
          <a:p>
            <a:pPr lvl="3"/>
            <a:r>
              <a:rPr lang="en-US" dirty="0"/>
              <a:t>The event handler is called on a different thread to do the actual work</a:t>
            </a:r>
          </a:p>
          <a:p>
            <a:pPr lvl="3"/>
            <a:r>
              <a:rPr lang="en-US" dirty="0"/>
              <a:t>Put result (if any) into the </a:t>
            </a:r>
            <a:r>
              <a:rPr lang="en-US" b="1" dirty="0" err="1">
                <a:solidFill>
                  <a:srgbClr val="002060"/>
                </a:solidFill>
                <a:latin typeface="Consolas" pitchFamily="49" charset="0"/>
                <a:cs typeface="Consolas" pitchFamily="49" charset="0"/>
              </a:rPr>
              <a:t>DoWorkEventArgs.Result</a:t>
            </a:r>
            <a:r>
              <a:rPr lang="en-US" dirty="0"/>
              <a:t> property</a:t>
            </a:r>
          </a:p>
          <a:p>
            <a:pPr lvl="2"/>
            <a:r>
              <a:rPr lang="en-US" b="1" dirty="0" err="1">
                <a:solidFill>
                  <a:srgbClr val="A06610"/>
                </a:solidFill>
                <a:latin typeface="Consolas" pitchFamily="49" charset="0"/>
                <a:cs typeface="Consolas" pitchFamily="49" charset="0"/>
              </a:rPr>
              <a:t>RunWorkerCompleted</a:t>
            </a:r>
            <a:endParaRPr lang="en-US" b="1" dirty="0">
              <a:solidFill>
                <a:srgbClr val="A06610"/>
              </a:solidFill>
              <a:latin typeface="Consolas" pitchFamily="49" charset="0"/>
              <a:cs typeface="Consolas" pitchFamily="49" charset="0"/>
            </a:endParaRPr>
          </a:p>
          <a:p>
            <a:pPr lvl="3"/>
            <a:r>
              <a:rPr lang="en-US" dirty="0"/>
              <a:t>Notifies when all is done (or cancelled) on the UI thread</a:t>
            </a:r>
          </a:p>
          <a:p>
            <a:pPr lvl="1"/>
            <a:r>
              <a:rPr lang="en-US" dirty="0"/>
              <a:t>Initiate work</a:t>
            </a:r>
          </a:p>
          <a:p>
            <a:pPr lvl="2"/>
            <a:r>
              <a:rPr lang="en-US" dirty="0"/>
              <a:t>Call the </a:t>
            </a:r>
            <a:r>
              <a:rPr lang="en-US" b="1" dirty="0" err="1">
                <a:solidFill>
                  <a:srgbClr val="7030A0"/>
                </a:solidFill>
                <a:latin typeface="Consolas" pitchFamily="49" charset="0"/>
                <a:cs typeface="Consolas" pitchFamily="49" charset="0"/>
              </a:rPr>
              <a:t>RunWorkerAsync</a:t>
            </a:r>
            <a:r>
              <a:rPr lang="en-US" dirty="0"/>
              <a:t> method</a:t>
            </a:r>
          </a:p>
          <a:p>
            <a:pPr lvl="3"/>
            <a:endParaRPr lang="en-GB" dirty="0"/>
          </a:p>
        </p:txBody>
      </p:sp>
      <p:sp>
        <p:nvSpPr>
          <p:cNvPr id="3" name="Footer Placeholder 2"/>
          <p:cNvSpPr>
            <a:spLocks noGrp="1"/>
          </p:cNvSpPr>
          <p:nvPr>
            <p:ph type="ftr" sz="quarter" idx="11"/>
          </p:nvPr>
        </p:nvSpPr>
        <p:spPr/>
        <p:txBody>
          <a:bodyPr/>
          <a:lstStyle/>
          <a:p>
            <a:r>
              <a:rPr lang="en-US"/>
              <a:t>(C)2011 by Pavel Yosifovich</a:t>
            </a:r>
          </a:p>
        </p:txBody>
      </p:sp>
      <p:sp>
        <p:nvSpPr>
          <p:cNvPr id="4" name="Slide Number Placeholder 3"/>
          <p:cNvSpPr>
            <a:spLocks noGrp="1"/>
          </p:cNvSpPr>
          <p:nvPr>
            <p:ph type="sldNum" sz="quarter" idx="12"/>
          </p:nvPr>
        </p:nvSpPr>
        <p:spPr/>
        <p:txBody>
          <a:bodyPr/>
          <a:lstStyle/>
          <a:p>
            <a:fld id="{A9981FC0-48D1-4A01-A438-C7C289B6623F}" type="slidenum">
              <a:rPr lang="en-US" smtClean="0"/>
              <a:pPr/>
              <a:t>281</a:t>
            </a:fld>
            <a:endParaRPr lang="en-US"/>
          </a:p>
        </p:txBody>
      </p:sp>
    </p:spTree>
    <p:extLst>
      <p:ext uri="{BB962C8B-B14F-4D97-AF65-F5344CB8AC3E}">
        <p14:creationId xmlns:p14="http://schemas.microsoft.com/office/powerpoint/2010/main" val="2716630026"/>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t>
            </a:r>
            <a:r>
              <a:rPr lang="en-US" dirty="0" err="1">
                <a:latin typeface="Consolas" pitchFamily="49" charset="0"/>
                <a:cs typeface="Consolas" pitchFamily="49" charset="0"/>
              </a:rPr>
              <a:t>BackgroundWorker</a:t>
            </a:r>
            <a:endParaRPr lang="en-GB" dirty="0">
              <a:latin typeface="Consolas" pitchFamily="49" charset="0"/>
              <a:cs typeface="Consolas" pitchFamily="49" charset="0"/>
            </a:endParaRPr>
          </a:p>
        </p:txBody>
      </p:sp>
      <p:sp>
        <p:nvSpPr>
          <p:cNvPr id="3" name="Footer Placeholder 2"/>
          <p:cNvSpPr>
            <a:spLocks noGrp="1"/>
          </p:cNvSpPr>
          <p:nvPr>
            <p:ph type="ftr" sz="quarter" idx="11"/>
          </p:nvPr>
        </p:nvSpPr>
        <p:spPr/>
        <p:txBody>
          <a:bodyPr/>
          <a:lstStyle/>
          <a:p>
            <a:r>
              <a:rPr lang="en-US"/>
              <a:t>(C)2011 by Pavel Yosifovich</a:t>
            </a:r>
          </a:p>
        </p:txBody>
      </p:sp>
      <p:sp>
        <p:nvSpPr>
          <p:cNvPr id="4" name="Slide Number Placeholder 3"/>
          <p:cNvSpPr>
            <a:spLocks noGrp="1"/>
          </p:cNvSpPr>
          <p:nvPr>
            <p:ph type="sldNum" sz="quarter" idx="12"/>
          </p:nvPr>
        </p:nvSpPr>
        <p:spPr/>
        <p:txBody>
          <a:bodyPr/>
          <a:lstStyle/>
          <a:p>
            <a:fld id="{A9981FC0-48D1-4A01-A438-C7C289B6623F}" type="slidenum">
              <a:rPr lang="en-US" smtClean="0"/>
              <a:pPr/>
              <a:t>282</a:t>
            </a:fld>
            <a:endParaRPr lang="en-US"/>
          </a:p>
        </p:txBody>
      </p:sp>
      <p:sp>
        <p:nvSpPr>
          <p:cNvPr id="5" name="Content Placeholder 4"/>
          <p:cNvSpPr>
            <a:spLocks noGrp="1"/>
          </p:cNvSpPr>
          <p:nvPr>
            <p:ph sz="quarter" idx="1"/>
          </p:nvPr>
        </p:nvSpPr>
        <p:spPr/>
        <p:txBody>
          <a:bodyPr>
            <a:normAutofit fontScale="92500" lnSpcReduction="20000"/>
          </a:bodyPr>
          <a:lstStyle/>
          <a:p>
            <a:r>
              <a:rPr lang="en-US" sz="3600" dirty="0"/>
              <a:t>Cancellation</a:t>
            </a:r>
          </a:p>
          <a:p>
            <a:pPr lvl="1"/>
            <a:r>
              <a:rPr lang="en-US" sz="2800" dirty="0"/>
              <a:t>Set </a:t>
            </a:r>
            <a:r>
              <a:rPr lang="en-US" sz="2800" b="1" dirty="0" err="1">
                <a:solidFill>
                  <a:srgbClr val="002060"/>
                </a:solidFill>
                <a:latin typeface="Consolas" pitchFamily="49" charset="0"/>
                <a:cs typeface="Consolas" pitchFamily="49" charset="0"/>
              </a:rPr>
              <a:t>WorkerSupportsCancellation</a:t>
            </a:r>
            <a:r>
              <a:rPr lang="en-US" sz="2800" dirty="0"/>
              <a:t> to</a:t>
            </a:r>
            <a:r>
              <a:rPr lang="en-US" sz="2800" dirty="0">
                <a:latin typeface="Consolas" pitchFamily="49" charset="0"/>
                <a:cs typeface="Consolas" pitchFamily="49" charset="0"/>
              </a:rPr>
              <a:t> true</a:t>
            </a:r>
            <a:endParaRPr lang="en-US" sz="2800" dirty="0"/>
          </a:p>
          <a:p>
            <a:pPr lvl="1"/>
            <a:r>
              <a:rPr lang="en-US" sz="2800" dirty="0"/>
              <a:t>Call </a:t>
            </a:r>
            <a:r>
              <a:rPr lang="en-US" sz="2800" b="1" dirty="0" err="1">
                <a:solidFill>
                  <a:srgbClr val="FF0000"/>
                </a:solidFill>
                <a:latin typeface="Consolas" pitchFamily="49" charset="0"/>
                <a:cs typeface="Consolas" pitchFamily="49" charset="0"/>
              </a:rPr>
              <a:t>CancelAsync</a:t>
            </a:r>
            <a:r>
              <a:rPr lang="en-US" sz="2800" dirty="0"/>
              <a:t> to request cancellation</a:t>
            </a:r>
          </a:p>
          <a:p>
            <a:pPr lvl="1"/>
            <a:r>
              <a:rPr lang="en-US" sz="2800" dirty="0"/>
              <a:t>Poll the </a:t>
            </a:r>
            <a:r>
              <a:rPr lang="en-US" sz="2800" b="1" dirty="0" err="1">
                <a:solidFill>
                  <a:srgbClr val="002060"/>
                </a:solidFill>
                <a:latin typeface="Consolas" pitchFamily="49" charset="0"/>
                <a:cs typeface="Consolas" pitchFamily="49" charset="0"/>
              </a:rPr>
              <a:t>CancellationPending</a:t>
            </a:r>
            <a:r>
              <a:rPr lang="en-US" sz="2800" dirty="0"/>
              <a:t> periodically; if true, return from the </a:t>
            </a:r>
            <a:r>
              <a:rPr lang="en-US" sz="2800" dirty="0" err="1">
                <a:latin typeface="Consolas" pitchFamily="49" charset="0"/>
                <a:cs typeface="Consolas" pitchFamily="49" charset="0"/>
              </a:rPr>
              <a:t>DoWork</a:t>
            </a:r>
            <a:r>
              <a:rPr lang="en-US" sz="2800" dirty="0"/>
              <a:t> event handler as quickly as you can</a:t>
            </a:r>
          </a:p>
          <a:p>
            <a:r>
              <a:rPr lang="en-US" sz="3600" dirty="0"/>
              <a:t>Progress report</a:t>
            </a:r>
          </a:p>
          <a:p>
            <a:pPr lvl="1"/>
            <a:r>
              <a:rPr lang="en-US" sz="2800" dirty="0"/>
              <a:t>Set </a:t>
            </a:r>
            <a:r>
              <a:rPr lang="en-US" sz="2800" b="1" dirty="0" err="1">
                <a:solidFill>
                  <a:srgbClr val="002060"/>
                </a:solidFill>
                <a:latin typeface="Consolas" pitchFamily="49" charset="0"/>
                <a:cs typeface="Consolas" pitchFamily="49" charset="0"/>
              </a:rPr>
              <a:t>WorkerReportProgress</a:t>
            </a:r>
            <a:r>
              <a:rPr lang="en-US" sz="2800" dirty="0"/>
              <a:t> property to true</a:t>
            </a:r>
          </a:p>
          <a:p>
            <a:pPr lvl="1"/>
            <a:r>
              <a:rPr lang="en-US" sz="2800" dirty="0"/>
              <a:t>Call the </a:t>
            </a:r>
            <a:r>
              <a:rPr lang="en-US" sz="2800" b="1" dirty="0" err="1">
                <a:solidFill>
                  <a:srgbClr val="7030A0"/>
                </a:solidFill>
                <a:latin typeface="Consolas" pitchFamily="49" charset="0"/>
                <a:cs typeface="Consolas" pitchFamily="49" charset="0"/>
              </a:rPr>
              <a:t>ReportProgess</a:t>
            </a:r>
            <a:r>
              <a:rPr lang="en-US" sz="2800" dirty="0"/>
              <a:t> method periodically to indicate progress</a:t>
            </a:r>
          </a:p>
          <a:p>
            <a:pPr lvl="1"/>
            <a:r>
              <a:rPr lang="en-US" sz="2800" dirty="0"/>
              <a:t>Handle the </a:t>
            </a:r>
            <a:r>
              <a:rPr lang="en-US" sz="2800" b="1" dirty="0" err="1">
                <a:solidFill>
                  <a:srgbClr val="A06610"/>
                </a:solidFill>
                <a:latin typeface="Consolas" pitchFamily="49" charset="0"/>
                <a:cs typeface="Consolas" pitchFamily="49" charset="0"/>
              </a:rPr>
              <a:t>ProgressChanged</a:t>
            </a:r>
            <a:r>
              <a:rPr lang="en-US" sz="2800" dirty="0"/>
              <a:t> event (fired on the UI thread) to update any UI controls (e.g. progress bar)</a:t>
            </a:r>
          </a:p>
          <a:p>
            <a:pPr lvl="2"/>
            <a:endParaRPr lang="en-US" sz="2400" dirty="0"/>
          </a:p>
          <a:p>
            <a:pPr lvl="2"/>
            <a:endParaRPr lang="en-GB" sz="2400" dirty="0"/>
          </a:p>
        </p:txBody>
      </p:sp>
    </p:spTree>
    <p:extLst>
      <p:ext uri="{BB962C8B-B14F-4D97-AF65-F5344CB8AC3E}">
        <p14:creationId xmlns:p14="http://schemas.microsoft.com/office/powerpoint/2010/main" val="459924677"/>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Task is a high level abstraction</a:t>
            </a:r>
          </a:p>
          <a:p>
            <a:r>
              <a:rPr lang="en-US" dirty="0"/>
              <a:t>Tasks are manageable and can return results</a:t>
            </a:r>
          </a:p>
          <a:p>
            <a:r>
              <a:rPr lang="en-US" dirty="0"/>
              <a:t>A new cancellation pattern exists for tasks and non-tasks</a:t>
            </a:r>
          </a:p>
          <a:p>
            <a:r>
              <a:rPr lang="en-US" dirty="0"/>
              <a:t>The </a:t>
            </a:r>
            <a:r>
              <a:rPr lang="en-US" dirty="0">
                <a:latin typeface="Consolas" pitchFamily="49" charset="0"/>
                <a:cs typeface="Consolas" pitchFamily="49" charset="0"/>
              </a:rPr>
              <a:t>Parallel</a:t>
            </a:r>
            <a:r>
              <a:rPr lang="en-US" dirty="0"/>
              <a:t> class provides easy parallelism for simple scenarios</a:t>
            </a:r>
          </a:p>
          <a:p>
            <a:r>
              <a:rPr lang="en-US" dirty="0"/>
              <a:t>Concurrent collection classes provide thread safety without additional code</a:t>
            </a:r>
          </a:p>
          <a:p>
            <a:endParaRPr lang="en-US"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283</a:t>
            </a:fld>
            <a:endParaRPr lang="he-IL"/>
          </a:p>
        </p:txBody>
      </p:sp>
    </p:spTree>
    <p:extLst>
      <p:ext uri="{BB962C8B-B14F-4D97-AF65-F5344CB8AC3E}">
        <p14:creationId xmlns:p14="http://schemas.microsoft.com/office/powerpoint/2010/main" val="3442310385"/>
      </p:ext>
    </p:extLst>
  </p:cSld>
  <p:clrMapOvr>
    <a:masterClrMapping/>
  </p:clrMapOvr>
  <p:transition>
    <p:fade/>
  </p:transition>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itle 3"/>
          <p:cNvSpPr>
            <a:spLocks noGrp="1"/>
          </p:cNvSpPr>
          <p:nvPr>
            <p:ph type="title"/>
          </p:nvPr>
        </p:nvSpPr>
        <p:spPr/>
        <p:txBody>
          <a:bodyPr/>
          <a:lstStyle/>
          <a:p>
            <a:r>
              <a:rPr lang="en-US" dirty="0"/>
              <a:t>C# 4.0 &amp; C# 5.0</a:t>
            </a:r>
            <a:endParaRPr lang="he-IL" dirty="0"/>
          </a:p>
        </p:txBody>
      </p:sp>
      <p:sp>
        <p:nvSpPr>
          <p:cNvPr id="175106" name="Subtitle 4"/>
          <p:cNvSpPr>
            <a:spLocks noGrp="1"/>
          </p:cNvSpPr>
          <p:nvPr>
            <p:ph type="body" idx="1"/>
          </p:nvPr>
        </p:nvSpPr>
        <p:spPr/>
        <p:txBody>
          <a:bodyPr/>
          <a:lstStyle/>
          <a:p>
            <a:r>
              <a:rPr lang="en-US" dirty="0"/>
              <a:t>Module 9</a:t>
            </a:r>
            <a:endParaRPr lang="he-IL" dirty="0"/>
          </a:p>
        </p:txBody>
      </p:sp>
    </p:spTree>
    <p:extLst>
      <p:ext uri="{BB962C8B-B14F-4D97-AF65-F5344CB8AC3E}">
        <p14:creationId xmlns:p14="http://schemas.microsoft.com/office/powerpoint/2010/main" val="3229177532"/>
      </p:ext>
    </p:extLst>
  </p:cSld>
  <p:clrMapOvr>
    <a:masterClrMapping/>
  </p:clrMapOvr>
  <p:transition>
    <p:fade/>
  </p:transition>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idx="1"/>
          </p:nvPr>
        </p:nvSpPr>
        <p:spPr/>
        <p:txBody>
          <a:bodyPr>
            <a:normAutofit lnSpcReduction="10000"/>
          </a:bodyPr>
          <a:lstStyle/>
          <a:p>
            <a:pPr lvl="0"/>
            <a:r>
              <a:rPr lang="en-US" dirty="0"/>
              <a:t>C# evolution</a:t>
            </a:r>
          </a:p>
          <a:p>
            <a:pPr lvl="0"/>
            <a:r>
              <a:rPr lang="en-US" dirty="0"/>
              <a:t>Default &amp; named arguments</a:t>
            </a:r>
          </a:p>
          <a:p>
            <a:pPr lvl="0"/>
            <a:r>
              <a:rPr lang="en-US" dirty="0"/>
              <a:t>Dynamic typing</a:t>
            </a:r>
          </a:p>
          <a:p>
            <a:pPr lvl="0"/>
            <a:r>
              <a:rPr lang="en-US" dirty="0"/>
              <a:t>COM </a:t>
            </a:r>
            <a:r>
              <a:rPr lang="en-US" dirty="0" err="1"/>
              <a:t>interop</a:t>
            </a:r>
            <a:r>
              <a:rPr lang="en-US" dirty="0"/>
              <a:t> improvements</a:t>
            </a:r>
          </a:p>
          <a:p>
            <a:pPr lvl="0"/>
            <a:r>
              <a:rPr lang="en-US" dirty="0"/>
              <a:t>Generic variance</a:t>
            </a:r>
          </a:p>
          <a:p>
            <a:pPr lvl="0"/>
            <a:r>
              <a:rPr lang="en-US" dirty="0"/>
              <a:t>Asynchronous programming</a:t>
            </a:r>
          </a:p>
          <a:p>
            <a:pPr lvl="0"/>
            <a:r>
              <a:rPr lang="en-US" dirty="0"/>
              <a:t>The </a:t>
            </a:r>
            <a:r>
              <a:rPr lang="en-US" dirty="0" err="1">
                <a:latin typeface="Consolas" pitchFamily="49" charset="0"/>
                <a:cs typeface="Consolas" pitchFamily="49" charset="0"/>
              </a:rPr>
              <a:t>async</a:t>
            </a:r>
            <a:r>
              <a:rPr lang="en-US" dirty="0"/>
              <a:t> and </a:t>
            </a:r>
            <a:r>
              <a:rPr lang="en-US" dirty="0">
                <a:latin typeface="Consolas" pitchFamily="49" charset="0"/>
                <a:cs typeface="Consolas" pitchFamily="49" charset="0"/>
              </a:rPr>
              <a:t>await</a:t>
            </a:r>
            <a:r>
              <a:rPr lang="en-US" dirty="0"/>
              <a:t> keywords</a:t>
            </a:r>
          </a:p>
          <a:p>
            <a:r>
              <a:rPr lang="en-US" dirty="0"/>
              <a:t>More asynchronous scenarios</a:t>
            </a:r>
          </a:p>
        </p:txBody>
      </p:sp>
      <p:sp>
        <p:nvSpPr>
          <p:cNvPr id="6" name="Footer Placeholder 5"/>
          <p:cNvSpPr>
            <a:spLocks noGrp="1"/>
          </p:cNvSpPr>
          <p:nvPr>
            <p:ph type="ftr" sz="quarter" idx="11"/>
          </p:nvPr>
        </p:nvSpPr>
        <p:spPr/>
        <p:txBody>
          <a:bodyPr/>
          <a:lstStyle/>
          <a:p>
            <a:r>
              <a:rPr lang="en-US"/>
              <a:t>(C)2011 by Pavel Yosifovich</a:t>
            </a:r>
          </a:p>
        </p:txBody>
      </p:sp>
      <p:sp>
        <p:nvSpPr>
          <p:cNvPr id="7" name="Slide Number Placeholder 6"/>
          <p:cNvSpPr>
            <a:spLocks noGrp="1"/>
          </p:cNvSpPr>
          <p:nvPr>
            <p:ph type="sldNum" sz="quarter" idx="12"/>
          </p:nvPr>
        </p:nvSpPr>
        <p:spPr/>
        <p:txBody>
          <a:bodyPr/>
          <a:lstStyle/>
          <a:p>
            <a:fld id="{301210FF-26AF-45AE-9015-DF8621E89FCE}" type="slidenum">
              <a:rPr lang="en-US" smtClean="0"/>
              <a:t>285</a:t>
            </a:fld>
            <a:endParaRPr lang="en-US"/>
          </a:p>
        </p:txBody>
      </p:sp>
    </p:spTree>
    <p:extLst>
      <p:ext uri="{BB962C8B-B14F-4D97-AF65-F5344CB8AC3E}">
        <p14:creationId xmlns:p14="http://schemas.microsoft.com/office/powerpoint/2010/main" val="2274787522"/>
      </p:ext>
    </p:extLst>
  </p:cSld>
  <p:clrMapOvr>
    <a:masterClrMapping/>
  </p:clrMapOvr>
  <p:transition>
    <p:fade/>
  </p:transition>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a:t>The Evolution of C#</a:t>
            </a:r>
            <a:endParaRPr lang="en-US" dirty="0"/>
          </a:p>
        </p:txBody>
      </p:sp>
      <p:sp>
        <p:nvSpPr>
          <p:cNvPr id="2" name="Content Placeholder 1"/>
          <p:cNvSpPr>
            <a:spLocks noGrp="1"/>
          </p:cNvSpPr>
          <p:nvPr>
            <p:ph idx="1"/>
          </p:nvPr>
        </p:nvSpPr>
        <p:spPr/>
        <p:txBody>
          <a:bodyPr/>
          <a:lstStyle/>
          <a:p>
            <a:endParaRPr lang="en-US"/>
          </a:p>
        </p:txBody>
      </p:sp>
      <p:sp>
        <p:nvSpPr>
          <p:cNvPr id="403461" name="Oval 5"/>
          <p:cNvSpPr>
            <a:spLocks noChangeArrowheads="1"/>
          </p:cNvSpPr>
          <p:nvPr/>
        </p:nvSpPr>
        <p:spPr bwMode="auto">
          <a:xfrm rot="1391691">
            <a:off x="2074863" y="5688013"/>
            <a:ext cx="287337" cy="287337"/>
          </a:xfrm>
          <a:prstGeom prst="ellipse">
            <a:avLst/>
          </a:prstGeom>
          <a:ln>
            <a:solidFill>
              <a:schemeClr val="tx1"/>
            </a:solidFill>
            <a:headEnd/>
            <a:tailEnd/>
          </a:ln>
        </p:spPr>
        <p:style>
          <a:lnRef idx="1">
            <a:schemeClr val="accent5"/>
          </a:lnRef>
          <a:fillRef idx="3">
            <a:schemeClr val="accent5"/>
          </a:fillRef>
          <a:effectRef idx="2">
            <a:schemeClr val="accent5"/>
          </a:effectRef>
          <a:fontRef idx="minor">
            <a:schemeClr val="lt1"/>
          </a:fontRef>
        </p:style>
        <p:txBody>
          <a:bodyPr wrap="none" lIns="91432" tIns="45717" rIns="91432" bIns="45717" anchor="ctr"/>
          <a:lstStyle/>
          <a:p>
            <a:endParaRPr lang="da-DK">
              <a:solidFill>
                <a:schemeClr val="tx1"/>
              </a:solidFill>
            </a:endParaRPr>
          </a:p>
        </p:txBody>
      </p:sp>
      <p:sp>
        <p:nvSpPr>
          <p:cNvPr id="403465" name="Line 9"/>
          <p:cNvSpPr>
            <a:spLocks noChangeShapeType="1"/>
          </p:cNvSpPr>
          <p:nvPr/>
        </p:nvSpPr>
        <p:spPr bwMode="auto">
          <a:xfrm rot="1391691" flipV="1">
            <a:off x="2501900" y="4592638"/>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403466" name="Oval 10"/>
          <p:cNvSpPr>
            <a:spLocks noChangeArrowheads="1"/>
          </p:cNvSpPr>
          <p:nvPr/>
        </p:nvSpPr>
        <p:spPr bwMode="auto">
          <a:xfrm rot="1391691">
            <a:off x="2643188" y="4364038"/>
            <a:ext cx="287337" cy="287337"/>
          </a:xfrm>
          <a:prstGeom prst="ellipse">
            <a:avLst/>
          </a:prstGeom>
          <a:ln>
            <a:solidFill>
              <a:schemeClr val="tx1"/>
            </a:solidFill>
            <a:headEnd/>
            <a:tailEnd/>
          </a:ln>
        </p:spPr>
        <p:style>
          <a:lnRef idx="1">
            <a:schemeClr val="accent3"/>
          </a:lnRef>
          <a:fillRef idx="3">
            <a:schemeClr val="accent3"/>
          </a:fillRef>
          <a:effectRef idx="2">
            <a:schemeClr val="accent3"/>
          </a:effectRef>
          <a:fontRef idx="minor">
            <a:schemeClr val="lt1"/>
          </a:fontRef>
        </p:style>
        <p:txBody>
          <a:bodyPr wrap="none" lIns="91432" tIns="45717" rIns="91432" bIns="45717" anchor="ctr"/>
          <a:lstStyle/>
          <a:p>
            <a:endParaRPr lang="da-DK">
              <a:solidFill>
                <a:schemeClr val="tx1"/>
              </a:solidFill>
            </a:endParaRPr>
          </a:p>
        </p:txBody>
      </p:sp>
      <p:sp>
        <p:nvSpPr>
          <p:cNvPr id="403467" name="Line 11"/>
          <p:cNvSpPr>
            <a:spLocks noChangeShapeType="1"/>
          </p:cNvSpPr>
          <p:nvPr/>
        </p:nvSpPr>
        <p:spPr bwMode="auto">
          <a:xfrm rot="1391691" flipV="1">
            <a:off x="3068638" y="3268663"/>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403469" name="Line 13"/>
          <p:cNvSpPr>
            <a:spLocks noChangeShapeType="1"/>
          </p:cNvSpPr>
          <p:nvPr/>
        </p:nvSpPr>
        <p:spPr bwMode="auto">
          <a:xfrm rot="1391691" flipV="1">
            <a:off x="3636963" y="1946277"/>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403471" name="Text Box 15"/>
          <p:cNvSpPr txBox="1">
            <a:spLocks noChangeArrowheads="1"/>
          </p:cNvSpPr>
          <p:nvPr/>
        </p:nvSpPr>
        <p:spPr bwMode="auto">
          <a:xfrm>
            <a:off x="782640" y="5275263"/>
            <a:ext cx="1244235" cy="523214"/>
          </a:xfrm>
          <a:prstGeom prst="rect">
            <a:avLst/>
          </a:prstGeom>
          <a:noFill/>
          <a:ln w="19050" algn="ctr">
            <a:noFill/>
            <a:miter lim="800000"/>
            <a:headEnd/>
            <a:tailEnd/>
          </a:ln>
          <a:effectLst/>
        </p:spPr>
        <p:txBody>
          <a:bodyPr wrap="none" lIns="91432" tIns="45717" rIns="91432" bIns="45717">
            <a:spAutoFit/>
          </a:bodyPr>
          <a:lstStyle/>
          <a:p>
            <a:pPr algn="l"/>
            <a:r>
              <a:rPr lang="en-US" sz="2800" dirty="0"/>
              <a:t>C# 1.0</a:t>
            </a:r>
          </a:p>
        </p:txBody>
      </p:sp>
      <p:sp>
        <p:nvSpPr>
          <p:cNvPr id="403472" name="Text Box 16"/>
          <p:cNvSpPr txBox="1">
            <a:spLocks noChangeArrowheads="1"/>
          </p:cNvSpPr>
          <p:nvPr/>
        </p:nvSpPr>
        <p:spPr bwMode="auto">
          <a:xfrm>
            <a:off x="1357315" y="3979863"/>
            <a:ext cx="1244235" cy="523214"/>
          </a:xfrm>
          <a:prstGeom prst="rect">
            <a:avLst/>
          </a:prstGeom>
          <a:noFill/>
          <a:ln w="19050" algn="ctr">
            <a:noFill/>
            <a:miter lim="800000"/>
            <a:headEnd/>
            <a:tailEnd/>
          </a:ln>
          <a:effectLst/>
        </p:spPr>
        <p:txBody>
          <a:bodyPr wrap="none" lIns="91432" tIns="45717" rIns="91432" bIns="45717">
            <a:spAutoFit/>
          </a:bodyPr>
          <a:lstStyle/>
          <a:p>
            <a:pPr algn="l"/>
            <a:r>
              <a:rPr lang="en-US" sz="2800" dirty="0"/>
              <a:t>C# 2.0</a:t>
            </a:r>
          </a:p>
        </p:txBody>
      </p:sp>
      <p:sp>
        <p:nvSpPr>
          <p:cNvPr id="403473" name="Text Box 17"/>
          <p:cNvSpPr txBox="1">
            <a:spLocks noChangeArrowheads="1"/>
          </p:cNvSpPr>
          <p:nvPr/>
        </p:nvSpPr>
        <p:spPr bwMode="auto">
          <a:xfrm>
            <a:off x="1933576" y="2682875"/>
            <a:ext cx="1244235" cy="523214"/>
          </a:xfrm>
          <a:prstGeom prst="rect">
            <a:avLst/>
          </a:prstGeom>
          <a:noFill/>
          <a:ln w="19050" algn="ctr">
            <a:noFill/>
            <a:miter lim="800000"/>
            <a:headEnd/>
            <a:tailEnd/>
          </a:ln>
          <a:effectLst/>
        </p:spPr>
        <p:txBody>
          <a:bodyPr wrap="none" lIns="91432" tIns="45717" rIns="91432" bIns="45717">
            <a:spAutoFit/>
          </a:bodyPr>
          <a:lstStyle/>
          <a:p>
            <a:pPr algn="l"/>
            <a:r>
              <a:rPr lang="en-US" sz="2800" dirty="0"/>
              <a:t>C# 3.0</a:t>
            </a:r>
          </a:p>
        </p:txBody>
      </p:sp>
      <p:sp>
        <p:nvSpPr>
          <p:cNvPr id="403474" name="Text Box 18"/>
          <p:cNvSpPr txBox="1">
            <a:spLocks noChangeArrowheads="1"/>
          </p:cNvSpPr>
          <p:nvPr/>
        </p:nvSpPr>
        <p:spPr bwMode="auto">
          <a:xfrm>
            <a:off x="2654300" y="5635625"/>
            <a:ext cx="5256213" cy="464230"/>
          </a:xfrm>
          <a:prstGeom prst="rect">
            <a:avLst/>
          </a:prstGeom>
          <a:noFill/>
          <a:ln w="19050" algn="ctr">
            <a:noFill/>
            <a:miter lim="800000"/>
            <a:headEnd/>
            <a:tailEnd/>
          </a:ln>
          <a:effectLst/>
        </p:spPr>
        <p:txBody>
          <a:bodyPr lIns="91432" tIns="45717" rIns="91432" bIns="45717">
            <a:spAutoFit/>
          </a:bodyPr>
          <a:lstStyle/>
          <a:p>
            <a:pPr algn="l"/>
            <a:r>
              <a:rPr lang="en-US" sz="2400" dirty="0"/>
              <a:t>Managed Code</a:t>
            </a:r>
          </a:p>
        </p:txBody>
      </p:sp>
      <p:sp>
        <p:nvSpPr>
          <p:cNvPr id="403475" name="Text Box 19"/>
          <p:cNvSpPr txBox="1">
            <a:spLocks noChangeArrowheads="1"/>
          </p:cNvSpPr>
          <p:nvPr/>
        </p:nvSpPr>
        <p:spPr bwMode="auto">
          <a:xfrm>
            <a:off x="3157538" y="4289425"/>
            <a:ext cx="4897437" cy="464230"/>
          </a:xfrm>
          <a:prstGeom prst="rect">
            <a:avLst/>
          </a:prstGeom>
          <a:noFill/>
          <a:ln w="19050" algn="ctr">
            <a:noFill/>
            <a:miter lim="800000"/>
            <a:headEnd/>
            <a:tailEnd/>
          </a:ln>
          <a:effectLst/>
        </p:spPr>
        <p:txBody>
          <a:bodyPr lIns="91432" tIns="45717" rIns="91432" bIns="45717">
            <a:spAutoFit/>
          </a:bodyPr>
          <a:lstStyle/>
          <a:p>
            <a:pPr algn="l"/>
            <a:r>
              <a:rPr lang="en-US" sz="2400" dirty="0"/>
              <a:t>Generics</a:t>
            </a:r>
          </a:p>
        </p:txBody>
      </p:sp>
      <p:sp>
        <p:nvSpPr>
          <p:cNvPr id="403476" name="Text Box 20"/>
          <p:cNvSpPr txBox="1">
            <a:spLocks noChangeArrowheads="1"/>
          </p:cNvSpPr>
          <p:nvPr/>
        </p:nvSpPr>
        <p:spPr bwMode="auto">
          <a:xfrm>
            <a:off x="3733800" y="2971800"/>
            <a:ext cx="4897438" cy="464230"/>
          </a:xfrm>
          <a:prstGeom prst="rect">
            <a:avLst/>
          </a:prstGeom>
          <a:noFill/>
          <a:ln w="19050" algn="ctr">
            <a:noFill/>
            <a:miter lim="800000"/>
            <a:headEnd/>
            <a:tailEnd/>
          </a:ln>
          <a:effectLst/>
        </p:spPr>
        <p:txBody>
          <a:bodyPr lIns="91432" tIns="45717" rIns="91432" bIns="45717">
            <a:spAutoFit/>
          </a:bodyPr>
          <a:lstStyle/>
          <a:p>
            <a:pPr algn="l"/>
            <a:r>
              <a:rPr lang="en-US" sz="2400" dirty="0"/>
              <a:t>Language Integrated Query</a:t>
            </a:r>
          </a:p>
        </p:txBody>
      </p:sp>
      <p:sp>
        <p:nvSpPr>
          <p:cNvPr id="403468" name="Oval 12"/>
          <p:cNvSpPr>
            <a:spLocks noChangeArrowheads="1"/>
          </p:cNvSpPr>
          <p:nvPr/>
        </p:nvSpPr>
        <p:spPr bwMode="auto">
          <a:xfrm rot="1391691">
            <a:off x="3209925" y="3040063"/>
            <a:ext cx="287338" cy="287337"/>
          </a:xfrm>
          <a:prstGeom prst="ellipse">
            <a:avLst/>
          </a:prstGeom>
          <a:ln>
            <a:solidFill>
              <a:schemeClr val="tx1"/>
            </a:solidFill>
            <a:headEnd/>
            <a:tailEnd/>
          </a:ln>
        </p:spPr>
        <p:style>
          <a:lnRef idx="1">
            <a:schemeClr val="accent6"/>
          </a:lnRef>
          <a:fillRef idx="3">
            <a:schemeClr val="accent6"/>
          </a:fillRef>
          <a:effectRef idx="2">
            <a:schemeClr val="accent6"/>
          </a:effectRef>
          <a:fontRef idx="minor">
            <a:schemeClr val="lt1"/>
          </a:fontRef>
        </p:style>
        <p:txBody>
          <a:bodyPr wrap="none" lIns="91432" tIns="45717" rIns="91432" bIns="45717" anchor="ctr"/>
          <a:lstStyle/>
          <a:p>
            <a:endParaRPr lang="da-DK">
              <a:solidFill>
                <a:schemeClr val="tx1"/>
              </a:solidFill>
            </a:endParaRPr>
          </a:p>
        </p:txBody>
      </p:sp>
      <p:sp>
        <p:nvSpPr>
          <p:cNvPr id="3" name="Footer Placeholder 2"/>
          <p:cNvSpPr>
            <a:spLocks noGrp="1"/>
          </p:cNvSpPr>
          <p:nvPr>
            <p:ph type="ftr" sz="quarter" idx="11"/>
          </p:nvPr>
        </p:nvSpPr>
        <p:spPr/>
        <p:txBody>
          <a:bodyPr/>
          <a:lstStyle/>
          <a:p>
            <a:r>
              <a:rPr lang="en-US"/>
              <a:t>(C)2011 by Pavel Yosifovich</a:t>
            </a:r>
          </a:p>
        </p:txBody>
      </p:sp>
      <p:sp>
        <p:nvSpPr>
          <p:cNvPr id="4" name="Slide Number Placeholder 3"/>
          <p:cNvSpPr>
            <a:spLocks noGrp="1"/>
          </p:cNvSpPr>
          <p:nvPr>
            <p:ph type="sldNum" sz="quarter" idx="12"/>
          </p:nvPr>
        </p:nvSpPr>
        <p:spPr/>
        <p:txBody>
          <a:bodyPr/>
          <a:lstStyle/>
          <a:p>
            <a:fld id="{BAEF35E1-E8B4-4707-9B15-F4E1B030959E}" type="slidenum">
              <a:rPr lang="en-US" smtClean="0"/>
              <a:t>286</a:t>
            </a:fld>
            <a:endParaRPr lang="en-US"/>
          </a:p>
        </p:txBody>
      </p:sp>
    </p:spTree>
    <p:extLst>
      <p:ext uri="{BB962C8B-B14F-4D97-AF65-F5344CB8AC3E}">
        <p14:creationId xmlns:p14="http://schemas.microsoft.com/office/powerpoint/2010/main" val="296531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3471"/>
                                        </p:tgtEl>
                                        <p:attrNameLst>
                                          <p:attrName>style.visibility</p:attrName>
                                        </p:attrNameLst>
                                      </p:cBhvr>
                                      <p:to>
                                        <p:strVal val="visible"/>
                                      </p:to>
                                    </p:set>
                                    <p:animEffect transition="in" filter="fade">
                                      <p:cBhvr>
                                        <p:cTn id="7" dur="500"/>
                                        <p:tgtEl>
                                          <p:spTgt spid="4034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3461"/>
                                        </p:tgtEl>
                                        <p:attrNameLst>
                                          <p:attrName>style.visibility</p:attrName>
                                        </p:attrNameLst>
                                      </p:cBhvr>
                                      <p:to>
                                        <p:strVal val="visible"/>
                                      </p:to>
                                    </p:set>
                                    <p:animEffect transition="in" filter="fade">
                                      <p:cBhvr>
                                        <p:cTn id="10" dur="500"/>
                                        <p:tgtEl>
                                          <p:spTgt spid="4034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3474"/>
                                        </p:tgtEl>
                                        <p:attrNameLst>
                                          <p:attrName>style.visibility</p:attrName>
                                        </p:attrNameLst>
                                      </p:cBhvr>
                                      <p:to>
                                        <p:strVal val="visible"/>
                                      </p:to>
                                    </p:set>
                                    <p:animEffect transition="in" filter="fade">
                                      <p:cBhvr>
                                        <p:cTn id="13" dur="500"/>
                                        <p:tgtEl>
                                          <p:spTgt spid="40347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3465"/>
                                        </p:tgtEl>
                                        <p:attrNameLst>
                                          <p:attrName>style.visibility</p:attrName>
                                        </p:attrNameLst>
                                      </p:cBhvr>
                                      <p:to>
                                        <p:strVal val="visible"/>
                                      </p:to>
                                    </p:set>
                                    <p:animEffect transition="in" filter="fade">
                                      <p:cBhvr>
                                        <p:cTn id="16" dur="500"/>
                                        <p:tgtEl>
                                          <p:spTgt spid="40346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03472"/>
                                        </p:tgtEl>
                                        <p:attrNameLst>
                                          <p:attrName>style.visibility</p:attrName>
                                        </p:attrNameLst>
                                      </p:cBhvr>
                                      <p:to>
                                        <p:strVal val="visible"/>
                                      </p:to>
                                    </p:set>
                                    <p:animEffect transition="in" filter="fade">
                                      <p:cBhvr>
                                        <p:cTn id="21" dur="500"/>
                                        <p:tgtEl>
                                          <p:spTgt spid="40347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3466"/>
                                        </p:tgtEl>
                                        <p:attrNameLst>
                                          <p:attrName>style.visibility</p:attrName>
                                        </p:attrNameLst>
                                      </p:cBhvr>
                                      <p:to>
                                        <p:strVal val="visible"/>
                                      </p:to>
                                    </p:set>
                                    <p:animEffect transition="in" filter="fade">
                                      <p:cBhvr>
                                        <p:cTn id="24" dur="500"/>
                                        <p:tgtEl>
                                          <p:spTgt spid="40346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3475"/>
                                        </p:tgtEl>
                                        <p:attrNameLst>
                                          <p:attrName>style.visibility</p:attrName>
                                        </p:attrNameLst>
                                      </p:cBhvr>
                                      <p:to>
                                        <p:strVal val="visible"/>
                                      </p:to>
                                    </p:set>
                                    <p:animEffect transition="in" filter="fade">
                                      <p:cBhvr>
                                        <p:cTn id="27" dur="500"/>
                                        <p:tgtEl>
                                          <p:spTgt spid="40347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03467"/>
                                        </p:tgtEl>
                                        <p:attrNameLst>
                                          <p:attrName>style.visibility</p:attrName>
                                        </p:attrNameLst>
                                      </p:cBhvr>
                                      <p:to>
                                        <p:strVal val="visible"/>
                                      </p:to>
                                    </p:set>
                                    <p:animEffect transition="in" filter="fade">
                                      <p:cBhvr>
                                        <p:cTn id="30" dur="500"/>
                                        <p:tgtEl>
                                          <p:spTgt spid="40346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03473"/>
                                        </p:tgtEl>
                                        <p:attrNameLst>
                                          <p:attrName>style.visibility</p:attrName>
                                        </p:attrNameLst>
                                      </p:cBhvr>
                                      <p:to>
                                        <p:strVal val="visible"/>
                                      </p:to>
                                    </p:set>
                                    <p:animEffect transition="in" filter="fade">
                                      <p:cBhvr>
                                        <p:cTn id="35" dur="500"/>
                                        <p:tgtEl>
                                          <p:spTgt spid="40347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03468"/>
                                        </p:tgtEl>
                                        <p:attrNameLst>
                                          <p:attrName>style.visibility</p:attrName>
                                        </p:attrNameLst>
                                      </p:cBhvr>
                                      <p:to>
                                        <p:strVal val="visible"/>
                                      </p:to>
                                    </p:set>
                                    <p:animEffect transition="in" filter="fade">
                                      <p:cBhvr>
                                        <p:cTn id="38" dur="500"/>
                                        <p:tgtEl>
                                          <p:spTgt spid="40346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03476"/>
                                        </p:tgtEl>
                                        <p:attrNameLst>
                                          <p:attrName>style.visibility</p:attrName>
                                        </p:attrNameLst>
                                      </p:cBhvr>
                                      <p:to>
                                        <p:strVal val="visible"/>
                                      </p:to>
                                    </p:set>
                                    <p:animEffect transition="in" filter="fade">
                                      <p:cBhvr>
                                        <p:cTn id="41" dur="500"/>
                                        <p:tgtEl>
                                          <p:spTgt spid="40347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03469"/>
                                        </p:tgtEl>
                                        <p:attrNameLst>
                                          <p:attrName>style.visibility</p:attrName>
                                        </p:attrNameLst>
                                      </p:cBhvr>
                                      <p:to>
                                        <p:strVal val="visible"/>
                                      </p:to>
                                    </p:set>
                                    <p:animEffect transition="in" filter="fade">
                                      <p:cBhvr>
                                        <p:cTn id="44" dur="500"/>
                                        <p:tgtEl>
                                          <p:spTgt spid="403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1" grpId="0" animBg="1"/>
      <p:bldP spid="403465" grpId="0" animBg="1"/>
      <p:bldP spid="403466" grpId="0" animBg="1"/>
      <p:bldP spid="403467" grpId="0" animBg="1"/>
      <p:bldP spid="403469" grpId="0" animBg="1"/>
      <p:bldP spid="403471" grpId="0"/>
      <p:bldP spid="403472" grpId="0"/>
      <p:bldP spid="403473" grpId="0"/>
      <p:bldP spid="403474" grpId="0"/>
      <p:bldP spid="403475" grpId="0"/>
      <p:bldP spid="403476" grpId="0"/>
      <p:bldP spid="403468" grpId="0" animBg="1"/>
    </p:bld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Trends</a:t>
            </a:r>
          </a:p>
        </p:txBody>
      </p:sp>
      <p:graphicFrame>
        <p:nvGraphicFramePr>
          <p:cNvPr id="3" name="Diagram 2"/>
          <p:cNvGraphicFramePr/>
          <p:nvPr/>
        </p:nvGraphicFramePr>
        <p:xfrm>
          <a:off x="2685558" y="1447800"/>
          <a:ext cx="3755166" cy="4578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301210FF-26AF-45AE-9015-DF8621E89FCE}" type="slidenum">
              <a:rPr lang="en-US" smtClean="0"/>
              <a:t>287</a:t>
            </a:fld>
            <a:endParaRPr lang="en-US"/>
          </a:p>
        </p:txBody>
      </p:sp>
    </p:spTree>
    <p:extLst>
      <p:ext uri="{BB962C8B-B14F-4D97-AF65-F5344CB8AC3E}">
        <p14:creationId xmlns:p14="http://schemas.microsoft.com/office/powerpoint/2010/main" val="1113915658"/>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a:t>The Evolution of C#</a:t>
            </a:r>
            <a:endParaRPr lang="en-US" dirty="0"/>
          </a:p>
        </p:txBody>
      </p:sp>
      <p:sp>
        <p:nvSpPr>
          <p:cNvPr id="2" name="Content Placeholder 1"/>
          <p:cNvSpPr>
            <a:spLocks noGrp="1"/>
          </p:cNvSpPr>
          <p:nvPr>
            <p:ph idx="1"/>
          </p:nvPr>
        </p:nvSpPr>
        <p:spPr/>
        <p:txBody>
          <a:bodyPr/>
          <a:lstStyle/>
          <a:p>
            <a:endParaRPr lang="en-US"/>
          </a:p>
        </p:txBody>
      </p:sp>
      <p:sp>
        <p:nvSpPr>
          <p:cNvPr id="403461" name="Oval 5"/>
          <p:cNvSpPr>
            <a:spLocks noChangeArrowheads="1"/>
          </p:cNvSpPr>
          <p:nvPr/>
        </p:nvSpPr>
        <p:spPr bwMode="auto">
          <a:xfrm rot="1391691">
            <a:off x="1885596" y="5992290"/>
            <a:ext cx="287337" cy="287337"/>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lIns="91432" tIns="45717" rIns="91432" bIns="45717" anchor="ctr"/>
          <a:lstStyle/>
          <a:p>
            <a:endParaRPr lang="da-DK">
              <a:solidFill>
                <a:schemeClr val="tx1"/>
              </a:solidFill>
            </a:endParaRPr>
          </a:p>
        </p:txBody>
      </p:sp>
      <p:sp>
        <p:nvSpPr>
          <p:cNvPr id="403465" name="Line 9"/>
          <p:cNvSpPr>
            <a:spLocks noChangeShapeType="1"/>
          </p:cNvSpPr>
          <p:nvPr/>
        </p:nvSpPr>
        <p:spPr bwMode="auto">
          <a:xfrm rot="1391691" flipV="1">
            <a:off x="2312633" y="4896915"/>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403466" name="Oval 10"/>
          <p:cNvSpPr>
            <a:spLocks noChangeArrowheads="1"/>
          </p:cNvSpPr>
          <p:nvPr/>
        </p:nvSpPr>
        <p:spPr bwMode="auto">
          <a:xfrm rot="1391691">
            <a:off x="2453921" y="4668315"/>
            <a:ext cx="287337" cy="287337"/>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lIns="91432" tIns="45717" rIns="91432" bIns="45717" anchor="ctr"/>
          <a:lstStyle/>
          <a:p>
            <a:endParaRPr lang="da-DK">
              <a:solidFill>
                <a:schemeClr val="tx1"/>
              </a:solidFill>
            </a:endParaRPr>
          </a:p>
        </p:txBody>
      </p:sp>
      <p:sp>
        <p:nvSpPr>
          <p:cNvPr id="403467" name="Line 11"/>
          <p:cNvSpPr>
            <a:spLocks noChangeShapeType="1"/>
          </p:cNvSpPr>
          <p:nvPr/>
        </p:nvSpPr>
        <p:spPr bwMode="auto">
          <a:xfrm rot="1391691" flipV="1">
            <a:off x="2879371" y="3572940"/>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403468" name="Oval 12"/>
          <p:cNvSpPr>
            <a:spLocks noChangeArrowheads="1"/>
          </p:cNvSpPr>
          <p:nvPr/>
        </p:nvSpPr>
        <p:spPr bwMode="auto">
          <a:xfrm rot="1391691">
            <a:off x="3020658" y="3344340"/>
            <a:ext cx="287338" cy="287337"/>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lIns="91432" tIns="45717" rIns="91432" bIns="45717" anchor="ctr"/>
          <a:lstStyle/>
          <a:p>
            <a:endParaRPr lang="da-DK">
              <a:solidFill>
                <a:schemeClr val="tx1"/>
              </a:solidFill>
            </a:endParaRPr>
          </a:p>
        </p:txBody>
      </p:sp>
      <p:sp>
        <p:nvSpPr>
          <p:cNvPr id="403469" name="Line 13"/>
          <p:cNvSpPr>
            <a:spLocks noChangeShapeType="1"/>
          </p:cNvSpPr>
          <p:nvPr/>
        </p:nvSpPr>
        <p:spPr bwMode="auto">
          <a:xfrm rot="1391691" flipV="1">
            <a:off x="3447696" y="2250554"/>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403471" name="Text Box 15"/>
          <p:cNvSpPr txBox="1">
            <a:spLocks noChangeArrowheads="1"/>
          </p:cNvSpPr>
          <p:nvPr/>
        </p:nvSpPr>
        <p:spPr bwMode="auto">
          <a:xfrm>
            <a:off x="593373" y="5579540"/>
            <a:ext cx="1244235" cy="523214"/>
          </a:xfrm>
          <a:prstGeom prst="rect">
            <a:avLst/>
          </a:prstGeom>
          <a:noFill/>
          <a:ln w="19050" algn="ctr">
            <a:noFill/>
            <a:miter lim="800000"/>
            <a:headEnd/>
            <a:tailEnd/>
          </a:ln>
          <a:effectLst/>
        </p:spPr>
        <p:txBody>
          <a:bodyPr wrap="none" lIns="91432" tIns="45717" rIns="91432" bIns="45717">
            <a:spAutoFit/>
          </a:bodyPr>
          <a:lstStyle/>
          <a:p>
            <a:pPr algn="l"/>
            <a:r>
              <a:rPr lang="en-US" sz="2800" dirty="0"/>
              <a:t>C# 1.0</a:t>
            </a:r>
          </a:p>
        </p:txBody>
      </p:sp>
      <p:sp>
        <p:nvSpPr>
          <p:cNvPr id="403472" name="Text Box 16"/>
          <p:cNvSpPr txBox="1">
            <a:spLocks noChangeArrowheads="1"/>
          </p:cNvSpPr>
          <p:nvPr/>
        </p:nvSpPr>
        <p:spPr bwMode="auto">
          <a:xfrm>
            <a:off x="1168048" y="4284140"/>
            <a:ext cx="1244235" cy="523214"/>
          </a:xfrm>
          <a:prstGeom prst="rect">
            <a:avLst/>
          </a:prstGeom>
          <a:noFill/>
          <a:ln w="19050" algn="ctr">
            <a:noFill/>
            <a:miter lim="800000"/>
            <a:headEnd/>
            <a:tailEnd/>
          </a:ln>
          <a:effectLst/>
        </p:spPr>
        <p:txBody>
          <a:bodyPr wrap="none" lIns="91432" tIns="45717" rIns="91432" bIns="45717">
            <a:spAutoFit/>
          </a:bodyPr>
          <a:lstStyle/>
          <a:p>
            <a:pPr algn="l"/>
            <a:r>
              <a:rPr lang="en-US" sz="2800" dirty="0"/>
              <a:t>C# 2.0</a:t>
            </a:r>
          </a:p>
        </p:txBody>
      </p:sp>
      <p:sp>
        <p:nvSpPr>
          <p:cNvPr id="403473" name="Text Box 17"/>
          <p:cNvSpPr txBox="1">
            <a:spLocks noChangeArrowheads="1"/>
          </p:cNvSpPr>
          <p:nvPr/>
        </p:nvSpPr>
        <p:spPr bwMode="auto">
          <a:xfrm>
            <a:off x="1744309" y="2987152"/>
            <a:ext cx="1244235" cy="523214"/>
          </a:xfrm>
          <a:prstGeom prst="rect">
            <a:avLst/>
          </a:prstGeom>
          <a:noFill/>
          <a:ln w="19050" algn="ctr">
            <a:noFill/>
            <a:miter lim="800000"/>
            <a:headEnd/>
            <a:tailEnd/>
          </a:ln>
          <a:effectLst/>
        </p:spPr>
        <p:txBody>
          <a:bodyPr wrap="none" lIns="91432" tIns="45717" rIns="91432" bIns="45717">
            <a:spAutoFit/>
          </a:bodyPr>
          <a:lstStyle/>
          <a:p>
            <a:pPr algn="l"/>
            <a:r>
              <a:rPr lang="en-US" sz="2800" dirty="0"/>
              <a:t>C# 3.0</a:t>
            </a:r>
          </a:p>
        </p:txBody>
      </p:sp>
      <p:sp>
        <p:nvSpPr>
          <p:cNvPr id="403474" name="Text Box 18"/>
          <p:cNvSpPr txBox="1">
            <a:spLocks noChangeArrowheads="1"/>
          </p:cNvSpPr>
          <p:nvPr/>
        </p:nvSpPr>
        <p:spPr bwMode="auto">
          <a:xfrm>
            <a:off x="2465033" y="5715000"/>
            <a:ext cx="5256213" cy="464230"/>
          </a:xfrm>
          <a:prstGeom prst="rect">
            <a:avLst/>
          </a:prstGeom>
          <a:noFill/>
          <a:ln w="19050" algn="ctr">
            <a:noFill/>
            <a:miter lim="800000"/>
            <a:headEnd/>
            <a:tailEnd/>
          </a:ln>
          <a:effectLst/>
        </p:spPr>
        <p:txBody>
          <a:bodyPr lIns="91432" tIns="45717" rIns="91432" bIns="45717">
            <a:spAutoFit/>
          </a:bodyPr>
          <a:lstStyle/>
          <a:p>
            <a:pPr algn="l"/>
            <a:r>
              <a:rPr lang="en-US" sz="2400" dirty="0"/>
              <a:t>Managed Code</a:t>
            </a:r>
          </a:p>
        </p:txBody>
      </p:sp>
      <p:sp>
        <p:nvSpPr>
          <p:cNvPr id="403475" name="Text Box 19"/>
          <p:cNvSpPr txBox="1">
            <a:spLocks noChangeArrowheads="1"/>
          </p:cNvSpPr>
          <p:nvPr/>
        </p:nvSpPr>
        <p:spPr bwMode="auto">
          <a:xfrm>
            <a:off x="2968271" y="4574821"/>
            <a:ext cx="4897437" cy="464230"/>
          </a:xfrm>
          <a:prstGeom prst="rect">
            <a:avLst/>
          </a:prstGeom>
          <a:noFill/>
          <a:ln w="19050" algn="ctr">
            <a:noFill/>
            <a:miter lim="800000"/>
            <a:headEnd/>
            <a:tailEnd/>
          </a:ln>
          <a:effectLst/>
        </p:spPr>
        <p:txBody>
          <a:bodyPr lIns="91432" tIns="45717" rIns="91432" bIns="45717">
            <a:spAutoFit/>
          </a:bodyPr>
          <a:lstStyle/>
          <a:p>
            <a:pPr algn="l"/>
            <a:r>
              <a:rPr lang="en-US" sz="2400" dirty="0"/>
              <a:t>Generics</a:t>
            </a:r>
          </a:p>
        </p:txBody>
      </p:sp>
      <p:sp>
        <p:nvSpPr>
          <p:cNvPr id="403476" name="Text Box 20"/>
          <p:cNvSpPr txBox="1">
            <a:spLocks noChangeArrowheads="1"/>
          </p:cNvSpPr>
          <p:nvPr/>
        </p:nvSpPr>
        <p:spPr bwMode="auto">
          <a:xfrm>
            <a:off x="3544533" y="3276077"/>
            <a:ext cx="4608867" cy="461659"/>
          </a:xfrm>
          <a:prstGeom prst="rect">
            <a:avLst/>
          </a:prstGeom>
          <a:noFill/>
          <a:ln w="19050" algn="ctr">
            <a:noFill/>
            <a:miter lim="800000"/>
            <a:headEnd/>
            <a:tailEnd/>
          </a:ln>
          <a:effectLst/>
        </p:spPr>
        <p:txBody>
          <a:bodyPr wrap="square" lIns="91432" tIns="45717" rIns="91432" bIns="45717">
            <a:spAutoFit/>
          </a:bodyPr>
          <a:lstStyle/>
          <a:p>
            <a:pPr algn="l"/>
            <a:r>
              <a:rPr lang="en-US" sz="2400" dirty="0"/>
              <a:t>Language Integrated Query</a:t>
            </a:r>
          </a:p>
        </p:txBody>
      </p:sp>
      <p:sp>
        <p:nvSpPr>
          <p:cNvPr id="15" name="Oval 12"/>
          <p:cNvSpPr>
            <a:spLocks noChangeArrowheads="1"/>
          </p:cNvSpPr>
          <p:nvPr/>
        </p:nvSpPr>
        <p:spPr bwMode="auto">
          <a:xfrm rot="1391691">
            <a:off x="3590925" y="2009610"/>
            <a:ext cx="287338" cy="28733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wrap="none" lIns="91432" tIns="45717" rIns="91432" bIns="45717" anchor="ctr"/>
          <a:lstStyle/>
          <a:p>
            <a:endParaRPr lang="da-DK">
              <a:solidFill>
                <a:schemeClr val="tx1"/>
              </a:solidFill>
            </a:endParaRPr>
          </a:p>
        </p:txBody>
      </p:sp>
      <p:sp>
        <p:nvSpPr>
          <p:cNvPr id="16" name="Line 13"/>
          <p:cNvSpPr>
            <a:spLocks noChangeShapeType="1"/>
          </p:cNvSpPr>
          <p:nvPr/>
        </p:nvSpPr>
        <p:spPr bwMode="auto">
          <a:xfrm rot="1391691" flipV="1">
            <a:off x="4017963" y="915824"/>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solidFill>
                <a:schemeClr val="bg1"/>
              </a:solidFill>
            </a:endParaRPr>
          </a:p>
        </p:txBody>
      </p:sp>
      <p:sp>
        <p:nvSpPr>
          <p:cNvPr id="17" name="Text Box 17"/>
          <p:cNvSpPr txBox="1">
            <a:spLocks noChangeArrowheads="1"/>
          </p:cNvSpPr>
          <p:nvPr/>
        </p:nvSpPr>
        <p:spPr bwMode="auto">
          <a:xfrm>
            <a:off x="2314576" y="1652422"/>
            <a:ext cx="1244235" cy="523214"/>
          </a:xfrm>
          <a:prstGeom prst="rect">
            <a:avLst/>
          </a:prstGeom>
          <a:noFill/>
          <a:ln w="19050" algn="ctr">
            <a:noFill/>
            <a:miter lim="800000"/>
            <a:headEnd/>
            <a:tailEnd/>
          </a:ln>
          <a:effectLst/>
        </p:spPr>
        <p:txBody>
          <a:bodyPr wrap="none" lIns="91432" tIns="45717" rIns="91432" bIns="45717">
            <a:spAutoFit/>
          </a:bodyPr>
          <a:lstStyle/>
          <a:p>
            <a:pPr algn="l"/>
            <a:r>
              <a:rPr lang="en-US" sz="2800" dirty="0"/>
              <a:t>C# 4.0</a:t>
            </a:r>
          </a:p>
        </p:txBody>
      </p:sp>
      <p:sp>
        <p:nvSpPr>
          <p:cNvPr id="18" name="Text Box 20"/>
          <p:cNvSpPr txBox="1">
            <a:spLocks noChangeArrowheads="1"/>
          </p:cNvSpPr>
          <p:nvPr/>
        </p:nvSpPr>
        <p:spPr bwMode="auto">
          <a:xfrm>
            <a:off x="4114800" y="1941347"/>
            <a:ext cx="4114800" cy="461659"/>
          </a:xfrm>
          <a:prstGeom prst="rect">
            <a:avLst/>
          </a:prstGeom>
          <a:noFill/>
          <a:ln w="19050" algn="ctr">
            <a:noFill/>
            <a:miter lim="800000"/>
            <a:headEnd/>
            <a:tailEnd/>
          </a:ln>
          <a:effectLst/>
        </p:spPr>
        <p:txBody>
          <a:bodyPr wrap="square" lIns="91432" tIns="45717" rIns="91432" bIns="45717">
            <a:spAutoFit/>
          </a:bodyPr>
          <a:lstStyle/>
          <a:p>
            <a:pPr algn="l"/>
            <a:r>
              <a:rPr lang="en-US" sz="2400" dirty="0"/>
              <a:t>Dynamic Programming</a:t>
            </a:r>
          </a:p>
        </p:txBody>
      </p:sp>
      <p:sp>
        <p:nvSpPr>
          <p:cNvPr id="3" name="Footer Placeholder 2"/>
          <p:cNvSpPr>
            <a:spLocks noGrp="1"/>
          </p:cNvSpPr>
          <p:nvPr>
            <p:ph type="ftr" sz="quarter" idx="11"/>
          </p:nvPr>
        </p:nvSpPr>
        <p:spPr/>
        <p:txBody>
          <a:bodyPr/>
          <a:lstStyle/>
          <a:p>
            <a:r>
              <a:rPr lang="en-US"/>
              <a:t>(C)2011 by Pavel Yosifovich</a:t>
            </a:r>
          </a:p>
        </p:txBody>
      </p:sp>
      <p:sp>
        <p:nvSpPr>
          <p:cNvPr id="4" name="Slide Number Placeholder 3"/>
          <p:cNvSpPr>
            <a:spLocks noGrp="1"/>
          </p:cNvSpPr>
          <p:nvPr>
            <p:ph type="sldNum" sz="quarter" idx="12"/>
          </p:nvPr>
        </p:nvSpPr>
        <p:spPr/>
        <p:txBody>
          <a:bodyPr/>
          <a:lstStyle/>
          <a:p>
            <a:fld id="{BAEF35E1-E8B4-4707-9B15-F4E1B030959E}" type="slidenum">
              <a:rPr lang="en-US" smtClean="0"/>
              <a:t>288</a:t>
            </a:fld>
            <a:endParaRPr lang="en-US"/>
          </a:p>
        </p:txBody>
      </p:sp>
    </p:spTree>
    <p:extLst>
      <p:ext uri="{BB962C8B-B14F-4D97-AF65-F5344CB8AC3E}">
        <p14:creationId xmlns:p14="http://schemas.microsoft.com/office/powerpoint/2010/main" val="403627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a:t>Optional and Named Parameters</a:t>
            </a:r>
            <a:endParaRPr lang="en-US" dirty="0"/>
          </a:p>
        </p:txBody>
      </p:sp>
      <p:sp>
        <p:nvSpPr>
          <p:cNvPr id="4" name="Content Placeholder 3"/>
          <p:cNvSpPr>
            <a:spLocks noGrp="1"/>
          </p:cNvSpPr>
          <p:nvPr>
            <p:ph idx="1"/>
          </p:nvPr>
        </p:nvSpPr>
        <p:spPr/>
        <p:txBody>
          <a:bodyPr/>
          <a:lstStyle/>
          <a:p>
            <a:endParaRPr lang="en-US"/>
          </a:p>
        </p:txBody>
      </p:sp>
      <p:sp>
        <p:nvSpPr>
          <p:cNvPr id="3" name="TextBox 2"/>
          <p:cNvSpPr txBox="1"/>
          <p:nvPr/>
        </p:nvSpPr>
        <p:spPr>
          <a:xfrm>
            <a:off x="838200" y="1524000"/>
            <a:ext cx="4648200" cy="141577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a:solidFill>
                  <a:srgbClr val="0000FF"/>
                </a:solidFill>
                <a:latin typeface="Consolas" pitchFamily="49" charset="0"/>
                <a:ea typeface="Calibri"/>
                <a:cs typeface="Times New Roman"/>
              </a:rPr>
              <a:t>public</a:t>
            </a:r>
            <a:r>
              <a:rPr lang="en-US" sz="1600" dirty="0">
                <a:latin typeface="Consolas" pitchFamily="49" charset="0"/>
                <a:ea typeface="Calibri"/>
                <a:cs typeface="Times New Roman"/>
              </a:rPr>
              <a:t> </a:t>
            </a:r>
            <a:r>
              <a:rPr lang="en-US" sz="1600" dirty="0" err="1">
                <a:solidFill>
                  <a:srgbClr val="2B91AF"/>
                </a:solidFill>
                <a:latin typeface="Consolas" pitchFamily="49" charset="0"/>
                <a:ea typeface="Calibri"/>
                <a:cs typeface="Times New Roman"/>
              </a:rPr>
              <a:t>StreamReader</a:t>
            </a:r>
            <a:r>
              <a:rPr lang="en-US" sz="1600" dirty="0">
                <a:latin typeface="Consolas" pitchFamily="49" charset="0"/>
                <a:ea typeface="Calibri"/>
                <a:cs typeface="Times New Roman"/>
              </a:rPr>
              <a:t> </a:t>
            </a:r>
            <a:r>
              <a:rPr lang="en-US" sz="1600" dirty="0" err="1">
                <a:latin typeface="Consolas" pitchFamily="49" charset="0"/>
                <a:ea typeface="Calibri"/>
                <a:cs typeface="Times New Roman"/>
              </a:rPr>
              <a:t>OpenTextFile</a:t>
            </a:r>
            <a:r>
              <a:rPr lang="en-US" sz="1600" dirty="0">
                <a:latin typeface="Consolas" pitchFamily="49" charset="0"/>
                <a:ea typeface="Calibri"/>
                <a:cs typeface="Times New Roman"/>
              </a:rPr>
              <a:t>(</a:t>
            </a:r>
          </a:p>
          <a:p>
            <a:pPr marL="91440" marR="0">
              <a:spcBef>
                <a:spcPts val="0"/>
              </a:spcBef>
              <a:spcAft>
                <a:spcPts val="0"/>
              </a:spcAft>
            </a:pPr>
            <a:r>
              <a:rPr lang="en-US" sz="1600" dirty="0">
                <a:solidFill>
                  <a:srgbClr val="0000FF"/>
                </a:solidFill>
                <a:latin typeface="Consolas" pitchFamily="49" charset="0"/>
                <a:ea typeface="Calibri"/>
                <a:cs typeface="Times New Roman"/>
              </a:rPr>
              <a:t>    string</a:t>
            </a:r>
            <a:r>
              <a:rPr lang="en-US" sz="1600" dirty="0">
                <a:latin typeface="Consolas" pitchFamily="49" charset="0"/>
                <a:ea typeface="Calibri"/>
                <a:cs typeface="Times New Roman"/>
              </a:rPr>
              <a:t> path,</a:t>
            </a:r>
          </a:p>
          <a:p>
            <a:pPr marL="91440" marR="0">
              <a:spcBef>
                <a:spcPts val="0"/>
              </a:spcBef>
              <a:spcAft>
                <a:spcPts val="0"/>
              </a:spcAft>
            </a:pPr>
            <a:r>
              <a:rPr lang="en-US" sz="1600" dirty="0">
                <a:solidFill>
                  <a:srgbClr val="2B91AF"/>
                </a:solidFill>
                <a:latin typeface="Consolas" pitchFamily="49" charset="0"/>
                <a:ea typeface="Calibri"/>
                <a:cs typeface="Times New Roman"/>
              </a:rPr>
              <a:t>    Encoding</a:t>
            </a:r>
            <a:r>
              <a:rPr lang="en-US" sz="1600" dirty="0">
                <a:latin typeface="Consolas" pitchFamily="49" charset="0"/>
                <a:ea typeface="Calibri"/>
                <a:cs typeface="Times New Roman"/>
              </a:rPr>
              <a:t> </a:t>
            </a:r>
            <a:r>
              <a:rPr lang="en-US" sz="1600" dirty="0" err="1">
                <a:latin typeface="Consolas" pitchFamily="49" charset="0"/>
                <a:ea typeface="Calibri"/>
                <a:cs typeface="Times New Roman"/>
              </a:rPr>
              <a:t>encoding</a:t>
            </a:r>
            <a:r>
              <a:rPr lang="en-US" sz="1600" dirty="0">
                <a:latin typeface="Consolas" pitchFamily="49" charset="0"/>
                <a:ea typeface="Calibri"/>
                <a:cs typeface="Times New Roman"/>
              </a:rPr>
              <a:t>,</a:t>
            </a:r>
          </a:p>
          <a:p>
            <a:pPr marL="91440" marR="0">
              <a:spcBef>
                <a:spcPts val="0"/>
              </a:spcBef>
              <a:spcAft>
                <a:spcPts val="0"/>
              </a:spcAft>
            </a:pPr>
            <a:r>
              <a:rPr lang="en-US" sz="1600" dirty="0">
                <a:solidFill>
                  <a:srgbClr val="0000FF"/>
                </a:solidFill>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bool</a:t>
            </a:r>
            <a:r>
              <a:rPr lang="en-US" sz="1600" dirty="0">
                <a:latin typeface="Consolas" pitchFamily="49" charset="0"/>
                <a:ea typeface="Calibri"/>
                <a:cs typeface="Times New Roman"/>
              </a:rPr>
              <a:t> </a:t>
            </a:r>
            <a:r>
              <a:rPr lang="en-US" sz="1600" dirty="0" err="1">
                <a:latin typeface="Consolas" pitchFamily="49" charset="0"/>
                <a:ea typeface="Calibri"/>
                <a:cs typeface="Times New Roman"/>
              </a:rPr>
              <a:t>detectEncoding</a:t>
            </a:r>
            <a:r>
              <a:rPr lang="en-US" sz="1600" dirty="0">
                <a:latin typeface="Consolas" pitchFamily="49" charset="0"/>
                <a:ea typeface="Calibri"/>
                <a:cs typeface="Times New Roman"/>
              </a:rPr>
              <a:t>,</a:t>
            </a:r>
          </a:p>
          <a:p>
            <a:pPr marL="91440" marR="0">
              <a:spcBef>
                <a:spcPts val="0"/>
              </a:spcBef>
              <a:spcAft>
                <a:spcPts val="0"/>
              </a:spcAft>
            </a:pPr>
            <a:r>
              <a:rPr lang="en-US" sz="1600" dirty="0">
                <a:solidFill>
                  <a:srgbClr val="0000FF"/>
                </a:solidFill>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a:t>
            </a:r>
            <a:r>
              <a:rPr lang="en-US" sz="1600" dirty="0" err="1">
                <a:latin typeface="Consolas" pitchFamily="49" charset="0"/>
                <a:ea typeface="Calibri"/>
                <a:cs typeface="Times New Roman"/>
              </a:rPr>
              <a:t>bufferSize</a:t>
            </a:r>
            <a:r>
              <a:rPr lang="en-US" sz="1600" dirty="0">
                <a:latin typeface="Consolas" pitchFamily="49" charset="0"/>
                <a:ea typeface="Calibri"/>
                <a:cs typeface="Times New Roman"/>
              </a:rPr>
              <a:t>);</a:t>
            </a:r>
            <a:endParaRPr lang="en-US" sz="1200" dirty="0">
              <a:latin typeface="Consolas" pitchFamily="49" charset="0"/>
              <a:ea typeface="Calibri"/>
              <a:cs typeface="Times New Roman"/>
            </a:endParaRPr>
          </a:p>
        </p:txBody>
      </p:sp>
      <p:sp>
        <p:nvSpPr>
          <p:cNvPr id="5" name="TextBox 4"/>
          <p:cNvSpPr txBox="1"/>
          <p:nvPr/>
        </p:nvSpPr>
        <p:spPr>
          <a:xfrm>
            <a:off x="1143000" y="3276600"/>
            <a:ext cx="4648200" cy="289310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a:solidFill>
                  <a:srgbClr val="0000FF"/>
                </a:solidFill>
                <a:latin typeface="Consolas" pitchFamily="49" charset="0"/>
                <a:ea typeface="Calibri"/>
                <a:cs typeface="Times New Roman"/>
              </a:rPr>
              <a:t>public</a:t>
            </a:r>
            <a:r>
              <a:rPr lang="en-US" sz="1600" dirty="0">
                <a:latin typeface="Consolas" pitchFamily="49" charset="0"/>
                <a:ea typeface="Calibri"/>
                <a:cs typeface="Times New Roman"/>
              </a:rPr>
              <a:t> </a:t>
            </a:r>
            <a:r>
              <a:rPr lang="en-US" sz="1600" dirty="0" err="1">
                <a:solidFill>
                  <a:srgbClr val="2B91AF"/>
                </a:solidFill>
                <a:latin typeface="Consolas" pitchFamily="49" charset="0"/>
                <a:ea typeface="Calibri"/>
                <a:cs typeface="Times New Roman"/>
              </a:rPr>
              <a:t>StreamReader</a:t>
            </a:r>
            <a:r>
              <a:rPr lang="en-US" sz="1600" dirty="0">
                <a:latin typeface="Consolas" pitchFamily="49" charset="0"/>
                <a:ea typeface="Calibri"/>
                <a:cs typeface="Times New Roman"/>
              </a:rPr>
              <a:t> </a:t>
            </a:r>
            <a:r>
              <a:rPr lang="en-US" sz="1600" dirty="0" err="1">
                <a:latin typeface="Consolas" pitchFamily="49" charset="0"/>
                <a:ea typeface="Calibri"/>
                <a:cs typeface="Times New Roman"/>
              </a:rPr>
              <a:t>OpenTextFile</a:t>
            </a:r>
            <a:r>
              <a:rPr lang="en-US" sz="1600" dirty="0">
                <a:latin typeface="Consolas" pitchFamily="49" charset="0"/>
                <a:ea typeface="Calibri"/>
                <a:cs typeface="Times New Roman"/>
              </a:rPr>
              <a:t>(</a:t>
            </a:r>
          </a:p>
          <a:p>
            <a:pPr marL="91440" marR="0">
              <a:spcBef>
                <a:spcPts val="0"/>
              </a:spcBef>
              <a:spcAft>
                <a:spcPts val="0"/>
              </a:spcAft>
            </a:pPr>
            <a:r>
              <a:rPr lang="en-US" sz="1600" dirty="0">
                <a:solidFill>
                  <a:srgbClr val="0000FF"/>
                </a:solidFill>
                <a:latin typeface="Consolas" pitchFamily="49" charset="0"/>
                <a:ea typeface="Calibri"/>
                <a:cs typeface="Times New Roman"/>
              </a:rPr>
              <a:t>    string</a:t>
            </a:r>
            <a:r>
              <a:rPr lang="en-US" sz="1600" dirty="0">
                <a:latin typeface="Consolas" pitchFamily="49" charset="0"/>
                <a:ea typeface="Calibri"/>
                <a:cs typeface="Times New Roman"/>
              </a:rPr>
              <a:t> path,</a:t>
            </a:r>
          </a:p>
          <a:p>
            <a:pPr marL="91440" marR="0">
              <a:spcBef>
                <a:spcPts val="0"/>
              </a:spcBef>
              <a:spcAft>
                <a:spcPts val="0"/>
              </a:spcAft>
            </a:pPr>
            <a:r>
              <a:rPr lang="en-US" sz="1600" dirty="0">
                <a:solidFill>
                  <a:srgbClr val="2B91AF"/>
                </a:solidFill>
                <a:latin typeface="Consolas" pitchFamily="49" charset="0"/>
                <a:ea typeface="Calibri"/>
                <a:cs typeface="Times New Roman"/>
              </a:rPr>
              <a:t>    Encoding</a:t>
            </a:r>
            <a:r>
              <a:rPr lang="en-US" sz="1600" dirty="0">
                <a:latin typeface="Consolas" pitchFamily="49" charset="0"/>
                <a:ea typeface="Calibri"/>
                <a:cs typeface="Times New Roman"/>
              </a:rPr>
              <a:t> </a:t>
            </a:r>
            <a:r>
              <a:rPr lang="en-US" sz="1600" dirty="0" err="1">
                <a:latin typeface="Consolas" pitchFamily="49" charset="0"/>
                <a:ea typeface="Calibri"/>
                <a:cs typeface="Times New Roman"/>
              </a:rPr>
              <a:t>encoding</a:t>
            </a:r>
            <a:r>
              <a:rPr lang="en-US" sz="1600" dirty="0">
                <a:latin typeface="Consolas" pitchFamily="49" charset="0"/>
                <a:ea typeface="Calibri"/>
                <a:cs typeface="Times New Roman"/>
              </a:rPr>
              <a:t>,</a:t>
            </a:r>
          </a:p>
          <a:p>
            <a:pPr marL="91440" marR="0">
              <a:spcBef>
                <a:spcPts val="0"/>
              </a:spcBef>
              <a:spcAft>
                <a:spcPts val="0"/>
              </a:spcAft>
            </a:pPr>
            <a:r>
              <a:rPr lang="en-US" sz="1600" dirty="0">
                <a:solidFill>
                  <a:srgbClr val="0000FF"/>
                </a:solidFill>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bool</a:t>
            </a:r>
            <a:r>
              <a:rPr lang="en-US" sz="1600" dirty="0">
                <a:latin typeface="Consolas" pitchFamily="49" charset="0"/>
                <a:ea typeface="Calibri"/>
                <a:cs typeface="Times New Roman"/>
              </a:rPr>
              <a:t> </a:t>
            </a:r>
            <a:r>
              <a:rPr lang="en-US" sz="1600" dirty="0" err="1">
                <a:latin typeface="Consolas" pitchFamily="49" charset="0"/>
                <a:ea typeface="Calibri"/>
                <a:cs typeface="Times New Roman"/>
              </a:rPr>
              <a:t>detectEncoding</a:t>
            </a:r>
            <a:r>
              <a:rPr lang="en-US" sz="1600" dirty="0">
                <a:latin typeface="Consolas" pitchFamily="49" charset="0"/>
                <a:ea typeface="Calibri"/>
                <a:cs typeface="Times New Roman"/>
              </a:rPr>
              <a:t>);</a:t>
            </a:r>
          </a:p>
          <a:p>
            <a:pPr marL="91440" marR="0">
              <a:spcBef>
                <a:spcPts val="0"/>
              </a:spcBef>
              <a:spcAft>
                <a:spcPts val="0"/>
              </a:spcAft>
            </a:pPr>
            <a:endParaRPr lang="en-US" sz="1600" dirty="0">
              <a:solidFill>
                <a:srgbClr val="0000FF"/>
              </a:solidFill>
              <a:latin typeface="Consolas" pitchFamily="49" charset="0"/>
              <a:ea typeface="Calibri"/>
              <a:cs typeface="Times New Roman"/>
            </a:endParaRPr>
          </a:p>
          <a:p>
            <a:pPr marL="91440" marR="0">
              <a:spcBef>
                <a:spcPts val="0"/>
              </a:spcBef>
              <a:spcAft>
                <a:spcPts val="0"/>
              </a:spcAft>
            </a:pPr>
            <a:r>
              <a:rPr lang="en-US" sz="1600" dirty="0">
                <a:solidFill>
                  <a:srgbClr val="0000FF"/>
                </a:solidFill>
                <a:latin typeface="Consolas" pitchFamily="49" charset="0"/>
                <a:ea typeface="Calibri"/>
                <a:cs typeface="Times New Roman"/>
              </a:rPr>
              <a:t>public</a:t>
            </a:r>
            <a:r>
              <a:rPr lang="en-US" sz="1600" dirty="0">
                <a:latin typeface="Consolas" pitchFamily="49" charset="0"/>
                <a:ea typeface="Calibri"/>
                <a:cs typeface="Times New Roman"/>
              </a:rPr>
              <a:t> </a:t>
            </a:r>
            <a:r>
              <a:rPr lang="en-US" sz="1600" dirty="0" err="1">
                <a:solidFill>
                  <a:srgbClr val="2B91AF"/>
                </a:solidFill>
                <a:latin typeface="Consolas" pitchFamily="49" charset="0"/>
                <a:ea typeface="Calibri"/>
                <a:cs typeface="Times New Roman"/>
              </a:rPr>
              <a:t>StreamReader</a:t>
            </a:r>
            <a:r>
              <a:rPr lang="en-US" sz="1600" dirty="0">
                <a:latin typeface="Consolas" pitchFamily="49" charset="0"/>
                <a:ea typeface="Calibri"/>
                <a:cs typeface="Times New Roman"/>
              </a:rPr>
              <a:t> </a:t>
            </a:r>
            <a:r>
              <a:rPr lang="en-US" sz="1600" dirty="0" err="1">
                <a:latin typeface="Consolas" pitchFamily="49" charset="0"/>
                <a:ea typeface="Calibri"/>
                <a:cs typeface="Times New Roman"/>
              </a:rPr>
              <a:t>OpenTextFile</a:t>
            </a:r>
            <a:r>
              <a:rPr lang="en-US" sz="1600" dirty="0">
                <a:latin typeface="Consolas" pitchFamily="49" charset="0"/>
                <a:ea typeface="Calibri"/>
                <a:cs typeface="Times New Roman"/>
              </a:rPr>
              <a:t>(</a:t>
            </a:r>
          </a:p>
          <a:p>
            <a:pPr marL="91440" marR="0">
              <a:spcBef>
                <a:spcPts val="0"/>
              </a:spcBef>
              <a:spcAft>
                <a:spcPts val="0"/>
              </a:spcAft>
            </a:pPr>
            <a:r>
              <a:rPr lang="en-US" sz="1600" dirty="0">
                <a:solidFill>
                  <a:srgbClr val="0000FF"/>
                </a:solidFill>
                <a:latin typeface="Consolas" pitchFamily="49" charset="0"/>
                <a:ea typeface="Calibri"/>
                <a:cs typeface="Times New Roman"/>
              </a:rPr>
              <a:t>    string</a:t>
            </a:r>
            <a:r>
              <a:rPr lang="en-US" sz="1600" dirty="0">
                <a:latin typeface="Consolas" pitchFamily="49" charset="0"/>
                <a:ea typeface="Calibri"/>
                <a:cs typeface="Times New Roman"/>
              </a:rPr>
              <a:t> path,</a:t>
            </a:r>
          </a:p>
          <a:p>
            <a:pPr marL="91440" marR="0">
              <a:spcBef>
                <a:spcPts val="0"/>
              </a:spcBef>
              <a:spcAft>
                <a:spcPts val="0"/>
              </a:spcAft>
            </a:pPr>
            <a:r>
              <a:rPr lang="en-US" sz="1600" dirty="0">
                <a:solidFill>
                  <a:srgbClr val="2B91AF"/>
                </a:solidFill>
                <a:latin typeface="Consolas" pitchFamily="49" charset="0"/>
                <a:ea typeface="Calibri"/>
                <a:cs typeface="Times New Roman"/>
              </a:rPr>
              <a:t>    Encoding</a:t>
            </a:r>
            <a:r>
              <a:rPr lang="en-US" sz="1600" dirty="0">
                <a:latin typeface="Consolas" pitchFamily="49" charset="0"/>
                <a:ea typeface="Calibri"/>
                <a:cs typeface="Times New Roman"/>
              </a:rPr>
              <a:t> </a:t>
            </a:r>
            <a:r>
              <a:rPr lang="en-US" sz="1600" dirty="0" err="1">
                <a:latin typeface="Consolas" pitchFamily="49" charset="0"/>
                <a:ea typeface="Calibri"/>
                <a:cs typeface="Times New Roman"/>
              </a:rPr>
              <a:t>encoding</a:t>
            </a:r>
            <a:r>
              <a:rPr lang="en-US" sz="1600" dirty="0">
                <a:latin typeface="Consolas" pitchFamily="49" charset="0"/>
                <a:ea typeface="Calibri"/>
                <a:cs typeface="Times New Roman"/>
              </a:rPr>
              <a:t>);</a:t>
            </a:r>
          </a:p>
          <a:p>
            <a:pPr marL="91440" marR="0">
              <a:spcBef>
                <a:spcPts val="0"/>
              </a:spcBef>
              <a:spcAft>
                <a:spcPts val="0"/>
              </a:spcAft>
            </a:pPr>
            <a:endParaRPr lang="en-US" sz="1600" dirty="0">
              <a:latin typeface="Consolas" pitchFamily="49" charset="0"/>
              <a:ea typeface="Calibri"/>
              <a:cs typeface="Times New Roman"/>
            </a:endParaRPr>
          </a:p>
          <a:p>
            <a:pPr marL="91440" marR="0">
              <a:spcBef>
                <a:spcPts val="0"/>
              </a:spcBef>
              <a:spcAft>
                <a:spcPts val="0"/>
              </a:spcAft>
            </a:pPr>
            <a:r>
              <a:rPr lang="en-US" sz="1600" dirty="0">
                <a:solidFill>
                  <a:srgbClr val="0000FF"/>
                </a:solidFill>
                <a:latin typeface="Consolas" pitchFamily="49" charset="0"/>
                <a:ea typeface="Calibri"/>
                <a:cs typeface="Times New Roman"/>
              </a:rPr>
              <a:t>public</a:t>
            </a:r>
            <a:r>
              <a:rPr lang="en-US" sz="1600" dirty="0">
                <a:latin typeface="Consolas" pitchFamily="49" charset="0"/>
                <a:ea typeface="Calibri"/>
                <a:cs typeface="Times New Roman"/>
              </a:rPr>
              <a:t> </a:t>
            </a:r>
            <a:r>
              <a:rPr lang="en-US" sz="1600" dirty="0" err="1">
                <a:solidFill>
                  <a:srgbClr val="2B91AF"/>
                </a:solidFill>
                <a:latin typeface="Consolas" pitchFamily="49" charset="0"/>
                <a:ea typeface="Calibri"/>
                <a:cs typeface="Times New Roman"/>
              </a:rPr>
              <a:t>StreamReader</a:t>
            </a:r>
            <a:r>
              <a:rPr lang="en-US" sz="1600" dirty="0">
                <a:latin typeface="Consolas" pitchFamily="49" charset="0"/>
                <a:ea typeface="Calibri"/>
                <a:cs typeface="Times New Roman"/>
              </a:rPr>
              <a:t> </a:t>
            </a:r>
            <a:r>
              <a:rPr lang="en-US" sz="1600" dirty="0" err="1">
                <a:latin typeface="Consolas" pitchFamily="49" charset="0"/>
                <a:ea typeface="Calibri"/>
                <a:cs typeface="Times New Roman"/>
              </a:rPr>
              <a:t>OpenTextFile</a:t>
            </a:r>
            <a:r>
              <a:rPr lang="en-US" sz="1600" dirty="0">
                <a:latin typeface="Consolas" pitchFamily="49" charset="0"/>
                <a:ea typeface="Calibri"/>
                <a:cs typeface="Times New Roman"/>
              </a:rPr>
              <a:t>(</a:t>
            </a:r>
          </a:p>
          <a:p>
            <a:pPr marL="91440" marR="0">
              <a:spcBef>
                <a:spcPts val="0"/>
              </a:spcBef>
              <a:spcAft>
                <a:spcPts val="0"/>
              </a:spcAft>
            </a:pPr>
            <a:r>
              <a:rPr lang="en-US" sz="1600" dirty="0">
                <a:solidFill>
                  <a:srgbClr val="0000FF"/>
                </a:solidFill>
                <a:latin typeface="Consolas" pitchFamily="49" charset="0"/>
                <a:ea typeface="Calibri"/>
                <a:cs typeface="Times New Roman"/>
              </a:rPr>
              <a:t>    string</a:t>
            </a:r>
            <a:r>
              <a:rPr lang="en-US" sz="1600" dirty="0">
                <a:latin typeface="Consolas" pitchFamily="49" charset="0"/>
                <a:ea typeface="Calibri"/>
                <a:cs typeface="Times New Roman"/>
              </a:rPr>
              <a:t> path);</a:t>
            </a:r>
          </a:p>
        </p:txBody>
      </p:sp>
      <p:sp>
        <p:nvSpPr>
          <p:cNvPr id="8" name="Rounded Rectangular Callout 7"/>
          <p:cNvSpPr/>
          <p:nvPr/>
        </p:nvSpPr>
        <p:spPr>
          <a:xfrm>
            <a:off x="5791200" y="1600200"/>
            <a:ext cx="2362200" cy="762000"/>
          </a:xfrm>
          <a:prstGeom prst="wedgeRoundRectCallout">
            <a:avLst>
              <a:gd name="adj1" fmla="val -75353"/>
              <a:gd name="adj2" fmla="val 60077"/>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Primary method</a:t>
            </a:r>
            <a:endParaRPr lang="en-US" i="1" dirty="0"/>
          </a:p>
        </p:txBody>
      </p:sp>
      <p:sp>
        <p:nvSpPr>
          <p:cNvPr id="9" name="Rounded Rectangular Callout 8"/>
          <p:cNvSpPr/>
          <p:nvPr/>
        </p:nvSpPr>
        <p:spPr>
          <a:xfrm>
            <a:off x="6096000" y="2971800"/>
            <a:ext cx="2362200" cy="762000"/>
          </a:xfrm>
          <a:prstGeom prst="wedgeRoundRectCallout">
            <a:avLst>
              <a:gd name="adj1" fmla="val -76914"/>
              <a:gd name="adj2" fmla="val 59110"/>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Secondary overloads</a:t>
            </a:r>
            <a:endParaRPr lang="en-US" i="1" dirty="0"/>
          </a:p>
        </p:txBody>
      </p:sp>
      <p:sp>
        <p:nvSpPr>
          <p:cNvPr id="10" name="Rounded Rectangular Callout 9"/>
          <p:cNvSpPr/>
          <p:nvPr/>
        </p:nvSpPr>
        <p:spPr>
          <a:xfrm>
            <a:off x="6096000" y="3962400"/>
            <a:ext cx="2362200" cy="762000"/>
          </a:xfrm>
          <a:prstGeom prst="wedgeRoundRectCallout">
            <a:avLst>
              <a:gd name="adj1" fmla="val -77851"/>
              <a:gd name="adj2" fmla="val -35729"/>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Call primary with default values</a:t>
            </a:r>
            <a:endParaRPr lang="en-US" i="1" dirty="0"/>
          </a:p>
        </p:txBody>
      </p:sp>
      <p:sp>
        <p:nvSpPr>
          <p:cNvPr id="6" name="Footer Placeholder 5"/>
          <p:cNvSpPr>
            <a:spLocks noGrp="1"/>
          </p:cNvSpPr>
          <p:nvPr>
            <p:ph type="ftr" sz="quarter" idx="11"/>
          </p:nvPr>
        </p:nvSpPr>
        <p:spPr/>
        <p:txBody>
          <a:bodyPr/>
          <a:lstStyle/>
          <a:p>
            <a:r>
              <a:rPr lang="en-US"/>
              <a:t>(C)2011 by Pavel Yosifovich</a:t>
            </a:r>
          </a:p>
        </p:txBody>
      </p:sp>
      <p:sp>
        <p:nvSpPr>
          <p:cNvPr id="7" name="Slide Number Placeholder 6"/>
          <p:cNvSpPr>
            <a:spLocks noGrp="1"/>
          </p:cNvSpPr>
          <p:nvPr>
            <p:ph type="sldNum" sz="quarter" idx="12"/>
          </p:nvPr>
        </p:nvSpPr>
        <p:spPr/>
        <p:txBody>
          <a:bodyPr/>
          <a:lstStyle/>
          <a:p>
            <a:fld id="{BAEF35E1-E8B4-4707-9B15-F4E1B030959E}" type="slidenum">
              <a:rPr lang="en-US" smtClean="0"/>
              <a:t>289</a:t>
            </a:fld>
            <a:endParaRPr lang="en-US"/>
          </a:p>
        </p:txBody>
      </p:sp>
    </p:spTree>
    <p:extLst>
      <p:ext uri="{BB962C8B-B14F-4D97-AF65-F5344CB8AC3E}">
        <p14:creationId xmlns:p14="http://schemas.microsoft.com/office/powerpoint/2010/main" val="10755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Custom Attributes</a:t>
            </a:r>
          </a:p>
        </p:txBody>
      </p:sp>
      <p:sp>
        <p:nvSpPr>
          <p:cNvPr id="3" name="Content Placeholder 2"/>
          <p:cNvSpPr>
            <a:spLocks noGrp="1"/>
          </p:cNvSpPr>
          <p:nvPr>
            <p:ph idx="1"/>
          </p:nvPr>
        </p:nvSpPr>
        <p:spPr/>
        <p:txBody>
          <a:bodyPr>
            <a:normAutofit fontScale="92500" lnSpcReduction="10000"/>
          </a:bodyPr>
          <a:lstStyle/>
          <a:p>
            <a:r>
              <a:rPr lang="en-US" b="1" dirty="0">
                <a:solidFill>
                  <a:srgbClr val="FF0000"/>
                </a:solidFill>
                <a:latin typeface="Consolas" pitchFamily="49" charset="0"/>
              </a:rPr>
              <a:t>Flags</a:t>
            </a:r>
          </a:p>
          <a:p>
            <a:pPr lvl="1"/>
            <a:r>
              <a:rPr lang="en-US" dirty="0"/>
              <a:t>If applied on </a:t>
            </a:r>
            <a:r>
              <a:rPr lang="en-US" dirty="0" err="1"/>
              <a:t>enum</a:t>
            </a:r>
            <a:r>
              <a:rPr lang="en-US" dirty="0"/>
              <a:t>, allows combining values as bit flags</a:t>
            </a:r>
          </a:p>
          <a:p>
            <a:r>
              <a:rPr lang="en-US" b="1" dirty="0" err="1">
                <a:solidFill>
                  <a:srgbClr val="FF0000"/>
                </a:solidFill>
                <a:latin typeface="Consolas" pitchFamily="49" charset="0"/>
              </a:rPr>
              <a:t>Serializable</a:t>
            </a:r>
            <a:endParaRPr lang="en-US" b="1" dirty="0">
              <a:solidFill>
                <a:srgbClr val="FF0000"/>
              </a:solidFill>
              <a:latin typeface="Consolas" pitchFamily="49" charset="0"/>
            </a:endParaRPr>
          </a:p>
          <a:p>
            <a:pPr lvl="1"/>
            <a:r>
              <a:rPr lang="en-US" dirty="0"/>
              <a:t>Specifies that a type is </a:t>
            </a:r>
            <a:r>
              <a:rPr lang="en-US" dirty="0" err="1"/>
              <a:t>serializable</a:t>
            </a:r>
            <a:r>
              <a:rPr lang="en-US" dirty="0"/>
              <a:t> (and all its fields are of </a:t>
            </a:r>
            <a:r>
              <a:rPr lang="en-US" dirty="0" err="1"/>
              <a:t>serializable</a:t>
            </a:r>
            <a:r>
              <a:rPr lang="en-US" dirty="0"/>
              <a:t> types except those marked with the </a:t>
            </a:r>
            <a:r>
              <a:rPr lang="en-US" b="1" dirty="0" err="1">
                <a:solidFill>
                  <a:srgbClr val="FF0000"/>
                </a:solidFill>
                <a:latin typeface="Consolas" pitchFamily="49" charset="0"/>
              </a:rPr>
              <a:t>NonSerizlized</a:t>
            </a:r>
            <a:r>
              <a:rPr lang="en-US" dirty="0"/>
              <a:t> attribute)</a:t>
            </a:r>
          </a:p>
          <a:p>
            <a:r>
              <a:rPr lang="en-US" b="1" dirty="0">
                <a:solidFill>
                  <a:srgbClr val="FF0000"/>
                </a:solidFill>
                <a:latin typeface="Consolas" pitchFamily="49" charset="0"/>
              </a:rPr>
              <a:t>Conditional</a:t>
            </a:r>
            <a:r>
              <a:rPr lang="en-US" dirty="0">
                <a:latin typeface="Consolas" pitchFamily="49" charset="0"/>
              </a:rPr>
              <a:t>(“symbol”)</a:t>
            </a:r>
          </a:p>
          <a:p>
            <a:pPr lvl="1"/>
            <a:r>
              <a:rPr lang="en-US" dirty="0"/>
              <a:t>Indicates the specified method should be called only if the specified compilation symbol is defined</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29</a:t>
            </a:fld>
            <a:endParaRPr lang="he-IL"/>
          </a:p>
        </p:txBody>
      </p:sp>
    </p:spTree>
  </p:cSld>
  <p:clrMapOvr>
    <a:masterClrMapping/>
  </p:clrMapOvr>
  <p:transition>
    <p:fade/>
  </p:transition>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a:t>Optional and Named Parameters</a:t>
            </a:r>
            <a:endParaRPr lang="en-US" dirty="0"/>
          </a:p>
        </p:txBody>
      </p:sp>
      <p:sp>
        <p:nvSpPr>
          <p:cNvPr id="4" name="Content Placeholder 3"/>
          <p:cNvSpPr>
            <a:spLocks noGrp="1"/>
          </p:cNvSpPr>
          <p:nvPr>
            <p:ph idx="1"/>
          </p:nvPr>
        </p:nvSpPr>
        <p:spPr/>
        <p:txBody>
          <a:bodyPr/>
          <a:lstStyle/>
          <a:p>
            <a:endParaRPr lang="en-US"/>
          </a:p>
        </p:txBody>
      </p:sp>
      <p:sp>
        <p:nvSpPr>
          <p:cNvPr id="3" name="TextBox 2"/>
          <p:cNvSpPr txBox="1"/>
          <p:nvPr/>
        </p:nvSpPr>
        <p:spPr>
          <a:xfrm>
            <a:off x="838200" y="1524000"/>
            <a:ext cx="4648200" cy="141577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a:solidFill>
                  <a:srgbClr val="0000FF"/>
                </a:solidFill>
                <a:latin typeface="Consolas" pitchFamily="49" charset="0"/>
                <a:ea typeface="Calibri"/>
                <a:cs typeface="Times New Roman"/>
              </a:rPr>
              <a:t>public</a:t>
            </a:r>
            <a:r>
              <a:rPr lang="en-US" sz="1600" dirty="0">
                <a:latin typeface="Consolas" pitchFamily="49" charset="0"/>
                <a:ea typeface="Calibri"/>
                <a:cs typeface="Times New Roman"/>
              </a:rPr>
              <a:t> </a:t>
            </a:r>
            <a:r>
              <a:rPr lang="en-US" sz="1600" dirty="0" err="1">
                <a:solidFill>
                  <a:srgbClr val="2B91AF"/>
                </a:solidFill>
                <a:latin typeface="Consolas" pitchFamily="49" charset="0"/>
                <a:ea typeface="Calibri"/>
                <a:cs typeface="Times New Roman"/>
              </a:rPr>
              <a:t>StreamReader</a:t>
            </a:r>
            <a:r>
              <a:rPr lang="en-US" sz="1600" dirty="0">
                <a:latin typeface="Consolas" pitchFamily="49" charset="0"/>
                <a:ea typeface="Calibri"/>
                <a:cs typeface="Times New Roman"/>
              </a:rPr>
              <a:t> </a:t>
            </a:r>
            <a:r>
              <a:rPr lang="en-US" sz="1600" dirty="0" err="1">
                <a:latin typeface="Consolas" pitchFamily="49" charset="0"/>
                <a:ea typeface="Calibri"/>
                <a:cs typeface="Times New Roman"/>
              </a:rPr>
              <a:t>OpenTextFile</a:t>
            </a:r>
            <a:r>
              <a:rPr lang="en-US" sz="1600" dirty="0">
                <a:latin typeface="Consolas" pitchFamily="49" charset="0"/>
                <a:ea typeface="Calibri"/>
                <a:cs typeface="Times New Roman"/>
              </a:rPr>
              <a:t>(</a:t>
            </a:r>
          </a:p>
          <a:p>
            <a:pPr marL="91440" marR="0">
              <a:spcBef>
                <a:spcPts val="0"/>
              </a:spcBef>
              <a:spcAft>
                <a:spcPts val="0"/>
              </a:spcAft>
            </a:pPr>
            <a:r>
              <a:rPr lang="en-US" sz="1600" dirty="0">
                <a:solidFill>
                  <a:srgbClr val="0000FF"/>
                </a:solidFill>
                <a:latin typeface="Consolas" pitchFamily="49" charset="0"/>
                <a:ea typeface="Calibri"/>
                <a:cs typeface="Times New Roman"/>
              </a:rPr>
              <a:t>    string</a:t>
            </a:r>
            <a:r>
              <a:rPr lang="en-US" sz="1600" dirty="0">
                <a:latin typeface="Consolas" pitchFamily="49" charset="0"/>
                <a:ea typeface="Calibri"/>
                <a:cs typeface="Times New Roman"/>
              </a:rPr>
              <a:t> path,</a:t>
            </a:r>
          </a:p>
          <a:p>
            <a:pPr marL="91440" marR="0">
              <a:spcBef>
                <a:spcPts val="0"/>
              </a:spcBef>
              <a:spcAft>
                <a:spcPts val="0"/>
              </a:spcAft>
            </a:pPr>
            <a:r>
              <a:rPr lang="en-US" sz="1600" dirty="0">
                <a:solidFill>
                  <a:srgbClr val="2B91AF"/>
                </a:solidFill>
                <a:latin typeface="Consolas" pitchFamily="49" charset="0"/>
                <a:ea typeface="Calibri"/>
                <a:cs typeface="Times New Roman"/>
              </a:rPr>
              <a:t>    Encoding</a:t>
            </a:r>
            <a:r>
              <a:rPr lang="en-US" sz="1600" dirty="0">
                <a:latin typeface="Consolas" pitchFamily="49" charset="0"/>
                <a:ea typeface="Calibri"/>
                <a:cs typeface="Times New Roman"/>
              </a:rPr>
              <a:t> </a:t>
            </a:r>
            <a:r>
              <a:rPr lang="en-US" sz="1600" dirty="0" err="1">
                <a:latin typeface="Consolas" pitchFamily="49" charset="0"/>
                <a:ea typeface="Calibri"/>
                <a:cs typeface="Times New Roman"/>
              </a:rPr>
              <a:t>encoding</a:t>
            </a:r>
            <a:r>
              <a:rPr lang="en-US" sz="1600" dirty="0">
                <a:latin typeface="Consolas" pitchFamily="49" charset="0"/>
                <a:ea typeface="Calibri"/>
                <a:cs typeface="Times New Roman"/>
              </a:rPr>
              <a:t>,</a:t>
            </a:r>
          </a:p>
          <a:p>
            <a:pPr marL="91440" marR="0">
              <a:spcBef>
                <a:spcPts val="0"/>
              </a:spcBef>
              <a:spcAft>
                <a:spcPts val="0"/>
              </a:spcAft>
            </a:pPr>
            <a:r>
              <a:rPr lang="en-US" sz="1600" dirty="0">
                <a:solidFill>
                  <a:srgbClr val="0000FF"/>
                </a:solidFill>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bool</a:t>
            </a:r>
            <a:r>
              <a:rPr lang="en-US" sz="1600" dirty="0">
                <a:latin typeface="Consolas" pitchFamily="49" charset="0"/>
                <a:ea typeface="Calibri"/>
                <a:cs typeface="Times New Roman"/>
              </a:rPr>
              <a:t> </a:t>
            </a:r>
            <a:r>
              <a:rPr lang="en-US" sz="1600" dirty="0" err="1">
                <a:latin typeface="Consolas" pitchFamily="49" charset="0"/>
                <a:ea typeface="Calibri"/>
                <a:cs typeface="Times New Roman"/>
              </a:rPr>
              <a:t>detectEncoding</a:t>
            </a:r>
            <a:r>
              <a:rPr lang="en-US" sz="1600" dirty="0">
                <a:latin typeface="Consolas" pitchFamily="49" charset="0"/>
                <a:ea typeface="Calibri"/>
                <a:cs typeface="Times New Roman"/>
              </a:rPr>
              <a:t>,</a:t>
            </a:r>
          </a:p>
          <a:p>
            <a:pPr marL="91440" marR="0">
              <a:spcBef>
                <a:spcPts val="0"/>
              </a:spcBef>
              <a:spcAft>
                <a:spcPts val="0"/>
              </a:spcAft>
            </a:pPr>
            <a:r>
              <a:rPr lang="en-US" sz="1600" dirty="0">
                <a:solidFill>
                  <a:srgbClr val="0000FF"/>
                </a:solidFill>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a:t>
            </a:r>
            <a:r>
              <a:rPr lang="en-US" sz="1600" dirty="0" err="1">
                <a:latin typeface="Consolas" pitchFamily="49" charset="0"/>
                <a:ea typeface="Calibri"/>
                <a:cs typeface="Times New Roman"/>
              </a:rPr>
              <a:t>bufferSize</a:t>
            </a:r>
            <a:r>
              <a:rPr lang="en-US" sz="1600" dirty="0">
                <a:latin typeface="Consolas" pitchFamily="49" charset="0"/>
                <a:ea typeface="Calibri"/>
                <a:cs typeface="Times New Roman"/>
              </a:rPr>
              <a:t>);</a:t>
            </a:r>
            <a:endParaRPr lang="en-US" sz="1200" dirty="0">
              <a:latin typeface="Consolas" pitchFamily="49" charset="0"/>
              <a:ea typeface="Calibri"/>
              <a:cs typeface="Times New Roman"/>
            </a:endParaRPr>
          </a:p>
        </p:txBody>
      </p:sp>
      <p:sp>
        <p:nvSpPr>
          <p:cNvPr id="11" name="TextBox 10"/>
          <p:cNvSpPr txBox="1"/>
          <p:nvPr/>
        </p:nvSpPr>
        <p:spPr>
          <a:xfrm>
            <a:off x="838200" y="1513584"/>
            <a:ext cx="4648200" cy="141577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a:solidFill>
                  <a:srgbClr val="0000FF"/>
                </a:solidFill>
                <a:latin typeface="Consolas" pitchFamily="49" charset="0"/>
                <a:ea typeface="Calibri"/>
                <a:cs typeface="Times New Roman"/>
              </a:rPr>
              <a:t>public</a:t>
            </a:r>
            <a:r>
              <a:rPr lang="en-US" sz="1600" dirty="0">
                <a:latin typeface="Consolas" pitchFamily="49" charset="0"/>
                <a:ea typeface="Calibri"/>
                <a:cs typeface="Times New Roman"/>
              </a:rPr>
              <a:t> </a:t>
            </a:r>
            <a:r>
              <a:rPr lang="en-US" sz="1600" dirty="0" err="1">
                <a:solidFill>
                  <a:srgbClr val="2B91AF"/>
                </a:solidFill>
                <a:latin typeface="Consolas" pitchFamily="49" charset="0"/>
                <a:ea typeface="Calibri"/>
                <a:cs typeface="Times New Roman"/>
              </a:rPr>
              <a:t>StreamReader</a:t>
            </a:r>
            <a:r>
              <a:rPr lang="en-US" sz="1600" dirty="0">
                <a:latin typeface="Consolas" pitchFamily="49" charset="0"/>
                <a:ea typeface="Calibri"/>
                <a:cs typeface="Times New Roman"/>
              </a:rPr>
              <a:t> </a:t>
            </a:r>
            <a:r>
              <a:rPr lang="en-US" sz="1600" dirty="0" err="1">
                <a:latin typeface="Consolas" pitchFamily="49" charset="0"/>
                <a:ea typeface="Calibri"/>
                <a:cs typeface="Times New Roman"/>
              </a:rPr>
              <a:t>OpenTextFile</a:t>
            </a:r>
            <a:r>
              <a:rPr lang="en-US" sz="1600" dirty="0">
                <a:latin typeface="Consolas" pitchFamily="49" charset="0"/>
                <a:ea typeface="Calibri"/>
                <a:cs typeface="Times New Roman"/>
              </a:rPr>
              <a:t>(</a:t>
            </a:r>
          </a:p>
          <a:p>
            <a:pPr marL="91440" marR="0">
              <a:spcBef>
                <a:spcPts val="0"/>
              </a:spcBef>
              <a:spcAft>
                <a:spcPts val="0"/>
              </a:spcAft>
            </a:pPr>
            <a:r>
              <a:rPr lang="en-US" sz="1600" dirty="0">
                <a:solidFill>
                  <a:srgbClr val="0000FF"/>
                </a:solidFill>
                <a:latin typeface="Consolas" pitchFamily="49" charset="0"/>
                <a:ea typeface="Calibri"/>
                <a:cs typeface="Times New Roman"/>
              </a:rPr>
              <a:t>    string</a:t>
            </a:r>
            <a:r>
              <a:rPr lang="en-US" sz="1600" dirty="0">
                <a:latin typeface="Consolas" pitchFamily="49" charset="0"/>
                <a:ea typeface="Calibri"/>
                <a:cs typeface="Times New Roman"/>
              </a:rPr>
              <a:t> path,</a:t>
            </a:r>
          </a:p>
          <a:p>
            <a:pPr marL="91440" marR="0">
              <a:spcBef>
                <a:spcPts val="0"/>
              </a:spcBef>
              <a:spcAft>
                <a:spcPts val="0"/>
              </a:spcAft>
            </a:pPr>
            <a:r>
              <a:rPr lang="en-US" sz="1600" dirty="0">
                <a:solidFill>
                  <a:srgbClr val="2B91AF"/>
                </a:solidFill>
                <a:latin typeface="Consolas" pitchFamily="49" charset="0"/>
                <a:ea typeface="Calibri"/>
                <a:cs typeface="Times New Roman"/>
              </a:rPr>
              <a:t>    Encoding</a:t>
            </a:r>
            <a:r>
              <a:rPr lang="en-US" sz="1600" dirty="0">
                <a:latin typeface="Consolas" pitchFamily="49" charset="0"/>
                <a:ea typeface="Calibri"/>
                <a:cs typeface="Times New Roman"/>
              </a:rPr>
              <a:t> </a:t>
            </a:r>
            <a:r>
              <a:rPr lang="en-US" sz="1600" dirty="0" err="1">
                <a:latin typeface="Consolas" pitchFamily="49" charset="0"/>
                <a:ea typeface="Calibri"/>
                <a:cs typeface="Times New Roman"/>
              </a:rPr>
              <a:t>encoding</a:t>
            </a:r>
            <a:r>
              <a:rPr lang="en-US" sz="1600" dirty="0">
                <a:latin typeface="Consolas" pitchFamily="49" charset="0"/>
                <a:ea typeface="Calibri"/>
                <a:cs typeface="Times New Roman"/>
              </a:rPr>
              <a:t> = </a:t>
            </a:r>
            <a:r>
              <a:rPr lang="en-US" sz="1600" dirty="0">
                <a:solidFill>
                  <a:srgbClr val="0000FF"/>
                </a:solidFill>
                <a:latin typeface="Consolas" pitchFamily="49" charset="0"/>
                <a:ea typeface="Calibri"/>
                <a:cs typeface="Times New Roman"/>
              </a:rPr>
              <a:t>null</a:t>
            </a:r>
            <a:r>
              <a:rPr lang="en-US" sz="1600" dirty="0">
                <a:latin typeface="Consolas" pitchFamily="49" charset="0"/>
                <a:ea typeface="Calibri"/>
                <a:cs typeface="Times New Roman"/>
              </a:rPr>
              <a:t>,</a:t>
            </a:r>
          </a:p>
          <a:p>
            <a:pPr marL="91440" marR="0">
              <a:spcBef>
                <a:spcPts val="0"/>
              </a:spcBef>
              <a:spcAft>
                <a:spcPts val="0"/>
              </a:spcAft>
            </a:pPr>
            <a:r>
              <a:rPr lang="en-US" sz="1600" dirty="0">
                <a:solidFill>
                  <a:srgbClr val="0000FF"/>
                </a:solidFill>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bool</a:t>
            </a:r>
            <a:r>
              <a:rPr lang="en-US" sz="1600" dirty="0">
                <a:latin typeface="Consolas" pitchFamily="49" charset="0"/>
                <a:ea typeface="Calibri"/>
                <a:cs typeface="Times New Roman"/>
              </a:rPr>
              <a:t> </a:t>
            </a:r>
            <a:r>
              <a:rPr lang="en-US" sz="1600" dirty="0" err="1">
                <a:latin typeface="Consolas" pitchFamily="49" charset="0"/>
                <a:ea typeface="Calibri"/>
                <a:cs typeface="Times New Roman"/>
              </a:rPr>
              <a:t>detectEncoding</a:t>
            </a:r>
            <a:r>
              <a:rPr lang="en-US" sz="1600" dirty="0">
                <a:latin typeface="Consolas" pitchFamily="49" charset="0"/>
                <a:ea typeface="Calibri"/>
                <a:cs typeface="Times New Roman"/>
              </a:rPr>
              <a:t> = </a:t>
            </a:r>
            <a:r>
              <a:rPr lang="en-US" sz="1600" dirty="0">
                <a:solidFill>
                  <a:srgbClr val="0000FF"/>
                </a:solidFill>
                <a:latin typeface="Consolas" pitchFamily="49" charset="0"/>
                <a:ea typeface="Calibri"/>
                <a:cs typeface="Times New Roman"/>
              </a:rPr>
              <a:t>true</a:t>
            </a:r>
            <a:r>
              <a:rPr lang="en-US" sz="1600" dirty="0">
                <a:latin typeface="Consolas" pitchFamily="49" charset="0"/>
                <a:ea typeface="Calibri"/>
                <a:cs typeface="Times New Roman"/>
              </a:rPr>
              <a:t>,</a:t>
            </a:r>
          </a:p>
          <a:p>
            <a:pPr marL="91440" marR="0">
              <a:spcBef>
                <a:spcPts val="0"/>
              </a:spcBef>
              <a:spcAft>
                <a:spcPts val="0"/>
              </a:spcAft>
            </a:pPr>
            <a:r>
              <a:rPr lang="en-US" sz="1600" dirty="0">
                <a:solidFill>
                  <a:srgbClr val="0000FF"/>
                </a:solidFill>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a:t>
            </a:r>
            <a:r>
              <a:rPr lang="en-US" sz="1600" dirty="0" err="1">
                <a:latin typeface="Consolas" pitchFamily="49" charset="0"/>
                <a:ea typeface="Calibri"/>
                <a:cs typeface="Times New Roman"/>
              </a:rPr>
              <a:t>bufferSize</a:t>
            </a:r>
            <a:r>
              <a:rPr lang="en-US" sz="1600" dirty="0">
                <a:latin typeface="Consolas" pitchFamily="49" charset="0"/>
                <a:ea typeface="Calibri"/>
                <a:cs typeface="Times New Roman"/>
              </a:rPr>
              <a:t> = 1024);</a:t>
            </a:r>
            <a:endParaRPr lang="en-US" sz="1200" dirty="0">
              <a:latin typeface="Consolas" pitchFamily="49" charset="0"/>
              <a:ea typeface="Calibri"/>
              <a:cs typeface="Times New Roman"/>
            </a:endParaRPr>
          </a:p>
        </p:txBody>
      </p:sp>
      <p:sp>
        <p:nvSpPr>
          <p:cNvPr id="12" name="Rounded Rectangular Callout 11"/>
          <p:cNvSpPr/>
          <p:nvPr/>
        </p:nvSpPr>
        <p:spPr>
          <a:xfrm>
            <a:off x="5867400" y="1447800"/>
            <a:ext cx="2362200" cy="762000"/>
          </a:xfrm>
          <a:prstGeom prst="wedgeRoundRectCallout">
            <a:avLst>
              <a:gd name="adj1" fmla="val -93459"/>
              <a:gd name="adj2" fmla="val 64916"/>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Optional parameters</a:t>
            </a:r>
            <a:endParaRPr lang="en-US" i="1" dirty="0"/>
          </a:p>
        </p:txBody>
      </p:sp>
      <p:sp>
        <p:nvSpPr>
          <p:cNvPr id="13" name="TextBox 12"/>
          <p:cNvSpPr txBox="1"/>
          <p:nvPr/>
        </p:nvSpPr>
        <p:spPr>
          <a:xfrm>
            <a:off x="685800" y="3048000"/>
            <a:ext cx="4953000" cy="430887"/>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800"/>
              </a:spcAft>
            </a:pPr>
            <a:r>
              <a:rPr lang="en-US" sz="1600" dirty="0" err="1">
                <a:latin typeface="Consolas" pitchFamily="49" charset="0"/>
                <a:ea typeface="Calibri"/>
                <a:cs typeface="Times New Roman"/>
              </a:rPr>
              <a:t>OpenTextFile</a:t>
            </a:r>
            <a:r>
              <a:rPr lang="en-US" sz="1600" dirty="0">
                <a:latin typeface="Consolas" pitchFamily="49" charset="0"/>
                <a:ea typeface="Calibri"/>
                <a:cs typeface="Times New Roman"/>
              </a:rPr>
              <a:t>(</a:t>
            </a:r>
            <a:r>
              <a:rPr lang="en-US" sz="1600" dirty="0">
                <a:solidFill>
                  <a:srgbClr val="A31515"/>
                </a:solidFill>
                <a:latin typeface="Consolas" pitchFamily="49" charset="0"/>
              </a:rPr>
              <a:t>"foo.txt"</a:t>
            </a:r>
            <a:r>
              <a:rPr lang="en-US" sz="1600" dirty="0">
                <a:latin typeface="Consolas" pitchFamily="49" charset="0"/>
                <a:ea typeface="Calibri"/>
                <a:cs typeface="Times New Roman"/>
              </a:rPr>
              <a:t>, </a:t>
            </a:r>
            <a:r>
              <a:rPr lang="en-US" sz="1600" dirty="0">
                <a:solidFill>
                  <a:srgbClr val="2B91AF"/>
                </a:solidFill>
                <a:latin typeface="Consolas" pitchFamily="49" charset="0"/>
                <a:ea typeface="Calibri"/>
                <a:cs typeface="Times New Roman"/>
              </a:rPr>
              <a:t>Encoding</a:t>
            </a:r>
            <a:r>
              <a:rPr lang="en-US" sz="1600" dirty="0">
                <a:latin typeface="Consolas" pitchFamily="49" charset="0"/>
                <a:ea typeface="Calibri"/>
                <a:cs typeface="Times New Roman"/>
              </a:rPr>
              <a:t>.UTF8);</a:t>
            </a:r>
          </a:p>
        </p:txBody>
      </p:sp>
      <p:sp>
        <p:nvSpPr>
          <p:cNvPr id="14" name="TextBox 13"/>
          <p:cNvSpPr txBox="1"/>
          <p:nvPr/>
        </p:nvSpPr>
        <p:spPr>
          <a:xfrm>
            <a:off x="685800" y="3581400"/>
            <a:ext cx="6858000" cy="430887"/>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a:r>
              <a:rPr lang="en-US" sz="1600" dirty="0" err="1">
                <a:latin typeface="Consolas" pitchFamily="49" charset="0"/>
                <a:ea typeface="Calibri"/>
                <a:cs typeface="Times New Roman"/>
              </a:rPr>
              <a:t>OpenTextFile</a:t>
            </a:r>
            <a:r>
              <a:rPr lang="en-US" sz="1600" dirty="0">
                <a:latin typeface="Consolas" pitchFamily="49" charset="0"/>
                <a:ea typeface="Calibri"/>
                <a:cs typeface="Times New Roman"/>
              </a:rPr>
              <a:t>(</a:t>
            </a:r>
            <a:r>
              <a:rPr lang="en-US" sz="1600" dirty="0">
                <a:solidFill>
                  <a:srgbClr val="A31515"/>
                </a:solidFill>
                <a:latin typeface="Consolas" pitchFamily="49" charset="0"/>
              </a:rPr>
              <a:t>"foo.txt"</a:t>
            </a:r>
            <a:r>
              <a:rPr lang="en-US" sz="1600" dirty="0">
                <a:latin typeface="Consolas" pitchFamily="49" charset="0"/>
                <a:ea typeface="Calibri"/>
                <a:cs typeface="Times New Roman"/>
              </a:rPr>
              <a:t>, </a:t>
            </a:r>
            <a:r>
              <a:rPr lang="en-US" sz="1600" dirty="0">
                <a:solidFill>
                  <a:srgbClr val="2B91AF"/>
                </a:solidFill>
                <a:latin typeface="Consolas" pitchFamily="49" charset="0"/>
                <a:ea typeface="Calibri"/>
                <a:cs typeface="Times New Roman"/>
              </a:rPr>
              <a:t>Encoding</a:t>
            </a:r>
            <a:r>
              <a:rPr lang="en-US" sz="1600" dirty="0">
                <a:latin typeface="Consolas" pitchFamily="49" charset="0"/>
                <a:ea typeface="Calibri"/>
                <a:cs typeface="Times New Roman"/>
              </a:rPr>
              <a:t>.UTF8, </a:t>
            </a:r>
            <a:r>
              <a:rPr lang="en-US" sz="1600" dirty="0" err="1">
                <a:latin typeface="Consolas" pitchFamily="49" charset="0"/>
                <a:ea typeface="Calibri"/>
                <a:cs typeface="Times New Roman"/>
              </a:rPr>
              <a:t>bufferSize</a:t>
            </a:r>
            <a:r>
              <a:rPr lang="en-US" sz="1600" dirty="0">
                <a:latin typeface="Consolas" pitchFamily="49" charset="0"/>
                <a:ea typeface="Calibri"/>
                <a:cs typeface="Times New Roman"/>
              </a:rPr>
              <a:t>: 4096);</a:t>
            </a:r>
          </a:p>
        </p:txBody>
      </p:sp>
      <p:sp>
        <p:nvSpPr>
          <p:cNvPr id="15" name="Rounded Rectangular Callout 14"/>
          <p:cNvSpPr/>
          <p:nvPr/>
        </p:nvSpPr>
        <p:spPr>
          <a:xfrm>
            <a:off x="6096000" y="2438400"/>
            <a:ext cx="2362200" cy="762000"/>
          </a:xfrm>
          <a:prstGeom prst="wedgeRoundRectCallout">
            <a:avLst>
              <a:gd name="adj1" fmla="val -45073"/>
              <a:gd name="adj2" fmla="val 110400"/>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Named argument</a:t>
            </a:r>
            <a:endParaRPr lang="en-US" i="1" dirty="0"/>
          </a:p>
        </p:txBody>
      </p:sp>
      <p:sp>
        <p:nvSpPr>
          <p:cNvPr id="16" name="TextBox 15"/>
          <p:cNvSpPr txBox="1"/>
          <p:nvPr/>
        </p:nvSpPr>
        <p:spPr>
          <a:xfrm>
            <a:off x="1295400" y="5105400"/>
            <a:ext cx="3505200" cy="1169551"/>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a:r>
              <a:rPr lang="en-US" sz="1600" dirty="0" err="1">
                <a:latin typeface="Consolas" pitchFamily="49" charset="0"/>
                <a:ea typeface="Calibri"/>
                <a:cs typeface="Times New Roman"/>
              </a:rPr>
              <a:t>OpenTextFile</a:t>
            </a:r>
            <a:r>
              <a:rPr lang="en-US" sz="1600" dirty="0">
                <a:latin typeface="Consolas" pitchFamily="49" charset="0"/>
                <a:ea typeface="Calibri"/>
                <a:cs typeface="Times New Roman"/>
              </a:rPr>
              <a:t>(</a:t>
            </a:r>
          </a:p>
          <a:p>
            <a:pPr marL="91440"/>
            <a:r>
              <a:rPr lang="en-US" sz="1600" dirty="0">
                <a:latin typeface="Consolas" pitchFamily="49" charset="0"/>
                <a:ea typeface="Calibri"/>
                <a:cs typeface="Times New Roman"/>
              </a:rPr>
              <a:t>    </a:t>
            </a:r>
            <a:r>
              <a:rPr lang="en-US" sz="1600" dirty="0" err="1">
                <a:latin typeface="Consolas" pitchFamily="49" charset="0"/>
                <a:ea typeface="Calibri"/>
                <a:cs typeface="Times New Roman"/>
              </a:rPr>
              <a:t>bufferSize</a:t>
            </a:r>
            <a:r>
              <a:rPr lang="en-US" sz="1600" dirty="0">
                <a:latin typeface="Consolas" pitchFamily="49" charset="0"/>
                <a:ea typeface="Calibri"/>
                <a:cs typeface="Times New Roman"/>
              </a:rPr>
              <a:t>: 4096,</a:t>
            </a:r>
          </a:p>
          <a:p>
            <a:pPr marL="91440"/>
            <a:r>
              <a:rPr lang="en-US" sz="1600" dirty="0">
                <a:latin typeface="Consolas" pitchFamily="49" charset="0"/>
                <a:ea typeface="Calibri"/>
                <a:cs typeface="Times New Roman"/>
              </a:rPr>
              <a:t>    path: </a:t>
            </a:r>
            <a:r>
              <a:rPr lang="en-US" sz="1600" dirty="0">
                <a:solidFill>
                  <a:srgbClr val="A31515"/>
                </a:solidFill>
                <a:latin typeface="Consolas" pitchFamily="49" charset="0"/>
              </a:rPr>
              <a:t>"foo.txt"</a:t>
            </a:r>
            <a:r>
              <a:rPr lang="en-US" sz="1600" dirty="0">
                <a:latin typeface="Consolas" pitchFamily="49" charset="0"/>
                <a:ea typeface="Calibri"/>
                <a:cs typeface="Times New Roman"/>
              </a:rPr>
              <a:t>,</a:t>
            </a:r>
          </a:p>
          <a:p>
            <a:pPr marL="91440"/>
            <a:r>
              <a:rPr lang="en-US" sz="1600" dirty="0">
                <a:latin typeface="Consolas" pitchFamily="49" charset="0"/>
                <a:ea typeface="Calibri"/>
                <a:cs typeface="Times New Roman"/>
              </a:rPr>
              <a:t>    </a:t>
            </a:r>
            <a:r>
              <a:rPr lang="en-US" sz="1600" dirty="0" err="1">
                <a:latin typeface="Consolas" pitchFamily="49" charset="0"/>
                <a:ea typeface="Calibri"/>
                <a:cs typeface="Times New Roman"/>
              </a:rPr>
              <a:t>detectEncoding</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false</a:t>
            </a:r>
            <a:r>
              <a:rPr lang="en-US" sz="1600" dirty="0">
                <a:latin typeface="Consolas" pitchFamily="49" charset="0"/>
                <a:ea typeface="Calibri"/>
                <a:cs typeface="Times New Roman"/>
              </a:rPr>
              <a:t>);</a:t>
            </a:r>
          </a:p>
        </p:txBody>
      </p:sp>
      <p:sp>
        <p:nvSpPr>
          <p:cNvPr id="18" name="Rounded Rectangular Callout 17"/>
          <p:cNvSpPr/>
          <p:nvPr/>
        </p:nvSpPr>
        <p:spPr>
          <a:xfrm>
            <a:off x="6096000" y="4267200"/>
            <a:ext cx="2362200" cy="762000"/>
          </a:xfrm>
          <a:prstGeom prst="wedgeRoundRectCallout">
            <a:avLst>
              <a:gd name="adj1" fmla="val -53501"/>
              <a:gd name="adj2" fmla="val -92826"/>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Named arguments must be last</a:t>
            </a:r>
            <a:endParaRPr lang="en-US" i="1" dirty="0"/>
          </a:p>
        </p:txBody>
      </p:sp>
      <p:sp>
        <p:nvSpPr>
          <p:cNvPr id="19" name="Rounded Rectangular Callout 18"/>
          <p:cNvSpPr/>
          <p:nvPr/>
        </p:nvSpPr>
        <p:spPr>
          <a:xfrm>
            <a:off x="5029200" y="5181600"/>
            <a:ext cx="2362200" cy="762000"/>
          </a:xfrm>
          <a:prstGeom prst="wedgeRoundRectCallout">
            <a:avLst>
              <a:gd name="adj1" fmla="val -90026"/>
              <a:gd name="adj2" fmla="val 31046"/>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Non-optional must be specified</a:t>
            </a:r>
            <a:endParaRPr lang="en-US" i="1" dirty="0"/>
          </a:p>
        </p:txBody>
      </p:sp>
      <p:sp>
        <p:nvSpPr>
          <p:cNvPr id="20" name="Rounded Rectangular Callout 19"/>
          <p:cNvSpPr/>
          <p:nvPr/>
        </p:nvSpPr>
        <p:spPr>
          <a:xfrm>
            <a:off x="3200400" y="4191000"/>
            <a:ext cx="2362200" cy="762000"/>
          </a:xfrm>
          <a:prstGeom prst="wedgeRoundRectCallout">
            <a:avLst>
              <a:gd name="adj1" fmla="val -41640"/>
              <a:gd name="adj2" fmla="val 83304"/>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Arguments evaluated in order written</a:t>
            </a:r>
            <a:endParaRPr lang="en-US" i="1" dirty="0"/>
          </a:p>
        </p:txBody>
      </p:sp>
      <p:sp>
        <p:nvSpPr>
          <p:cNvPr id="21" name="Rounded Rectangular Callout 20"/>
          <p:cNvSpPr/>
          <p:nvPr/>
        </p:nvSpPr>
        <p:spPr>
          <a:xfrm>
            <a:off x="609600" y="4191000"/>
            <a:ext cx="2362200" cy="762000"/>
          </a:xfrm>
          <a:prstGeom prst="wedgeRoundRectCallout">
            <a:avLst>
              <a:gd name="adj1" fmla="val 37029"/>
              <a:gd name="adj2" fmla="val 81368"/>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Named arguments can appear in any order</a:t>
            </a:r>
            <a:endParaRPr lang="en-US" i="1" dirty="0"/>
          </a:p>
        </p:txBody>
      </p:sp>
      <p:sp>
        <p:nvSpPr>
          <p:cNvPr id="5" name="Footer Placeholder 4"/>
          <p:cNvSpPr>
            <a:spLocks noGrp="1"/>
          </p:cNvSpPr>
          <p:nvPr>
            <p:ph type="ftr" sz="quarter" idx="11"/>
          </p:nvPr>
        </p:nvSpPr>
        <p:spPr/>
        <p:txBody>
          <a:bodyPr/>
          <a:lstStyle/>
          <a:p>
            <a:r>
              <a:rPr lang="en-US"/>
              <a:t>(C)2011 by Pavel Yosifovich</a:t>
            </a:r>
          </a:p>
        </p:txBody>
      </p:sp>
      <p:sp>
        <p:nvSpPr>
          <p:cNvPr id="6" name="Slide Number Placeholder 5"/>
          <p:cNvSpPr>
            <a:spLocks noGrp="1"/>
          </p:cNvSpPr>
          <p:nvPr>
            <p:ph type="sldNum" sz="quarter" idx="12"/>
          </p:nvPr>
        </p:nvSpPr>
        <p:spPr/>
        <p:txBody>
          <a:bodyPr/>
          <a:lstStyle/>
          <a:p>
            <a:fld id="{BAEF35E1-E8B4-4707-9B15-F4E1B030959E}" type="slidenum">
              <a:rPr lang="en-US" smtClean="0"/>
              <a:t>290</a:t>
            </a:fld>
            <a:endParaRPr lang="en-US"/>
          </a:p>
        </p:txBody>
      </p:sp>
    </p:spTree>
    <p:extLst>
      <p:ext uri="{BB962C8B-B14F-4D97-AF65-F5344CB8AC3E}">
        <p14:creationId xmlns:p14="http://schemas.microsoft.com/office/powerpoint/2010/main" val="286351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8" grpId="0" animBg="1"/>
      <p:bldP spid="19" grpId="0" animBg="1"/>
      <p:bldP spid="20" grpId="0" animBg="1"/>
      <p:bldP spid="21" grpId="0" animBg="1"/>
    </p:bld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Named &amp; Optional Parameters</a:t>
            </a:r>
            <a:endParaRPr lang="en-GB" dirty="0"/>
          </a:p>
        </p:txBody>
      </p:sp>
      <p:sp>
        <p:nvSpPr>
          <p:cNvPr id="3" name="Content Placeholder 2"/>
          <p:cNvSpPr>
            <a:spLocks noGrp="1"/>
          </p:cNvSpPr>
          <p:nvPr>
            <p:ph idx="1"/>
          </p:nvPr>
        </p:nvSpPr>
        <p:spPr/>
        <p:txBody>
          <a:bodyPr/>
          <a:lstStyle/>
          <a:p>
            <a:r>
              <a:rPr lang="en-US" dirty="0"/>
              <a:t>Caveats</a:t>
            </a:r>
          </a:p>
          <a:p>
            <a:pPr lvl="1"/>
            <a:r>
              <a:rPr lang="en-US" dirty="0"/>
              <a:t>Parameter names</a:t>
            </a:r>
          </a:p>
          <a:p>
            <a:pPr lvl="1"/>
            <a:r>
              <a:rPr lang="en-US" dirty="0"/>
              <a:t>Evaluation order</a:t>
            </a:r>
          </a:p>
          <a:p>
            <a:pPr lvl="1"/>
            <a:r>
              <a:rPr lang="en-US" dirty="0"/>
              <a:t>Virtual methods</a:t>
            </a:r>
          </a:p>
          <a:p>
            <a:pPr lvl="1"/>
            <a:endParaRPr lang="en-GB" dirty="0"/>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BAEF35E1-E8B4-4707-9B15-F4E1B030959E}" type="slidenum">
              <a:rPr lang="en-US" smtClean="0"/>
              <a:t>291</a:t>
            </a:fld>
            <a:endParaRPr lang="en-US"/>
          </a:p>
        </p:txBody>
      </p:sp>
    </p:spTree>
    <p:extLst>
      <p:ext uri="{BB962C8B-B14F-4D97-AF65-F5344CB8AC3E}">
        <p14:creationId xmlns:p14="http://schemas.microsoft.com/office/powerpoint/2010/main" val="78719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Why a “Dynamic Language Runtime”?</a:t>
            </a:r>
          </a:p>
        </p:txBody>
      </p:sp>
      <p:sp>
        <p:nvSpPr>
          <p:cNvPr id="5" name="Content Placeholder 4"/>
          <p:cNvSpPr>
            <a:spLocks noGrp="1"/>
          </p:cNvSpPr>
          <p:nvPr>
            <p:ph idx="1"/>
          </p:nvPr>
        </p:nvSpPr>
        <p:spPr/>
        <p:txBody>
          <a:bodyPr/>
          <a:lstStyle/>
          <a:p>
            <a:endParaRPr lang="en-US" dirty="0"/>
          </a:p>
        </p:txBody>
      </p:sp>
      <p:sp>
        <p:nvSpPr>
          <p:cNvPr id="4" name="Rounded Rectangle 3"/>
          <p:cNvSpPr/>
          <p:nvPr/>
        </p:nvSpPr>
        <p:spPr bwMode="auto">
          <a:xfrm>
            <a:off x="609600" y="5105400"/>
            <a:ext cx="7924800" cy="6858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effectLst/>
                <a:latin typeface="Tahoma" pitchFamily="34" charset="0"/>
              </a:rPr>
              <a:t>Common Language Runtime</a:t>
            </a:r>
          </a:p>
        </p:txBody>
      </p:sp>
      <p:sp>
        <p:nvSpPr>
          <p:cNvPr id="6" name="TextBox 5"/>
          <p:cNvSpPr txBox="1"/>
          <p:nvPr/>
        </p:nvSpPr>
        <p:spPr>
          <a:xfrm>
            <a:off x="1143000" y="2971800"/>
            <a:ext cx="2133600" cy="430887"/>
          </a:xfrm>
          <a:prstGeom prst="rect">
            <a:avLst/>
          </a:prstGeom>
          <a:noFill/>
        </p:spPr>
        <p:txBody>
          <a:bodyPr wrap="square" rtlCol="0">
            <a:spAutoFit/>
          </a:bodyPr>
          <a:lstStyle/>
          <a:p>
            <a:r>
              <a:rPr lang="en-US" dirty="0"/>
              <a:t>Statically-Typed</a:t>
            </a:r>
          </a:p>
        </p:txBody>
      </p:sp>
      <p:sp>
        <p:nvSpPr>
          <p:cNvPr id="7" name="Rectangle 6"/>
          <p:cNvSpPr/>
          <p:nvPr/>
        </p:nvSpPr>
        <p:spPr bwMode="auto">
          <a:xfrm>
            <a:off x="1143000" y="3810000"/>
            <a:ext cx="990600" cy="4572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solidFill>
                  <a:schemeClr val="tx1"/>
                </a:solidFill>
                <a:effectLst/>
                <a:latin typeface="Tahoma" pitchFamily="34" charset="0"/>
              </a:rPr>
              <a:t>C#</a:t>
            </a:r>
          </a:p>
        </p:txBody>
      </p:sp>
      <p:sp>
        <p:nvSpPr>
          <p:cNvPr id="8" name="Rectangle 7"/>
          <p:cNvSpPr/>
          <p:nvPr/>
        </p:nvSpPr>
        <p:spPr bwMode="auto">
          <a:xfrm>
            <a:off x="2286000" y="3505200"/>
            <a:ext cx="990600" cy="4572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solidFill>
                  <a:schemeClr val="tx1"/>
                </a:solidFill>
                <a:effectLst/>
                <a:latin typeface="Tahoma" pitchFamily="34" charset="0"/>
              </a:rPr>
              <a:t>VB</a:t>
            </a:r>
          </a:p>
        </p:txBody>
      </p:sp>
      <p:sp>
        <p:nvSpPr>
          <p:cNvPr id="9" name="Rectangle 8"/>
          <p:cNvSpPr/>
          <p:nvPr/>
        </p:nvSpPr>
        <p:spPr bwMode="auto">
          <a:xfrm>
            <a:off x="6629400" y="2057400"/>
            <a:ext cx="1219200" cy="4572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solidFill>
                  <a:schemeClr val="tx1"/>
                </a:solidFill>
                <a:effectLst/>
                <a:latin typeface="Tahoma" pitchFamily="34" charset="0"/>
              </a:rPr>
              <a:t>Ruby</a:t>
            </a:r>
          </a:p>
        </p:txBody>
      </p:sp>
      <p:sp>
        <p:nvSpPr>
          <p:cNvPr id="10" name="Rectangle 9"/>
          <p:cNvSpPr/>
          <p:nvPr/>
        </p:nvSpPr>
        <p:spPr bwMode="auto">
          <a:xfrm>
            <a:off x="5257800" y="2362200"/>
            <a:ext cx="1219200" cy="4572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solidFill>
                  <a:schemeClr val="tx1"/>
                </a:solidFill>
                <a:effectLst/>
                <a:latin typeface="Tahoma" pitchFamily="34" charset="0"/>
              </a:rPr>
              <a:t>Python</a:t>
            </a:r>
          </a:p>
        </p:txBody>
      </p:sp>
      <p:cxnSp>
        <p:nvCxnSpPr>
          <p:cNvPr id="11" name="Straight Arrow Connector 10"/>
          <p:cNvCxnSpPr>
            <a:stCxn id="7" idx="2"/>
          </p:cNvCxnSpPr>
          <p:nvPr/>
        </p:nvCxnSpPr>
        <p:spPr bwMode="auto">
          <a:xfrm>
            <a:off x="1638300" y="4267200"/>
            <a:ext cx="0" cy="838200"/>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cxnSp>
        <p:nvCxnSpPr>
          <p:cNvPr id="15" name="Straight Arrow Connector 14"/>
          <p:cNvCxnSpPr>
            <a:stCxn id="8" idx="2"/>
          </p:cNvCxnSpPr>
          <p:nvPr/>
        </p:nvCxnSpPr>
        <p:spPr bwMode="auto">
          <a:xfrm>
            <a:off x="2781300" y="3962400"/>
            <a:ext cx="0" cy="1143000"/>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cxnSp>
        <p:nvCxnSpPr>
          <p:cNvPr id="16" name="Straight Arrow Connector 15"/>
          <p:cNvCxnSpPr/>
          <p:nvPr/>
        </p:nvCxnSpPr>
        <p:spPr bwMode="auto">
          <a:xfrm>
            <a:off x="5905500" y="2819400"/>
            <a:ext cx="0" cy="2286000"/>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FF0000"/>
            </a:solidFill>
            <a:prstDash val="dash"/>
            <a:round/>
            <a:headEnd type="none" w="med" len="med"/>
            <a:tailEnd type="arrow"/>
          </a:ln>
          <a:effectLst/>
        </p:spPr>
      </p:cxnSp>
      <p:cxnSp>
        <p:nvCxnSpPr>
          <p:cNvPr id="18" name="Straight Arrow Connector 17"/>
          <p:cNvCxnSpPr>
            <a:stCxn id="9" idx="2"/>
          </p:cNvCxnSpPr>
          <p:nvPr/>
        </p:nvCxnSpPr>
        <p:spPr bwMode="auto">
          <a:xfrm>
            <a:off x="7239000" y="2514600"/>
            <a:ext cx="0" cy="2590800"/>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FF0000"/>
            </a:solidFill>
            <a:prstDash val="dash"/>
            <a:round/>
            <a:headEnd type="none" w="med" len="med"/>
            <a:tailEnd type="arrow"/>
          </a:ln>
          <a:effectLst/>
        </p:spPr>
      </p:cxnSp>
      <p:sp>
        <p:nvSpPr>
          <p:cNvPr id="19" name="TextBox 18"/>
          <p:cNvSpPr txBox="1"/>
          <p:nvPr/>
        </p:nvSpPr>
        <p:spPr>
          <a:xfrm>
            <a:off x="5257800" y="1524000"/>
            <a:ext cx="2590800" cy="430887"/>
          </a:xfrm>
          <a:prstGeom prst="rect">
            <a:avLst/>
          </a:prstGeom>
          <a:noFill/>
        </p:spPr>
        <p:txBody>
          <a:bodyPr wrap="square" rtlCol="0">
            <a:spAutoFit/>
          </a:bodyPr>
          <a:lstStyle/>
          <a:p>
            <a:r>
              <a:rPr lang="en-US" dirty="0"/>
              <a:t>Dynamically-Typed</a:t>
            </a:r>
          </a:p>
        </p:txBody>
      </p:sp>
      <p:sp>
        <p:nvSpPr>
          <p:cNvPr id="12" name="Footer Placeholder 11"/>
          <p:cNvSpPr>
            <a:spLocks noGrp="1"/>
          </p:cNvSpPr>
          <p:nvPr>
            <p:ph type="ftr" sz="quarter" idx="11"/>
          </p:nvPr>
        </p:nvSpPr>
        <p:spPr/>
        <p:txBody>
          <a:bodyPr/>
          <a:lstStyle/>
          <a:p>
            <a:r>
              <a:rPr lang="en-US"/>
              <a:t>(C)2011 by Pavel Yosifovich</a:t>
            </a:r>
          </a:p>
        </p:txBody>
      </p:sp>
      <p:sp>
        <p:nvSpPr>
          <p:cNvPr id="13" name="Slide Number Placeholder 12"/>
          <p:cNvSpPr>
            <a:spLocks noGrp="1"/>
          </p:cNvSpPr>
          <p:nvPr>
            <p:ph type="sldNum" sz="quarter" idx="12"/>
          </p:nvPr>
        </p:nvSpPr>
        <p:spPr/>
        <p:txBody>
          <a:bodyPr/>
          <a:lstStyle/>
          <a:p>
            <a:fld id="{BAEF35E1-E8B4-4707-9B15-F4E1B030959E}" type="slidenum">
              <a:rPr lang="en-US" smtClean="0"/>
              <a:t>292</a:t>
            </a:fld>
            <a:endParaRPr lang="en-US"/>
          </a:p>
        </p:txBody>
      </p:sp>
    </p:spTree>
    <p:extLst>
      <p:ext uri="{BB962C8B-B14F-4D97-AF65-F5344CB8AC3E}">
        <p14:creationId xmlns:p14="http://schemas.microsoft.com/office/powerpoint/2010/main" val="19656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Why a “Dynamic Language Runtime”?</a:t>
            </a:r>
          </a:p>
        </p:txBody>
      </p:sp>
      <p:sp>
        <p:nvSpPr>
          <p:cNvPr id="5" name="Content Placeholder 4"/>
          <p:cNvSpPr>
            <a:spLocks noGrp="1"/>
          </p:cNvSpPr>
          <p:nvPr>
            <p:ph idx="1"/>
          </p:nvPr>
        </p:nvSpPr>
        <p:spPr/>
        <p:txBody>
          <a:bodyPr/>
          <a:lstStyle/>
          <a:p>
            <a:endParaRPr lang="en-US"/>
          </a:p>
        </p:txBody>
      </p:sp>
      <p:sp>
        <p:nvSpPr>
          <p:cNvPr id="4" name="Rounded Rectangle 3"/>
          <p:cNvSpPr/>
          <p:nvPr/>
        </p:nvSpPr>
        <p:spPr bwMode="auto">
          <a:xfrm>
            <a:off x="609600" y="5105400"/>
            <a:ext cx="7924800" cy="6858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200" b="1" dirty="0">
                <a:latin typeface="Tahoma" pitchFamily="34" charset="0"/>
              </a:rPr>
              <a:t>Common Language Runtime</a:t>
            </a:r>
          </a:p>
        </p:txBody>
      </p:sp>
      <p:sp>
        <p:nvSpPr>
          <p:cNvPr id="6" name="TextBox 5"/>
          <p:cNvSpPr txBox="1"/>
          <p:nvPr/>
        </p:nvSpPr>
        <p:spPr>
          <a:xfrm>
            <a:off x="1143000" y="2971800"/>
            <a:ext cx="2133600" cy="430887"/>
          </a:xfrm>
          <a:prstGeom prst="rect">
            <a:avLst/>
          </a:prstGeom>
          <a:noFill/>
        </p:spPr>
        <p:txBody>
          <a:bodyPr wrap="square" rtlCol="0">
            <a:spAutoFit/>
          </a:bodyPr>
          <a:lstStyle/>
          <a:p>
            <a:r>
              <a:rPr lang="en-US" dirty="0"/>
              <a:t>Statically-Typed</a:t>
            </a:r>
          </a:p>
        </p:txBody>
      </p:sp>
      <p:sp>
        <p:nvSpPr>
          <p:cNvPr id="7" name="Rectangle 6"/>
          <p:cNvSpPr/>
          <p:nvPr/>
        </p:nvSpPr>
        <p:spPr bwMode="auto">
          <a:xfrm>
            <a:off x="1143000" y="3810000"/>
            <a:ext cx="990600" cy="4572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200" b="1" dirty="0">
                <a:solidFill>
                  <a:schemeClr val="tx1"/>
                </a:solidFill>
                <a:latin typeface="Tahoma" pitchFamily="34" charset="0"/>
              </a:rPr>
              <a:t>C#</a:t>
            </a:r>
          </a:p>
        </p:txBody>
      </p:sp>
      <p:sp>
        <p:nvSpPr>
          <p:cNvPr id="8" name="Rectangle 7"/>
          <p:cNvSpPr/>
          <p:nvPr/>
        </p:nvSpPr>
        <p:spPr bwMode="auto">
          <a:xfrm>
            <a:off x="2286000" y="3505200"/>
            <a:ext cx="990600" cy="4572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200" b="1" dirty="0">
                <a:solidFill>
                  <a:schemeClr val="tx1"/>
                </a:solidFill>
                <a:latin typeface="Tahoma" pitchFamily="34" charset="0"/>
              </a:rPr>
              <a:t>VB</a:t>
            </a:r>
          </a:p>
        </p:txBody>
      </p:sp>
      <p:sp>
        <p:nvSpPr>
          <p:cNvPr id="9" name="Rectangle 8"/>
          <p:cNvSpPr/>
          <p:nvPr/>
        </p:nvSpPr>
        <p:spPr bwMode="auto">
          <a:xfrm>
            <a:off x="6629400" y="2057400"/>
            <a:ext cx="1219200" cy="4572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200" b="1" dirty="0">
                <a:solidFill>
                  <a:schemeClr val="tx1"/>
                </a:solidFill>
                <a:latin typeface="Tahoma" pitchFamily="34" charset="0"/>
              </a:rPr>
              <a:t>Ruby</a:t>
            </a:r>
          </a:p>
        </p:txBody>
      </p:sp>
      <p:sp>
        <p:nvSpPr>
          <p:cNvPr id="10" name="Rectangle 9"/>
          <p:cNvSpPr/>
          <p:nvPr/>
        </p:nvSpPr>
        <p:spPr bwMode="auto">
          <a:xfrm>
            <a:off x="5257800" y="2362200"/>
            <a:ext cx="1219200" cy="4572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200" b="1" dirty="0">
                <a:solidFill>
                  <a:schemeClr val="tx1"/>
                </a:solidFill>
                <a:latin typeface="Tahoma" pitchFamily="34" charset="0"/>
              </a:rPr>
              <a:t>Python</a:t>
            </a:r>
          </a:p>
        </p:txBody>
      </p:sp>
      <p:cxnSp>
        <p:nvCxnSpPr>
          <p:cNvPr id="11" name="Straight Arrow Connector 10"/>
          <p:cNvCxnSpPr>
            <a:stCxn id="7" idx="2"/>
          </p:cNvCxnSpPr>
          <p:nvPr/>
        </p:nvCxnSpPr>
        <p:spPr bwMode="auto">
          <a:xfrm rot="5400000">
            <a:off x="1200150" y="4667250"/>
            <a:ext cx="838200" cy="38100"/>
          </a:xfrm>
          <a:prstGeom prst="straightConnector1">
            <a:avLst/>
          </a:prstGeom>
          <a:gradFill rotWithShape="1">
            <a:gsLst>
              <a:gs pos="0">
                <a:schemeClr val="accent1"/>
              </a:gs>
              <a:gs pos="100000">
                <a:schemeClr val="accent1">
                  <a:gamma/>
                  <a:shade val="82353"/>
                  <a:invGamma/>
                </a:schemeClr>
              </a:gs>
            </a:gsLst>
            <a:lin ang="5400000" scaled="1"/>
          </a:gradFill>
          <a:ln w="31750" cap="flat" cmpd="sng" algn="ctr">
            <a:solidFill>
              <a:schemeClr val="bg1">
                <a:alpha val="50000"/>
              </a:schemeClr>
            </a:solidFill>
            <a:prstDash val="dash"/>
            <a:round/>
            <a:headEnd type="none" w="med" len="med"/>
            <a:tailEnd type="arrow"/>
          </a:ln>
          <a:effectLst/>
        </p:spPr>
      </p:cxnSp>
      <p:cxnSp>
        <p:nvCxnSpPr>
          <p:cNvPr id="15" name="Straight Arrow Connector 14"/>
          <p:cNvCxnSpPr>
            <a:stCxn id="8" idx="2"/>
          </p:cNvCxnSpPr>
          <p:nvPr/>
        </p:nvCxnSpPr>
        <p:spPr bwMode="auto">
          <a:xfrm rot="5400000">
            <a:off x="2190750" y="4514850"/>
            <a:ext cx="1143000" cy="38100"/>
          </a:xfrm>
          <a:prstGeom prst="straightConnector1">
            <a:avLst/>
          </a:prstGeom>
          <a:gradFill rotWithShape="1">
            <a:gsLst>
              <a:gs pos="0">
                <a:schemeClr val="accent1"/>
              </a:gs>
              <a:gs pos="100000">
                <a:schemeClr val="accent1">
                  <a:gamma/>
                  <a:shade val="82353"/>
                  <a:invGamma/>
                </a:schemeClr>
              </a:gs>
            </a:gsLst>
            <a:lin ang="5400000" scaled="1"/>
          </a:gradFill>
          <a:ln w="31750" cap="flat" cmpd="sng" algn="ctr">
            <a:solidFill>
              <a:schemeClr val="bg1">
                <a:alpha val="50000"/>
              </a:schemeClr>
            </a:solidFill>
            <a:prstDash val="dash"/>
            <a:round/>
            <a:headEnd type="none" w="med" len="med"/>
            <a:tailEnd type="arrow"/>
          </a:ln>
          <a:effectLst/>
        </p:spPr>
      </p:cxnSp>
      <p:sp>
        <p:nvSpPr>
          <p:cNvPr id="19" name="TextBox 18"/>
          <p:cNvSpPr txBox="1"/>
          <p:nvPr/>
        </p:nvSpPr>
        <p:spPr>
          <a:xfrm>
            <a:off x="5257800" y="1524000"/>
            <a:ext cx="2590800" cy="430887"/>
          </a:xfrm>
          <a:prstGeom prst="rect">
            <a:avLst/>
          </a:prstGeom>
          <a:noFill/>
        </p:spPr>
        <p:txBody>
          <a:bodyPr wrap="square" rtlCol="0">
            <a:spAutoFit/>
          </a:bodyPr>
          <a:lstStyle/>
          <a:p>
            <a:r>
              <a:rPr lang="en-US" dirty="0"/>
              <a:t>Dynamically-Typed</a:t>
            </a:r>
          </a:p>
        </p:txBody>
      </p:sp>
      <p:sp>
        <p:nvSpPr>
          <p:cNvPr id="14" name="Rounded Rectangle 13"/>
          <p:cNvSpPr/>
          <p:nvPr/>
        </p:nvSpPr>
        <p:spPr bwMode="auto">
          <a:xfrm>
            <a:off x="4038600" y="3657600"/>
            <a:ext cx="4495800" cy="6858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solidFill>
                  <a:schemeClr val="bg1"/>
                </a:solidFill>
                <a:effectLst/>
                <a:latin typeface="Tahoma" pitchFamily="34" charset="0"/>
              </a:rPr>
              <a:t>Dynamic Language Runtime</a:t>
            </a:r>
          </a:p>
        </p:txBody>
      </p:sp>
      <p:cxnSp>
        <p:nvCxnSpPr>
          <p:cNvPr id="17" name="Straight Arrow Connector 16"/>
          <p:cNvCxnSpPr/>
          <p:nvPr/>
        </p:nvCxnSpPr>
        <p:spPr bwMode="auto">
          <a:xfrm>
            <a:off x="5905500" y="2819400"/>
            <a:ext cx="0" cy="838200"/>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cxnSp>
        <p:nvCxnSpPr>
          <p:cNvPr id="20" name="Straight Arrow Connector 19"/>
          <p:cNvCxnSpPr/>
          <p:nvPr/>
        </p:nvCxnSpPr>
        <p:spPr bwMode="auto">
          <a:xfrm>
            <a:off x="7277100" y="2514600"/>
            <a:ext cx="0" cy="1143000"/>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cxnSp>
        <p:nvCxnSpPr>
          <p:cNvPr id="22" name="Straight Arrow Connector 21"/>
          <p:cNvCxnSpPr>
            <a:stCxn id="14" idx="2"/>
          </p:cNvCxnSpPr>
          <p:nvPr/>
        </p:nvCxnSpPr>
        <p:spPr bwMode="auto">
          <a:xfrm>
            <a:off x="6286500" y="4343400"/>
            <a:ext cx="0" cy="762000"/>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cxnSp>
        <p:nvCxnSpPr>
          <p:cNvPr id="25" name="Straight Arrow Connector 24"/>
          <p:cNvCxnSpPr/>
          <p:nvPr/>
        </p:nvCxnSpPr>
        <p:spPr bwMode="auto">
          <a:xfrm>
            <a:off x="3276600" y="3886200"/>
            <a:ext cx="762000" cy="1588"/>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cxnSp>
        <p:nvCxnSpPr>
          <p:cNvPr id="28" name="Straight Arrow Connector 27"/>
          <p:cNvCxnSpPr/>
          <p:nvPr/>
        </p:nvCxnSpPr>
        <p:spPr bwMode="auto">
          <a:xfrm>
            <a:off x="2133600" y="4114800"/>
            <a:ext cx="1905000" cy="1588"/>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sp>
        <p:nvSpPr>
          <p:cNvPr id="12" name="Footer Placeholder 11"/>
          <p:cNvSpPr>
            <a:spLocks noGrp="1"/>
          </p:cNvSpPr>
          <p:nvPr>
            <p:ph type="ftr" sz="quarter" idx="11"/>
          </p:nvPr>
        </p:nvSpPr>
        <p:spPr/>
        <p:txBody>
          <a:bodyPr/>
          <a:lstStyle/>
          <a:p>
            <a:r>
              <a:rPr lang="en-US"/>
              <a:t>(C)2011 by Pavel Yosifovich</a:t>
            </a:r>
          </a:p>
        </p:txBody>
      </p:sp>
      <p:sp>
        <p:nvSpPr>
          <p:cNvPr id="13" name="Slide Number Placeholder 12"/>
          <p:cNvSpPr>
            <a:spLocks noGrp="1"/>
          </p:cNvSpPr>
          <p:nvPr>
            <p:ph type="sldNum" sz="quarter" idx="12"/>
          </p:nvPr>
        </p:nvSpPr>
        <p:spPr/>
        <p:txBody>
          <a:bodyPr/>
          <a:lstStyle/>
          <a:p>
            <a:fld id="{BAEF35E1-E8B4-4707-9B15-F4E1B030959E}" type="slidenum">
              <a:rPr lang="en-US" smtClean="0"/>
              <a:t>293</a:t>
            </a:fld>
            <a:endParaRPr lang="en-US"/>
          </a:p>
        </p:txBody>
      </p:sp>
    </p:spTree>
    <p:extLst>
      <p:ext uri="{BB962C8B-B14F-4D97-AF65-F5344CB8AC3E}">
        <p14:creationId xmlns:p14="http://schemas.microsoft.com/office/powerpoint/2010/main" val="378107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3783360"/>
            <a:ext cx="1600200" cy="1143000"/>
          </a:xfrm>
          <a:prstGeom prst="downArrow">
            <a:avLst>
              <a:gd name="adj1" fmla="val 67511"/>
              <a:gd name="adj2" fmla="val 50000"/>
            </a:avLst>
          </a:prstGeom>
          <a:solidFill>
            <a:srgbClr val="0070C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a:effectLst>
                  <a:outerShdw blurRad="38100" dist="38100" dir="2700000" algn="tl">
                    <a:srgbClr val="000000">
                      <a:alpha val="43137"/>
                    </a:srgbClr>
                  </a:outerShdw>
                </a:effectLst>
              </a:rPr>
              <a:t>Python</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3783360"/>
            <a:ext cx="1600200" cy="1143000"/>
          </a:xfrm>
          <a:prstGeom prst="downArrow">
            <a:avLst>
              <a:gd name="adj1" fmla="val 67511"/>
              <a:gd name="adj2" fmla="val 50000"/>
            </a:avLst>
          </a:prstGeom>
          <a:solidFill>
            <a:srgbClr val="0070C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a:effectLst>
                  <a:outerShdw blurRad="38100" dist="38100" dir="2700000" algn="tl">
                    <a:srgbClr val="000000">
                      <a:alpha val="43137"/>
                    </a:srgbClr>
                  </a:outerShdw>
                </a:effectLst>
              </a:rPr>
              <a:t>Ruby</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3783360"/>
            <a:ext cx="1600200" cy="1143000"/>
          </a:xfrm>
          <a:prstGeom prst="downArrow">
            <a:avLst>
              <a:gd name="adj1" fmla="val 67511"/>
              <a:gd name="adj2" fmla="val 50000"/>
            </a:avLst>
          </a:prstGeom>
          <a:solidFill>
            <a:srgbClr val="0070C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a:effectLst>
                  <a:outerShdw blurRad="38100" dist="38100" dir="2700000" algn="tl">
                    <a:srgbClr val="000000">
                      <a:alpha val="43137"/>
                    </a:srgbClr>
                  </a:outerShdw>
                </a:effectLst>
              </a:rPr>
              <a:t>COM</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3783360"/>
            <a:ext cx="1600200" cy="1143000"/>
          </a:xfrm>
          <a:prstGeom prst="downArrow">
            <a:avLst>
              <a:gd name="adj1" fmla="val 73041"/>
              <a:gd name="adj2" fmla="val 50000"/>
            </a:avLst>
          </a:prstGeom>
          <a:solidFill>
            <a:srgbClr val="0070C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a:effectLst>
                  <a:outerShdw blurRad="38100" dist="38100" dir="2700000" algn="tl">
                    <a:srgbClr val="000000">
                      <a:alpha val="43137"/>
                    </a:srgbClr>
                  </a:outerShdw>
                </a:effectLst>
              </a:rPr>
              <a:t>JavaScript</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3783360"/>
            <a:ext cx="1600200" cy="1143000"/>
          </a:xfrm>
          <a:prstGeom prst="downArrow">
            <a:avLst>
              <a:gd name="adj1" fmla="val 67511"/>
              <a:gd name="adj2" fmla="val 50000"/>
            </a:avLst>
          </a:prstGeom>
          <a:solidFill>
            <a:srgbClr val="0070C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a:effectLst>
                  <a:outerShdw blurRad="38100" dist="38100" dir="2700000" algn="tl">
                    <a:srgbClr val="000000">
                      <a:alpha val="43137"/>
                    </a:srgbClr>
                  </a:outerShdw>
                </a:effectLst>
              </a:rPr>
              <a:t>Object</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Binder</a:t>
            </a:r>
          </a:p>
        </p:txBody>
      </p:sp>
      <p:sp>
        <p:nvSpPr>
          <p:cNvPr id="2" name="Title 1"/>
          <p:cNvSpPr>
            <a:spLocks noGrp="1"/>
          </p:cNvSpPr>
          <p:nvPr>
            <p:ph type="title"/>
          </p:nvPr>
        </p:nvSpPr>
        <p:spPr/>
        <p:txBody>
          <a:bodyPr/>
          <a:lstStyle/>
          <a:p>
            <a:r>
              <a:rPr/>
              <a:t>.NET Dynamic Programming</a:t>
            </a:r>
            <a:endParaRPr lang="en-US" dirty="0"/>
          </a:p>
        </p:txBody>
      </p:sp>
      <p:sp>
        <p:nvSpPr>
          <p:cNvPr id="4" name="Content Placeholder 3"/>
          <p:cNvSpPr>
            <a:spLocks noGrp="1"/>
          </p:cNvSpPr>
          <p:nvPr>
            <p:ph idx="1"/>
          </p:nvPr>
        </p:nvSpPr>
        <p:spPr/>
        <p:txBody>
          <a:bodyPr/>
          <a:lstStyle/>
          <a:p>
            <a:endParaRPr lang="en-US"/>
          </a:p>
        </p:txBody>
      </p:sp>
      <p:sp>
        <p:nvSpPr>
          <p:cNvPr id="3" name="Rounded Rectangle 2"/>
          <p:cNvSpPr/>
          <p:nvPr/>
        </p:nvSpPr>
        <p:spPr bwMode="auto">
          <a:xfrm>
            <a:off x="381000" y="485016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ndParaRPr>
          </a:p>
        </p:txBody>
      </p:sp>
      <p:sp>
        <p:nvSpPr>
          <p:cNvPr id="5" name="Rounded Rectangle 4"/>
          <p:cNvSpPr/>
          <p:nvPr/>
        </p:nvSpPr>
        <p:spPr bwMode="auto">
          <a:xfrm>
            <a:off x="2057400" y="485016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ndParaRPr>
          </a:p>
        </p:txBody>
      </p:sp>
      <p:sp>
        <p:nvSpPr>
          <p:cNvPr id="6" name="Rounded Rectangle 5"/>
          <p:cNvSpPr/>
          <p:nvPr/>
        </p:nvSpPr>
        <p:spPr bwMode="auto">
          <a:xfrm>
            <a:off x="3733800" y="485016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ndParaRPr>
          </a:p>
        </p:txBody>
      </p:sp>
      <p:sp>
        <p:nvSpPr>
          <p:cNvPr id="7" name="Rounded Rectangle 6"/>
          <p:cNvSpPr/>
          <p:nvPr/>
        </p:nvSpPr>
        <p:spPr bwMode="auto">
          <a:xfrm>
            <a:off x="5410200" y="485016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ndParaRPr>
          </a:p>
        </p:txBody>
      </p:sp>
      <p:sp>
        <p:nvSpPr>
          <p:cNvPr id="8" name="Rounded Rectangle 7"/>
          <p:cNvSpPr/>
          <p:nvPr/>
        </p:nvSpPr>
        <p:spPr bwMode="auto">
          <a:xfrm>
            <a:off x="7086600" y="485016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ndParaRPr>
          </a:p>
        </p:txBody>
      </p:sp>
      <p:pic>
        <p:nvPicPr>
          <p:cNvPr id="9" name="Picture 8" descr="image002_thumb.jpg"/>
          <p:cNvPicPr>
            <a:picLocks noChangeAspect="1"/>
          </p:cNvPicPr>
          <p:nvPr/>
        </p:nvPicPr>
        <p:blipFill>
          <a:blip r:embed="rId3" cstate="print"/>
          <a:stretch>
            <a:fillRect/>
          </a:stretch>
        </p:blipFill>
        <p:spPr>
          <a:xfrm>
            <a:off x="2362200" y="4946426"/>
            <a:ext cx="990600" cy="1102868"/>
          </a:xfrm>
          <a:prstGeom prst="rect">
            <a:avLst/>
          </a:prstGeom>
        </p:spPr>
      </p:pic>
      <p:pic>
        <p:nvPicPr>
          <p:cNvPr id="10" name="Picture 2" descr="C:\Users\jimhug.REDMOND\Pictures\python-logo-master-v3-TM.png"/>
          <p:cNvPicPr>
            <a:picLocks noChangeAspect="1" noChangeArrowheads="1"/>
          </p:cNvPicPr>
          <p:nvPr/>
        </p:nvPicPr>
        <p:blipFill>
          <a:blip r:embed="rId4" cstate="print"/>
          <a:srcRect l="12006" r="6533"/>
          <a:stretch>
            <a:fillRect/>
          </a:stretch>
        </p:blipFill>
        <p:spPr bwMode="auto">
          <a:xfrm>
            <a:off x="3848100" y="5213580"/>
            <a:ext cx="1371600" cy="568560"/>
          </a:xfrm>
          <a:prstGeom prst="rect">
            <a:avLst/>
          </a:prstGeom>
          <a:noFill/>
          <a:ln w="9525">
            <a:noFill/>
            <a:miter lim="800000"/>
            <a:headEnd/>
            <a:tailEnd/>
          </a:ln>
        </p:spPr>
      </p:pic>
      <p:pic>
        <p:nvPicPr>
          <p:cNvPr id="11" name="Picture 3" descr="C:\Users\jimhug.REDMOND\Pictures\599px-Ruby_logo.png"/>
          <p:cNvPicPr>
            <a:picLocks noChangeAspect="1" noChangeArrowheads="1"/>
          </p:cNvPicPr>
          <p:nvPr/>
        </p:nvPicPr>
        <p:blipFill>
          <a:blip r:embed="rId5" cstate="print"/>
          <a:srcRect/>
          <a:stretch>
            <a:fillRect/>
          </a:stretch>
        </p:blipFill>
        <p:spPr bwMode="auto">
          <a:xfrm>
            <a:off x="5924548" y="5212108"/>
            <a:ext cx="571504" cy="571504"/>
          </a:xfrm>
          <a:prstGeom prst="rect">
            <a:avLst/>
          </a:prstGeom>
          <a:noFill/>
          <a:ln w="9525">
            <a:noFill/>
            <a:miter lim="800000"/>
            <a:headEnd/>
            <a:tailEnd/>
          </a:ln>
        </p:spPr>
      </p:pic>
      <p:pic>
        <p:nvPicPr>
          <p:cNvPr id="12" name="Picture 2"/>
          <p:cNvPicPr>
            <a:picLocks noChangeAspect="1" noChangeArrowheads="1"/>
          </p:cNvPicPr>
          <p:nvPr/>
        </p:nvPicPr>
        <p:blipFill>
          <a:blip r:embed="rId6" cstate="print"/>
          <a:srcRect/>
          <a:stretch>
            <a:fillRect/>
          </a:stretch>
        </p:blipFill>
        <p:spPr bwMode="auto">
          <a:xfrm>
            <a:off x="7386634" y="5100018"/>
            <a:ext cx="1000132" cy="795685"/>
          </a:xfrm>
          <a:prstGeom prst="rect">
            <a:avLst/>
          </a:prstGeom>
          <a:noFill/>
          <a:ln w="9525">
            <a:noFill/>
            <a:miter lim="800000"/>
            <a:headEnd/>
            <a:tailEnd/>
          </a:ln>
          <a:effectLst/>
        </p:spPr>
      </p:pic>
      <p:sp>
        <p:nvSpPr>
          <p:cNvPr id="13" name="Rounded Rectangle 12"/>
          <p:cNvSpPr/>
          <p:nvPr/>
        </p:nvSpPr>
        <p:spPr bwMode="auto">
          <a:xfrm>
            <a:off x="381000" y="2183160"/>
            <a:ext cx="8305800" cy="1600200"/>
          </a:xfrm>
          <a:prstGeom prst="roundRect">
            <a:avLst/>
          </a:prstGeom>
          <a:solidFill>
            <a:schemeClr val="tx2">
              <a:lumMod val="75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800" dirty="0">
                <a:solidFill>
                  <a:srgbClr val="FFFFFF"/>
                </a:solidFill>
              </a:rPr>
              <a:t>Dynamic Language Runtime</a:t>
            </a:r>
          </a:p>
        </p:txBody>
      </p:sp>
      <p:sp>
        <p:nvSpPr>
          <p:cNvPr id="25" name="AutoShape 18"/>
          <p:cNvSpPr>
            <a:spLocks noChangeArrowheads="1"/>
          </p:cNvSpPr>
          <p:nvPr/>
        </p:nvSpPr>
        <p:spPr bwMode="auto">
          <a:xfrm>
            <a:off x="609600" y="294516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3276600" y="294516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294516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268760"/>
            <a:ext cx="1524000" cy="762000"/>
          </a:xfrm>
          <a:prstGeom prst="roundRect">
            <a:avLst>
              <a:gd name="adj" fmla="val 16667"/>
            </a:avLst>
          </a:prstGeom>
          <a:solidFill>
            <a:srgbClr val="00B050"/>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err="1">
                <a:effectLst>
                  <a:outerShdw blurRad="38100" dist="38100" dir="2700000" algn="tl">
                    <a:srgbClr val="000000">
                      <a:alpha val="43137"/>
                    </a:srgbClr>
                  </a:outerShdw>
                </a:effectLst>
              </a:rPr>
              <a:t>IronPython</a:t>
            </a:r>
            <a:endParaRPr lang="en-US" sz="2000"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268760"/>
            <a:ext cx="1524000" cy="762000"/>
          </a:xfrm>
          <a:prstGeom prst="roundRect">
            <a:avLst>
              <a:gd name="adj" fmla="val 16667"/>
            </a:avLst>
          </a:prstGeom>
          <a:solidFill>
            <a:srgbClr val="00B050"/>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err="1">
                <a:effectLst>
                  <a:outerShdw blurRad="38100" dist="38100" dir="2700000" algn="tl">
                    <a:srgbClr val="000000">
                      <a:alpha val="43137"/>
                    </a:srgbClr>
                  </a:outerShdw>
                </a:effectLst>
              </a:rPr>
              <a:t>IronRuby</a:t>
            </a:r>
            <a:endParaRPr lang="en-US" sz="2000"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268760"/>
            <a:ext cx="1447800" cy="762000"/>
          </a:xfrm>
          <a:prstGeom prst="roundRect">
            <a:avLst>
              <a:gd name="adj" fmla="val 16667"/>
            </a:avLst>
          </a:prstGeom>
          <a:solidFill>
            <a:srgbClr val="00B050"/>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268760"/>
            <a:ext cx="1524000" cy="762000"/>
          </a:xfrm>
          <a:prstGeom prst="roundRect">
            <a:avLst>
              <a:gd name="adj" fmla="val 16667"/>
            </a:avLst>
          </a:prstGeom>
          <a:solidFill>
            <a:srgbClr val="00B050"/>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268760"/>
            <a:ext cx="1524000" cy="762000"/>
          </a:xfrm>
          <a:prstGeom prst="roundRect">
            <a:avLst>
              <a:gd name="adj" fmla="val 16667"/>
            </a:avLst>
          </a:prstGeom>
          <a:solidFill>
            <a:srgbClr val="00B050"/>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a:effectLst>
                  <a:outerShdw blurRad="38100" dist="38100" dir="2700000" algn="tl">
                    <a:srgbClr val="000000">
                      <a:alpha val="43137"/>
                    </a:srgbClr>
                  </a:outerShdw>
                </a:effectLst>
              </a:rPr>
              <a:t>Others…</a:t>
            </a:r>
          </a:p>
        </p:txBody>
      </p:sp>
      <p:pic>
        <p:nvPicPr>
          <p:cNvPr id="33" name="Picture 32" descr="NET_v_rgb.png"/>
          <p:cNvPicPr>
            <a:picLocks noChangeAspect="1"/>
          </p:cNvPicPr>
          <p:nvPr/>
        </p:nvPicPr>
        <p:blipFill>
          <a:blip r:embed="rId7" cstate="print"/>
          <a:stretch>
            <a:fillRect/>
          </a:stretch>
        </p:blipFill>
        <p:spPr>
          <a:xfrm>
            <a:off x="672767" y="5014944"/>
            <a:ext cx="1016667" cy="965833"/>
          </a:xfrm>
          <a:prstGeom prst="rect">
            <a:avLst/>
          </a:prstGeom>
        </p:spPr>
      </p:pic>
      <p:sp>
        <p:nvSpPr>
          <p:cNvPr id="14" name="Footer Placeholder 13"/>
          <p:cNvSpPr>
            <a:spLocks noGrp="1"/>
          </p:cNvSpPr>
          <p:nvPr>
            <p:ph type="ftr" sz="quarter" idx="11"/>
          </p:nvPr>
        </p:nvSpPr>
        <p:spPr/>
        <p:txBody>
          <a:bodyPr/>
          <a:lstStyle/>
          <a:p>
            <a:r>
              <a:rPr lang="en-US"/>
              <a:t>(C)2011 by Pavel Yosifovich</a:t>
            </a:r>
          </a:p>
        </p:txBody>
      </p:sp>
      <p:sp>
        <p:nvSpPr>
          <p:cNvPr id="15" name="Slide Number Placeholder 14"/>
          <p:cNvSpPr>
            <a:spLocks noGrp="1"/>
          </p:cNvSpPr>
          <p:nvPr>
            <p:ph type="sldNum" sz="quarter" idx="12"/>
          </p:nvPr>
        </p:nvSpPr>
        <p:spPr/>
        <p:txBody>
          <a:bodyPr/>
          <a:lstStyle/>
          <a:p>
            <a:fld id="{BAEF35E1-E8B4-4707-9B15-F4E1B030959E}" type="slidenum">
              <a:rPr lang="en-US" smtClean="0"/>
              <a:t>294</a:t>
            </a:fld>
            <a:endParaRPr lang="en-US"/>
          </a:p>
        </p:txBody>
      </p:sp>
    </p:spTree>
    <p:extLst>
      <p:ext uri="{BB962C8B-B14F-4D97-AF65-F5344CB8AC3E}">
        <p14:creationId xmlns:p14="http://schemas.microsoft.com/office/powerpoint/2010/main" val="329774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1" grpId="0" animBg="1"/>
      <p:bldP spid="18" grpId="0" animBg="1"/>
      <p:bldP spid="3" grpId="0" animBg="1"/>
      <p:bldP spid="5" grpId="0" animBg="1"/>
      <p:bldP spid="6" grpId="0" animBg="1"/>
      <p:bldP spid="7" grpId="0" animBg="1"/>
      <p:bldP spid="8"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Dynamically Typed Objects</a:t>
            </a:r>
          </a:p>
        </p:txBody>
      </p:sp>
      <p:sp>
        <p:nvSpPr>
          <p:cNvPr id="3" name="Content Placeholder 2"/>
          <p:cNvSpPr>
            <a:spLocks noGrp="1"/>
          </p:cNvSpPr>
          <p:nvPr>
            <p:ph idx="1"/>
          </p:nvPr>
        </p:nvSpPr>
        <p:spPr/>
        <p:txBody>
          <a:bodyPr/>
          <a:lstStyle/>
          <a:p>
            <a:endParaRPr lang="en-US"/>
          </a:p>
        </p:txBody>
      </p:sp>
      <p:sp>
        <p:nvSpPr>
          <p:cNvPr id="5" name="TextBox 4"/>
          <p:cNvSpPr txBox="1"/>
          <p:nvPr/>
        </p:nvSpPr>
        <p:spPr>
          <a:xfrm>
            <a:off x="2209800" y="1447800"/>
            <a:ext cx="4572000" cy="677108"/>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a:solidFill>
                  <a:srgbClr val="2B91AF"/>
                </a:solidFill>
                <a:latin typeface="Consolas" pitchFamily="49" charset="0"/>
                <a:ea typeface="Calibri"/>
                <a:cs typeface="Times New Roman"/>
              </a:rPr>
              <a:t>Calculator</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6" name="TextBox 5"/>
          <p:cNvSpPr txBox="1"/>
          <p:nvPr/>
        </p:nvSpPr>
        <p:spPr>
          <a:xfrm>
            <a:off x="914400" y="2286000"/>
            <a:ext cx="5105400" cy="1661993"/>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a:solidFill>
                  <a:srgbClr val="0000FF"/>
                </a:solidFill>
                <a:latin typeface="Consolas" pitchFamily="49" charset="0"/>
                <a:ea typeface="Calibri"/>
                <a:cs typeface="Times New Roman"/>
              </a:rPr>
              <a: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r>
              <a:rPr lang="en-US" sz="1600" dirty="0">
                <a:solidFill>
                  <a:srgbClr val="2B91AF"/>
                </a:solidFill>
                <a:latin typeface="Consolas" pitchFamily="49" charset="0"/>
                <a:ea typeface="Calibri"/>
                <a:cs typeface="Times New Roman"/>
              </a:rPr>
              <a:t>Type</a:t>
            </a:r>
            <a:r>
              <a:rPr lang="en-US" sz="1600" dirty="0">
                <a:latin typeface="Consolas" pitchFamily="49" charset="0"/>
              </a:rPr>
              <a:t> </a:t>
            </a:r>
            <a:r>
              <a:rPr lang="en-US" sz="1600" dirty="0" err="1">
                <a:latin typeface="Consolas" pitchFamily="49" charset="0"/>
              </a:rPr>
              <a:t>calcType</a:t>
            </a:r>
            <a:r>
              <a:rPr lang="en-US" sz="1600" dirty="0">
                <a:latin typeface="Consolas" pitchFamily="49" charset="0"/>
              </a:rPr>
              <a:t> = </a:t>
            </a:r>
            <a:r>
              <a:rPr lang="en-US" sz="1600" dirty="0" err="1">
                <a:latin typeface="Consolas" pitchFamily="49" charset="0"/>
              </a:rPr>
              <a:t>calc.GetType</a:t>
            </a:r>
            <a:r>
              <a:rPr lang="en-US" sz="1600" dirty="0">
                <a:latin typeface="Consolas" pitchFamily="49" charset="0"/>
              </a:rPr>
              <a:t>();</a:t>
            </a:r>
          </a:p>
          <a:p>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calcType.InvokeMember</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a:t>
            </a:r>
          </a:p>
          <a:p>
            <a:r>
              <a:rPr lang="en-US" sz="1600" dirty="0">
                <a:latin typeface="Consolas" pitchFamily="49" charset="0"/>
              </a:rPr>
              <a:t>    </a:t>
            </a:r>
            <a:r>
              <a:rPr lang="en-US" sz="1600" dirty="0" err="1">
                <a:latin typeface="Consolas" pitchFamily="49" charset="0"/>
              </a:rPr>
              <a:t>BindingFlags.InvokeMethod</a:t>
            </a:r>
            <a:r>
              <a:rPr lang="en-US" sz="1600" dirty="0">
                <a:latin typeface="Consolas" pitchFamily="49" charset="0"/>
              </a:rPr>
              <a:t>, </a:t>
            </a:r>
            <a:r>
              <a:rPr lang="en-US" sz="1600" dirty="0">
                <a:solidFill>
                  <a:srgbClr val="0000FF"/>
                </a:solidFill>
                <a:latin typeface="Consolas" pitchFamily="49" charset="0"/>
                <a:ea typeface="Calibri"/>
                <a:cs typeface="Times New Roman"/>
              </a:rPr>
              <a:t>null</a:t>
            </a:r>
            <a:r>
              <a:rPr lang="en-US" sz="1600" dirty="0">
                <a:latin typeface="Consolas" pitchFamily="49" charset="0"/>
              </a:rPr>
              <a:t>,</a:t>
            </a:r>
          </a:p>
          <a:p>
            <a:r>
              <a:rPr lang="en-US" sz="1600" dirty="0">
                <a:latin typeface="Consolas" pitchFamily="49" charset="0"/>
              </a:rPr>
              <a:t>    </a:t>
            </a:r>
            <a:r>
              <a:rPr lang="en-US" sz="1600" dirty="0">
                <a:solidFill>
                  <a:srgbClr val="0000FF"/>
                </a:solidFill>
                <a:latin typeface="Consolas" pitchFamily="49" charset="0"/>
                <a:ea typeface="Calibri"/>
                <a:cs typeface="Times New Roman"/>
              </a:rPr>
              <a:t>new</a:t>
            </a:r>
            <a:r>
              <a:rPr lang="en-US" sz="1600" dirty="0">
                <a:latin typeface="Consolas" pitchFamily="49" charset="0"/>
              </a:rPr>
              <a:t> </a:t>
            </a:r>
            <a:r>
              <a:rPr lang="en-US" sz="1600" dirty="0">
                <a:solidFill>
                  <a:srgbClr val="0000FF"/>
                </a:solidFill>
                <a:latin typeface="Consolas" pitchFamily="49" charset="0"/>
                <a:cs typeface="Times New Roman"/>
              </a:rPr>
              <a:t>object</a:t>
            </a:r>
            <a:r>
              <a:rPr lang="en-US" sz="1600" dirty="0">
                <a:latin typeface="Consolas" pitchFamily="49" charset="0"/>
              </a:rPr>
              <a:t>[] { 10, 20 });</a:t>
            </a:r>
          </a:p>
          <a:p>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Convert.ToInt32(res);</a:t>
            </a:r>
          </a:p>
        </p:txBody>
      </p:sp>
      <p:sp>
        <p:nvSpPr>
          <p:cNvPr id="8" name="TextBox 7"/>
          <p:cNvSpPr txBox="1"/>
          <p:nvPr/>
        </p:nvSpPr>
        <p:spPr>
          <a:xfrm>
            <a:off x="2895600" y="4572000"/>
            <a:ext cx="4114800" cy="677108"/>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a:solidFill>
                  <a:srgbClr val="0000FF"/>
                </a:solidFill>
                <a:latin typeface="Consolas" pitchFamily="49" charset="0"/>
                <a:ea typeface="Calibri"/>
                <a:cs typeface="Times New Roman"/>
              </a:rPr>
              <a:t>dynamic</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9" name="Rounded Rectangular Callout 8"/>
          <p:cNvSpPr/>
          <p:nvPr/>
        </p:nvSpPr>
        <p:spPr>
          <a:xfrm>
            <a:off x="457200" y="4114800"/>
            <a:ext cx="2057400" cy="838200"/>
          </a:xfrm>
          <a:prstGeom prst="wedgeRoundRectCallout">
            <a:avLst>
              <a:gd name="adj1" fmla="val 73797"/>
              <a:gd name="adj2" fmla="val 31572"/>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i="1" dirty="0"/>
              <a:t>Statically</a:t>
            </a:r>
            <a:r>
              <a:rPr lang="en-US" dirty="0"/>
              <a:t> typed to be dynamic</a:t>
            </a:r>
          </a:p>
        </p:txBody>
      </p:sp>
      <p:sp>
        <p:nvSpPr>
          <p:cNvPr id="10" name="Rounded Rectangular Callout 9"/>
          <p:cNvSpPr/>
          <p:nvPr/>
        </p:nvSpPr>
        <p:spPr>
          <a:xfrm>
            <a:off x="4800600" y="5410200"/>
            <a:ext cx="2057400" cy="838200"/>
          </a:xfrm>
          <a:prstGeom prst="wedgeRoundRectCallout">
            <a:avLst>
              <a:gd name="adj1" fmla="val -52578"/>
              <a:gd name="adj2" fmla="val -80366"/>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Dynamic method invocation</a:t>
            </a:r>
          </a:p>
        </p:txBody>
      </p:sp>
      <p:sp>
        <p:nvSpPr>
          <p:cNvPr id="11" name="Rounded Rectangular Callout 10"/>
          <p:cNvSpPr/>
          <p:nvPr/>
        </p:nvSpPr>
        <p:spPr>
          <a:xfrm>
            <a:off x="1828800" y="5410200"/>
            <a:ext cx="2057400" cy="838200"/>
          </a:xfrm>
          <a:prstGeom prst="wedgeRoundRectCallout">
            <a:avLst>
              <a:gd name="adj1" fmla="val 53702"/>
              <a:gd name="adj2" fmla="val -85109"/>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Dynamic conversion</a:t>
            </a:r>
          </a:p>
        </p:txBody>
      </p:sp>
      <p:sp>
        <p:nvSpPr>
          <p:cNvPr id="12" name="TextBox 11"/>
          <p:cNvSpPr txBox="1"/>
          <p:nvPr/>
        </p:nvSpPr>
        <p:spPr>
          <a:xfrm>
            <a:off x="3581400" y="3429000"/>
            <a:ext cx="4876800" cy="92333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err="1">
                <a:solidFill>
                  <a:srgbClr val="2B91AF"/>
                </a:solidFill>
                <a:latin typeface="Consolas" pitchFamily="49" charset="0"/>
                <a:ea typeface="Calibri"/>
                <a:cs typeface="Times New Roman"/>
              </a:rPr>
              <a:t>ScriptObject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calc.Invoke</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 10, 20);</a:t>
            </a:r>
          </a:p>
          <a:p>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a:solidFill>
                  <a:srgbClr val="2B91AF"/>
                </a:solidFill>
                <a:latin typeface="Consolas" pitchFamily="49" charset="0"/>
                <a:ea typeface="Calibri"/>
                <a:cs typeface="Times New Roman"/>
              </a:rPr>
              <a:t>Convert</a:t>
            </a:r>
            <a:r>
              <a:rPr lang="en-US" sz="1600" dirty="0">
                <a:latin typeface="Consolas" pitchFamily="49" charset="0"/>
              </a:rPr>
              <a:t>.ToInt32(res);</a:t>
            </a:r>
          </a:p>
        </p:txBody>
      </p:sp>
      <p:sp>
        <p:nvSpPr>
          <p:cNvPr id="4" name="Footer Placeholder 3"/>
          <p:cNvSpPr>
            <a:spLocks noGrp="1"/>
          </p:cNvSpPr>
          <p:nvPr>
            <p:ph type="ftr" sz="quarter" idx="11"/>
          </p:nvPr>
        </p:nvSpPr>
        <p:spPr/>
        <p:txBody>
          <a:bodyPr/>
          <a:lstStyle/>
          <a:p>
            <a:r>
              <a:rPr lang="en-US"/>
              <a:t>(C)2011 by Pavel Yosifovich</a:t>
            </a:r>
          </a:p>
        </p:txBody>
      </p:sp>
      <p:sp>
        <p:nvSpPr>
          <p:cNvPr id="7" name="Slide Number Placeholder 6"/>
          <p:cNvSpPr>
            <a:spLocks noGrp="1"/>
          </p:cNvSpPr>
          <p:nvPr>
            <p:ph type="sldNum" sz="quarter" idx="12"/>
          </p:nvPr>
        </p:nvSpPr>
        <p:spPr/>
        <p:txBody>
          <a:bodyPr/>
          <a:lstStyle/>
          <a:p>
            <a:fld id="{BAEF35E1-E8B4-4707-9B15-F4E1B030959E}" type="slidenum">
              <a:rPr lang="en-US" smtClean="0"/>
              <a:t>295</a:t>
            </a:fld>
            <a:endParaRPr lang="en-US"/>
          </a:p>
        </p:txBody>
      </p:sp>
    </p:spTree>
    <p:extLst>
      <p:ext uri="{BB962C8B-B14F-4D97-AF65-F5344CB8AC3E}">
        <p14:creationId xmlns:p14="http://schemas.microsoft.com/office/powerpoint/2010/main" val="2870114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Dynamically Typed Objects</a:t>
            </a:r>
            <a:endParaRPr lang="en-US" dirty="0"/>
          </a:p>
        </p:txBody>
      </p:sp>
      <p:sp>
        <p:nvSpPr>
          <p:cNvPr id="4" name="Content Placeholder 3"/>
          <p:cNvSpPr>
            <a:spLocks noGrp="1"/>
          </p:cNvSpPr>
          <p:nvPr>
            <p:ph idx="1"/>
          </p:nvPr>
        </p:nvSpPr>
        <p:spPr/>
        <p:txBody>
          <a:bodyPr/>
          <a:lstStyle/>
          <a:p>
            <a:endParaRPr lang="en-US"/>
          </a:p>
        </p:txBody>
      </p:sp>
      <p:sp>
        <p:nvSpPr>
          <p:cNvPr id="3" name="TextBox 2"/>
          <p:cNvSpPr txBox="1"/>
          <p:nvPr/>
        </p:nvSpPr>
        <p:spPr>
          <a:xfrm>
            <a:off x="2133600" y="2895600"/>
            <a:ext cx="4724400" cy="92333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a:solidFill>
                  <a:srgbClr val="0000FF"/>
                </a:solidFill>
                <a:latin typeface="Consolas" pitchFamily="49" charset="0"/>
                <a:ea typeface="Calibri"/>
                <a:cs typeface="Times New Roman"/>
              </a:rPr>
              <a:t>dynamic</a:t>
            </a:r>
            <a:r>
              <a:rPr lang="en-US" sz="1600" dirty="0">
                <a:latin typeface="Consolas" pitchFamily="49" charset="0"/>
              </a:rPr>
              <a:t> x = 1;</a:t>
            </a:r>
          </a:p>
          <a:p>
            <a:r>
              <a:rPr lang="en-US" sz="1600" dirty="0">
                <a:solidFill>
                  <a:srgbClr val="0000FF"/>
                </a:solidFill>
                <a:latin typeface="Consolas" pitchFamily="49" charset="0"/>
                <a:ea typeface="Calibri"/>
                <a:cs typeface="Times New Roman"/>
              </a:rPr>
              <a:t>dynamic</a:t>
            </a:r>
            <a:r>
              <a:rPr lang="en-US" sz="1600" dirty="0">
                <a:latin typeface="Consolas" pitchFamily="49" charset="0"/>
              </a:rPr>
              <a:t> y = </a:t>
            </a:r>
            <a:r>
              <a:rPr lang="en-US" sz="1600" dirty="0">
                <a:solidFill>
                  <a:srgbClr val="A31515"/>
                </a:solidFill>
                <a:latin typeface="Consolas" pitchFamily="49" charset="0"/>
              </a:rPr>
              <a:t>"Hello"</a:t>
            </a:r>
            <a:r>
              <a:rPr lang="en-US" sz="1600" dirty="0">
                <a:latin typeface="Consolas" pitchFamily="49" charset="0"/>
              </a:rPr>
              <a:t>;</a:t>
            </a:r>
          </a:p>
          <a:p>
            <a:r>
              <a:rPr lang="en-US" sz="1600" dirty="0">
                <a:solidFill>
                  <a:srgbClr val="0000FF"/>
                </a:solidFill>
                <a:latin typeface="Consolas" pitchFamily="49" charset="0"/>
                <a:ea typeface="Calibri"/>
                <a:cs typeface="Times New Roman"/>
              </a:rPr>
              <a:t>dynamic</a:t>
            </a:r>
            <a:r>
              <a:rPr lang="en-US" sz="1600" dirty="0">
                <a:latin typeface="Consolas" pitchFamily="49" charset="0"/>
              </a:rPr>
              <a:t> z = </a:t>
            </a:r>
            <a:r>
              <a:rPr lang="en-US" sz="1600" dirty="0">
                <a:solidFill>
                  <a:srgbClr val="0000FF"/>
                </a:solidFill>
                <a:latin typeface="Consolas" pitchFamily="49" charset="0"/>
                <a:ea typeface="Calibri"/>
                <a:cs typeface="Times New Roman"/>
              </a:rPr>
              <a:t>new</a:t>
            </a:r>
            <a:r>
              <a:rPr lang="en-US" sz="1600" dirty="0">
                <a:latin typeface="Consolas" pitchFamily="49" charset="0"/>
              </a:rPr>
              <a:t> </a:t>
            </a:r>
            <a:r>
              <a:rPr lang="en-US" sz="1600" dirty="0">
                <a:solidFill>
                  <a:srgbClr val="2B91AF"/>
                </a:solidFill>
                <a:latin typeface="Consolas" pitchFamily="49" charset="0"/>
                <a:ea typeface="Calibri"/>
                <a:cs typeface="Times New Roman"/>
              </a:rPr>
              <a:t>List</a:t>
            </a:r>
            <a:r>
              <a:rPr lang="en-US" sz="1600" dirty="0">
                <a:latin typeface="Consolas" pitchFamily="49" charset="0"/>
              </a:rPr>
              <a:t>&lt;</a:t>
            </a:r>
            <a:r>
              <a:rPr lang="en-US" sz="1600" dirty="0" err="1">
                <a:solidFill>
                  <a:srgbClr val="0000FF"/>
                </a:solidFill>
                <a:latin typeface="Consolas" pitchFamily="49" charset="0"/>
                <a:ea typeface="Calibri"/>
                <a:cs typeface="Times New Roman"/>
              </a:rPr>
              <a:t>int</a:t>
            </a:r>
            <a:r>
              <a:rPr lang="en-US" sz="1600" dirty="0">
                <a:latin typeface="Consolas" pitchFamily="49" charset="0"/>
              </a:rPr>
              <a:t>&gt; { 1, 2, 3 };</a:t>
            </a:r>
          </a:p>
        </p:txBody>
      </p:sp>
      <p:sp>
        <p:nvSpPr>
          <p:cNvPr id="15" name="Rounded Rectangular Callout 14"/>
          <p:cNvSpPr/>
          <p:nvPr/>
        </p:nvSpPr>
        <p:spPr>
          <a:xfrm>
            <a:off x="838200" y="1447800"/>
            <a:ext cx="2362200" cy="762000"/>
          </a:xfrm>
          <a:prstGeom prst="wedgeRoundRectCallout">
            <a:avLst>
              <a:gd name="adj1" fmla="val 34845"/>
              <a:gd name="adj2" fmla="val 150077"/>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Compile-time type</a:t>
            </a:r>
            <a:br>
              <a:rPr lang="en-US" dirty="0"/>
            </a:br>
            <a:r>
              <a:rPr lang="en-US" i="1" dirty="0"/>
              <a:t>dynamic</a:t>
            </a:r>
          </a:p>
        </p:txBody>
      </p:sp>
      <p:sp>
        <p:nvSpPr>
          <p:cNvPr id="16" name="Rounded Rectangular Callout 15"/>
          <p:cNvSpPr/>
          <p:nvPr/>
        </p:nvSpPr>
        <p:spPr>
          <a:xfrm>
            <a:off x="3657600" y="1447800"/>
            <a:ext cx="2362200" cy="762000"/>
          </a:xfrm>
          <a:prstGeom prst="wedgeRoundRectCallout">
            <a:avLst>
              <a:gd name="adj1" fmla="val -46633"/>
              <a:gd name="adj2" fmla="val 149109"/>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Run-time type</a:t>
            </a:r>
            <a:br>
              <a:rPr lang="en-US" dirty="0"/>
            </a:br>
            <a:r>
              <a:rPr lang="en-US" i="1" dirty="0"/>
              <a:t>System.Int32</a:t>
            </a:r>
          </a:p>
        </p:txBody>
      </p:sp>
      <p:sp>
        <p:nvSpPr>
          <p:cNvPr id="18" name="TextBox 17"/>
          <p:cNvSpPr txBox="1"/>
          <p:nvPr/>
        </p:nvSpPr>
        <p:spPr>
          <a:xfrm>
            <a:off x="1224834" y="4191000"/>
            <a:ext cx="6694333" cy="1569660"/>
          </a:xfrm>
          <a:prstGeom prst="rect">
            <a:avLst/>
          </a:prstGeom>
          <a:noFill/>
        </p:spPr>
        <p:txBody>
          <a:bodyPr wrap="none" rtlCol="0">
            <a:spAutoFit/>
          </a:bodyPr>
          <a:lstStyle/>
          <a:p>
            <a:r>
              <a:rPr lang="en-US" sz="2400" dirty="0">
                <a:solidFill>
                  <a:schemeClr val="bg1"/>
                </a:solidFill>
              </a:rPr>
              <a:t>When operand(s) are </a:t>
            </a:r>
            <a:r>
              <a:rPr lang="en-US" sz="2400" b="1" i="1" dirty="0">
                <a:solidFill>
                  <a:schemeClr val="bg1"/>
                </a:solidFill>
              </a:rPr>
              <a:t>dynamic</a:t>
            </a:r>
            <a:r>
              <a:rPr lang="en-US" sz="2400" dirty="0">
                <a:solidFill>
                  <a:schemeClr val="bg1"/>
                </a:solidFill>
              </a:rPr>
              <a:t>…</a:t>
            </a:r>
            <a:endParaRPr lang="en-US" sz="2400" dirty="0">
              <a:solidFill>
                <a:schemeClr val="bg1"/>
              </a:solidFill>
              <a:sym typeface="Wingdings" pitchFamily="2" charset="2"/>
            </a:endParaRPr>
          </a:p>
          <a:p>
            <a:pPr>
              <a:buFont typeface="Arial" pitchFamily="34" charset="0"/>
              <a:buChar char="•"/>
            </a:pPr>
            <a:r>
              <a:rPr lang="en-US" sz="2400" dirty="0">
                <a:solidFill>
                  <a:schemeClr val="bg1"/>
                </a:solidFill>
              </a:rPr>
              <a:t> Member selection deferred to run-time</a:t>
            </a:r>
          </a:p>
          <a:p>
            <a:pPr>
              <a:buFont typeface="Arial" pitchFamily="34" charset="0"/>
              <a:buChar char="•"/>
            </a:pPr>
            <a:r>
              <a:rPr lang="en-US" sz="2400" dirty="0">
                <a:solidFill>
                  <a:schemeClr val="bg1"/>
                </a:solidFill>
              </a:rPr>
              <a:t> At run-time, actual type(s) substituted for </a:t>
            </a:r>
            <a:r>
              <a:rPr lang="en-US" sz="2400" b="1" i="1" dirty="0">
                <a:solidFill>
                  <a:schemeClr val="bg1"/>
                </a:solidFill>
              </a:rPr>
              <a:t>dynamic</a:t>
            </a:r>
          </a:p>
          <a:p>
            <a:pPr>
              <a:buFont typeface="Arial" pitchFamily="34" charset="0"/>
              <a:buChar char="•"/>
            </a:pPr>
            <a:r>
              <a:rPr lang="en-US" sz="2400" dirty="0">
                <a:solidFill>
                  <a:schemeClr val="bg1"/>
                </a:solidFill>
              </a:rPr>
              <a:t> Static result type of operation is </a:t>
            </a:r>
            <a:r>
              <a:rPr lang="en-US" sz="2400" b="1" i="1" dirty="0">
                <a:solidFill>
                  <a:schemeClr val="bg1"/>
                </a:solidFill>
              </a:rPr>
              <a:t>dynamic</a:t>
            </a:r>
          </a:p>
        </p:txBody>
      </p:sp>
      <p:sp>
        <p:nvSpPr>
          <p:cNvPr id="5" name="Footer Placeholder 4"/>
          <p:cNvSpPr>
            <a:spLocks noGrp="1"/>
          </p:cNvSpPr>
          <p:nvPr>
            <p:ph type="ftr" sz="quarter" idx="11"/>
          </p:nvPr>
        </p:nvSpPr>
        <p:spPr/>
        <p:txBody>
          <a:bodyPr/>
          <a:lstStyle/>
          <a:p>
            <a:r>
              <a:rPr lang="en-US"/>
              <a:t>(C)2011 by Pavel Yosifovich</a:t>
            </a:r>
          </a:p>
        </p:txBody>
      </p:sp>
      <p:sp>
        <p:nvSpPr>
          <p:cNvPr id="6" name="Slide Number Placeholder 5"/>
          <p:cNvSpPr>
            <a:spLocks noGrp="1"/>
          </p:cNvSpPr>
          <p:nvPr>
            <p:ph type="sldNum" sz="quarter" idx="12"/>
          </p:nvPr>
        </p:nvSpPr>
        <p:spPr/>
        <p:txBody>
          <a:bodyPr/>
          <a:lstStyle/>
          <a:p>
            <a:fld id="{BAEF35E1-E8B4-4707-9B15-F4E1B030959E}" type="slidenum">
              <a:rPr lang="en-US" smtClean="0"/>
              <a:t>296</a:t>
            </a:fld>
            <a:endParaRPr lang="en-US"/>
          </a:p>
        </p:txBody>
      </p:sp>
    </p:spTree>
    <p:extLst>
      <p:ext uri="{BB962C8B-B14F-4D97-AF65-F5344CB8AC3E}">
        <p14:creationId xmlns:p14="http://schemas.microsoft.com/office/powerpoint/2010/main" val="377184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p:bld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276600" y="1447800"/>
            <a:ext cx="5334000" cy="289310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a:solidFill>
                  <a:srgbClr val="0000FF"/>
                </a:solidFill>
                <a:latin typeface="Consolas" pitchFamily="49" charset="0"/>
                <a:cs typeface="Times New Roman"/>
              </a:rPr>
              <a:t>public static class</a:t>
            </a:r>
            <a:r>
              <a:rPr lang="en-US" sz="1600" dirty="0">
                <a:solidFill>
                  <a:srgbClr val="080808"/>
                </a:solidFill>
                <a:latin typeface="Consolas" pitchFamily="49" charset="0"/>
                <a:cs typeface="Times New Roman"/>
              </a:rPr>
              <a:t> Math</a:t>
            </a:r>
          </a:p>
          <a:p>
            <a:r>
              <a:rPr lang="en-US" sz="1600" dirty="0">
                <a:solidFill>
                  <a:srgbClr val="080808"/>
                </a:solidFill>
                <a:latin typeface="Consolas" pitchFamily="49" charset="0"/>
                <a:cs typeface="Times New Roman"/>
              </a:rPr>
              <a:t>{</a:t>
            </a:r>
          </a:p>
          <a:p>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value);</a:t>
            </a:r>
          </a:p>
          <a:p>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value);</a:t>
            </a:r>
          </a:p>
          <a:p>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value);</a:t>
            </a:r>
          </a:p>
          <a:p>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value);</a:t>
            </a:r>
          </a:p>
          <a:p>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value);</a:t>
            </a:r>
          </a:p>
          <a:p>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value);</a:t>
            </a:r>
          </a:p>
          <a:p>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value);</a:t>
            </a:r>
          </a:p>
          <a:p>
            <a:r>
              <a:rPr lang="en-US" sz="1600" dirty="0">
                <a:solidFill>
                  <a:srgbClr val="080808"/>
                </a:solidFill>
                <a:latin typeface="Consolas" pitchFamily="49" charset="0"/>
                <a:cs typeface="Times New Roman"/>
              </a:rPr>
              <a:t>   ...</a:t>
            </a:r>
          </a:p>
          <a:p>
            <a:r>
              <a:rPr lang="en-US" sz="1600" dirty="0">
                <a:solidFill>
                  <a:srgbClr val="080808"/>
                </a:solidFill>
                <a:latin typeface="Consolas" pitchFamily="49" charset="0"/>
                <a:cs typeface="Times New Roman"/>
              </a:rPr>
              <a:t>}</a:t>
            </a:r>
            <a:endParaRPr lang="en-US" sz="1600" dirty="0">
              <a:latin typeface="Consolas" pitchFamily="49" charset="0"/>
            </a:endParaRPr>
          </a:p>
        </p:txBody>
      </p:sp>
      <p:sp>
        <p:nvSpPr>
          <p:cNvPr id="5" name="TextBox 4"/>
          <p:cNvSpPr txBox="1"/>
          <p:nvPr/>
        </p:nvSpPr>
        <p:spPr>
          <a:xfrm>
            <a:off x="685800" y="3810000"/>
            <a:ext cx="3429000" cy="677108"/>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x = 1.75;</a:t>
            </a:r>
          </a:p>
          <a:p>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8" name="TextBox 7"/>
          <p:cNvSpPr txBox="1"/>
          <p:nvPr/>
        </p:nvSpPr>
        <p:spPr>
          <a:xfrm>
            <a:off x="685800" y="4648200"/>
            <a:ext cx="3429000" cy="677108"/>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1.75;</a:t>
            </a:r>
          </a:p>
          <a:p>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2" name="Title 1"/>
          <p:cNvSpPr>
            <a:spLocks noGrp="1"/>
          </p:cNvSpPr>
          <p:nvPr>
            <p:ph type="title"/>
          </p:nvPr>
        </p:nvSpPr>
        <p:spPr/>
        <p:txBody>
          <a:bodyPr/>
          <a:lstStyle/>
          <a:p>
            <a:r>
              <a:rPr/>
              <a:t>Dynamically Typed Objects</a:t>
            </a:r>
            <a:endParaRPr lang="en-US" dirty="0"/>
          </a:p>
        </p:txBody>
      </p:sp>
      <p:sp>
        <p:nvSpPr>
          <p:cNvPr id="3" name="Content Placeholder 2"/>
          <p:cNvSpPr>
            <a:spLocks noGrp="1"/>
          </p:cNvSpPr>
          <p:nvPr>
            <p:ph idx="1"/>
          </p:nvPr>
        </p:nvSpPr>
        <p:spPr/>
        <p:txBody>
          <a:bodyPr/>
          <a:lstStyle/>
          <a:p>
            <a:endParaRPr lang="en-US"/>
          </a:p>
        </p:txBody>
      </p:sp>
      <p:sp>
        <p:nvSpPr>
          <p:cNvPr id="6" name="Rounded Rectangular Callout 5"/>
          <p:cNvSpPr/>
          <p:nvPr/>
        </p:nvSpPr>
        <p:spPr>
          <a:xfrm>
            <a:off x="533400" y="2438400"/>
            <a:ext cx="2895600" cy="1066800"/>
          </a:xfrm>
          <a:prstGeom prst="wedgeRoundRectCallout">
            <a:avLst>
              <a:gd name="adj1" fmla="val 35209"/>
              <a:gd name="adj2" fmla="val 105009"/>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Method chosen at compile-time:</a:t>
            </a:r>
            <a:br>
              <a:rPr lang="en-US" dirty="0"/>
            </a:br>
            <a:r>
              <a:rPr lang="en-US" dirty="0"/>
              <a:t>double Abs(double x)</a:t>
            </a:r>
          </a:p>
        </p:txBody>
      </p:sp>
      <p:sp>
        <p:nvSpPr>
          <p:cNvPr id="13" name="Rounded Rectangular Callout 12"/>
          <p:cNvSpPr/>
          <p:nvPr/>
        </p:nvSpPr>
        <p:spPr>
          <a:xfrm>
            <a:off x="4495800" y="3810000"/>
            <a:ext cx="3429000" cy="1066800"/>
          </a:xfrm>
          <a:prstGeom prst="wedgeRoundRectCallout">
            <a:avLst>
              <a:gd name="adj1" fmla="val -73428"/>
              <a:gd name="adj2" fmla="val 44870"/>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Method chosen at run-time:</a:t>
            </a:r>
            <a:br>
              <a:rPr lang="en-US" dirty="0"/>
            </a:br>
            <a:r>
              <a:rPr lang="en-US" dirty="0"/>
              <a:t> double Abs(double x)</a:t>
            </a:r>
          </a:p>
        </p:txBody>
      </p:sp>
      <p:sp>
        <p:nvSpPr>
          <p:cNvPr id="15" name="TextBox 14"/>
          <p:cNvSpPr txBox="1"/>
          <p:nvPr/>
        </p:nvSpPr>
        <p:spPr>
          <a:xfrm>
            <a:off x="685800" y="5486400"/>
            <a:ext cx="3429000" cy="677108"/>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2;</a:t>
            </a:r>
          </a:p>
          <a:p>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6" name="Rounded Rectangular Callout 15"/>
          <p:cNvSpPr/>
          <p:nvPr/>
        </p:nvSpPr>
        <p:spPr>
          <a:xfrm>
            <a:off x="4495800" y="5029200"/>
            <a:ext cx="3429000" cy="1066800"/>
          </a:xfrm>
          <a:prstGeom prst="wedgeRoundRectCallout">
            <a:avLst>
              <a:gd name="adj1" fmla="val -73428"/>
              <a:gd name="adj2" fmla="val 37266"/>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Method chosen at run-time:</a:t>
            </a:r>
            <a:br>
              <a:rPr lang="en-US" dirty="0"/>
            </a:br>
            <a:r>
              <a:rPr lang="en-US" dirty="0"/>
              <a:t> </a:t>
            </a:r>
            <a:r>
              <a:rPr lang="en-US" dirty="0" err="1"/>
              <a:t>int</a:t>
            </a:r>
            <a:r>
              <a:rPr lang="en-US" dirty="0"/>
              <a:t> Abs(</a:t>
            </a:r>
            <a:r>
              <a:rPr lang="en-US" dirty="0" err="1"/>
              <a:t>int</a:t>
            </a:r>
            <a:r>
              <a:rPr lang="en-US" dirty="0"/>
              <a:t> x)</a:t>
            </a:r>
          </a:p>
        </p:txBody>
      </p:sp>
      <p:sp>
        <p:nvSpPr>
          <p:cNvPr id="4" name="Footer Placeholder 3"/>
          <p:cNvSpPr>
            <a:spLocks noGrp="1"/>
          </p:cNvSpPr>
          <p:nvPr>
            <p:ph type="ftr" sz="quarter" idx="11"/>
          </p:nvPr>
        </p:nvSpPr>
        <p:spPr/>
        <p:txBody>
          <a:bodyPr/>
          <a:lstStyle/>
          <a:p>
            <a:r>
              <a:rPr lang="en-US"/>
              <a:t>(C)2011 by Pavel Yosifovich</a:t>
            </a:r>
          </a:p>
        </p:txBody>
      </p:sp>
      <p:sp>
        <p:nvSpPr>
          <p:cNvPr id="7" name="Slide Number Placeholder 6"/>
          <p:cNvSpPr>
            <a:spLocks noGrp="1"/>
          </p:cNvSpPr>
          <p:nvPr>
            <p:ph type="sldNum" sz="quarter" idx="12"/>
          </p:nvPr>
        </p:nvSpPr>
        <p:spPr/>
        <p:txBody>
          <a:bodyPr/>
          <a:lstStyle/>
          <a:p>
            <a:fld id="{BAEF35E1-E8B4-4707-9B15-F4E1B030959E}" type="slidenum">
              <a:rPr lang="en-US" smtClean="0"/>
              <a:t>297</a:t>
            </a:fld>
            <a:endParaRPr lang="en-US"/>
          </a:p>
        </p:txBody>
      </p:sp>
    </p:spTree>
    <p:extLst>
      <p:ext uri="{BB962C8B-B14F-4D97-AF65-F5344CB8AC3E}">
        <p14:creationId xmlns:p14="http://schemas.microsoft.com/office/powerpoint/2010/main" val="766946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animBg="1"/>
      <p:bldP spid="13" grpId="0" animBg="1"/>
      <p:bldP spid="15" grpId="0" animBg="1"/>
      <p:bldP spid="16" grpId="0" animBg="1"/>
    </p:bld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dynamic</a:t>
            </a:r>
            <a:r>
              <a:rPr lang="en-US" dirty="0"/>
              <a:t> Example</a:t>
            </a:r>
          </a:p>
        </p:txBody>
      </p:sp>
      <p:sp>
        <p:nvSpPr>
          <p:cNvPr id="3" name="Content Placeholder 2"/>
          <p:cNvSpPr>
            <a:spLocks noGrp="1"/>
          </p:cNvSpPr>
          <p:nvPr>
            <p:ph idx="1"/>
          </p:nvPr>
        </p:nvSpPr>
        <p:spPr>
          <a:xfrm>
            <a:off x="457200" y="1219200"/>
            <a:ext cx="8229600" cy="1143000"/>
          </a:xfrm>
        </p:spPr>
        <p:txBody>
          <a:bodyPr>
            <a:normAutofit lnSpcReduction="10000"/>
          </a:bodyPr>
          <a:lstStyle/>
          <a:p>
            <a:r>
              <a:rPr lang="en-US" dirty="0"/>
              <a:t>A workaround for the inability to set generic constraints on operators</a:t>
            </a:r>
          </a:p>
          <a:p>
            <a:endParaRPr lang="en-US" dirty="0"/>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301210FF-26AF-45AE-9015-DF8621E89FCE}" type="slidenum">
              <a:rPr lang="en-US" smtClean="0"/>
              <a:t>298</a:t>
            </a:fld>
            <a:endParaRPr lang="en-US"/>
          </a:p>
        </p:txBody>
      </p:sp>
      <p:sp>
        <p:nvSpPr>
          <p:cNvPr id="6" name="Rectangle 5"/>
          <p:cNvSpPr>
            <a:spLocks noChangeArrowheads="1"/>
          </p:cNvSpPr>
          <p:nvPr/>
        </p:nvSpPr>
        <p:spPr bwMode="auto">
          <a:xfrm>
            <a:off x="381000" y="2286000"/>
            <a:ext cx="6553200" cy="1384995"/>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274320"/>
            <a:r>
              <a:rPr lang="en-US" sz="1400" dirty="0">
                <a:solidFill>
                  <a:srgbClr val="0000FF"/>
                </a:solidFill>
                <a:effectLst/>
                <a:latin typeface="Consolas" pitchFamily="49" charset="0"/>
                <a:cs typeface="Consolas" pitchFamily="49" charset="0"/>
              </a:rPr>
              <a:t>public</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static</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dynamic</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Sum</a:t>
            </a:r>
            <a:r>
              <a:rPr lang="en-US" sz="1400" dirty="0">
                <a:latin typeface="Consolas" pitchFamily="49" charset="0"/>
                <a:cs typeface="Consolas" pitchFamily="49" charset="0"/>
              </a:rPr>
              <a:t>(</a:t>
            </a:r>
            <a:r>
              <a:rPr lang="en-US" sz="1400" dirty="0" err="1">
                <a:solidFill>
                  <a:srgbClr val="0000FF"/>
                </a:solidFill>
                <a:effectLst/>
                <a:latin typeface="Consolas" pitchFamily="49" charset="0"/>
                <a:cs typeface="Consolas" pitchFamily="49" charset="0"/>
              </a:rPr>
              <a:t>params</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dynamic</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values</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dynamic</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sum</a:t>
            </a:r>
            <a:r>
              <a:rPr lang="en-US" sz="1400" dirty="0">
                <a:latin typeface="Consolas" pitchFamily="49" charset="0"/>
                <a:cs typeface="Consolas" pitchFamily="49" charset="0"/>
              </a:rPr>
              <a:t> = </a:t>
            </a:r>
            <a:r>
              <a:rPr lang="en-US" sz="1400" dirty="0">
                <a:solidFill>
                  <a:srgbClr val="020002"/>
                </a:solidFill>
                <a:effectLst/>
                <a:latin typeface="Consolas" pitchFamily="49" charset="0"/>
                <a:cs typeface="Consolas" pitchFamily="49" charset="0"/>
              </a:rPr>
              <a:t>values</a:t>
            </a:r>
            <a:r>
              <a:rPr lang="en-US" sz="1400" dirty="0">
                <a:latin typeface="Consolas" pitchFamily="49" charset="0"/>
                <a:cs typeface="Consolas" pitchFamily="49" charset="0"/>
              </a:rPr>
              <a:t>[0];</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for</a:t>
            </a:r>
            <a:r>
              <a:rPr lang="en-US" sz="1400" dirty="0">
                <a:latin typeface="Consolas" pitchFamily="49" charset="0"/>
                <a:cs typeface="Consolas" pitchFamily="49" charset="0"/>
              </a:rPr>
              <a:t>(</a:t>
            </a:r>
            <a:r>
              <a:rPr lang="en-US" sz="1400" dirty="0" err="1">
                <a:solidFill>
                  <a:srgbClr val="0000FF"/>
                </a:solidFill>
                <a:effectLst/>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i</a:t>
            </a:r>
            <a:r>
              <a:rPr lang="en-US" sz="1400" dirty="0">
                <a:latin typeface="Consolas" pitchFamily="49" charset="0"/>
                <a:cs typeface="Consolas" pitchFamily="49" charset="0"/>
              </a:rPr>
              <a:t> = 1; </a:t>
            </a:r>
            <a:r>
              <a:rPr lang="en-US" sz="1400" dirty="0" err="1">
                <a:solidFill>
                  <a:srgbClr val="020002"/>
                </a:solidFill>
                <a:effectLst/>
                <a:latin typeface="Consolas" pitchFamily="49" charset="0"/>
                <a:cs typeface="Consolas" pitchFamily="49" charset="0"/>
              </a:rPr>
              <a:t>i</a:t>
            </a:r>
            <a:r>
              <a:rPr lang="en-US" sz="1400" dirty="0">
                <a:latin typeface="Consolas" pitchFamily="49" charset="0"/>
                <a:cs typeface="Consolas" pitchFamily="49" charset="0"/>
              </a:rPr>
              <a:t> &lt; </a:t>
            </a:r>
            <a:r>
              <a:rPr lang="en-US" sz="1400" dirty="0" err="1">
                <a:solidFill>
                  <a:srgbClr val="020002"/>
                </a:solidFill>
                <a:effectLst/>
                <a:latin typeface="Consolas" pitchFamily="49" charset="0"/>
                <a:cs typeface="Consolas" pitchFamily="49" charset="0"/>
              </a:rPr>
              <a:t>values</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Length</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i</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sum</a:t>
            </a:r>
            <a:r>
              <a:rPr lang="en-US" sz="1400" dirty="0">
                <a:latin typeface="Consolas" pitchFamily="49" charset="0"/>
                <a:cs typeface="Consolas" pitchFamily="49" charset="0"/>
              </a:rPr>
              <a:t> += </a:t>
            </a:r>
            <a:r>
              <a:rPr lang="en-US" sz="1400" dirty="0">
                <a:solidFill>
                  <a:srgbClr val="020002"/>
                </a:solidFill>
                <a:effectLst/>
                <a:latin typeface="Consolas" pitchFamily="49" charset="0"/>
                <a:cs typeface="Consolas" pitchFamily="49" charset="0"/>
              </a:rPr>
              <a:t>values</a:t>
            </a:r>
            <a:r>
              <a:rPr lang="en-US" sz="1400" dirty="0">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i</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return</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sum</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a:t>
            </a:r>
            <a:endParaRPr lang="en-US" sz="1400" dirty="0">
              <a:solidFill>
                <a:srgbClr val="000000"/>
              </a:solidFill>
              <a:latin typeface="Consolas" pitchFamily="49" charset="0"/>
              <a:cs typeface="Consolas" pitchFamily="49" charset="0"/>
            </a:endParaRPr>
          </a:p>
        </p:txBody>
      </p:sp>
      <p:sp>
        <p:nvSpPr>
          <p:cNvPr id="7" name="Rectangle 6"/>
          <p:cNvSpPr>
            <a:spLocks noChangeArrowheads="1"/>
          </p:cNvSpPr>
          <p:nvPr/>
        </p:nvSpPr>
        <p:spPr bwMode="auto">
          <a:xfrm>
            <a:off x="403860" y="3810000"/>
            <a:ext cx="6530340" cy="2677656"/>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274320"/>
            <a:r>
              <a:rPr lang="en-US" sz="1400" b="1" dirty="0" err="1">
                <a:solidFill>
                  <a:srgbClr val="0000FF"/>
                </a:solidFill>
                <a:effectLst/>
                <a:latin typeface="Consolas" pitchFamily="49" charset="0"/>
                <a:cs typeface="Consolas" pitchFamily="49" charset="0"/>
              </a:rPr>
              <a:t>Console</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WriteLine</a:t>
            </a:r>
            <a:r>
              <a:rPr lang="en-US" sz="1400" dirty="0">
                <a:latin typeface="Consolas" pitchFamily="49" charset="0"/>
                <a:cs typeface="Consolas" pitchFamily="49" charset="0"/>
              </a:rPr>
              <a:t>(</a:t>
            </a:r>
            <a:r>
              <a:rPr lang="en-US" sz="1400" dirty="0">
                <a:solidFill>
                  <a:srgbClr val="020002"/>
                </a:solidFill>
                <a:effectLst/>
                <a:latin typeface="Consolas" pitchFamily="49" charset="0"/>
                <a:cs typeface="Consolas" pitchFamily="49" charset="0"/>
              </a:rPr>
              <a:t>Sum</a:t>
            </a:r>
            <a:r>
              <a:rPr lang="en-US" sz="1400" dirty="0">
                <a:latin typeface="Consolas" pitchFamily="49" charset="0"/>
                <a:cs typeface="Consolas" pitchFamily="49" charset="0"/>
              </a:rPr>
              <a:t>(2, 33, 22, 30));</a:t>
            </a:r>
            <a:br>
              <a:rPr lang="en-US" sz="1400" dirty="0">
                <a:latin typeface="Consolas" pitchFamily="49" charset="0"/>
                <a:cs typeface="Consolas" pitchFamily="49" charset="0"/>
              </a:rPr>
            </a:br>
            <a:br>
              <a:rPr lang="en-US" sz="1400" dirty="0">
                <a:latin typeface="Consolas" pitchFamily="49" charset="0"/>
                <a:cs typeface="Consolas" pitchFamily="49" charset="0"/>
              </a:rPr>
            </a:br>
            <a:r>
              <a:rPr lang="en-US" sz="1400" b="1" dirty="0">
                <a:solidFill>
                  <a:srgbClr val="0000FF"/>
                </a:solidFill>
                <a:effectLst/>
                <a:latin typeface="Consolas" pitchFamily="49" charset="0"/>
                <a:cs typeface="Consolas" pitchFamily="49" charset="0"/>
              </a:rPr>
              <a:t>List</a:t>
            </a:r>
            <a:r>
              <a:rPr lang="en-US" sz="1400" dirty="0">
                <a:latin typeface="Consolas" pitchFamily="49" charset="0"/>
                <a:cs typeface="Consolas" pitchFamily="49" charset="0"/>
              </a:rPr>
              <a:t>&lt;</a:t>
            </a:r>
            <a:r>
              <a:rPr lang="en-US" sz="1400" dirty="0">
                <a:solidFill>
                  <a:srgbClr val="0000FF"/>
                </a:solidFill>
                <a:effectLst/>
                <a:latin typeface="Consolas" pitchFamily="49" charset="0"/>
                <a:cs typeface="Consolas" pitchFamily="49" charset="0"/>
              </a:rPr>
              <a:t>string</a:t>
            </a:r>
            <a:r>
              <a:rPr lang="en-US" sz="1400" dirty="0">
                <a:latin typeface="Consolas" pitchFamily="49" charset="0"/>
                <a:cs typeface="Consolas" pitchFamily="49" charset="0"/>
              </a:rPr>
              <a:t>&gt; </a:t>
            </a:r>
            <a:r>
              <a:rPr lang="en-US" sz="1400" dirty="0">
                <a:solidFill>
                  <a:srgbClr val="020002"/>
                </a:solidFill>
                <a:effectLst/>
                <a:latin typeface="Consolas" pitchFamily="49" charset="0"/>
                <a:cs typeface="Consolas" pitchFamily="49" charset="0"/>
              </a:rPr>
              <a:t>cities</a:t>
            </a:r>
            <a:r>
              <a:rPr lang="en-US" sz="1400" dirty="0">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new</a:t>
            </a:r>
            <a:r>
              <a:rPr lang="en-US" sz="1400" dirty="0">
                <a:latin typeface="Consolas" pitchFamily="49" charset="0"/>
                <a:cs typeface="Consolas" pitchFamily="49" charset="0"/>
              </a:rPr>
              <a:t> </a:t>
            </a:r>
            <a:r>
              <a:rPr lang="en-US" sz="1400" b="1" dirty="0">
                <a:solidFill>
                  <a:srgbClr val="0000FF"/>
                </a:solidFill>
                <a:effectLst/>
                <a:latin typeface="Consolas" pitchFamily="49" charset="0"/>
                <a:cs typeface="Consolas" pitchFamily="49" charset="0"/>
              </a:rPr>
              <a:t>List</a:t>
            </a:r>
            <a:r>
              <a:rPr lang="en-US" sz="1400" dirty="0">
                <a:latin typeface="Consolas" pitchFamily="49" charset="0"/>
                <a:cs typeface="Consolas" pitchFamily="49" charset="0"/>
              </a:rPr>
              <a:t>&lt;</a:t>
            </a:r>
            <a:r>
              <a:rPr lang="en-US" sz="1400" dirty="0">
                <a:solidFill>
                  <a:srgbClr val="0000FF"/>
                </a:solidFill>
                <a:effectLst/>
                <a:latin typeface="Consolas" pitchFamily="49" charset="0"/>
                <a:cs typeface="Consolas" pitchFamily="49" charset="0"/>
              </a:rPr>
              <a:t>string</a:t>
            </a:r>
            <a:r>
              <a:rPr lang="en-US" sz="1400" dirty="0">
                <a:latin typeface="Consolas" pitchFamily="49" charset="0"/>
                <a:cs typeface="Consolas" pitchFamily="49" charset="0"/>
              </a:rPr>
              <a:t>&gt; { </a:t>
            </a:r>
          </a:p>
          <a:p>
            <a:pPr defTabSz="274320"/>
            <a:r>
              <a:rPr lang="en-US" sz="1400" dirty="0">
                <a:solidFill>
                  <a:srgbClr val="A31515"/>
                </a:solidFill>
                <a:effectLst/>
                <a:latin typeface="Consolas" pitchFamily="49" charset="0"/>
                <a:cs typeface="Consolas" pitchFamily="49" charset="0"/>
              </a:rPr>
              <a:t>	"New York"</a:t>
            </a:r>
            <a:r>
              <a:rPr lang="en-US" sz="1400" dirty="0">
                <a:latin typeface="Consolas" pitchFamily="49" charset="0"/>
                <a:cs typeface="Consolas" pitchFamily="49" charset="0"/>
              </a:rPr>
              <a:t>, </a:t>
            </a:r>
            <a:r>
              <a:rPr lang="en-US" sz="1400" dirty="0">
                <a:solidFill>
                  <a:srgbClr val="A31515"/>
                </a:solidFill>
                <a:effectLst/>
                <a:latin typeface="Consolas" pitchFamily="49" charset="0"/>
                <a:cs typeface="Consolas" pitchFamily="49" charset="0"/>
              </a:rPr>
              <a:t>"Tokyo"</a:t>
            </a:r>
            <a:r>
              <a:rPr lang="en-US" sz="1400" dirty="0">
                <a:latin typeface="Consolas" pitchFamily="49" charset="0"/>
                <a:cs typeface="Consolas" pitchFamily="49" charset="0"/>
              </a:rPr>
              <a:t>, </a:t>
            </a:r>
            <a:r>
              <a:rPr lang="en-US" sz="1400" dirty="0">
                <a:solidFill>
                  <a:srgbClr val="A31515"/>
                </a:solidFill>
                <a:effectLst/>
                <a:latin typeface="Consolas" pitchFamily="49" charset="0"/>
                <a:cs typeface="Consolas" pitchFamily="49" charset="0"/>
              </a:rPr>
              <a:t>"Paris"</a:t>
            </a:r>
            <a:r>
              <a:rPr lang="en-US" sz="1400" dirty="0">
                <a:latin typeface="Consolas" pitchFamily="49" charset="0"/>
                <a:cs typeface="Consolas" pitchFamily="49" charset="0"/>
              </a:rPr>
              <a:t>, </a:t>
            </a:r>
            <a:r>
              <a:rPr lang="en-US" sz="1400" dirty="0">
                <a:solidFill>
                  <a:srgbClr val="A31515"/>
                </a:solidFill>
                <a:effectLst/>
                <a:latin typeface="Consolas" pitchFamily="49" charset="0"/>
                <a:cs typeface="Consolas" pitchFamily="49" charset="0"/>
              </a:rPr>
              <a:t>"London"</a:t>
            </a:r>
            <a:r>
              <a:rPr lang="en-US" sz="1400" dirty="0">
                <a:latin typeface="Consolas" pitchFamily="49" charset="0"/>
                <a:cs typeface="Consolas" pitchFamily="49" charset="0"/>
              </a:rPr>
              <a:t> </a:t>
            </a:r>
          </a:p>
          <a:p>
            <a:pPr defTabSz="274320"/>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b="1" dirty="0" err="1">
                <a:solidFill>
                  <a:srgbClr val="0000FF"/>
                </a:solidFill>
                <a:effectLst/>
                <a:latin typeface="Consolas" pitchFamily="49" charset="0"/>
                <a:cs typeface="Consolas" pitchFamily="49" charset="0"/>
              </a:rPr>
              <a:t>Console</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WriteLine</a:t>
            </a:r>
            <a:r>
              <a:rPr lang="en-US" sz="1400" dirty="0">
                <a:latin typeface="Consolas" pitchFamily="49" charset="0"/>
                <a:cs typeface="Consolas" pitchFamily="49" charset="0"/>
              </a:rPr>
              <a:t>(</a:t>
            </a:r>
            <a:r>
              <a:rPr lang="en-US" sz="1400" dirty="0">
                <a:solidFill>
                  <a:srgbClr val="020002"/>
                </a:solidFill>
                <a:effectLst/>
                <a:latin typeface="Consolas" pitchFamily="49" charset="0"/>
                <a:cs typeface="Consolas" pitchFamily="49" charset="0"/>
              </a:rPr>
              <a:t>Sum</a:t>
            </a:r>
            <a:r>
              <a:rPr lang="en-US" sz="1400" dirty="0">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cities</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ToArray</a:t>
            </a:r>
            <a:r>
              <a:rPr lang="en-US" sz="1400" dirty="0">
                <a:latin typeface="Consolas" pitchFamily="49" charset="0"/>
                <a:cs typeface="Consolas" pitchFamily="49" charset="0"/>
              </a:rPr>
              <a:t>()));</a:t>
            </a:r>
            <a:br>
              <a:rPr lang="en-US" sz="1400" dirty="0">
                <a:latin typeface="Consolas" pitchFamily="49" charset="0"/>
                <a:cs typeface="Consolas" pitchFamily="49" charset="0"/>
              </a:rPr>
            </a:br>
            <a:br>
              <a:rPr lang="en-US" sz="1400" dirty="0">
                <a:latin typeface="Consolas" pitchFamily="49" charset="0"/>
                <a:cs typeface="Consolas" pitchFamily="49" charset="0"/>
              </a:rPr>
            </a:br>
            <a:r>
              <a:rPr lang="en-US" sz="1400" b="1" dirty="0">
                <a:solidFill>
                  <a:srgbClr val="2B91AF"/>
                </a:solidFill>
                <a:effectLst/>
                <a:latin typeface="Consolas" pitchFamily="49" charset="0"/>
                <a:cs typeface="Consolas" pitchFamily="49" charset="0"/>
              </a:rPr>
              <a:t>Vector</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v</a:t>
            </a:r>
            <a:r>
              <a:rPr lang="en-US" sz="1400" dirty="0">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new</a:t>
            </a:r>
            <a:r>
              <a:rPr lang="en-US" sz="1400" dirty="0">
                <a:latin typeface="Consolas" pitchFamily="49" charset="0"/>
                <a:cs typeface="Consolas" pitchFamily="49" charset="0"/>
              </a:rPr>
              <a:t> </a:t>
            </a:r>
            <a:r>
              <a:rPr lang="en-US" sz="1400" b="1" dirty="0">
                <a:solidFill>
                  <a:srgbClr val="2B91AF"/>
                </a:solidFill>
                <a:effectLst/>
                <a:latin typeface="Consolas" pitchFamily="49" charset="0"/>
                <a:cs typeface="Consolas" pitchFamily="49" charset="0"/>
              </a:rPr>
              <a:t>Vector</a:t>
            </a:r>
            <a:r>
              <a:rPr lang="en-US" sz="1400" dirty="0">
                <a:latin typeface="Consolas" pitchFamily="49" charset="0"/>
                <a:cs typeface="Consolas" pitchFamily="49" charset="0"/>
              </a:rPr>
              <a:t>[] { 	</a:t>
            </a:r>
            <a:r>
              <a:rPr lang="en-US" sz="1400" dirty="0">
                <a:solidFill>
                  <a:srgbClr val="00B050"/>
                </a:solidFill>
                <a:latin typeface="Consolas" pitchFamily="49" charset="0"/>
                <a:cs typeface="Consolas" pitchFamily="49" charset="0"/>
              </a:rPr>
              <a:t>// Vector has operator+</a:t>
            </a:r>
          </a:p>
          <a:p>
            <a:pPr defTabSz="274320"/>
            <a:r>
              <a:rPr lang="en-US" sz="1400" dirty="0">
                <a:solidFill>
                  <a:srgbClr val="0000FF"/>
                </a:solidFill>
                <a:effectLst/>
                <a:latin typeface="Consolas" pitchFamily="49" charset="0"/>
                <a:cs typeface="Consolas" pitchFamily="49" charset="0"/>
              </a:rPr>
              <a:t>	new</a:t>
            </a:r>
            <a:r>
              <a:rPr lang="en-US" sz="1400" dirty="0">
                <a:latin typeface="Consolas" pitchFamily="49" charset="0"/>
                <a:cs typeface="Consolas" pitchFamily="49" charset="0"/>
              </a:rPr>
              <a:t> </a:t>
            </a:r>
            <a:r>
              <a:rPr lang="en-US" sz="1400" b="1" dirty="0">
                <a:solidFill>
                  <a:srgbClr val="2B91AF"/>
                </a:solidFill>
                <a:effectLst/>
                <a:latin typeface="Consolas" pitchFamily="49" charset="0"/>
                <a:cs typeface="Consolas" pitchFamily="49" charset="0"/>
              </a:rPr>
              <a:t>Vector</a:t>
            </a:r>
            <a:r>
              <a:rPr lang="en-US" sz="1400" dirty="0">
                <a:latin typeface="Consolas" pitchFamily="49" charset="0"/>
                <a:cs typeface="Consolas" pitchFamily="49" charset="0"/>
              </a:rPr>
              <a:t> { </a:t>
            </a:r>
            <a:r>
              <a:rPr lang="en-US" sz="1400" dirty="0">
                <a:solidFill>
                  <a:srgbClr val="020002"/>
                </a:solidFill>
                <a:effectLst/>
                <a:latin typeface="Consolas" pitchFamily="49" charset="0"/>
                <a:cs typeface="Consolas" pitchFamily="49" charset="0"/>
              </a:rPr>
              <a:t>X</a:t>
            </a:r>
            <a:r>
              <a:rPr lang="en-US" sz="1400" dirty="0">
                <a:latin typeface="Consolas" pitchFamily="49" charset="0"/>
                <a:cs typeface="Consolas" pitchFamily="49" charset="0"/>
              </a:rPr>
              <a:t> = 2, </a:t>
            </a:r>
            <a:r>
              <a:rPr lang="en-US" sz="1400" dirty="0">
                <a:solidFill>
                  <a:srgbClr val="020002"/>
                </a:solidFill>
                <a:effectLst/>
                <a:latin typeface="Consolas" pitchFamily="49" charset="0"/>
                <a:cs typeface="Consolas" pitchFamily="49" charset="0"/>
              </a:rPr>
              <a:t>Y</a:t>
            </a:r>
            <a:r>
              <a:rPr lang="en-US" sz="1400" dirty="0">
                <a:latin typeface="Consolas" pitchFamily="49" charset="0"/>
                <a:cs typeface="Consolas" pitchFamily="49" charset="0"/>
              </a:rPr>
              <a:t> = 3, </a:t>
            </a:r>
            <a:r>
              <a:rPr lang="en-US" sz="1400" dirty="0">
                <a:solidFill>
                  <a:srgbClr val="020002"/>
                </a:solidFill>
                <a:effectLst/>
                <a:latin typeface="Consolas" pitchFamily="49" charset="0"/>
                <a:cs typeface="Consolas" pitchFamily="49" charset="0"/>
              </a:rPr>
              <a:t>Z</a:t>
            </a:r>
            <a:r>
              <a:rPr lang="en-US" sz="1400" dirty="0">
                <a:latin typeface="Consolas" pitchFamily="49" charset="0"/>
                <a:cs typeface="Consolas" pitchFamily="49" charset="0"/>
              </a:rPr>
              <a:t> = -3 }, </a:t>
            </a:r>
          </a:p>
          <a:p>
            <a:pPr defTabSz="274320"/>
            <a:r>
              <a:rPr lang="en-US" sz="1400" dirty="0">
                <a:solidFill>
                  <a:srgbClr val="0000FF"/>
                </a:solidFill>
                <a:effectLst/>
                <a:latin typeface="Consolas" pitchFamily="49" charset="0"/>
                <a:cs typeface="Consolas" pitchFamily="49" charset="0"/>
              </a:rPr>
              <a:t>	new</a:t>
            </a:r>
            <a:r>
              <a:rPr lang="en-US" sz="1400" dirty="0">
                <a:latin typeface="Consolas" pitchFamily="49" charset="0"/>
                <a:cs typeface="Consolas" pitchFamily="49" charset="0"/>
              </a:rPr>
              <a:t> </a:t>
            </a:r>
            <a:r>
              <a:rPr lang="en-US" sz="1400" b="1" dirty="0">
                <a:solidFill>
                  <a:srgbClr val="2B91AF"/>
                </a:solidFill>
                <a:effectLst/>
                <a:latin typeface="Consolas" pitchFamily="49" charset="0"/>
                <a:cs typeface="Consolas" pitchFamily="49" charset="0"/>
              </a:rPr>
              <a:t>Vector</a:t>
            </a:r>
            <a:r>
              <a:rPr lang="en-US" sz="1400" dirty="0">
                <a:latin typeface="Consolas" pitchFamily="49" charset="0"/>
                <a:cs typeface="Consolas" pitchFamily="49" charset="0"/>
              </a:rPr>
              <a:t> { </a:t>
            </a:r>
            <a:r>
              <a:rPr lang="en-US" sz="1400" dirty="0">
                <a:solidFill>
                  <a:srgbClr val="020002"/>
                </a:solidFill>
                <a:effectLst/>
                <a:latin typeface="Consolas" pitchFamily="49" charset="0"/>
                <a:cs typeface="Consolas" pitchFamily="49" charset="0"/>
              </a:rPr>
              <a:t>Z</a:t>
            </a:r>
            <a:r>
              <a:rPr lang="en-US" sz="1400" dirty="0">
                <a:latin typeface="Consolas" pitchFamily="49" charset="0"/>
                <a:cs typeface="Consolas" pitchFamily="49" charset="0"/>
              </a:rPr>
              <a:t> = 8, </a:t>
            </a:r>
            <a:r>
              <a:rPr lang="en-US" sz="1400" dirty="0">
                <a:solidFill>
                  <a:srgbClr val="020002"/>
                </a:solidFill>
                <a:effectLst/>
                <a:latin typeface="Consolas" pitchFamily="49" charset="0"/>
                <a:cs typeface="Consolas" pitchFamily="49" charset="0"/>
              </a:rPr>
              <a:t>Y</a:t>
            </a:r>
            <a:r>
              <a:rPr lang="en-US" sz="1400" dirty="0">
                <a:latin typeface="Consolas" pitchFamily="49" charset="0"/>
                <a:cs typeface="Consolas" pitchFamily="49" charset="0"/>
              </a:rPr>
              <a:t> = 12, </a:t>
            </a:r>
            <a:r>
              <a:rPr lang="en-US" sz="1400" dirty="0">
                <a:solidFill>
                  <a:srgbClr val="020002"/>
                </a:solidFill>
                <a:effectLst/>
                <a:latin typeface="Consolas" pitchFamily="49" charset="0"/>
                <a:cs typeface="Consolas" pitchFamily="49" charset="0"/>
              </a:rPr>
              <a:t>X</a:t>
            </a:r>
            <a:r>
              <a:rPr lang="en-US" sz="1400" dirty="0">
                <a:latin typeface="Consolas" pitchFamily="49" charset="0"/>
                <a:cs typeface="Consolas" pitchFamily="49" charset="0"/>
              </a:rPr>
              <a:t> = 0 } </a:t>
            </a:r>
          </a:p>
          <a:p>
            <a:pPr defTabSz="274320"/>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b="1" dirty="0" err="1">
                <a:solidFill>
                  <a:srgbClr val="0000FF"/>
                </a:solidFill>
                <a:effectLst/>
                <a:latin typeface="Consolas" pitchFamily="49" charset="0"/>
                <a:cs typeface="Consolas" pitchFamily="49" charset="0"/>
              </a:rPr>
              <a:t>Console</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WriteLine</a:t>
            </a:r>
            <a:r>
              <a:rPr lang="en-US" sz="1400" dirty="0">
                <a:latin typeface="Consolas" pitchFamily="49" charset="0"/>
                <a:cs typeface="Consolas" pitchFamily="49" charset="0"/>
              </a:rPr>
              <a:t>(</a:t>
            </a:r>
            <a:r>
              <a:rPr lang="en-US" sz="1400" dirty="0">
                <a:solidFill>
                  <a:srgbClr val="020002"/>
                </a:solidFill>
                <a:effectLst/>
                <a:latin typeface="Consolas" pitchFamily="49" charset="0"/>
                <a:cs typeface="Consolas" pitchFamily="49" charset="0"/>
              </a:rPr>
              <a:t>Sum</a:t>
            </a:r>
            <a:r>
              <a:rPr lang="en-US" sz="1400" dirty="0">
                <a:latin typeface="Consolas" pitchFamily="49" charset="0"/>
                <a:cs typeface="Consolas" pitchFamily="49" charset="0"/>
              </a:rPr>
              <a:t>(</a:t>
            </a:r>
            <a:r>
              <a:rPr lang="en-US" sz="1400" dirty="0">
                <a:solidFill>
                  <a:srgbClr val="020002"/>
                </a:solidFill>
                <a:effectLst/>
                <a:latin typeface="Consolas" pitchFamily="49" charset="0"/>
                <a:cs typeface="Consolas" pitchFamily="49" charset="0"/>
              </a:rPr>
              <a:t>v</a:t>
            </a:r>
            <a:r>
              <a:rPr lang="en-US" sz="1400" dirty="0">
                <a:latin typeface="Consolas" pitchFamily="49" charset="0"/>
                <a:cs typeface="Consolas" pitchFamily="49" charset="0"/>
              </a:rPr>
              <a:t>));</a:t>
            </a:r>
            <a:endParaRPr lang="en-US" sz="140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915809083"/>
      </p:ext>
    </p:extLst>
  </p:cSld>
  <p:clrMapOvr>
    <a:masterClrMapping/>
  </p:clrMapOvr>
  <p:transition>
    <p:fade/>
  </p:transition>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Improved COM Interoperability</a:t>
            </a:r>
            <a:endParaRPr lang="en-US" dirty="0"/>
          </a:p>
        </p:txBody>
      </p:sp>
      <p:sp>
        <p:nvSpPr>
          <p:cNvPr id="5" name="Content Placeholder 4"/>
          <p:cNvSpPr>
            <a:spLocks noGrp="1"/>
          </p:cNvSpPr>
          <p:nvPr>
            <p:ph idx="1"/>
          </p:nvPr>
        </p:nvSpPr>
        <p:spPr/>
        <p:txBody>
          <a:bodyPr/>
          <a:lstStyle/>
          <a:p>
            <a:endParaRPr lang="en-US"/>
          </a:p>
        </p:txBody>
      </p:sp>
      <p:sp>
        <p:nvSpPr>
          <p:cNvPr id="3" name="TextBox 2"/>
          <p:cNvSpPr txBox="1"/>
          <p:nvPr/>
        </p:nvSpPr>
        <p:spPr>
          <a:xfrm>
            <a:off x="1257300" y="1905000"/>
            <a:ext cx="6400800" cy="2400657"/>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a:solidFill>
                  <a:srgbClr val="0000FF"/>
                </a:solidFill>
                <a:latin typeface="Consolas" pitchFamily="49" charset="0"/>
                <a:ea typeface="Calibri"/>
                <a:cs typeface="Times New Roman"/>
              </a:rPr>
              <a:t>object</a:t>
            </a:r>
            <a:r>
              <a:rPr lang="en-US" sz="1600" dirty="0">
                <a:solidFill>
                  <a:srgbClr val="080808"/>
                </a:solidFill>
                <a:latin typeface="Consolas" pitchFamily="49" charset="0"/>
                <a:ea typeface="Calibri"/>
                <a:cs typeface="Times New Roman"/>
              </a:rPr>
              <a:t> </a:t>
            </a:r>
            <a:r>
              <a:rPr lang="en-US" sz="1600" dirty="0" err="1">
                <a:solidFill>
                  <a:srgbClr val="080808"/>
                </a:solidFill>
                <a:latin typeface="Consolas" pitchFamily="49" charset="0"/>
                <a:ea typeface="Calibri"/>
                <a:cs typeface="Times New Roman"/>
              </a:rPr>
              <a:t>fileName</a:t>
            </a:r>
            <a:r>
              <a:rPr lang="en-US" sz="1600" dirty="0">
                <a:solidFill>
                  <a:srgbClr val="080808"/>
                </a:solidFill>
                <a:latin typeface="Consolas" pitchFamily="49" charset="0"/>
                <a:ea typeface="Calibri"/>
                <a:cs typeface="Times New Roman"/>
              </a:rPr>
              <a:t> = </a:t>
            </a:r>
            <a:r>
              <a:rPr lang="en-US" sz="1600" dirty="0">
                <a:solidFill>
                  <a:srgbClr val="A31515"/>
                </a:solidFill>
                <a:latin typeface="Consolas" pitchFamily="49" charset="0"/>
              </a:rPr>
              <a:t>"Test.docx"</a:t>
            </a:r>
            <a:r>
              <a:rPr lang="en-US" sz="1600" dirty="0">
                <a:solidFill>
                  <a:srgbClr val="080808"/>
                </a:solidFill>
                <a:latin typeface="Consolas" pitchFamily="49" charset="0"/>
                <a:ea typeface="Calibri"/>
                <a:cs typeface="Times New Roman"/>
              </a:rPr>
              <a:t>;</a:t>
            </a:r>
          </a:p>
          <a:p>
            <a:pPr marL="91440" marR="0">
              <a:spcBef>
                <a:spcPts val="0"/>
              </a:spcBef>
              <a:spcAft>
                <a:spcPts val="0"/>
              </a:spcAft>
            </a:pPr>
            <a:r>
              <a:rPr lang="en-US" sz="1600" dirty="0">
                <a:solidFill>
                  <a:srgbClr val="0000FF"/>
                </a:solidFill>
                <a:latin typeface="Consolas" pitchFamily="49" charset="0"/>
                <a:ea typeface="Calibri"/>
                <a:cs typeface="Times New Roman"/>
              </a:rPr>
              <a:t>object</a:t>
            </a:r>
            <a:r>
              <a:rPr lang="en-US" sz="1600" dirty="0">
                <a:solidFill>
                  <a:srgbClr val="080808"/>
                </a:solidFill>
                <a:latin typeface="Consolas" pitchFamily="49" charset="0"/>
                <a:ea typeface="Calibri"/>
                <a:cs typeface="Times New Roman"/>
              </a:rPr>
              <a:t> missing  = </a:t>
            </a:r>
            <a:r>
              <a:rPr lang="en-US" sz="1600" dirty="0" err="1">
                <a:solidFill>
                  <a:srgbClr val="080808"/>
                </a:solidFill>
                <a:latin typeface="Consolas" pitchFamily="49" charset="0"/>
                <a:ea typeface="Calibri"/>
                <a:cs typeface="Times New Roman"/>
              </a:rPr>
              <a:t>System.Reflection.</a:t>
            </a:r>
            <a:r>
              <a:rPr lang="en-US" sz="1600" dirty="0" err="1">
                <a:solidFill>
                  <a:srgbClr val="2B91AF"/>
                </a:solidFill>
                <a:latin typeface="Consolas" pitchFamily="49" charset="0"/>
                <a:ea typeface="Calibri"/>
                <a:cs typeface="Times New Roman"/>
              </a:rPr>
              <a:t>Missing</a:t>
            </a:r>
            <a:r>
              <a:rPr lang="en-US" sz="1600" dirty="0" err="1">
                <a:solidFill>
                  <a:srgbClr val="080808"/>
                </a:solidFill>
                <a:latin typeface="Consolas" pitchFamily="49" charset="0"/>
                <a:ea typeface="Calibri"/>
                <a:cs typeface="Times New Roman"/>
              </a:rPr>
              <a:t>.Value</a:t>
            </a:r>
            <a:r>
              <a:rPr lang="en-US" sz="1600" dirty="0">
                <a:solidFill>
                  <a:srgbClr val="080808"/>
                </a:solidFill>
                <a:latin typeface="Consolas" pitchFamily="49" charset="0"/>
                <a:ea typeface="Calibri"/>
                <a:cs typeface="Times New Roman"/>
              </a:rPr>
              <a:t>;</a:t>
            </a:r>
          </a:p>
          <a:p>
            <a:pPr marL="91440" marR="0">
              <a:spcBef>
                <a:spcPts val="0"/>
              </a:spcBef>
              <a:spcAft>
                <a:spcPts val="0"/>
              </a:spcAft>
            </a:pPr>
            <a:endParaRPr lang="en-US" sz="1600" dirty="0">
              <a:solidFill>
                <a:srgbClr val="080808"/>
              </a:solidFill>
              <a:latin typeface="Consolas" pitchFamily="49" charset="0"/>
              <a:ea typeface="Calibri"/>
              <a:cs typeface="Times New Roman"/>
            </a:endParaRPr>
          </a:p>
          <a:p>
            <a:pPr marL="91440" marR="0">
              <a:spcBef>
                <a:spcPts val="0"/>
              </a:spcBef>
              <a:spcAft>
                <a:spcPts val="0"/>
              </a:spcAft>
            </a:pPr>
            <a:r>
              <a:rPr lang="en-US" sz="1600" dirty="0" err="1">
                <a:solidFill>
                  <a:srgbClr val="080808"/>
                </a:solidFill>
                <a:latin typeface="Consolas" pitchFamily="49" charset="0"/>
                <a:ea typeface="Calibri"/>
                <a:cs typeface="Times New Roman"/>
              </a:rPr>
              <a:t>doc.SaveAs</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ref</a:t>
            </a:r>
            <a:r>
              <a:rPr lang="en-US" sz="1600" dirty="0">
                <a:solidFill>
                  <a:srgbClr val="080808"/>
                </a:solidFill>
                <a:latin typeface="Consolas" pitchFamily="49" charset="0"/>
                <a:ea typeface="Calibri"/>
                <a:cs typeface="Times New Roman"/>
              </a:rPr>
              <a:t> </a:t>
            </a:r>
            <a:r>
              <a:rPr lang="en-US" sz="1600" dirty="0" err="1">
                <a:solidFill>
                  <a:srgbClr val="080808"/>
                </a:solidFill>
                <a:latin typeface="Consolas" pitchFamily="49" charset="0"/>
                <a:ea typeface="Calibri"/>
                <a:cs typeface="Times New Roman"/>
              </a:rPr>
              <a:t>fileName</a:t>
            </a:r>
            <a:r>
              <a:rPr lang="en-US" sz="1600" dirty="0">
                <a:solidFill>
                  <a:srgbClr val="080808"/>
                </a:solidFill>
                <a:latin typeface="Consolas" pitchFamily="49" charset="0"/>
                <a:ea typeface="Calibri"/>
                <a:cs typeface="Times New Roman"/>
              </a:rPr>
              <a:t>,</a:t>
            </a:r>
          </a:p>
          <a:p>
            <a:pPr marL="91440" marR="0">
              <a:spcBef>
                <a:spcPts val="0"/>
              </a:spcBef>
              <a:spcAft>
                <a:spcPts val="0"/>
              </a:spcAft>
            </a:pPr>
            <a:r>
              <a:rPr lang="en-US" sz="1600" dirty="0">
                <a:solidFill>
                  <a:srgbClr val="080808"/>
                </a:solidFill>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ref</a:t>
            </a:r>
            <a:r>
              <a:rPr lang="en-US" sz="1600" dirty="0">
                <a:solidFill>
                  <a:srgbClr val="080808"/>
                </a:solidFill>
                <a:latin typeface="Consolas" pitchFamily="49" charset="0"/>
                <a:ea typeface="Calibri"/>
                <a:cs typeface="Times New Roman"/>
              </a:rPr>
              <a:t> missing, </a:t>
            </a:r>
            <a:r>
              <a:rPr lang="en-US" sz="1600" dirty="0">
                <a:solidFill>
                  <a:srgbClr val="0000FF"/>
                </a:solidFill>
                <a:latin typeface="Consolas" pitchFamily="49" charset="0"/>
                <a:ea typeface="Calibri"/>
                <a:cs typeface="Times New Roman"/>
              </a:rPr>
              <a:t>ref</a:t>
            </a:r>
            <a:r>
              <a:rPr lang="en-US" sz="1600" dirty="0">
                <a:solidFill>
                  <a:srgbClr val="080808"/>
                </a:solidFill>
                <a:latin typeface="Consolas" pitchFamily="49" charset="0"/>
                <a:ea typeface="Calibri"/>
                <a:cs typeface="Times New Roman"/>
              </a:rPr>
              <a:t> missing, </a:t>
            </a:r>
            <a:r>
              <a:rPr lang="en-US" sz="1600" dirty="0">
                <a:solidFill>
                  <a:srgbClr val="0000FF"/>
                </a:solidFill>
                <a:latin typeface="Consolas" pitchFamily="49" charset="0"/>
                <a:ea typeface="Calibri"/>
                <a:cs typeface="Times New Roman"/>
              </a:rPr>
              <a:t>ref</a:t>
            </a:r>
            <a:r>
              <a:rPr lang="en-US" sz="1600" dirty="0">
                <a:solidFill>
                  <a:srgbClr val="080808"/>
                </a:solidFill>
                <a:latin typeface="Consolas" pitchFamily="49" charset="0"/>
                <a:ea typeface="Calibri"/>
                <a:cs typeface="Times New Roman"/>
              </a:rPr>
              <a:t> missing,</a:t>
            </a:r>
          </a:p>
          <a:p>
            <a:pPr marL="91440" marR="0">
              <a:spcBef>
                <a:spcPts val="0"/>
              </a:spcBef>
              <a:spcAft>
                <a:spcPts val="0"/>
              </a:spcAft>
            </a:pPr>
            <a:r>
              <a:rPr lang="en-US" sz="1600" dirty="0">
                <a:solidFill>
                  <a:srgbClr val="080808"/>
                </a:solidFill>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ref</a:t>
            </a:r>
            <a:r>
              <a:rPr lang="en-US" sz="1600" dirty="0">
                <a:solidFill>
                  <a:srgbClr val="080808"/>
                </a:solidFill>
                <a:latin typeface="Consolas" pitchFamily="49" charset="0"/>
                <a:ea typeface="Calibri"/>
                <a:cs typeface="Times New Roman"/>
              </a:rPr>
              <a:t> missing, </a:t>
            </a:r>
            <a:r>
              <a:rPr lang="en-US" sz="1600" dirty="0">
                <a:solidFill>
                  <a:srgbClr val="0000FF"/>
                </a:solidFill>
                <a:latin typeface="Consolas" pitchFamily="49" charset="0"/>
                <a:ea typeface="Calibri"/>
                <a:cs typeface="Times New Roman"/>
              </a:rPr>
              <a:t>ref</a:t>
            </a:r>
            <a:r>
              <a:rPr lang="en-US" sz="1600" dirty="0">
                <a:solidFill>
                  <a:srgbClr val="080808"/>
                </a:solidFill>
                <a:latin typeface="Consolas" pitchFamily="49" charset="0"/>
                <a:ea typeface="Calibri"/>
                <a:cs typeface="Times New Roman"/>
              </a:rPr>
              <a:t> missing, </a:t>
            </a:r>
            <a:r>
              <a:rPr lang="en-US" sz="1600" dirty="0">
                <a:solidFill>
                  <a:srgbClr val="0000FF"/>
                </a:solidFill>
                <a:latin typeface="Consolas" pitchFamily="49" charset="0"/>
                <a:ea typeface="Calibri"/>
                <a:cs typeface="Times New Roman"/>
              </a:rPr>
              <a:t>ref</a:t>
            </a:r>
            <a:r>
              <a:rPr lang="en-US" sz="1600" dirty="0">
                <a:solidFill>
                  <a:srgbClr val="080808"/>
                </a:solidFill>
                <a:latin typeface="Consolas" pitchFamily="49" charset="0"/>
                <a:ea typeface="Calibri"/>
                <a:cs typeface="Times New Roman"/>
              </a:rPr>
              <a:t> missing,</a:t>
            </a:r>
          </a:p>
          <a:p>
            <a:pPr marL="91440" marR="0">
              <a:spcBef>
                <a:spcPts val="0"/>
              </a:spcBef>
              <a:spcAft>
                <a:spcPts val="0"/>
              </a:spcAft>
            </a:pPr>
            <a:r>
              <a:rPr lang="en-US" sz="1600" dirty="0">
                <a:solidFill>
                  <a:srgbClr val="080808"/>
                </a:solidFill>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ref</a:t>
            </a:r>
            <a:r>
              <a:rPr lang="en-US" sz="1600" dirty="0">
                <a:solidFill>
                  <a:srgbClr val="080808"/>
                </a:solidFill>
                <a:latin typeface="Consolas" pitchFamily="49" charset="0"/>
                <a:ea typeface="Calibri"/>
                <a:cs typeface="Times New Roman"/>
              </a:rPr>
              <a:t> missing, </a:t>
            </a:r>
            <a:r>
              <a:rPr lang="en-US" sz="1600" dirty="0">
                <a:solidFill>
                  <a:srgbClr val="0000FF"/>
                </a:solidFill>
                <a:latin typeface="Consolas" pitchFamily="49" charset="0"/>
                <a:ea typeface="Calibri"/>
                <a:cs typeface="Times New Roman"/>
              </a:rPr>
              <a:t>ref</a:t>
            </a:r>
            <a:r>
              <a:rPr lang="en-US" sz="1600" dirty="0">
                <a:solidFill>
                  <a:srgbClr val="080808"/>
                </a:solidFill>
                <a:latin typeface="Consolas" pitchFamily="49" charset="0"/>
                <a:ea typeface="Calibri"/>
                <a:cs typeface="Times New Roman"/>
              </a:rPr>
              <a:t> missing, </a:t>
            </a:r>
            <a:r>
              <a:rPr lang="en-US" sz="1600" dirty="0">
                <a:solidFill>
                  <a:srgbClr val="0000FF"/>
                </a:solidFill>
                <a:latin typeface="Consolas" pitchFamily="49" charset="0"/>
                <a:ea typeface="Calibri"/>
                <a:cs typeface="Times New Roman"/>
              </a:rPr>
              <a:t>ref</a:t>
            </a:r>
            <a:r>
              <a:rPr lang="en-US" sz="1600" dirty="0">
                <a:solidFill>
                  <a:srgbClr val="080808"/>
                </a:solidFill>
                <a:latin typeface="Consolas" pitchFamily="49" charset="0"/>
                <a:ea typeface="Calibri"/>
                <a:cs typeface="Times New Roman"/>
              </a:rPr>
              <a:t> missing,</a:t>
            </a:r>
          </a:p>
          <a:p>
            <a:pPr marL="91440" marR="0">
              <a:spcBef>
                <a:spcPts val="0"/>
              </a:spcBef>
              <a:spcAft>
                <a:spcPts val="0"/>
              </a:spcAft>
            </a:pPr>
            <a:r>
              <a:rPr lang="en-US" sz="1600" dirty="0">
                <a:solidFill>
                  <a:srgbClr val="080808"/>
                </a:solidFill>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ref</a:t>
            </a:r>
            <a:r>
              <a:rPr lang="en-US" sz="1600" dirty="0">
                <a:solidFill>
                  <a:srgbClr val="080808"/>
                </a:solidFill>
                <a:latin typeface="Consolas" pitchFamily="49" charset="0"/>
                <a:ea typeface="Calibri"/>
                <a:cs typeface="Times New Roman"/>
              </a:rPr>
              <a:t> missing, </a:t>
            </a:r>
            <a:r>
              <a:rPr lang="en-US" sz="1600" dirty="0">
                <a:solidFill>
                  <a:srgbClr val="0000FF"/>
                </a:solidFill>
                <a:latin typeface="Consolas" pitchFamily="49" charset="0"/>
                <a:ea typeface="Calibri"/>
                <a:cs typeface="Times New Roman"/>
              </a:rPr>
              <a:t>ref</a:t>
            </a:r>
            <a:r>
              <a:rPr lang="en-US" sz="1600" dirty="0">
                <a:solidFill>
                  <a:srgbClr val="080808"/>
                </a:solidFill>
                <a:latin typeface="Consolas" pitchFamily="49" charset="0"/>
                <a:ea typeface="Calibri"/>
                <a:cs typeface="Times New Roman"/>
              </a:rPr>
              <a:t> missing, </a:t>
            </a:r>
            <a:r>
              <a:rPr lang="en-US" sz="1600" dirty="0">
                <a:solidFill>
                  <a:srgbClr val="0000FF"/>
                </a:solidFill>
                <a:latin typeface="Consolas" pitchFamily="49" charset="0"/>
                <a:ea typeface="Calibri"/>
                <a:cs typeface="Times New Roman"/>
              </a:rPr>
              <a:t>ref</a:t>
            </a:r>
            <a:r>
              <a:rPr lang="en-US" sz="1600" dirty="0">
                <a:solidFill>
                  <a:srgbClr val="080808"/>
                </a:solidFill>
                <a:latin typeface="Consolas" pitchFamily="49" charset="0"/>
                <a:ea typeface="Calibri"/>
                <a:cs typeface="Times New Roman"/>
              </a:rPr>
              <a:t> missing,</a:t>
            </a:r>
          </a:p>
          <a:p>
            <a:pPr marL="91440" marR="0">
              <a:spcBef>
                <a:spcPts val="0"/>
              </a:spcBef>
              <a:spcAft>
                <a:spcPts val="0"/>
              </a:spcAft>
            </a:pPr>
            <a:r>
              <a:rPr lang="en-US" sz="1600" dirty="0">
                <a:solidFill>
                  <a:srgbClr val="080808"/>
                </a:solidFill>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ref</a:t>
            </a:r>
            <a:r>
              <a:rPr lang="en-US" sz="1600" dirty="0">
                <a:solidFill>
                  <a:srgbClr val="080808"/>
                </a:solidFill>
                <a:latin typeface="Consolas" pitchFamily="49" charset="0"/>
                <a:ea typeface="Calibri"/>
                <a:cs typeface="Times New Roman"/>
              </a:rPr>
              <a:t> missing, </a:t>
            </a:r>
            <a:r>
              <a:rPr lang="en-US" sz="1600" dirty="0">
                <a:solidFill>
                  <a:srgbClr val="0000FF"/>
                </a:solidFill>
                <a:latin typeface="Consolas" pitchFamily="49" charset="0"/>
                <a:ea typeface="Calibri"/>
                <a:cs typeface="Times New Roman"/>
              </a:rPr>
              <a:t>ref</a:t>
            </a:r>
            <a:r>
              <a:rPr lang="en-US" sz="1600" dirty="0">
                <a:solidFill>
                  <a:srgbClr val="080808"/>
                </a:solidFill>
                <a:latin typeface="Consolas" pitchFamily="49" charset="0"/>
                <a:ea typeface="Calibri"/>
                <a:cs typeface="Times New Roman"/>
              </a:rPr>
              <a:t> missing, </a:t>
            </a:r>
            <a:r>
              <a:rPr lang="en-US" sz="1600" dirty="0">
                <a:solidFill>
                  <a:srgbClr val="0000FF"/>
                </a:solidFill>
                <a:latin typeface="Consolas" pitchFamily="49" charset="0"/>
                <a:ea typeface="Calibri"/>
                <a:cs typeface="Times New Roman"/>
              </a:rPr>
              <a:t>ref</a:t>
            </a:r>
            <a:r>
              <a:rPr lang="en-US" sz="1600" dirty="0">
                <a:solidFill>
                  <a:srgbClr val="080808"/>
                </a:solidFill>
                <a:latin typeface="Consolas" pitchFamily="49" charset="0"/>
                <a:ea typeface="Calibri"/>
                <a:cs typeface="Times New Roman"/>
              </a:rPr>
              <a:t> missing);</a:t>
            </a:r>
          </a:p>
        </p:txBody>
      </p:sp>
      <p:sp>
        <p:nvSpPr>
          <p:cNvPr id="4" name="TextBox 3"/>
          <p:cNvSpPr txBox="1"/>
          <p:nvPr/>
        </p:nvSpPr>
        <p:spPr>
          <a:xfrm>
            <a:off x="2705100" y="5105400"/>
            <a:ext cx="3505200" cy="430887"/>
          </a:xfrm>
          <a:prstGeom prst="rect">
            <a:avLst/>
          </a:prstGeom>
          <a:solidFill>
            <a:schemeClr val="bg1"/>
          </a:solidFill>
          <a:effectLst>
            <a:glow rad="228600">
              <a:schemeClr val="accent3">
                <a:satMod val="175000"/>
                <a:alpha val="40000"/>
              </a:schemeClr>
            </a:glow>
            <a:outerShdw blurRad="45000" dist="25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err="1">
                <a:solidFill>
                  <a:srgbClr val="080808"/>
                </a:solidFill>
                <a:latin typeface="Consolas" pitchFamily="49" charset="0"/>
                <a:ea typeface="Calibri"/>
                <a:cs typeface="Times New Roman"/>
              </a:rPr>
              <a:t>doc.SaveAs</a:t>
            </a:r>
            <a:r>
              <a:rPr lang="en-US" sz="1600" dirty="0">
                <a:solidFill>
                  <a:srgbClr val="080808"/>
                </a:solidFill>
                <a:latin typeface="Consolas" pitchFamily="49" charset="0"/>
                <a:ea typeface="Calibri"/>
                <a:cs typeface="Times New Roman"/>
              </a:rPr>
              <a:t>(</a:t>
            </a:r>
            <a:r>
              <a:rPr lang="en-US" sz="1600" dirty="0">
                <a:solidFill>
                  <a:srgbClr val="A31515"/>
                </a:solidFill>
                <a:latin typeface="Consolas" pitchFamily="49" charset="0"/>
              </a:rPr>
              <a:t>"Test.docx"</a:t>
            </a:r>
            <a:r>
              <a:rPr lang="en-US" sz="1600" dirty="0">
                <a:solidFill>
                  <a:srgbClr val="080808"/>
                </a:solidFill>
                <a:latin typeface="Consolas" pitchFamily="49" charset="0"/>
                <a:ea typeface="Calibri"/>
                <a:cs typeface="Times New Roman"/>
              </a:rPr>
              <a:t>);</a:t>
            </a:r>
          </a:p>
        </p:txBody>
      </p:sp>
      <p:cxnSp>
        <p:nvCxnSpPr>
          <p:cNvPr id="8" name="Straight Connector 7"/>
          <p:cNvCxnSpPr/>
          <p:nvPr/>
        </p:nvCxnSpPr>
        <p:spPr>
          <a:xfrm rot="16200000" flipH="1">
            <a:off x="3048000" y="1828800"/>
            <a:ext cx="2819400" cy="2514600"/>
          </a:xfrm>
          <a:prstGeom prst="line">
            <a:avLst/>
          </a:prstGeom>
          <a:ln w="254000" cap="sq">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3048000" y="1828800"/>
            <a:ext cx="2819400" cy="2514600"/>
          </a:xfrm>
          <a:prstGeom prst="line">
            <a:avLst/>
          </a:prstGeom>
          <a:ln w="254000" cap="sq">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a:t>(C)2011 by Pavel Yosifovich</a:t>
            </a:r>
          </a:p>
        </p:txBody>
      </p:sp>
      <p:sp>
        <p:nvSpPr>
          <p:cNvPr id="7" name="Slide Number Placeholder 6"/>
          <p:cNvSpPr>
            <a:spLocks noGrp="1"/>
          </p:cNvSpPr>
          <p:nvPr>
            <p:ph type="sldNum" sz="quarter" idx="12"/>
          </p:nvPr>
        </p:nvSpPr>
        <p:spPr/>
        <p:txBody>
          <a:bodyPr/>
          <a:lstStyle/>
          <a:p>
            <a:fld id="{BAEF35E1-E8B4-4707-9B15-F4E1B030959E}" type="slidenum">
              <a:rPr lang="en-US" smtClean="0"/>
              <a:t>299</a:t>
            </a:fld>
            <a:endParaRPr lang="en-US"/>
          </a:p>
        </p:txBody>
      </p:sp>
    </p:spTree>
    <p:extLst>
      <p:ext uri="{BB962C8B-B14F-4D97-AF65-F5344CB8AC3E}">
        <p14:creationId xmlns:p14="http://schemas.microsoft.com/office/powerpoint/2010/main" val="223383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iterate type="lt">
                                    <p:tmPct val="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dirty="0"/>
              <a:t>Books</a:t>
            </a:r>
          </a:p>
          <a:p>
            <a:pPr lvl="1"/>
            <a:r>
              <a:rPr lang="en-US" dirty="0"/>
              <a:t>CLR Via C# / Jeffrey Richter / 3</a:t>
            </a:r>
            <a:r>
              <a:rPr lang="en-US" baseline="30000" dirty="0"/>
              <a:t>rd</a:t>
            </a:r>
            <a:r>
              <a:rPr lang="en-US" dirty="0"/>
              <a:t> ed. / MS Press</a:t>
            </a:r>
          </a:p>
          <a:p>
            <a:pPr lvl="1"/>
            <a:r>
              <a:rPr lang="en-US" dirty="0"/>
              <a:t>Programming .NET Components / </a:t>
            </a:r>
            <a:r>
              <a:rPr lang="en-US" dirty="0" err="1"/>
              <a:t>Juval</a:t>
            </a:r>
            <a:r>
              <a:rPr lang="en-US" dirty="0"/>
              <a:t> Lowy / 2</a:t>
            </a:r>
            <a:r>
              <a:rPr lang="en-US" baseline="30000" dirty="0"/>
              <a:t>nd</a:t>
            </a:r>
            <a:r>
              <a:rPr lang="en-US" dirty="0"/>
              <a:t> ed. / O’Reilly</a:t>
            </a:r>
          </a:p>
          <a:p>
            <a:r>
              <a:rPr lang="en-US" dirty="0"/>
              <a:t>Web</a:t>
            </a:r>
          </a:p>
          <a:p>
            <a:pPr lvl="1"/>
            <a:r>
              <a:rPr lang="en-US" dirty="0"/>
              <a:t>MSDN Library</a:t>
            </a:r>
          </a:p>
          <a:p>
            <a:pPr lvl="1"/>
            <a:r>
              <a:rPr lang="en-US" dirty="0"/>
              <a:t>MSDN Magazine</a:t>
            </a:r>
          </a:p>
          <a:p>
            <a:pPr lvl="1"/>
            <a:r>
              <a:rPr lang="en-US"/>
              <a:t>Various blogs</a:t>
            </a:r>
            <a:endParaRPr lang="en-US" dirty="0"/>
          </a:p>
          <a:p>
            <a:pPr lvl="1"/>
            <a:endParaRPr lang="en-US"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a:t>
            </a:fld>
            <a:endParaRPr lang="he-IL"/>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Custom Attributes</a:t>
            </a:r>
          </a:p>
        </p:txBody>
      </p:sp>
      <p:sp>
        <p:nvSpPr>
          <p:cNvPr id="3" name="Content Placeholder 2"/>
          <p:cNvSpPr>
            <a:spLocks noGrp="1"/>
          </p:cNvSpPr>
          <p:nvPr>
            <p:ph idx="1"/>
          </p:nvPr>
        </p:nvSpPr>
        <p:spPr/>
        <p:txBody>
          <a:bodyPr/>
          <a:lstStyle/>
          <a:p>
            <a:r>
              <a:rPr lang="en-US" sz="2800" dirty="0"/>
              <a:t>A custom attribute is a type deriving directly or indirectly from </a:t>
            </a:r>
            <a:r>
              <a:rPr lang="en-US" sz="2800" b="1" dirty="0" err="1">
                <a:solidFill>
                  <a:srgbClr val="FF0000"/>
                </a:solidFill>
                <a:latin typeface="Consolas" pitchFamily="49" charset="0"/>
              </a:rPr>
              <a:t>System.Attribute</a:t>
            </a:r>
            <a:endParaRPr lang="en-US" sz="2800" b="1" dirty="0">
              <a:solidFill>
                <a:srgbClr val="FF0000"/>
              </a:solidFill>
              <a:latin typeface="Consolas" pitchFamily="49" charset="0"/>
            </a:endParaRPr>
          </a:p>
          <a:p>
            <a:pPr lvl="1"/>
            <a:r>
              <a:rPr lang="en-US" sz="2400" dirty="0"/>
              <a:t>Can be applied to any metadata element (field, method, type, parameter, assembly, etc.)</a:t>
            </a:r>
          </a:p>
          <a:p>
            <a:r>
              <a:rPr lang="en-US" sz="2800" dirty="0"/>
              <a:t>Each programming language provides its own method of applying attributes</a:t>
            </a:r>
          </a:p>
          <a:p>
            <a:pPr lvl="1"/>
            <a:r>
              <a:rPr lang="en-US" sz="2400" dirty="0"/>
              <a:t>C# uses square brackets</a:t>
            </a:r>
          </a:p>
          <a:p>
            <a:pPr lvl="2"/>
            <a:r>
              <a:rPr lang="en-US" dirty="0"/>
              <a:t>E.g. </a:t>
            </a:r>
            <a:r>
              <a:rPr lang="en-US" dirty="0">
                <a:latin typeface="Consolas" pitchFamily="49" charset="0"/>
              </a:rPr>
              <a:t>[</a:t>
            </a:r>
            <a:r>
              <a:rPr lang="en-US" dirty="0" err="1">
                <a:latin typeface="Consolas" pitchFamily="49" charset="0"/>
              </a:rPr>
              <a:t>SomeAttribute</a:t>
            </a:r>
            <a:r>
              <a:rPr lang="en-US" dirty="0">
                <a:latin typeface="Consolas" pitchFamily="49" charset="0"/>
              </a:rPr>
              <a:t>]</a:t>
            </a:r>
          </a:p>
          <a:p>
            <a:r>
              <a:rPr lang="en-US" sz="2800" dirty="0"/>
              <a:t>If element is unclear (assembly, module, return type), add a prefix and a colon before applying the attribute</a:t>
            </a:r>
          </a:p>
          <a:p>
            <a:pPr lvl="1"/>
            <a:r>
              <a:rPr lang="en-US" sz="2400" dirty="0"/>
              <a:t>E.g. </a:t>
            </a:r>
            <a:r>
              <a:rPr lang="en-US" sz="2400" dirty="0">
                <a:latin typeface="Consolas" pitchFamily="49" charset="0"/>
              </a:rPr>
              <a:t>[assembly: </a:t>
            </a:r>
            <a:r>
              <a:rPr lang="en-US" sz="2400" dirty="0" err="1">
                <a:latin typeface="Consolas" pitchFamily="49" charset="0"/>
              </a:rPr>
              <a:t>SomeAttribute</a:t>
            </a:r>
            <a:r>
              <a:rPr lang="en-US" sz="2400" dirty="0">
                <a:latin typeface="Consolas" pitchFamily="49" charset="0"/>
              </a:rPr>
              <a:t>]</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30</a:t>
            </a:fld>
            <a:endParaRPr lang="he-IL"/>
          </a:p>
        </p:txBody>
      </p:sp>
    </p:spTree>
  </p:cSld>
  <p:clrMapOvr>
    <a:masterClrMapping/>
  </p:clrMapOvr>
  <p:transition>
    <p:fade/>
  </p:transition>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Improved COM Interoperability</a:t>
            </a:r>
            <a:endParaRPr lang="en-US" dirty="0"/>
          </a:p>
        </p:txBody>
      </p:sp>
      <p:sp>
        <p:nvSpPr>
          <p:cNvPr id="3" name="Text Placeholder 2"/>
          <p:cNvSpPr>
            <a:spLocks noGrp="1"/>
          </p:cNvSpPr>
          <p:nvPr>
            <p:ph idx="1"/>
          </p:nvPr>
        </p:nvSpPr>
        <p:spPr/>
        <p:txBody>
          <a:bodyPr>
            <a:normAutofit/>
          </a:bodyPr>
          <a:lstStyle/>
          <a:p>
            <a:r>
              <a:rPr lang="en-US" sz="3600" dirty="0"/>
              <a:t>Automatic object </a:t>
            </a:r>
            <a:r>
              <a:rPr lang="en-US" sz="3600" dirty="0">
                <a:sym typeface="Wingdings" pitchFamily="2" charset="2"/>
              </a:rPr>
              <a:t> dynamic mapping</a:t>
            </a:r>
          </a:p>
          <a:p>
            <a:r>
              <a:rPr lang="en-US" sz="3600" dirty="0">
                <a:sym typeface="Wingdings" pitchFamily="2" charset="2"/>
              </a:rPr>
              <a:t>Optional and named parameters</a:t>
            </a:r>
          </a:p>
          <a:p>
            <a:r>
              <a:rPr lang="en-US" sz="3600" dirty="0">
                <a:sym typeface="Wingdings" pitchFamily="2" charset="2"/>
              </a:rPr>
              <a:t>Indexed properties</a:t>
            </a:r>
          </a:p>
          <a:p>
            <a:r>
              <a:rPr lang="en-US" sz="3600" dirty="0"/>
              <a:t>Optional “ref” modifier</a:t>
            </a:r>
          </a:p>
          <a:p>
            <a:r>
              <a:rPr lang="en-US" sz="3600" dirty="0" err="1"/>
              <a:t>Interop</a:t>
            </a:r>
            <a:r>
              <a:rPr lang="en-US" sz="3600" dirty="0"/>
              <a:t> type embedding (“No PIA”)</a:t>
            </a:r>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BAEF35E1-E8B4-4707-9B15-F4E1B030959E}" type="slidenum">
              <a:rPr lang="en-US" smtClean="0"/>
              <a:t>300</a:t>
            </a:fld>
            <a:endParaRPr lang="en-US"/>
          </a:p>
        </p:txBody>
      </p:sp>
    </p:spTree>
    <p:extLst>
      <p:ext uri="{BB962C8B-B14F-4D97-AF65-F5344CB8AC3E}">
        <p14:creationId xmlns:p14="http://schemas.microsoft.com/office/powerpoint/2010/main" val="355409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p:txBody>
          <a:bodyPr/>
          <a:lstStyle/>
          <a:p>
            <a:r>
              <a:rPr lang="en-US" sz="4400" dirty="0"/>
              <a:t>Fixing The Type System</a:t>
            </a:r>
          </a:p>
        </p:txBody>
      </p:sp>
      <p:sp>
        <p:nvSpPr>
          <p:cNvPr id="29698" name="Rectangle 9"/>
          <p:cNvSpPr>
            <a:spLocks noGrp="1" noChangeArrowheads="1"/>
          </p:cNvSpPr>
          <p:nvPr>
            <p:ph idx="1"/>
          </p:nvPr>
        </p:nvSpPr>
        <p:spPr/>
        <p:txBody>
          <a:bodyPr/>
          <a:lstStyle/>
          <a:p>
            <a:pPr algn="ctr">
              <a:buNone/>
            </a:pPr>
            <a:r>
              <a:rPr lang="en-US" dirty="0"/>
              <a:t>How are generic types “broken” today?</a:t>
            </a:r>
          </a:p>
        </p:txBody>
      </p:sp>
      <p:sp>
        <p:nvSpPr>
          <p:cNvPr id="4" name="TextBox 3"/>
          <p:cNvSpPr txBox="1"/>
          <p:nvPr/>
        </p:nvSpPr>
        <p:spPr>
          <a:xfrm>
            <a:off x="685800" y="5324872"/>
            <a:ext cx="7620000" cy="615553"/>
          </a:xfrm>
          <a:prstGeom prst="rect">
            <a:avLst/>
          </a:prstGeom>
          <a:ln/>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defPPr>
              <a:defRPr lang="en-US"/>
            </a:defPPr>
            <a:lvl1pPr>
              <a:defRPr sz="2000">
                <a:latin typeface="Consolas" pitchFamily="49" charset="0"/>
                <a:cs typeface="Consolas" pitchFamily="49"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 </a:t>
            </a:r>
            <a:r>
              <a:rPr lang="en-US" dirty="0" err="1"/>
              <a:t>var</a:t>
            </a:r>
            <a:r>
              <a:rPr lang="en-US" dirty="0"/>
              <a:t> sheep = new List&lt;Sheep&gt;();</a:t>
            </a:r>
          </a:p>
          <a:p>
            <a:r>
              <a:rPr lang="en-US" dirty="0"/>
              <a:t> Speak(sheep);</a:t>
            </a:r>
          </a:p>
        </p:txBody>
      </p:sp>
      <p:cxnSp>
        <p:nvCxnSpPr>
          <p:cNvPr id="6" name="Straight Connector 5"/>
          <p:cNvCxnSpPr/>
          <p:nvPr/>
        </p:nvCxnSpPr>
        <p:spPr>
          <a:xfrm rot="10800000">
            <a:off x="762000" y="5791200"/>
            <a:ext cx="24384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685800" y="3419872"/>
            <a:ext cx="7620000" cy="1231106"/>
          </a:xfrm>
          <a:prstGeom prst="rect">
            <a:avLst/>
          </a:prstGeom>
          <a:ln/>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l"/>
            <a:r>
              <a:rPr lang="en-US" sz="2000" dirty="0">
                <a:solidFill>
                  <a:schemeClr val="tx1"/>
                </a:solidFill>
                <a:latin typeface="Consolas" pitchFamily="49" charset="0"/>
                <a:cs typeface="Consolas" pitchFamily="49" charset="0"/>
              </a:rPr>
              <a:t> void Speak(</a:t>
            </a:r>
            <a:r>
              <a:rPr lang="en-US" sz="2000" dirty="0" err="1">
                <a:solidFill>
                  <a:schemeClr val="tx1"/>
                </a:solidFill>
                <a:latin typeface="Consolas" pitchFamily="49" charset="0"/>
                <a:cs typeface="Consolas" pitchFamily="49" charset="0"/>
              </a:rPr>
              <a:t>IEnumerable</a:t>
            </a:r>
            <a:r>
              <a:rPr lang="en-US" sz="2000" dirty="0">
                <a:solidFill>
                  <a:schemeClr val="tx1"/>
                </a:solidFill>
                <a:latin typeface="Consolas" pitchFamily="49" charset="0"/>
                <a:cs typeface="Consolas" pitchFamily="49" charset="0"/>
              </a:rPr>
              <a:t>&lt;Animal&gt; animals)</a:t>
            </a:r>
          </a:p>
          <a:p>
            <a:pPr algn="l"/>
            <a:r>
              <a:rPr lang="en-US" sz="2000" dirty="0">
                <a:solidFill>
                  <a:schemeClr val="tx1"/>
                </a:solidFill>
                <a:latin typeface="Consolas" pitchFamily="49" charset="0"/>
                <a:cs typeface="Consolas" pitchFamily="49" charset="0"/>
              </a:rPr>
              <a:t> {</a:t>
            </a:r>
          </a:p>
          <a:p>
            <a:pPr algn="l"/>
            <a:r>
              <a:rPr lang="en-US" sz="2000" dirty="0">
                <a:solidFill>
                  <a:schemeClr val="tx1"/>
                </a:solidFill>
                <a:latin typeface="Consolas" pitchFamily="49" charset="0"/>
                <a:cs typeface="Consolas" pitchFamily="49" charset="0"/>
              </a:rPr>
              <a:t>    //  Do something with Animals</a:t>
            </a:r>
          </a:p>
          <a:p>
            <a:pPr algn="l"/>
            <a:r>
              <a:rPr lang="en-US" sz="2000" dirty="0">
                <a:solidFill>
                  <a:schemeClr val="tx1"/>
                </a:solidFill>
                <a:latin typeface="Consolas" pitchFamily="49" charset="0"/>
                <a:cs typeface="Consolas" pitchFamily="49" charset="0"/>
              </a:rPr>
              <a:t> }</a:t>
            </a:r>
          </a:p>
        </p:txBody>
      </p:sp>
      <p:sp>
        <p:nvSpPr>
          <p:cNvPr id="9" name="TextBox 8"/>
          <p:cNvSpPr txBox="1"/>
          <p:nvPr/>
        </p:nvSpPr>
        <p:spPr>
          <a:xfrm>
            <a:off x="685800" y="2276872"/>
            <a:ext cx="7620000" cy="615553"/>
          </a:xfrm>
          <a:prstGeom prst="rect">
            <a:avLst/>
          </a:prstGeom>
          <a:ln/>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l"/>
            <a:r>
              <a:rPr lang="en-US" sz="2000" dirty="0">
                <a:solidFill>
                  <a:schemeClr val="tx1"/>
                </a:solidFill>
                <a:latin typeface="Consolas" pitchFamily="49" charset="0"/>
                <a:cs typeface="Consolas" pitchFamily="49" charset="0"/>
              </a:rPr>
              <a:t> class Animal { }</a:t>
            </a:r>
          </a:p>
          <a:p>
            <a:pPr algn="l"/>
            <a:r>
              <a:rPr lang="en-US" sz="2000" dirty="0">
                <a:solidFill>
                  <a:schemeClr val="tx1"/>
                </a:solidFill>
                <a:latin typeface="Consolas" pitchFamily="49" charset="0"/>
                <a:cs typeface="Consolas" pitchFamily="49" charset="0"/>
              </a:rPr>
              <a:t> class Sheep : Animal { }</a:t>
            </a:r>
          </a:p>
        </p:txBody>
      </p:sp>
      <p:sp>
        <p:nvSpPr>
          <p:cNvPr id="7" name="Rounded Rectangular Callout 6"/>
          <p:cNvSpPr/>
          <p:nvPr/>
        </p:nvSpPr>
        <p:spPr>
          <a:xfrm>
            <a:off x="4953000" y="4114800"/>
            <a:ext cx="3429000" cy="1295400"/>
          </a:xfrm>
          <a:prstGeom prst="wedgeRoundRectCallout">
            <a:avLst>
              <a:gd name="adj1" fmla="val -101247"/>
              <a:gd name="adj2" fmla="val 78068"/>
              <a:gd name="adj3" fmla="val 16667"/>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l"/>
            <a:r>
              <a:rPr lang="en-US" b="1" dirty="0"/>
              <a:t>Not Allowed</a:t>
            </a:r>
            <a:r>
              <a:rPr lang="en-US" dirty="0"/>
              <a:t>:</a:t>
            </a:r>
          </a:p>
          <a:p>
            <a:pPr algn="l"/>
            <a:r>
              <a:rPr lang="en-US" dirty="0" err="1"/>
              <a:t>IEnumerable</a:t>
            </a:r>
            <a:r>
              <a:rPr lang="en-US" dirty="0"/>
              <a:t>&lt;Animal&gt; != </a:t>
            </a:r>
            <a:r>
              <a:rPr lang="en-US" dirty="0" err="1"/>
              <a:t>IEnumerable</a:t>
            </a:r>
            <a:r>
              <a:rPr lang="en-US" dirty="0"/>
              <a:t>&lt;Sheep&gt;</a:t>
            </a:r>
          </a:p>
        </p:txBody>
      </p:sp>
      <p:sp>
        <p:nvSpPr>
          <p:cNvPr id="2" name="Footer Placeholder 1"/>
          <p:cNvSpPr>
            <a:spLocks noGrp="1"/>
          </p:cNvSpPr>
          <p:nvPr>
            <p:ph type="ftr" sz="quarter" idx="11"/>
          </p:nvPr>
        </p:nvSpPr>
        <p:spPr/>
        <p:txBody>
          <a:bodyPr/>
          <a:lstStyle/>
          <a:p>
            <a:r>
              <a:rPr lang="en-US"/>
              <a:t>(C)2011 by Pavel Yosifovich</a:t>
            </a:r>
          </a:p>
        </p:txBody>
      </p:sp>
      <p:sp>
        <p:nvSpPr>
          <p:cNvPr id="3" name="Slide Number Placeholder 2"/>
          <p:cNvSpPr>
            <a:spLocks noGrp="1"/>
          </p:cNvSpPr>
          <p:nvPr>
            <p:ph type="sldNum" sz="quarter" idx="12"/>
          </p:nvPr>
        </p:nvSpPr>
        <p:spPr/>
        <p:txBody>
          <a:bodyPr/>
          <a:lstStyle/>
          <a:p>
            <a:fld id="{BAEF35E1-E8B4-4707-9B15-F4E1B030959E}" type="slidenum">
              <a:rPr lang="en-US" smtClean="0"/>
              <a:t>301</a:t>
            </a:fld>
            <a:endParaRPr lang="en-US"/>
          </a:p>
        </p:txBody>
      </p:sp>
    </p:spTree>
    <p:extLst>
      <p:ext uri="{BB962C8B-B14F-4D97-AF65-F5344CB8AC3E}">
        <p14:creationId xmlns:p14="http://schemas.microsoft.com/office/powerpoint/2010/main" val="2181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7" grpId="0" animBg="1"/>
    </p:bld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Co- and Contra-variance</a:t>
            </a:r>
            <a:endParaRPr lang="en-US" dirty="0"/>
          </a:p>
        </p:txBody>
      </p:sp>
      <p:sp>
        <p:nvSpPr>
          <p:cNvPr id="3" name="Content Placeholder 2"/>
          <p:cNvSpPr>
            <a:spLocks noGrp="1"/>
          </p:cNvSpPr>
          <p:nvPr>
            <p:ph idx="1"/>
          </p:nvPr>
        </p:nvSpPr>
        <p:spPr/>
        <p:txBody>
          <a:bodyPr/>
          <a:lstStyle/>
          <a:p>
            <a:endParaRPr lang="en-US"/>
          </a:p>
        </p:txBody>
      </p:sp>
      <p:sp>
        <p:nvSpPr>
          <p:cNvPr id="6" name="TextBox 5"/>
          <p:cNvSpPr txBox="1"/>
          <p:nvPr/>
        </p:nvSpPr>
        <p:spPr>
          <a:xfrm>
            <a:off x="533400" y="2438400"/>
            <a:ext cx="5715000" cy="430887"/>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a:solidFill>
                  <a:srgbClr val="0000FF"/>
                </a:solidFill>
                <a:latin typeface="Consolas" pitchFamily="49" charset="0"/>
                <a:ea typeface="Calibri"/>
                <a:cs typeface="Times New Roman"/>
              </a:rPr>
              <a:t>void</a:t>
            </a:r>
            <a:r>
              <a:rPr lang="en-US" sz="1600" dirty="0">
                <a:latin typeface="Consolas" pitchFamily="49" charset="0"/>
                <a:ea typeface="Calibri"/>
                <a:cs typeface="Times New Roman"/>
              </a:rPr>
              <a:t> Process(</a:t>
            </a:r>
            <a:r>
              <a:rPr lang="en-US" sz="1600" dirty="0">
                <a:solidFill>
                  <a:srgbClr val="0000FF"/>
                </a:solidFill>
                <a:latin typeface="Consolas" pitchFamily="49" charset="0"/>
                <a:ea typeface="Calibri"/>
                <a:cs typeface="Times New Roman"/>
              </a:rPr>
              <a:t>object</a:t>
            </a:r>
            <a:r>
              <a:rPr lang="en-US" sz="1600" dirty="0">
                <a:latin typeface="Consolas" pitchFamily="49" charset="0"/>
                <a:ea typeface="Calibri"/>
                <a:cs typeface="Times New Roman"/>
              </a:rPr>
              <a:t>[] objects) { … }</a:t>
            </a:r>
          </a:p>
        </p:txBody>
      </p:sp>
      <p:sp>
        <p:nvSpPr>
          <p:cNvPr id="14" name="TextBox 13"/>
          <p:cNvSpPr txBox="1"/>
          <p:nvPr/>
        </p:nvSpPr>
        <p:spPr>
          <a:xfrm>
            <a:off x="533400" y="1676400"/>
            <a:ext cx="5715000" cy="677108"/>
          </a:xfrm>
          <a:prstGeom prst="rect">
            <a:avLst/>
          </a:prstGeom>
        </p:spPr>
        <p:style>
          <a:lnRef idx="1">
            <a:schemeClr val="accent6"/>
          </a:lnRef>
          <a:fillRef idx="2">
            <a:schemeClr val="accent6"/>
          </a:fillRef>
          <a:effectRef idx="1">
            <a:schemeClr val="accent6"/>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a:solidFill>
                  <a:srgbClr val="0000FF"/>
                </a:solidFill>
                <a:latin typeface="Consolas" pitchFamily="49" charset="0"/>
                <a:ea typeface="Calibri"/>
                <a:cs typeface="Times New Roman"/>
              </a:rPr>
              <a:t>string</a:t>
            </a:r>
            <a:r>
              <a:rPr lang="en-US" sz="1600" dirty="0">
                <a:latin typeface="Consolas" pitchFamily="49" charset="0"/>
                <a:ea typeface="Calibri"/>
                <a:cs typeface="Times New Roman"/>
              </a:rPr>
              <a:t>[] strings = </a:t>
            </a:r>
            <a:r>
              <a:rPr lang="en-US" sz="1600" dirty="0" err="1">
                <a:latin typeface="Consolas" pitchFamily="49" charset="0"/>
                <a:ea typeface="Calibri"/>
                <a:cs typeface="Times New Roman"/>
              </a:rPr>
              <a:t>GetStringArray</a:t>
            </a:r>
            <a:r>
              <a:rPr lang="en-US" sz="1600" dirty="0">
                <a:latin typeface="Consolas" pitchFamily="49" charset="0"/>
                <a:ea typeface="Calibri"/>
                <a:cs typeface="Times New Roman"/>
              </a:rPr>
              <a:t>();</a:t>
            </a:r>
          </a:p>
          <a:p>
            <a:pPr marL="91440" marR="0">
              <a:spcBef>
                <a:spcPts val="0"/>
              </a:spcBef>
              <a:spcAft>
                <a:spcPts val="0"/>
              </a:spcAft>
            </a:pPr>
            <a:r>
              <a:rPr lang="en-US" sz="1600" dirty="0">
                <a:latin typeface="Consolas" pitchFamily="49" charset="0"/>
                <a:ea typeface="Calibri"/>
                <a:cs typeface="Times New Roman"/>
              </a:rPr>
              <a:t>Process(strings);</a:t>
            </a:r>
          </a:p>
        </p:txBody>
      </p:sp>
      <p:sp>
        <p:nvSpPr>
          <p:cNvPr id="15" name="TextBox 14"/>
          <p:cNvSpPr txBox="1"/>
          <p:nvPr/>
        </p:nvSpPr>
        <p:spPr>
          <a:xfrm>
            <a:off x="533400" y="2438399"/>
            <a:ext cx="5715000" cy="1169551"/>
          </a:xfrm>
          <a:prstGeom prst="rect">
            <a:avLst/>
          </a:prstGeom>
        </p:spPr>
        <p:style>
          <a:lnRef idx="1">
            <a:schemeClr val="accent6"/>
          </a:lnRef>
          <a:fillRef idx="2">
            <a:schemeClr val="accent6"/>
          </a:fillRef>
          <a:effectRef idx="1">
            <a:schemeClr val="accent6"/>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a:solidFill>
                  <a:srgbClr val="0000FF"/>
                </a:solidFill>
                <a:latin typeface="Consolas" pitchFamily="49" charset="0"/>
                <a:ea typeface="Calibri"/>
                <a:cs typeface="Times New Roman"/>
              </a:rPr>
              <a:t>void</a:t>
            </a:r>
            <a:r>
              <a:rPr lang="en-US" sz="1600" dirty="0">
                <a:latin typeface="Consolas" pitchFamily="49" charset="0"/>
                <a:ea typeface="Calibri"/>
                <a:cs typeface="Times New Roman"/>
              </a:rPr>
              <a:t> Process(</a:t>
            </a:r>
            <a:r>
              <a:rPr lang="en-US" sz="1600" dirty="0">
                <a:solidFill>
                  <a:srgbClr val="0000FF"/>
                </a:solidFill>
                <a:latin typeface="Consolas" pitchFamily="49" charset="0"/>
                <a:ea typeface="Calibri"/>
                <a:cs typeface="Times New Roman"/>
              </a:rPr>
              <a:t>object</a:t>
            </a:r>
            <a:r>
              <a:rPr lang="en-US" sz="1600" dirty="0">
                <a:latin typeface="Consolas" pitchFamily="49" charset="0"/>
                <a:ea typeface="Calibri"/>
                <a:cs typeface="Times New Roman"/>
              </a:rPr>
              <a:t>[] objects) {</a:t>
            </a:r>
          </a:p>
          <a:p>
            <a:pPr marL="91440" marR="0">
              <a:spcBef>
                <a:spcPts val="0"/>
              </a:spcBef>
              <a:spcAft>
                <a:spcPts val="0"/>
              </a:spcAft>
            </a:pPr>
            <a:r>
              <a:rPr lang="en-US" sz="1600" dirty="0">
                <a:latin typeface="Consolas" pitchFamily="49" charset="0"/>
                <a:ea typeface="Calibri"/>
                <a:cs typeface="Times New Roman"/>
              </a:rPr>
              <a:t>   objects[0] = </a:t>
            </a:r>
            <a:r>
              <a:rPr lang="en-US" sz="1600" dirty="0">
                <a:solidFill>
                  <a:srgbClr val="A31515"/>
                </a:solidFill>
                <a:latin typeface="Consolas" pitchFamily="49" charset="0"/>
              </a:rPr>
              <a:t>"Hello"</a:t>
            </a:r>
            <a:r>
              <a:rPr lang="en-US" sz="1600" dirty="0">
                <a:latin typeface="Consolas" pitchFamily="49" charset="0"/>
                <a:ea typeface="Calibri"/>
                <a:cs typeface="Times New Roman"/>
              </a:rPr>
              <a:t>;       </a:t>
            </a:r>
            <a:r>
              <a:rPr lang="en-US" sz="1600" dirty="0">
                <a:solidFill>
                  <a:srgbClr val="008000"/>
                </a:solidFill>
                <a:latin typeface="Consolas"/>
                <a:ea typeface="Calibri"/>
                <a:cs typeface="Times New Roman"/>
              </a:rPr>
              <a:t>// Ok</a:t>
            </a:r>
            <a:endParaRPr lang="en-US" sz="1600" dirty="0">
              <a:latin typeface="Consolas" pitchFamily="49" charset="0"/>
              <a:ea typeface="Calibri"/>
              <a:cs typeface="Times New Roman"/>
            </a:endParaRPr>
          </a:p>
          <a:p>
            <a:pPr marL="91440" marR="0">
              <a:spcBef>
                <a:spcPts val="0"/>
              </a:spcBef>
              <a:spcAft>
                <a:spcPts val="0"/>
              </a:spcAft>
            </a:pPr>
            <a:r>
              <a:rPr lang="en-US" sz="1600" dirty="0">
                <a:latin typeface="Consolas" pitchFamily="49" charset="0"/>
                <a:ea typeface="Calibri"/>
                <a:cs typeface="Times New Roman"/>
              </a:rPr>
              <a:t>   objects[1] = </a:t>
            </a:r>
            <a:r>
              <a:rPr lang="en-US" sz="1600" dirty="0">
                <a:solidFill>
                  <a:srgbClr val="0000FF"/>
                </a:solidFill>
                <a:latin typeface="Consolas" pitchFamily="49" charset="0"/>
                <a:ea typeface="Calibri"/>
                <a:cs typeface="Times New Roman"/>
              </a:rPr>
              <a:t>new</a:t>
            </a:r>
            <a:r>
              <a:rPr lang="en-US" sz="1600" dirty="0">
                <a:latin typeface="Consolas" pitchFamily="49" charset="0"/>
                <a:ea typeface="Calibri"/>
                <a:cs typeface="Times New Roman"/>
              </a:rPr>
              <a:t> </a:t>
            </a:r>
            <a:r>
              <a:rPr lang="en-US" sz="1600" dirty="0">
                <a:solidFill>
                  <a:srgbClr val="2B91AF"/>
                </a:solidFill>
                <a:latin typeface="Consolas" pitchFamily="49" charset="0"/>
                <a:ea typeface="Calibri"/>
                <a:cs typeface="Times New Roman"/>
              </a:rPr>
              <a:t>Button</a:t>
            </a:r>
            <a:r>
              <a:rPr lang="en-US" sz="1600" dirty="0">
                <a:latin typeface="Consolas" pitchFamily="49" charset="0"/>
                <a:ea typeface="Calibri"/>
                <a:cs typeface="Times New Roman"/>
              </a:rPr>
              <a:t>();  </a:t>
            </a:r>
            <a:r>
              <a:rPr lang="en-US" sz="1600" dirty="0">
                <a:solidFill>
                  <a:srgbClr val="008000"/>
                </a:solidFill>
                <a:latin typeface="Consolas"/>
                <a:ea typeface="Calibri"/>
                <a:cs typeface="Times New Roman"/>
              </a:rPr>
              <a:t>// Exception!</a:t>
            </a:r>
            <a:endParaRPr lang="en-US" sz="1100" dirty="0">
              <a:ea typeface="Calibri"/>
              <a:cs typeface="Times New Roman"/>
            </a:endParaRPr>
          </a:p>
          <a:p>
            <a:pPr marL="91440" marR="0">
              <a:spcBef>
                <a:spcPts val="0"/>
              </a:spcBef>
              <a:spcAft>
                <a:spcPts val="0"/>
              </a:spcAft>
            </a:pPr>
            <a:r>
              <a:rPr lang="en-US" sz="1600" dirty="0">
                <a:latin typeface="Consolas" pitchFamily="49" charset="0"/>
                <a:ea typeface="Calibri"/>
                <a:cs typeface="Times New Roman"/>
              </a:rPr>
              <a:t>}</a:t>
            </a:r>
          </a:p>
        </p:txBody>
      </p:sp>
      <p:sp>
        <p:nvSpPr>
          <p:cNvPr id="16" name="TextBox 15"/>
          <p:cNvSpPr txBox="1"/>
          <p:nvPr/>
        </p:nvSpPr>
        <p:spPr>
          <a:xfrm>
            <a:off x="533400" y="3886200"/>
            <a:ext cx="5715000" cy="677108"/>
          </a:xfrm>
          <a:prstGeom prst="rect">
            <a:avLst/>
          </a:prstGeom>
        </p:spPr>
        <p:style>
          <a:lnRef idx="1">
            <a:schemeClr val="accent6"/>
          </a:lnRef>
          <a:fillRef idx="2">
            <a:schemeClr val="accent6"/>
          </a:fillRef>
          <a:effectRef idx="1">
            <a:schemeClr val="accent6"/>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a:solidFill>
                  <a:srgbClr val="2B91AF"/>
                </a:solidFill>
                <a:latin typeface="Consolas" pitchFamily="49" charset="0"/>
                <a:ea typeface="Calibri"/>
                <a:cs typeface="Times New Roman"/>
              </a:rPr>
              <a:t>List</a:t>
            </a:r>
            <a:r>
              <a:rPr lang="en-US" sz="1600" dirty="0">
                <a:latin typeface="Consolas" pitchFamily="49" charset="0"/>
                <a:ea typeface="Calibri"/>
                <a:cs typeface="Times New Roman"/>
              </a:rPr>
              <a:t>&lt;</a:t>
            </a:r>
            <a:r>
              <a:rPr lang="en-US" sz="1600" dirty="0">
                <a:solidFill>
                  <a:srgbClr val="0000FF"/>
                </a:solidFill>
                <a:latin typeface="Consolas" pitchFamily="49" charset="0"/>
                <a:ea typeface="Calibri"/>
                <a:cs typeface="Times New Roman"/>
              </a:rPr>
              <a:t>string</a:t>
            </a:r>
            <a:r>
              <a:rPr lang="en-US" sz="1600" dirty="0">
                <a:latin typeface="Consolas" pitchFamily="49" charset="0"/>
                <a:ea typeface="Calibri"/>
                <a:cs typeface="Times New Roman"/>
              </a:rPr>
              <a:t>&gt; strings = </a:t>
            </a:r>
            <a:r>
              <a:rPr lang="en-US" sz="1600" dirty="0" err="1">
                <a:latin typeface="Consolas" pitchFamily="49" charset="0"/>
                <a:ea typeface="Calibri"/>
                <a:cs typeface="Times New Roman"/>
              </a:rPr>
              <a:t>GetStringList</a:t>
            </a:r>
            <a:r>
              <a:rPr lang="en-US" sz="1600" dirty="0">
                <a:latin typeface="Consolas" pitchFamily="49" charset="0"/>
                <a:ea typeface="Calibri"/>
                <a:cs typeface="Times New Roman"/>
              </a:rPr>
              <a:t>();</a:t>
            </a:r>
          </a:p>
          <a:p>
            <a:pPr marL="91440" marR="0">
              <a:spcBef>
                <a:spcPts val="0"/>
              </a:spcBef>
              <a:spcAft>
                <a:spcPts val="0"/>
              </a:spcAft>
            </a:pPr>
            <a:r>
              <a:rPr lang="en-US" sz="1600" dirty="0">
                <a:latin typeface="Consolas" pitchFamily="49" charset="0"/>
                <a:ea typeface="Calibri"/>
                <a:cs typeface="Times New Roman"/>
              </a:rPr>
              <a:t>Process(strings);</a:t>
            </a:r>
            <a:endParaRPr lang="en-US" sz="1600" dirty="0">
              <a:solidFill>
                <a:srgbClr val="008000"/>
              </a:solidFill>
              <a:latin typeface="Consolas"/>
              <a:ea typeface="Calibri"/>
              <a:cs typeface="Times New Roman"/>
            </a:endParaRPr>
          </a:p>
        </p:txBody>
      </p:sp>
      <p:sp>
        <p:nvSpPr>
          <p:cNvPr id="18" name="TextBox 17"/>
          <p:cNvSpPr txBox="1"/>
          <p:nvPr/>
        </p:nvSpPr>
        <p:spPr>
          <a:xfrm>
            <a:off x="533400" y="4648200"/>
            <a:ext cx="5715000" cy="430887"/>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a:solidFill>
                  <a:srgbClr val="0000FF"/>
                </a:solidFill>
                <a:latin typeface="Consolas" pitchFamily="49" charset="0"/>
                <a:ea typeface="Calibri"/>
                <a:cs typeface="Times New Roman"/>
              </a:rPr>
              <a:t>void</a:t>
            </a:r>
            <a:r>
              <a:rPr lang="en-US" sz="1600" dirty="0">
                <a:latin typeface="Consolas" pitchFamily="49" charset="0"/>
                <a:ea typeface="Calibri"/>
                <a:cs typeface="Times New Roman"/>
              </a:rPr>
              <a:t> Process(</a:t>
            </a:r>
            <a:r>
              <a:rPr lang="en-US" sz="1600" dirty="0" err="1">
                <a:solidFill>
                  <a:srgbClr val="2B91AF"/>
                </a:solidFill>
                <a:latin typeface="Consolas" pitchFamily="49" charset="0"/>
                <a:ea typeface="Calibri"/>
                <a:cs typeface="Times New Roman"/>
              </a:rPr>
              <a:t>IEnumerable</a:t>
            </a:r>
            <a:r>
              <a:rPr lang="en-US" sz="1600" dirty="0">
                <a:latin typeface="Consolas" pitchFamily="49" charset="0"/>
                <a:ea typeface="Calibri"/>
                <a:cs typeface="Times New Roman"/>
              </a:rPr>
              <a:t>&lt;</a:t>
            </a:r>
            <a:r>
              <a:rPr lang="en-US" sz="1600" dirty="0">
                <a:solidFill>
                  <a:srgbClr val="0000FF"/>
                </a:solidFill>
                <a:latin typeface="Consolas" pitchFamily="49" charset="0"/>
                <a:ea typeface="Calibri"/>
                <a:cs typeface="Times New Roman"/>
              </a:rPr>
              <a:t>object</a:t>
            </a:r>
            <a:r>
              <a:rPr lang="en-US" sz="1600" dirty="0">
                <a:latin typeface="Consolas" pitchFamily="49" charset="0"/>
                <a:ea typeface="Calibri"/>
                <a:cs typeface="Times New Roman"/>
              </a:rPr>
              <a:t>&gt; objects) { … }</a:t>
            </a:r>
          </a:p>
        </p:txBody>
      </p:sp>
      <p:sp>
        <p:nvSpPr>
          <p:cNvPr id="8" name="Rounded Rectangular Callout 7"/>
          <p:cNvSpPr/>
          <p:nvPr/>
        </p:nvSpPr>
        <p:spPr>
          <a:xfrm>
            <a:off x="6477000" y="1447800"/>
            <a:ext cx="1981200" cy="762000"/>
          </a:xfrm>
          <a:prstGeom prst="wedgeRoundRectCallout">
            <a:avLst>
              <a:gd name="adj1" fmla="val -73227"/>
              <a:gd name="adj2" fmla="val 46082"/>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.NET arrays are co-variant</a:t>
            </a:r>
            <a:endParaRPr lang="en-US" i="1" dirty="0"/>
          </a:p>
        </p:txBody>
      </p:sp>
      <p:sp>
        <p:nvSpPr>
          <p:cNvPr id="10" name="Rounded Rectangular Callout 9"/>
          <p:cNvSpPr/>
          <p:nvPr/>
        </p:nvSpPr>
        <p:spPr>
          <a:xfrm>
            <a:off x="6477000" y="2362200"/>
            <a:ext cx="1981200" cy="762000"/>
          </a:xfrm>
          <a:prstGeom prst="wedgeRoundRectCallout">
            <a:avLst>
              <a:gd name="adj1" fmla="val -72111"/>
              <a:gd name="adj2" fmla="val 38340"/>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…but </a:t>
            </a:r>
            <a:r>
              <a:rPr lang="en-US" b="1" i="1" dirty="0"/>
              <a:t>not safely</a:t>
            </a:r>
            <a:br>
              <a:rPr lang="en-US" dirty="0"/>
            </a:br>
            <a:r>
              <a:rPr lang="en-US" dirty="0"/>
              <a:t>co-variant</a:t>
            </a:r>
            <a:endParaRPr lang="en-US" i="1" dirty="0"/>
          </a:p>
        </p:txBody>
      </p:sp>
      <p:sp>
        <p:nvSpPr>
          <p:cNvPr id="11" name="Rounded Rectangular Callout 10"/>
          <p:cNvSpPr/>
          <p:nvPr/>
        </p:nvSpPr>
        <p:spPr>
          <a:xfrm>
            <a:off x="6477000" y="3276600"/>
            <a:ext cx="1981200" cy="990600"/>
          </a:xfrm>
          <a:prstGeom prst="wedgeRoundRectCallout">
            <a:avLst>
              <a:gd name="adj1" fmla="val -69507"/>
              <a:gd name="adj2" fmla="val 42136"/>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Until now, C# generics have been </a:t>
            </a:r>
            <a:r>
              <a:rPr lang="en-US" b="1" i="1" dirty="0"/>
              <a:t>invariant</a:t>
            </a:r>
          </a:p>
        </p:txBody>
      </p:sp>
      <p:sp>
        <p:nvSpPr>
          <p:cNvPr id="19" name="TextBox 18"/>
          <p:cNvSpPr txBox="1"/>
          <p:nvPr/>
        </p:nvSpPr>
        <p:spPr>
          <a:xfrm>
            <a:off x="539552" y="4648200"/>
            <a:ext cx="5715000" cy="1169551"/>
          </a:xfrm>
          <a:prstGeom prst="rect">
            <a:avLst/>
          </a:prstGeom>
        </p:spPr>
        <p:style>
          <a:lnRef idx="1">
            <a:schemeClr val="accent6"/>
          </a:lnRef>
          <a:fillRef idx="2">
            <a:schemeClr val="accent6"/>
          </a:fillRef>
          <a:effectRef idx="1">
            <a:schemeClr val="accent6"/>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a:solidFill>
                  <a:srgbClr val="0000FF"/>
                </a:solidFill>
                <a:latin typeface="Consolas" pitchFamily="49" charset="0"/>
                <a:ea typeface="Calibri"/>
                <a:cs typeface="Times New Roman"/>
              </a:rPr>
              <a:t>void</a:t>
            </a:r>
            <a:r>
              <a:rPr lang="en-US" sz="1600" dirty="0">
                <a:latin typeface="Consolas" pitchFamily="49" charset="0"/>
                <a:ea typeface="Calibri"/>
                <a:cs typeface="Times New Roman"/>
              </a:rPr>
              <a:t> Process(</a:t>
            </a:r>
            <a:r>
              <a:rPr lang="en-US" sz="1600" dirty="0" err="1">
                <a:solidFill>
                  <a:srgbClr val="2B91AF"/>
                </a:solidFill>
                <a:latin typeface="Consolas" pitchFamily="49" charset="0"/>
                <a:ea typeface="Calibri"/>
                <a:cs typeface="Times New Roman"/>
              </a:rPr>
              <a:t>IEnumerable</a:t>
            </a:r>
            <a:r>
              <a:rPr lang="en-US" sz="1600" dirty="0">
                <a:latin typeface="Consolas" pitchFamily="49" charset="0"/>
                <a:ea typeface="Calibri"/>
                <a:cs typeface="Times New Roman"/>
              </a:rPr>
              <a:t>&lt;</a:t>
            </a:r>
            <a:r>
              <a:rPr lang="en-US" sz="1600" dirty="0">
                <a:solidFill>
                  <a:srgbClr val="0000FF"/>
                </a:solidFill>
                <a:latin typeface="Consolas" pitchFamily="49" charset="0"/>
                <a:ea typeface="Calibri"/>
                <a:cs typeface="Times New Roman"/>
              </a:rPr>
              <a:t>object</a:t>
            </a:r>
            <a:r>
              <a:rPr lang="en-US" sz="1600" dirty="0">
                <a:latin typeface="Consolas" pitchFamily="49" charset="0"/>
                <a:ea typeface="Calibri"/>
                <a:cs typeface="Times New Roman"/>
              </a:rPr>
              <a:t>&gt; objects) {</a:t>
            </a:r>
          </a:p>
          <a:p>
            <a:pPr marL="91440" marR="0">
              <a:spcBef>
                <a:spcPts val="0"/>
              </a:spcBef>
              <a:spcAft>
                <a:spcPts val="0"/>
              </a:spcAft>
            </a:pPr>
            <a:r>
              <a:rPr lang="en-US" sz="1600" dirty="0">
                <a:latin typeface="Consolas" pitchFamily="49" charset="0"/>
                <a:ea typeface="Calibri"/>
                <a:cs typeface="Times New Roman"/>
              </a:rPr>
              <a:t>   </a:t>
            </a:r>
            <a:r>
              <a:rPr lang="en-US" sz="1600" dirty="0">
                <a:solidFill>
                  <a:srgbClr val="008000"/>
                </a:solidFill>
                <a:latin typeface="Consolas"/>
                <a:ea typeface="Calibri"/>
                <a:cs typeface="Times New Roman"/>
              </a:rPr>
              <a:t>// </a:t>
            </a:r>
            <a:r>
              <a:rPr lang="en-US" sz="1600" dirty="0" err="1">
                <a:solidFill>
                  <a:srgbClr val="008000"/>
                </a:solidFill>
                <a:latin typeface="Consolas"/>
                <a:ea typeface="Calibri"/>
                <a:cs typeface="Times New Roman"/>
              </a:rPr>
              <a:t>IEnumerable</a:t>
            </a:r>
            <a:r>
              <a:rPr lang="en-US" sz="1600" dirty="0">
                <a:solidFill>
                  <a:srgbClr val="008000"/>
                </a:solidFill>
                <a:latin typeface="Consolas"/>
                <a:ea typeface="Calibri"/>
                <a:cs typeface="Times New Roman"/>
              </a:rPr>
              <a:t>&lt;T&gt; is read-only and</a:t>
            </a:r>
          </a:p>
          <a:p>
            <a:pPr marL="91440" marR="0">
              <a:spcBef>
                <a:spcPts val="0"/>
              </a:spcBef>
              <a:spcAft>
                <a:spcPts val="0"/>
              </a:spcAft>
            </a:pPr>
            <a:r>
              <a:rPr lang="en-US" sz="1600" dirty="0">
                <a:latin typeface="Consolas" pitchFamily="49" charset="0"/>
                <a:ea typeface="Calibri"/>
                <a:cs typeface="Times New Roman"/>
              </a:rPr>
              <a:t>   </a:t>
            </a:r>
            <a:r>
              <a:rPr lang="en-US" sz="1600" dirty="0">
                <a:solidFill>
                  <a:srgbClr val="008000"/>
                </a:solidFill>
                <a:latin typeface="Consolas"/>
                <a:ea typeface="Calibri"/>
                <a:cs typeface="Times New Roman"/>
              </a:rPr>
              <a:t>// therefore safely co-variant</a:t>
            </a:r>
          </a:p>
          <a:p>
            <a:pPr marL="91440" marR="0">
              <a:spcBef>
                <a:spcPts val="0"/>
              </a:spcBef>
              <a:spcAft>
                <a:spcPts val="0"/>
              </a:spcAft>
            </a:pPr>
            <a:r>
              <a:rPr lang="en-US" sz="1600" dirty="0">
                <a:latin typeface="Consolas" pitchFamily="49" charset="0"/>
                <a:ea typeface="Calibri"/>
                <a:cs typeface="Times New Roman"/>
              </a:rPr>
              <a:t>}</a:t>
            </a:r>
          </a:p>
        </p:txBody>
      </p:sp>
      <p:sp>
        <p:nvSpPr>
          <p:cNvPr id="31" name="Freeform 30"/>
          <p:cNvSpPr/>
          <p:nvPr/>
        </p:nvSpPr>
        <p:spPr>
          <a:xfrm>
            <a:off x="1688691" y="4454013"/>
            <a:ext cx="781664" cy="14749"/>
          </a:xfrm>
          <a:custGeom>
            <a:avLst/>
            <a:gdLst>
              <a:gd name="connsiteX0" fmla="*/ 0 w 781664"/>
              <a:gd name="connsiteY0" fmla="*/ 14749 h 14749"/>
              <a:gd name="connsiteX1" fmla="*/ 648929 w 781664"/>
              <a:gd name="connsiteY1" fmla="*/ 0 h 14749"/>
              <a:gd name="connsiteX2" fmla="*/ 781664 w 781664"/>
              <a:gd name="connsiteY2" fmla="*/ 7375 h 14749"/>
            </a:gdLst>
            <a:ahLst/>
            <a:cxnLst>
              <a:cxn ang="0">
                <a:pos x="connsiteX0" y="connsiteY0"/>
              </a:cxn>
              <a:cxn ang="0">
                <a:pos x="connsiteX1" y="connsiteY1"/>
              </a:cxn>
              <a:cxn ang="0">
                <a:pos x="connsiteX2" y="connsiteY2"/>
              </a:cxn>
            </a:cxnLst>
            <a:rect l="l" t="t" r="r" b="b"/>
            <a:pathLst>
              <a:path w="781664" h="14749">
                <a:moveTo>
                  <a:pt x="0" y="14749"/>
                </a:moveTo>
                <a:cubicBezTo>
                  <a:pt x="212971" y="8094"/>
                  <a:pt x="438264" y="0"/>
                  <a:pt x="648929" y="0"/>
                </a:cubicBezTo>
                <a:cubicBezTo>
                  <a:pt x="693242" y="0"/>
                  <a:pt x="781664" y="7375"/>
                  <a:pt x="781664" y="7375"/>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ounded Rectangular Callout 11"/>
          <p:cNvSpPr/>
          <p:nvPr/>
        </p:nvSpPr>
        <p:spPr>
          <a:xfrm>
            <a:off x="6477000" y="4419600"/>
            <a:ext cx="1981200" cy="990600"/>
          </a:xfrm>
          <a:prstGeom prst="wedgeRoundRectCallout">
            <a:avLst>
              <a:gd name="adj1" fmla="val -68763"/>
              <a:gd name="adj2" fmla="val -51957"/>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C# 4.0 supports </a:t>
            </a:r>
            <a:r>
              <a:rPr lang="en-US" b="1" i="1" dirty="0"/>
              <a:t>safe</a:t>
            </a:r>
            <a:r>
              <a:rPr lang="en-US" dirty="0"/>
              <a:t> co- and contra-variance</a:t>
            </a:r>
            <a:endParaRPr lang="en-US" i="1" dirty="0"/>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BAEF35E1-E8B4-4707-9B15-F4E1B030959E}" type="slidenum">
              <a:rPr lang="en-US" smtClean="0"/>
              <a:t>302</a:t>
            </a:fld>
            <a:endParaRPr lang="en-US"/>
          </a:p>
        </p:txBody>
      </p:sp>
    </p:spTree>
    <p:extLst>
      <p:ext uri="{BB962C8B-B14F-4D97-AF65-F5344CB8AC3E}">
        <p14:creationId xmlns:p14="http://schemas.microsoft.com/office/powerpoint/2010/main" val="254627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25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31"/>
                                        </p:tgtEl>
                                      </p:cBhvr>
                                    </p:animEffect>
                                    <p:set>
                                      <p:cBhvr>
                                        <p:cTn id="43" dur="1" fill="hold">
                                          <p:stCondLst>
                                            <p:cond delay="499"/>
                                          </p:stCondLst>
                                        </p:cTn>
                                        <p:tgtEl>
                                          <p:spTgt spid="31"/>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8" grpId="0" animBg="1"/>
      <p:bldP spid="10" grpId="0" animBg="1"/>
      <p:bldP spid="11" grpId="0" animBg="1"/>
      <p:bldP spid="19" grpId="0" animBg="1"/>
      <p:bldP spid="31" grpId="0" animBg="1"/>
      <p:bldP spid="31" grpId="1" animBg="1"/>
      <p:bldP spid="12" grpId="0" animBg="1"/>
    </p:bld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Safe Co- and Contra-variance</a:t>
            </a:r>
            <a:endParaRPr lang="en-US" dirty="0"/>
          </a:p>
        </p:txBody>
      </p:sp>
      <p:sp>
        <p:nvSpPr>
          <p:cNvPr id="3" name="Content Placeholder 2"/>
          <p:cNvSpPr>
            <a:spLocks noGrp="1"/>
          </p:cNvSpPr>
          <p:nvPr>
            <p:ph idx="1"/>
          </p:nvPr>
        </p:nvSpPr>
        <p:spPr/>
        <p:txBody>
          <a:bodyPr/>
          <a:lstStyle/>
          <a:p>
            <a:endParaRPr lang="en-US"/>
          </a:p>
        </p:txBody>
      </p:sp>
      <p:sp>
        <p:nvSpPr>
          <p:cNvPr id="6" name="TextBox 5"/>
          <p:cNvSpPr txBox="1"/>
          <p:nvPr/>
        </p:nvSpPr>
        <p:spPr>
          <a:xfrm>
            <a:off x="457200" y="1447800"/>
            <a:ext cx="4648200" cy="1169551"/>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a:solidFill>
                  <a:srgbClr val="0000FF"/>
                </a:solidFill>
                <a:latin typeface="Consolas" pitchFamily="49" charset="0"/>
                <a:ea typeface="Calibri"/>
                <a:cs typeface="Times New Roman"/>
              </a:rPr>
              <a:t>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interface</a:t>
            </a:r>
            <a:r>
              <a:rPr lang="en-US" sz="1600" dirty="0">
                <a:latin typeface="Consolas" pitchFamily="49" charset="0"/>
                <a:ea typeface="Calibri"/>
                <a:cs typeface="Times New Roman"/>
              </a:rPr>
              <a:t> </a:t>
            </a:r>
            <a:r>
              <a:rPr lang="en-US" sz="1600" dirty="0" err="1">
                <a:solidFill>
                  <a:srgbClr val="2B91AF"/>
                </a:solidFill>
                <a:latin typeface="Consolas" pitchFamily="49" charset="0"/>
                <a:ea typeface="Calibri"/>
                <a:cs typeface="Times New Roman"/>
              </a:rPr>
              <a:t>IEnumerable</a:t>
            </a:r>
            <a:r>
              <a:rPr lang="en-US" sz="1600" dirty="0">
                <a:latin typeface="Consolas" pitchFamily="49" charset="0"/>
                <a:ea typeface="Calibri"/>
                <a:cs typeface="Times New Roman"/>
              </a:rPr>
              <a:t>&lt;T&gt;</a:t>
            </a:r>
          </a:p>
          <a:p>
            <a:pPr marL="91440" marR="0">
              <a:spcBef>
                <a:spcPts val="0"/>
              </a:spcBef>
              <a:spcAft>
                <a:spcPts val="0"/>
              </a:spcAft>
            </a:pPr>
            <a:r>
              <a:rPr lang="en-US" sz="1600" dirty="0">
                <a:latin typeface="Consolas" pitchFamily="49" charset="0"/>
                <a:ea typeface="Calibri"/>
                <a:cs typeface="Times New Roman"/>
              </a:rPr>
              <a:t>{</a:t>
            </a:r>
          </a:p>
          <a:p>
            <a:pPr marL="91440" marR="0">
              <a:spcBef>
                <a:spcPts val="0"/>
              </a:spcBef>
              <a:spcAft>
                <a:spcPts val="0"/>
              </a:spcAft>
            </a:pPr>
            <a:r>
              <a:rPr lang="en-US" sz="1600" dirty="0">
                <a:latin typeface="Consolas" pitchFamily="49" charset="0"/>
                <a:ea typeface="Calibri"/>
                <a:cs typeface="Times New Roman"/>
              </a:rPr>
              <a:t>   </a:t>
            </a:r>
            <a:r>
              <a:rPr lang="en-US" sz="1600" dirty="0" err="1">
                <a:solidFill>
                  <a:srgbClr val="2B91AF"/>
                </a:solidFill>
                <a:latin typeface="Consolas" pitchFamily="49" charset="0"/>
                <a:ea typeface="Calibri"/>
                <a:cs typeface="Times New Roman"/>
              </a:rPr>
              <a:t>IEnumerator</a:t>
            </a:r>
            <a:r>
              <a:rPr lang="en-US" sz="1600" dirty="0">
                <a:latin typeface="Consolas" pitchFamily="49" charset="0"/>
                <a:ea typeface="Calibri"/>
                <a:cs typeface="Times New Roman"/>
              </a:rPr>
              <a:t>&lt;T&gt; </a:t>
            </a:r>
            <a:r>
              <a:rPr lang="en-US" sz="1600" dirty="0" err="1">
                <a:latin typeface="Consolas" pitchFamily="49" charset="0"/>
                <a:ea typeface="Calibri"/>
                <a:cs typeface="Times New Roman"/>
              </a:rPr>
              <a:t>GetEnumerator</a:t>
            </a:r>
            <a:r>
              <a:rPr lang="en-US" sz="1600" dirty="0">
                <a:latin typeface="Consolas" pitchFamily="49" charset="0"/>
                <a:ea typeface="Calibri"/>
                <a:cs typeface="Times New Roman"/>
              </a:rPr>
              <a:t>();</a:t>
            </a:r>
          </a:p>
          <a:p>
            <a:pPr marL="91440" marR="0">
              <a:spcBef>
                <a:spcPts val="0"/>
              </a:spcBef>
              <a:spcAft>
                <a:spcPts val="0"/>
              </a:spcAft>
            </a:pPr>
            <a:r>
              <a:rPr lang="en-US" sz="1600" dirty="0">
                <a:latin typeface="Consolas" pitchFamily="49" charset="0"/>
                <a:ea typeface="Calibri"/>
                <a:cs typeface="Times New Roman"/>
              </a:rPr>
              <a:t>}</a:t>
            </a:r>
          </a:p>
        </p:txBody>
      </p:sp>
      <p:sp>
        <p:nvSpPr>
          <p:cNvPr id="14" name="TextBox 13"/>
          <p:cNvSpPr txBox="1"/>
          <p:nvPr/>
        </p:nvSpPr>
        <p:spPr>
          <a:xfrm>
            <a:off x="457200" y="2743200"/>
            <a:ext cx="4648200" cy="141577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a:solidFill>
                  <a:srgbClr val="0000FF"/>
                </a:solidFill>
                <a:latin typeface="Consolas" pitchFamily="49" charset="0"/>
                <a:ea typeface="Calibri"/>
                <a:cs typeface="Times New Roman"/>
              </a:rPr>
              <a:t>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interface</a:t>
            </a:r>
            <a:r>
              <a:rPr lang="en-US" sz="1600" dirty="0">
                <a:latin typeface="Consolas" pitchFamily="49" charset="0"/>
                <a:ea typeface="Calibri"/>
                <a:cs typeface="Times New Roman"/>
              </a:rPr>
              <a:t> </a:t>
            </a:r>
            <a:r>
              <a:rPr lang="en-US" sz="1600" dirty="0" err="1">
                <a:solidFill>
                  <a:srgbClr val="2B91AF"/>
                </a:solidFill>
                <a:latin typeface="Consolas" pitchFamily="49" charset="0"/>
                <a:ea typeface="Calibri"/>
                <a:cs typeface="Times New Roman"/>
              </a:rPr>
              <a:t>IEnumerator</a:t>
            </a:r>
            <a:r>
              <a:rPr lang="en-US" sz="1600" dirty="0">
                <a:latin typeface="Consolas" pitchFamily="49" charset="0"/>
                <a:ea typeface="Calibri"/>
                <a:cs typeface="Times New Roman"/>
              </a:rPr>
              <a:t>&lt;T&gt;</a:t>
            </a:r>
          </a:p>
          <a:p>
            <a:pPr marL="91440" marR="0">
              <a:spcBef>
                <a:spcPts val="0"/>
              </a:spcBef>
              <a:spcAft>
                <a:spcPts val="0"/>
              </a:spcAft>
            </a:pPr>
            <a:r>
              <a:rPr lang="en-US" sz="1600" dirty="0">
                <a:latin typeface="Consolas" pitchFamily="49" charset="0"/>
                <a:ea typeface="Calibri"/>
                <a:cs typeface="Times New Roman"/>
              </a:rPr>
              <a:t>{</a:t>
            </a:r>
          </a:p>
          <a:p>
            <a:pPr marL="91440" marR="0">
              <a:spcBef>
                <a:spcPts val="0"/>
              </a:spcBef>
              <a:spcAft>
                <a:spcPts val="0"/>
              </a:spcAft>
            </a:pPr>
            <a:r>
              <a:rPr lang="en-US" sz="1600" dirty="0">
                <a:latin typeface="Consolas" pitchFamily="49" charset="0"/>
                <a:ea typeface="Calibri"/>
                <a:cs typeface="Times New Roman"/>
              </a:rPr>
              <a:t>   T Current { </a:t>
            </a:r>
            <a:r>
              <a:rPr lang="en-US" sz="1600" dirty="0">
                <a:solidFill>
                  <a:srgbClr val="0000FF"/>
                </a:solidFill>
                <a:latin typeface="Consolas" pitchFamily="49" charset="0"/>
                <a:ea typeface="Calibri"/>
                <a:cs typeface="Times New Roman"/>
              </a:rPr>
              <a:t>get</a:t>
            </a:r>
            <a:r>
              <a:rPr lang="en-US" sz="1600" dirty="0">
                <a:latin typeface="Consolas" pitchFamily="49" charset="0"/>
                <a:ea typeface="Calibri"/>
                <a:cs typeface="Times New Roman"/>
              </a:rPr>
              <a:t>; }</a:t>
            </a:r>
          </a:p>
          <a:p>
            <a:pPr marL="91440" marR="0">
              <a:spcBef>
                <a:spcPts val="0"/>
              </a:spcBef>
              <a:spcAft>
                <a:spcPts val="0"/>
              </a:spcAft>
            </a:pP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bool</a:t>
            </a:r>
            <a:r>
              <a:rPr lang="en-US" sz="1600" dirty="0">
                <a:latin typeface="Consolas" pitchFamily="49" charset="0"/>
                <a:ea typeface="Calibri"/>
                <a:cs typeface="Times New Roman"/>
              </a:rPr>
              <a:t> </a:t>
            </a:r>
            <a:r>
              <a:rPr lang="en-US" sz="1600" dirty="0" err="1">
                <a:latin typeface="Consolas" pitchFamily="49" charset="0"/>
                <a:ea typeface="Calibri"/>
                <a:cs typeface="Times New Roman"/>
              </a:rPr>
              <a:t>MoveNext</a:t>
            </a:r>
            <a:r>
              <a:rPr lang="en-US" sz="1600" dirty="0">
                <a:latin typeface="Consolas" pitchFamily="49" charset="0"/>
                <a:ea typeface="Calibri"/>
                <a:cs typeface="Times New Roman"/>
              </a:rPr>
              <a:t>();</a:t>
            </a:r>
          </a:p>
          <a:p>
            <a:pPr marL="91440" marR="0">
              <a:spcBef>
                <a:spcPts val="0"/>
              </a:spcBef>
              <a:spcAft>
                <a:spcPts val="0"/>
              </a:spcAft>
            </a:pPr>
            <a:r>
              <a:rPr lang="en-US" sz="1600" dirty="0">
                <a:latin typeface="Consolas" pitchFamily="49" charset="0"/>
                <a:ea typeface="Calibri"/>
                <a:cs typeface="Times New Roman"/>
              </a:rPr>
              <a:t>}</a:t>
            </a:r>
          </a:p>
        </p:txBody>
      </p:sp>
      <p:sp>
        <p:nvSpPr>
          <p:cNvPr id="21" name="TextBox 20"/>
          <p:cNvSpPr txBox="1"/>
          <p:nvPr/>
        </p:nvSpPr>
        <p:spPr>
          <a:xfrm>
            <a:off x="467544" y="1447800"/>
            <a:ext cx="4648200" cy="1169551"/>
          </a:xfrm>
          <a:prstGeom prst="rect">
            <a:avLst/>
          </a:prstGeom>
        </p:spPr>
        <p:style>
          <a:lnRef idx="1">
            <a:schemeClr val="accent6"/>
          </a:lnRef>
          <a:fillRef idx="2">
            <a:schemeClr val="accent6"/>
          </a:fillRef>
          <a:effectRef idx="1">
            <a:schemeClr val="accent6"/>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a:solidFill>
                  <a:srgbClr val="0000FF"/>
                </a:solidFill>
                <a:latin typeface="Consolas" pitchFamily="49" charset="0"/>
                <a:ea typeface="Calibri"/>
                <a:cs typeface="Times New Roman"/>
              </a:rPr>
              <a:t>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interface</a:t>
            </a:r>
            <a:r>
              <a:rPr lang="en-US" sz="1600" dirty="0">
                <a:latin typeface="Consolas" pitchFamily="49" charset="0"/>
                <a:ea typeface="Calibri"/>
                <a:cs typeface="Times New Roman"/>
              </a:rPr>
              <a:t> </a:t>
            </a:r>
            <a:r>
              <a:rPr lang="en-US" sz="1600" dirty="0" err="1">
                <a:solidFill>
                  <a:srgbClr val="2B91AF"/>
                </a:solidFill>
                <a:latin typeface="Consolas" pitchFamily="49" charset="0"/>
                <a:ea typeface="Calibri"/>
                <a:cs typeface="Times New Roman"/>
              </a:rPr>
              <a:t>IEnumerable</a:t>
            </a:r>
            <a:r>
              <a:rPr lang="en-US" sz="1600" dirty="0">
                <a:latin typeface="Consolas" pitchFamily="49" charset="0"/>
                <a:ea typeface="Calibri"/>
                <a:cs typeface="Times New Roman"/>
              </a:rPr>
              <a:t>&lt;</a:t>
            </a:r>
            <a:r>
              <a:rPr lang="en-US" sz="1600" dirty="0">
                <a:solidFill>
                  <a:srgbClr val="0000FF"/>
                </a:solidFill>
                <a:latin typeface="Consolas" pitchFamily="49" charset="0"/>
                <a:ea typeface="Calibri"/>
                <a:cs typeface="Times New Roman"/>
              </a:rPr>
              <a:t>out</a:t>
            </a:r>
            <a:r>
              <a:rPr lang="en-US" sz="1600" dirty="0">
                <a:latin typeface="Consolas" pitchFamily="49" charset="0"/>
                <a:ea typeface="Calibri"/>
                <a:cs typeface="Times New Roman"/>
              </a:rPr>
              <a:t> T&gt;</a:t>
            </a:r>
          </a:p>
          <a:p>
            <a:pPr marL="91440" marR="0">
              <a:spcBef>
                <a:spcPts val="0"/>
              </a:spcBef>
              <a:spcAft>
                <a:spcPts val="0"/>
              </a:spcAft>
            </a:pPr>
            <a:r>
              <a:rPr lang="en-US" sz="1600" dirty="0">
                <a:latin typeface="Consolas" pitchFamily="49" charset="0"/>
                <a:ea typeface="Calibri"/>
                <a:cs typeface="Times New Roman"/>
              </a:rPr>
              <a:t>{</a:t>
            </a:r>
          </a:p>
          <a:p>
            <a:pPr marL="91440" marR="0">
              <a:spcBef>
                <a:spcPts val="0"/>
              </a:spcBef>
              <a:spcAft>
                <a:spcPts val="0"/>
              </a:spcAft>
            </a:pPr>
            <a:r>
              <a:rPr lang="en-US" sz="1600" dirty="0">
                <a:latin typeface="Consolas" pitchFamily="49" charset="0"/>
                <a:ea typeface="Calibri"/>
                <a:cs typeface="Times New Roman"/>
              </a:rPr>
              <a:t>   </a:t>
            </a:r>
            <a:r>
              <a:rPr lang="en-US" sz="1600" dirty="0" err="1">
                <a:solidFill>
                  <a:srgbClr val="2B91AF"/>
                </a:solidFill>
                <a:latin typeface="Consolas" pitchFamily="49" charset="0"/>
                <a:ea typeface="Calibri"/>
                <a:cs typeface="Times New Roman"/>
              </a:rPr>
              <a:t>IEnumerator</a:t>
            </a:r>
            <a:r>
              <a:rPr lang="en-US" sz="1600" dirty="0">
                <a:latin typeface="Consolas" pitchFamily="49" charset="0"/>
                <a:ea typeface="Calibri"/>
                <a:cs typeface="Times New Roman"/>
              </a:rPr>
              <a:t>&lt;T&gt; </a:t>
            </a:r>
            <a:r>
              <a:rPr lang="en-US" sz="1600" dirty="0" err="1">
                <a:latin typeface="Consolas" pitchFamily="49" charset="0"/>
                <a:ea typeface="Calibri"/>
                <a:cs typeface="Times New Roman"/>
              </a:rPr>
              <a:t>GetEnumerator</a:t>
            </a:r>
            <a:r>
              <a:rPr lang="en-US" sz="1600" dirty="0">
                <a:latin typeface="Consolas" pitchFamily="49" charset="0"/>
                <a:ea typeface="Calibri"/>
                <a:cs typeface="Times New Roman"/>
              </a:rPr>
              <a:t>();</a:t>
            </a:r>
          </a:p>
          <a:p>
            <a:pPr marL="91440" marR="0">
              <a:spcBef>
                <a:spcPts val="0"/>
              </a:spcBef>
              <a:spcAft>
                <a:spcPts val="0"/>
              </a:spcAft>
            </a:pPr>
            <a:r>
              <a:rPr lang="en-US" sz="1600" dirty="0">
                <a:latin typeface="Consolas" pitchFamily="49" charset="0"/>
                <a:ea typeface="Calibri"/>
                <a:cs typeface="Times New Roman"/>
              </a:rPr>
              <a:t>}</a:t>
            </a:r>
          </a:p>
        </p:txBody>
      </p:sp>
      <p:sp>
        <p:nvSpPr>
          <p:cNvPr id="22" name="TextBox 21"/>
          <p:cNvSpPr txBox="1"/>
          <p:nvPr/>
        </p:nvSpPr>
        <p:spPr>
          <a:xfrm>
            <a:off x="467544" y="2743200"/>
            <a:ext cx="4648200" cy="1415772"/>
          </a:xfrm>
          <a:prstGeom prst="rect">
            <a:avLst/>
          </a:prstGeom>
        </p:spPr>
        <p:style>
          <a:lnRef idx="1">
            <a:schemeClr val="accent6"/>
          </a:lnRef>
          <a:fillRef idx="2">
            <a:schemeClr val="accent6"/>
          </a:fillRef>
          <a:effectRef idx="1">
            <a:schemeClr val="accent6"/>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a:solidFill>
                  <a:srgbClr val="0000FF"/>
                </a:solidFill>
                <a:latin typeface="Consolas" pitchFamily="49" charset="0"/>
                <a:ea typeface="Calibri"/>
                <a:cs typeface="Times New Roman"/>
              </a:rPr>
              <a:t>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interface</a:t>
            </a:r>
            <a:r>
              <a:rPr lang="en-US" sz="1600" dirty="0">
                <a:latin typeface="Consolas" pitchFamily="49" charset="0"/>
                <a:ea typeface="Calibri"/>
                <a:cs typeface="Times New Roman"/>
              </a:rPr>
              <a:t> </a:t>
            </a:r>
            <a:r>
              <a:rPr lang="en-US" sz="1600" dirty="0" err="1">
                <a:solidFill>
                  <a:srgbClr val="2B91AF"/>
                </a:solidFill>
                <a:latin typeface="Consolas" pitchFamily="49" charset="0"/>
                <a:ea typeface="Calibri"/>
                <a:cs typeface="Times New Roman"/>
              </a:rPr>
              <a:t>IEnumerator</a:t>
            </a:r>
            <a:r>
              <a:rPr lang="en-US" sz="1600" dirty="0">
                <a:latin typeface="Consolas" pitchFamily="49" charset="0"/>
                <a:ea typeface="Calibri"/>
                <a:cs typeface="Times New Roman"/>
              </a:rPr>
              <a:t>&lt;</a:t>
            </a:r>
            <a:r>
              <a:rPr lang="en-US" sz="1600" dirty="0">
                <a:solidFill>
                  <a:srgbClr val="0000FF"/>
                </a:solidFill>
                <a:latin typeface="Consolas" pitchFamily="49" charset="0"/>
                <a:ea typeface="Calibri"/>
                <a:cs typeface="Times New Roman"/>
              </a:rPr>
              <a:t>out</a:t>
            </a:r>
            <a:r>
              <a:rPr lang="en-US" sz="1600" dirty="0">
                <a:latin typeface="Consolas" pitchFamily="49" charset="0"/>
                <a:ea typeface="Calibri"/>
                <a:cs typeface="Times New Roman"/>
              </a:rPr>
              <a:t> T&gt;</a:t>
            </a:r>
          </a:p>
          <a:p>
            <a:pPr marL="91440" marR="0">
              <a:spcBef>
                <a:spcPts val="0"/>
              </a:spcBef>
              <a:spcAft>
                <a:spcPts val="0"/>
              </a:spcAft>
            </a:pPr>
            <a:r>
              <a:rPr lang="en-US" sz="1600" dirty="0">
                <a:latin typeface="Consolas" pitchFamily="49" charset="0"/>
                <a:ea typeface="Calibri"/>
                <a:cs typeface="Times New Roman"/>
              </a:rPr>
              <a:t>{</a:t>
            </a:r>
          </a:p>
          <a:p>
            <a:pPr marL="91440" marR="0">
              <a:spcBef>
                <a:spcPts val="0"/>
              </a:spcBef>
              <a:spcAft>
                <a:spcPts val="0"/>
              </a:spcAft>
            </a:pPr>
            <a:r>
              <a:rPr lang="en-US" sz="1600" dirty="0">
                <a:latin typeface="Consolas" pitchFamily="49" charset="0"/>
                <a:ea typeface="Calibri"/>
                <a:cs typeface="Times New Roman"/>
              </a:rPr>
              <a:t>   T Current { </a:t>
            </a:r>
            <a:r>
              <a:rPr lang="en-US" sz="1600" dirty="0">
                <a:solidFill>
                  <a:srgbClr val="0000FF"/>
                </a:solidFill>
                <a:latin typeface="Consolas" pitchFamily="49" charset="0"/>
                <a:ea typeface="Calibri"/>
                <a:cs typeface="Times New Roman"/>
              </a:rPr>
              <a:t>get</a:t>
            </a:r>
            <a:r>
              <a:rPr lang="en-US" sz="1600" dirty="0">
                <a:latin typeface="Consolas" pitchFamily="49" charset="0"/>
                <a:ea typeface="Calibri"/>
                <a:cs typeface="Times New Roman"/>
              </a:rPr>
              <a:t>; }</a:t>
            </a:r>
          </a:p>
          <a:p>
            <a:pPr marL="91440" marR="0">
              <a:spcBef>
                <a:spcPts val="0"/>
              </a:spcBef>
              <a:spcAft>
                <a:spcPts val="0"/>
              </a:spcAft>
            </a:pP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bool</a:t>
            </a:r>
            <a:r>
              <a:rPr lang="en-US" sz="1600" dirty="0">
                <a:latin typeface="Consolas" pitchFamily="49" charset="0"/>
                <a:ea typeface="Calibri"/>
                <a:cs typeface="Times New Roman"/>
              </a:rPr>
              <a:t> </a:t>
            </a:r>
            <a:r>
              <a:rPr lang="en-US" sz="1600" dirty="0" err="1">
                <a:latin typeface="Consolas" pitchFamily="49" charset="0"/>
                <a:ea typeface="Calibri"/>
                <a:cs typeface="Times New Roman"/>
              </a:rPr>
              <a:t>MoveNext</a:t>
            </a:r>
            <a:r>
              <a:rPr lang="en-US" sz="1600" dirty="0">
                <a:latin typeface="Consolas" pitchFamily="49" charset="0"/>
                <a:ea typeface="Calibri"/>
                <a:cs typeface="Times New Roman"/>
              </a:rPr>
              <a:t>();</a:t>
            </a:r>
          </a:p>
          <a:p>
            <a:pPr marL="91440" marR="0">
              <a:spcBef>
                <a:spcPts val="0"/>
              </a:spcBef>
              <a:spcAft>
                <a:spcPts val="0"/>
              </a:spcAft>
            </a:pPr>
            <a:r>
              <a:rPr lang="en-US" sz="1600" dirty="0">
                <a:latin typeface="Consolas" pitchFamily="49" charset="0"/>
                <a:ea typeface="Calibri"/>
                <a:cs typeface="Times New Roman"/>
              </a:rPr>
              <a:t>}</a:t>
            </a:r>
          </a:p>
        </p:txBody>
      </p:sp>
      <p:sp>
        <p:nvSpPr>
          <p:cNvPr id="25" name="Rounded Rectangular Callout 24"/>
          <p:cNvSpPr/>
          <p:nvPr/>
        </p:nvSpPr>
        <p:spPr>
          <a:xfrm>
            <a:off x="5334000" y="1524000"/>
            <a:ext cx="2514600" cy="685800"/>
          </a:xfrm>
          <a:prstGeom prst="wedgeRoundRectCallout">
            <a:avLst>
              <a:gd name="adj1" fmla="val -73315"/>
              <a:gd name="adj2" fmla="val -28097"/>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i="1" dirty="0"/>
              <a:t>out</a:t>
            </a:r>
            <a:r>
              <a:rPr lang="en-US" dirty="0"/>
              <a:t> </a:t>
            </a:r>
            <a:r>
              <a:rPr lang="en-US" dirty="0">
                <a:sym typeface="Wingdings" pitchFamily="2" charset="2"/>
              </a:rPr>
              <a:t>= </a:t>
            </a:r>
            <a:r>
              <a:rPr lang="en-US" dirty="0"/>
              <a:t>Co-variant</a:t>
            </a:r>
            <a:br>
              <a:rPr lang="en-US" dirty="0"/>
            </a:br>
            <a:r>
              <a:rPr lang="en-US" dirty="0">
                <a:sym typeface="Wingdings" pitchFamily="2" charset="2"/>
              </a:rPr>
              <a:t>Output positions only</a:t>
            </a:r>
            <a:endParaRPr lang="en-US" dirty="0"/>
          </a:p>
        </p:txBody>
      </p:sp>
      <p:sp>
        <p:nvSpPr>
          <p:cNvPr id="39" name="Freeform 38"/>
          <p:cNvSpPr/>
          <p:nvPr/>
        </p:nvSpPr>
        <p:spPr>
          <a:xfrm>
            <a:off x="990600" y="2249129"/>
            <a:ext cx="1592826" cy="35659"/>
          </a:xfrm>
          <a:custGeom>
            <a:avLst/>
            <a:gdLst>
              <a:gd name="connsiteX0" fmla="*/ 0 w 1592826"/>
              <a:gd name="connsiteY0" fmla="*/ 7374 h 35659"/>
              <a:gd name="connsiteX1" fmla="*/ 501445 w 1592826"/>
              <a:gd name="connsiteY1" fmla="*/ 7374 h 35659"/>
              <a:gd name="connsiteX2" fmla="*/ 700549 w 1592826"/>
              <a:gd name="connsiteY2" fmla="*/ 0 h 35659"/>
              <a:gd name="connsiteX3" fmla="*/ 1260987 w 1592826"/>
              <a:gd name="connsiteY3" fmla="*/ 7374 h 35659"/>
              <a:gd name="connsiteX4" fmla="*/ 1319981 w 1592826"/>
              <a:gd name="connsiteY4" fmla="*/ 14748 h 35659"/>
              <a:gd name="connsiteX5" fmla="*/ 1386349 w 1592826"/>
              <a:gd name="connsiteY5" fmla="*/ 22122 h 35659"/>
              <a:gd name="connsiteX6" fmla="*/ 1592826 w 1592826"/>
              <a:gd name="connsiteY6" fmla="*/ 22122 h 3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2826" h="35659">
                <a:moveTo>
                  <a:pt x="0" y="7374"/>
                </a:moveTo>
                <a:cubicBezTo>
                  <a:pt x="198003" y="35659"/>
                  <a:pt x="52112" y="17586"/>
                  <a:pt x="501445" y="7374"/>
                </a:cubicBezTo>
                <a:cubicBezTo>
                  <a:pt x="567841" y="5865"/>
                  <a:pt x="634181" y="2458"/>
                  <a:pt x="700549" y="0"/>
                </a:cubicBezTo>
                <a:lnTo>
                  <a:pt x="1260987" y="7374"/>
                </a:lnTo>
                <a:cubicBezTo>
                  <a:pt x="1280799" y="7846"/>
                  <a:pt x="1300299" y="12433"/>
                  <a:pt x="1319981" y="14748"/>
                </a:cubicBezTo>
                <a:cubicBezTo>
                  <a:pt x="1342087" y="17349"/>
                  <a:pt x="1364098" y="21521"/>
                  <a:pt x="1386349" y="22122"/>
                </a:cubicBezTo>
                <a:cubicBezTo>
                  <a:pt x="1455150" y="23981"/>
                  <a:pt x="1524000" y="22122"/>
                  <a:pt x="1592826" y="22122"/>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985684" y="3537254"/>
            <a:ext cx="258097" cy="17107"/>
          </a:xfrm>
          <a:custGeom>
            <a:avLst/>
            <a:gdLst>
              <a:gd name="connsiteX0" fmla="*/ 0 w 258097"/>
              <a:gd name="connsiteY0" fmla="*/ 17107 h 17107"/>
              <a:gd name="connsiteX1" fmla="*/ 258097 w 258097"/>
              <a:gd name="connsiteY1" fmla="*/ 9733 h 17107"/>
            </a:gdLst>
            <a:ahLst/>
            <a:cxnLst>
              <a:cxn ang="0">
                <a:pos x="connsiteX0" y="connsiteY0"/>
              </a:cxn>
              <a:cxn ang="0">
                <a:pos x="connsiteX1" y="connsiteY1"/>
              </a:cxn>
            </a:cxnLst>
            <a:rect l="l" t="t" r="r" b="b"/>
            <a:pathLst>
              <a:path w="258097" h="17107">
                <a:moveTo>
                  <a:pt x="0" y="17107"/>
                </a:moveTo>
                <a:cubicBezTo>
                  <a:pt x="119753" y="0"/>
                  <a:pt x="34238" y="9733"/>
                  <a:pt x="258097" y="9733"/>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3200400" y="3200400"/>
            <a:ext cx="5257800" cy="677108"/>
          </a:xfrm>
          <a:prstGeom prst="rect">
            <a:avLst/>
          </a:prstGeom>
        </p:spPr>
        <p:style>
          <a:lnRef idx="1">
            <a:schemeClr val="accent6"/>
          </a:lnRef>
          <a:fillRef idx="2">
            <a:schemeClr val="accent6"/>
          </a:fillRef>
          <a:effectRef idx="1">
            <a:schemeClr val="accent6"/>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err="1">
                <a:solidFill>
                  <a:srgbClr val="2B91AF"/>
                </a:solidFill>
                <a:latin typeface="Consolas" pitchFamily="49" charset="0"/>
                <a:ea typeface="Calibri"/>
                <a:cs typeface="Times New Roman"/>
              </a:rPr>
              <a:t>IEnumerable</a:t>
            </a:r>
            <a:r>
              <a:rPr lang="en-US" sz="1600" dirty="0">
                <a:latin typeface="Consolas" pitchFamily="49" charset="0"/>
                <a:ea typeface="Calibri"/>
                <a:cs typeface="Times New Roman"/>
              </a:rPr>
              <a:t>&lt;</a:t>
            </a:r>
            <a:r>
              <a:rPr lang="en-US" sz="1600" dirty="0">
                <a:solidFill>
                  <a:srgbClr val="2B91AF"/>
                </a:solidFill>
                <a:latin typeface="Consolas" pitchFamily="49" charset="0"/>
                <a:ea typeface="Calibri"/>
                <a:cs typeface="Times New Roman"/>
              </a:rPr>
              <a:t>string</a:t>
            </a:r>
            <a:r>
              <a:rPr lang="en-US" sz="1600" dirty="0">
                <a:latin typeface="Consolas" pitchFamily="49" charset="0"/>
                <a:ea typeface="Calibri"/>
                <a:cs typeface="Times New Roman"/>
              </a:rPr>
              <a:t>&gt; strings = </a:t>
            </a:r>
            <a:r>
              <a:rPr lang="en-US" sz="1600" dirty="0" err="1">
                <a:latin typeface="Consolas" pitchFamily="49" charset="0"/>
                <a:ea typeface="Calibri"/>
                <a:cs typeface="Times New Roman"/>
              </a:rPr>
              <a:t>GetStrings</a:t>
            </a:r>
            <a:r>
              <a:rPr lang="en-US" sz="1600" dirty="0">
                <a:latin typeface="Consolas" pitchFamily="49" charset="0"/>
                <a:ea typeface="Calibri"/>
                <a:cs typeface="Times New Roman"/>
              </a:rPr>
              <a:t>();</a:t>
            </a:r>
          </a:p>
          <a:p>
            <a:pPr marL="91440" marR="0">
              <a:spcBef>
                <a:spcPts val="0"/>
              </a:spcBef>
              <a:spcAft>
                <a:spcPts val="0"/>
              </a:spcAft>
            </a:pPr>
            <a:r>
              <a:rPr lang="en-US" sz="1600" dirty="0" err="1">
                <a:solidFill>
                  <a:srgbClr val="2B91AF"/>
                </a:solidFill>
                <a:latin typeface="Consolas" pitchFamily="49" charset="0"/>
                <a:ea typeface="Calibri"/>
                <a:cs typeface="Times New Roman"/>
              </a:rPr>
              <a:t>IEnumerable</a:t>
            </a:r>
            <a:r>
              <a:rPr lang="en-US" sz="1600" dirty="0">
                <a:latin typeface="Consolas" pitchFamily="49" charset="0"/>
                <a:ea typeface="Calibri"/>
                <a:cs typeface="Times New Roman"/>
              </a:rPr>
              <a:t>&lt;</a:t>
            </a:r>
            <a:r>
              <a:rPr lang="en-US" sz="1600" dirty="0">
                <a:solidFill>
                  <a:srgbClr val="2B91AF"/>
                </a:solidFill>
                <a:latin typeface="Consolas" pitchFamily="49" charset="0"/>
                <a:ea typeface="Calibri"/>
                <a:cs typeface="Times New Roman"/>
              </a:rPr>
              <a:t>object</a:t>
            </a:r>
            <a:r>
              <a:rPr lang="en-US" sz="1600" dirty="0">
                <a:latin typeface="Consolas" pitchFamily="49" charset="0"/>
                <a:ea typeface="Calibri"/>
                <a:cs typeface="Times New Roman"/>
              </a:rPr>
              <a:t>&gt; objects = strings;</a:t>
            </a:r>
          </a:p>
        </p:txBody>
      </p:sp>
      <p:sp>
        <p:nvSpPr>
          <p:cNvPr id="43" name="Rounded Rectangular Callout 42"/>
          <p:cNvSpPr/>
          <p:nvPr/>
        </p:nvSpPr>
        <p:spPr>
          <a:xfrm>
            <a:off x="5334000" y="2362200"/>
            <a:ext cx="2514600" cy="685800"/>
          </a:xfrm>
          <a:prstGeom prst="wedgeRoundRectCallout">
            <a:avLst>
              <a:gd name="adj1" fmla="val -42077"/>
              <a:gd name="adj2" fmla="val 87781"/>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sym typeface="Wingdings" pitchFamily="2" charset="2"/>
              </a:rPr>
              <a:t>Can be treated as</a:t>
            </a:r>
            <a:br>
              <a:rPr lang="en-US" dirty="0">
                <a:sym typeface="Wingdings" pitchFamily="2" charset="2"/>
              </a:rPr>
            </a:br>
            <a:r>
              <a:rPr lang="en-US" dirty="0">
                <a:sym typeface="Wingdings" pitchFamily="2" charset="2"/>
              </a:rPr>
              <a:t>less derived</a:t>
            </a:r>
            <a:endParaRPr lang="en-US" dirty="0"/>
          </a:p>
        </p:txBody>
      </p:sp>
      <p:sp>
        <p:nvSpPr>
          <p:cNvPr id="13" name="TextBox 12"/>
          <p:cNvSpPr txBox="1"/>
          <p:nvPr/>
        </p:nvSpPr>
        <p:spPr>
          <a:xfrm>
            <a:off x="457200" y="4648200"/>
            <a:ext cx="4648200" cy="1169551"/>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a:solidFill>
                  <a:srgbClr val="0000FF"/>
                </a:solidFill>
                <a:latin typeface="Consolas" pitchFamily="49" charset="0"/>
                <a:ea typeface="Calibri"/>
                <a:cs typeface="Times New Roman"/>
              </a:rPr>
              <a:t>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interface</a:t>
            </a:r>
            <a:r>
              <a:rPr lang="en-US" sz="1600" dirty="0">
                <a:latin typeface="Consolas" pitchFamily="49" charset="0"/>
                <a:ea typeface="Calibri"/>
                <a:cs typeface="Times New Roman"/>
              </a:rPr>
              <a:t> </a:t>
            </a:r>
            <a:r>
              <a:rPr lang="en-US" sz="1600" dirty="0" err="1">
                <a:solidFill>
                  <a:srgbClr val="2B91AF"/>
                </a:solidFill>
                <a:latin typeface="Consolas" pitchFamily="49" charset="0"/>
                <a:ea typeface="Calibri"/>
                <a:cs typeface="Times New Roman"/>
              </a:rPr>
              <a:t>IComparer</a:t>
            </a:r>
            <a:r>
              <a:rPr lang="en-US" sz="1600" dirty="0">
                <a:latin typeface="Consolas" pitchFamily="49" charset="0"/>
                <a:ea typeface="Calibri"/>
                <a:cs typeface="Times New Roman"/>
              </a:rPr>
              <a:t>&lt;T&gt;</a:t>
            </a:r>
          </a:p>
          <a:p>
            <a:pPr marL="91440" marR="0">
              <a:spcBef>
                <a:spcPts val="0"/>
              </a:spcBef>
              <a:spcAft>
                <a:spcPts val="0"/>
              </a:spcAft>
            </a:pPr>
            <a:r>
              <a:rPr lang="en-US" sz="1600" dirty="0">
                <a:latin typeface="Consolas" pitchFamily="49" charset="0"/>
                <a:ea typeface="Calibri"/>
                <a:cs typeface="Times New Roman"/>
              </a:rPr>
              <a:t>{</a:t>
            </a:r>
          </a:p>
          <a:p>
            <a:pPr marL="91440" marR="0">
              <a:spcBef>
                <a:spcPts val="0"/>
              </a:spcBef>
              <a:spcAft>
                <a:spcPts val="0"/>
              </a:spcAft>
            </a:pP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Compare(T x, T y);</a:t>
            </a:r>
          </a:p>
          <a:p>
            <a:pPr marL="91440" marR="0">
              <a:spcBef>
                <a:spcPts val="0"/>
              </a:spcBef>
              <a:spcAft>
                <a:spcPts val="0"/>
              </a:spcAft>
            </a:pPr>
            <a:r>
              <a:rPr lang="en-US" sz="1600" dirty="0">
                <a:latin typeface="Consolas" pitchFamily="49" charset="0"/>
                <a:ea typeface="Calibri"/>
                <a:cs typeface="Times New Roman"/>
              </a:rPr>
              <a:t>}</a:t>
            </a:r>
          </a:p>
        </p:txBody>
      </p:sp>
      <p:sp>
        <p:nvSpPr>
          <p:cNvPr id="15" name="TextBox 14"/>
          <p:cNvSpPr txBox="1"/>
          <p:nvPr/>
        </p:nvSpPr>
        <p:spPr>
          <a:xfrm>
            <a:off x="467544" y="4648200"/>
            <a:ext cx="4648200" cy="1169551"/>
          </a:xfrm>
          <a:prstGeom prst="rect">
            <a:avLst/>
          </a:prstGeom>
        </p:spPr>
        <p:style>
          <a:lnRef idx="1">
            <a:schemeClr val="accent6"/>
          </a:lnRef>
          <a:fillRef idx="2">
            <a:schemeClr val="accent6"/>
          </a:fillRef>
          <a:effectRef idx="1">
            <a:schemeClr val="accent6"/>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a:solidFill>
                  <a:srgbClr val="0000FF"/>
                </a:solidFill>
                <a:latin typeface="Consolas" pitchFamily="49" charset="0"/>
                <a:ea typeface="Calibri"/>
                <a:cs typeface="Times New Roman"/>
              </a:rPr>
              <a:t>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interface</a:t>
            </a:r>
            <a:r>
              <a:rPr lang="en-US" sz="1600" dirty="0">
                <a:latin typeface="Consolas" pitchFamily="49" charset="0"/>
                <a:ea typeface="Calibri"/>
                <a:cs typeface="Times New Roman"/>
              </a:rPr>
              <a:t> </a:t>
            </a:r>
            <a:r>
              <a:rPr lang="en-US" sz="1600" dirty="0" err="1">
                <a:solidFill>
                  <a:srgbClr val="2B91AF"/>
                </a:solidFill>
                <a:latin typeface="Consolas" pitchFamily="49" charset="0"/>
                <a:ea typeface="Calibri"/>
                <a:cs typeface="Times New Roman"/>
              </a:rPr>
              <a:t>IComparer</a:t>
            </a:r>
            <a:r>
              <a:rPr lang="en-US" sz="1600" dirty="0">
                <a:latin typeface="Consolas" pitchFamily="49" charset="0"/>
                <a:ea typeface="Calibri"/>
                <a:cs typeface="Times New Roman"/>
              </a:rPr>
              <a:t>&lt;</a:t>
            </a:r>
            <a:r>
              <a:rPr lang="en-US" sz="1600" dirty="0">
                <a:solidFill>
                  <a:srgbClr val="0000FF"/>
                </a:solidFill>
                <a:latin typeface="Consolas" pitchFamily="49" charset="0"/>
                <a:ea typeface="Calibri"/>
                <a:cs typeface="Times New Roman"/>
              </a:rPr>
              <a:t>in</a:t>
            </a:r>
            <a:r>
              <a:rPr lang="en-US" sz="1600" dirty="0">
                <a:latin typeface="Consolas" pitchFamily="49" charset="0"/>
                <a:ea typeface="Calibri"/>
                <a:cs typeface="Times New Roman"/>
              </a:rPr>
              <a:t> T&gt;</a:t>
            </a:r>
          </a:p>
          <a:p>
            <a:pPr marL="91440" marR="0">
              <a:spcBef>
                <a:spcPts val="0"/>
              </a:spcBef>
              <a:spcAft>
                <a:spcPts val="0"/>
              </a:spcAft>
            </a:pPr>
            <a:r>
              <a:rPr lang="en-US" sz="1600" dirty="0">
                <a:latin typeface="Consolas" pitchFamily="49" charset="0"/>
                <a:ea typeface="Calibri"/>
                <a:cs typeface="Times New Roman"/>
              </a:rPr>
              <a:t>{</a:t>
            </a:r>
          </a:p>
          <a:p>
            <a:pPr marL="91440" marR="0">
              <a:spcBef>
                <a:spcPts val="0"/>
              </a:spcBef>
              <a:spcAft>
                <a:spcPts val="0"/>
              </a:spcAft>
            </a:pP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Compare(T x, T y);</a:t>
            </a:r>
          </a:p>
          <a:p>
            <a:pPr marL="91440" marR="0">
              <a:spcBef>
                <a:spcPts val="0"/>
              </a:spcBef>
              <a:spcAft>
                <a:spcPts val="0"/>
              </a:spcAft>
            </a:pPr>
            <a:r>
              <a:rPr lang="en-US" sz="1600" dirty="0">
                <a:latin typeface="Consolas" pitchFamily="49" charset="0"/>
                <a:ea typeface="Calibri"/>
                <a:cs typeface="Times New Roman"/>
              </a:rPr>
              <a:t>}</a:t>
            </a:r>
          </a:p>
        </p:txBody>
      </p:sp>
      <p:sp>
        <p:nvSpPr>
          <p:cNvPr id="16" name="Freeform 15"/>
          <p:cNvSpPr/>
          <p:nvPr/>
        </p:nvSpPr>
        <p:spPr>
          <a:xfrm>
            <a:off x="2300749" y="5481583"/>
            <a:ext cx="258097" cy="17107"/>
          </a:xfrm>
          <a:custGeom>
            <a:avLst/>
            <a:gdLst>
              <a:gd name="connsiteX0" fmla="*/ 0 w 258097"/>
              <a:gd name="connsiteY0" fmla="*/ 17107 h 17107"/>
              <a:gd name="connsiteX1" fmla="*/ 258097 w 258097"/>
              <a:gd name="connsiteY1" fmla="*/ 9733 h 17107"/>
            </a:gdLst>
            <a:ahLst/>
            <a:cxnLst>
              <a:cxn ang="0">
                <a:pos x="connsiteX0" y="connsiteY0"/>
              </a:cxn>
              <a:cxn ang="0">
                <a:pos x="connsiteX1" y="connsiteY1"/>
              </a:cxn>
            </a:cxnLst>
            <a:rect l="l" t="t" r="r" b="b"/>
            <a:pathLst>
              <a:path w="258097" h="17107">
                <a:moveTo>
                  <a:pt x="0" y="17107"/>
                </a:moveTo>
                <a:cubicBezTo>
                  <a:pt x="119753" y="0"/>
                  <a:pt x="34238" y="9733"/>
                  <a:pt x="258097" y="9733"/>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2858729" y="5484041"/>
            <a:ext cx="258097" cy="17107"/>
          </a:xfrm>
          <a:custGeom>
            <a:avLst/>
            <a:gdLst>
              <a:gd name="connsiteX0" fmla="*/ 0 w 258097"/>
              <a:gd name="connsiteY0" fmla="*/ 17107 h 17107"/>
              <a:gd name="connsiteX1" fmla="*/ 258097 w 258097"/>
              <a:gd name="connsiteY1" fmla="*/ 9733 h 17107"/>
            </a:gdLst>
            <a:ahLst/>
            <a:cxnLst>
              <a:cxn ang="0">
                <a:pos x="connsiteX0" y="connsiteY0"/>
              </a:cxn>
              <a:cxn ang="0">
                <a:pos x="connsiteX1" y="connsiteY1"/>
              </a:cxn>
            </a:cxnLst>
            <a:rect l="l" t="t" r="r" b="b"/>
            <a:pathLst>
              <a:path w="258097" h="17107">
                <a:moveTo>
                  <a:pt x="0" y="17107"/>
                </a:moveTo>
                <a:cubicBezTo>
                  <a:pt x="119753" y="0"/>
                  <a:pt x="34238" y="9733"/>
                  <a:pt x="258097" y="9733"/>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3200400" y="5715000"/>
            <a:ext cx="5257800" cy="677108"/>
          </a:xfrm>
          <a:prstGeom prst="rect">
            <a:avLst/>
          </a:prstGeom>
        </p:spPr>
        <p:style>
          <a:lnRef idx="1">
            <a:schemeClr val="accent6"/>
          </a:lnRef>
          <a:fillRef idx="2">
            <a:schemeClr val="accent6"/>
          </a:fillRef>
          <a:effectRef idx="1">
            <a:schemeClr val="accent6"/>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err="1">
                <a:solidFill>
                  <a:srgbClr val="2B91AF"/>
                </a:solidFill>
                <a:latin typeface="Consolas" pitchFamily="49" charset="0"/>
                <a:ea typeface="Calibri"/>
                <a:cs typeface="Times New Roman"/>
              </a:rPr>
              <a:t>IComparer</a:t>
            </a:r>
            <a:r>
              <a:rPr lang="en-US" sz="1600" dirty="0">
                <a:latin typeface="Consolas" pitchFamily="49" charset="0"/>
                <a:ea typeface="Calibri"/>
                <a:cs typeface="Times New Roman"/>
              </a:rPr>
              <a:t>&lt;</a:t>
            </a:r>
            <a:r>
              <a:rPr lang="en-US" sz="1600" dirty="0">
                <a:solidFill>
                  <a:srgbClr val="2B91AF"/>
                </a:solidFill>
                <a:latin typeface="Consolas" pitchFamily="49" charset="0"/>
                <a:ea typeface="Calibri"/>
                <a:cs typeface="Times New Roman"/>
              </a:rPr>
              <a:t>object</a:t>
            </a:r>
            <a:r>
              <a:rPr lang="en-US" sz="1600" dirty="0">
                <a:latin typeface="Consolas" pitchFamily="49" charset="0"/>
                <a:ea typeface="Calibri"/>
                <a:cs typeface="Times New Roman"/>
              </a:rPr>
              <a:t>&gt; </a:t>
            </a:r>
            <a:r>
              <a:rPr lang="en-US" sz="1600" dirty="0" err="1">
                <a:latin typeface="Consolas" pitchFamily="49" charset="0"/>
                <a:ea typeface="Calibri"/>
                <a:cs typeface="Times New Roman"/>
              </a:rPr>
              <a:t>objComp</a:t>
            </a:r>
            <a:r>
              <a:rPr lang="en-US" sz="1600" dirty="0">
                <a:latin typeface="Consolas" pitchFamily="49" charset="0"/>
                <a:ea typeface="Calibri"/>
                <a:cs typeface="Times New Roman"/>
              </a:rPr>
              <a:t> = </a:t>
            </a:r>
            <a:r>
              <a:rPr lang="en-US" sz="1600" dirty="0" err="1">
                <a:latin typeface="Consolas" pitchFamily="49" charset="0"/>
                <a:ea typeface="Calibri"/>
                <a:cs typeface="Times New Roman"/>
              </a:rPr>
              <a:t>GetComparer</a:t>
            </a:r>
            <a:r>
              <a:rPr lang="en-US" sz="1600" dirty="0">
                <a:latin typeface="Consolas" pitchFamily="49" charset="0"/>
                <a:ea typeface="Calibri"/>
                <a:cs typeface="Times New Roman"/>
              </a:rPr>
              <a:t>();</a:t>
            </a:r>
          </a:p>
          <a:p>
            <a:pPr marL="91440" marR="0">
              <a:spcBef>
                <a:spcPts val="0"/>
              </a:spcBef>
              <a:spcAft>
                <a:spcPts val="0"/>
              </a:spcAft>
            </a:pPr>
            <a:r>
              <a:rPr lang="en-US" sz="1600" dirty="0" err="1">
                <a:solidFill>
                  <a:srgbClr val="2B91AF"/>
                </a:solidFill>
                <a:latin typeface="Consolas" pitchFamily="49" charset="0"/>
                <a:ea typeface="Calibri"/>
                <a:cs typeface="Times New Roman"/>
              </a:rPr>
              <a:t>IComparer</a:t>
            </a:r>
            <a:r>
              <a:rPr lang="en-US" sz="1600" dirty="0">
                <a:latin typeface="Consolas" pitchFamily="49" charset="0"/>
                <a:ea typeface="Calibri"/>
                <a:cs typeface="Times New Roman"/>
              </a:rPr>
              <a:t>&lt;</a:t>
            </a:r>
            <a:r>
              <a:rPr lang="en-US" sz="1600" dirty="0">
                <a:solidFill>
                  <a:srgbClr val="2B91AF"/>
                </a:solidFill>
                <a:latin typeface="Consolas" pitchFamily="49" charset="0"/>
                <a:ea typeface="Calibri"/>
                <a:cs typeface="Times New Roman"/>
              </a:rPr>
              <a:t>string</a:t>
            </a:r>
            <a:r>
              <a:rPr lang="en-US" sz="1600" dirty="0">
                <a:latin typeface="Consolas" pitchFamily="49" charset="0"/>
                <a:ea typeface="Calibri"/>
                <a:cs typeface="Times New Roman"/>
              </a:rPr>
              <a:t>&gt; </a:t>
            </a:r>
            <a:r>
              <a:rPr lang="en-US" sz="1600" dirty="0" err="1">
                <a:latin typeface="Consolas" pitchFamily="49" charset="0"/>
                <a:ea typeface="Calibri"/>
                <a:cs typeface="Times New Roman"/>
              </a:rPr>
              <a:t>strComp</a:t>
            </a:r>
            <a:r>
              <a:rPr lang="en-US" sz="1600" dirty="0">
                <a:latin typeface="Consolas" pitchFamily="49" charset="0"/>
                <a:ea typeface="Calibri"/>
                <a:cs typeface="Times New Roman"/>
              </a:rPr>
              <a:t> = </a:t>
            </a:r>
            <a:r>
              <a:rPr lang="en-US" sz="1600" dirty="0" err="1">
                <a:latin typeface="Consolas" pitchFamily="49" charset="0"/>
                <a:ea typeface="Calibri"/>
                <a:cs typeface="Times New Roman"/>
              </a:rPr>
              <a:t>objComp</a:t>
            </a:r>
            <a:r>
              <a:rPr lang="en-US" sz="1600" dirty="0">
                <a:latin typeface="Consolas" pitchFamily="49" charset="0"/>
                <a:ea typeface="Calibri"/>
                <a:cs typeface="Times New Roman"/>
              </a:rPr>
              <a:t>;</a:t>
            </a:r>
          </a:p>
        </p:txBody>
      </p:sp>
      <p:sp>
        <p:nvSpPr>
          <p:cNvPr id="24" name="Rounded Rectangular Callout 23"/>
          <p:cNvSpPr/>
          <p:nvPr/>
        </p:nvSpPr>
        <p:spPr>
          <a:xfrm>
            <a:off x="5334000" y="4038600"/>
            <a:ext cx="2286000" cy="685800"/>
          </a:xfrm>
          <a:prstGeom prst="wedgeRoundRectCallout">
            <a:avLst>
              <a:gd name="adj1" fmla="val -88271"/>
              <a:gd name="adj2" fmla="val 63301"/>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i="1" dirty="0"/>
              <a:t>in</a:t>
            </a:r>
            <a:r>
              <a:rPr lang="en-US" dirty="0"/>
              <a:t> </a:t>
            </a:r>
            <a:r>
              <a:rPr lang="en-US" dirty="0">
                <a:sym typeface="Wingdings" pitchFamily="2" charset="2"/>
              </a:rPr>
              <a:t>= </a:t>
            </a:r>
            <a:r>
              <a:rPr lang="en-US" dirty="0"/>
              <a:t>Contra-variant</a:t>
            </a:r>
            <a:br>
              <a:rPr lang="en-US" dirty="0">
                <a:sym typeface="Wingdings" pitchFamily="2" charset="2"/>
              </a:rPr>
            </a:br>
            <a:r>
              <a:rPr lang="en-US" dirty="0">
                <a:sym typeface="Wingdings" pitchFamily="2" charset="2"/>
              </a:rPr>
              <a:t>Input positions only</a:t>
            </a:r>
            <a:endParaRPr lang="en-US" dirty="0"/>
          </a:p>
        </p:txBody>
      </p:sp>
      <p:sp>
        <p:nvSpPr>
          <p:cNvPr id="26" name="Rounded Rectangular Callout 25"/>
          <p:cNvSpPr/>
          <p:nvPr/>
        </p:nvSpPr>
        <p:spPr>
          <a:xfrm>
            <a:off x="5334000" y="4876800"/>
            <a:ext cx="2286000" cy="685800"/>
          </a:xfrm>
          <a:prstGeom prst="wedgeRoundRectCallout">
            <a:avLst>
              <a:gd name="adj1" fmla="val -49372"/>
              <a:gd name="adj2" fmla="val 88856"/>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sym typeface="Wingdings" pitchFamily="2" charset="2"/>
              </a:rPr>
              <a:t>Can be treated as</a:t>
            </a:r>
            <a:br>
              <a:rPr lang="en-US" dirty="0">
                <a:sym typeface="Wingdings" pitchFamily="2" charset="2"/>
              </a:rPr>
            </a:br>
            <a:r>
              <a:rPr lang="en-US" dirty="0">
                <a:sym typeface="Wingdings" pitchFamily="2" charset="2"/>
              </a:rPr>
              <a:t>more derived</a:t>
            </a:r>
            <a:endParaRPr lang="en-US" dirty="0"/>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BAEF35E1-E8B4-4707-9B15-F4E1B030959E}" type="slidenum">
              <a:rPr lang="en-US" smtClean="0"/>
              <a:t>303</a:t>
            </a:fld>
            <a:endParaRPr lang="en-US"/>
          </a:p>
        </p:txBody>
      </p:sp>
    </p:spTree>
    <p:extLst>
      <p:ext uri="{BB962C8B-B14F-4D97-AF65-F5344CB8AC3E}">
        <p14:creationId xmlns:p14="http://schemas.microsoft.com/office/powerpoint/2010/main" val="152624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500"/>
                                        <p:tgtEl>
                                          <p:spTgt spid="39"/>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left)">
                                      <p:cBhvr>
                                        <p:cTn id="24" dur="2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200"/>
                                        <p:tgtEl>
                                          <p:spTgt spid="16"/>
                                        </p:tgtEl>
                                      </p:cBhvr>
                                    </p:animEffect>
                                  </p:childTnLst>
                                </p:cTn>
                              </p:par>
                            </p:childTnLst>
                          </p:cTn>
                        </p:par>
                        <p:par>
                          <p:cTn id="55" fill="hold">
                            <p:stCondLst>
                              <p:cond delay="200"/>
                            </p:stCondLst>
                            <p:childTnLst>
                              <p:par>
                                <p:cTn id="56" presetID="22" presetClass="entr" presetSubtype="8"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left)">
                                      <p:cBhvr>
                                        <p:cTn id="58" dur="2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animBg="1"/>
      <p:bldP spid="39" grpId="0" animBg="1"/>
      <p:bldP spid="42" grpId="0" animBg="1"/>
      <p:bldP spid="20" grpId="0" animBg="1"/>
      <p:bldP spid="43" grpId="0" animBg="1"/>
      <p:bldP spid="13" grpId="0" animBg="1"/>
      <p:bldP spid="15" grpId="0" animBg="1"/>
      <p:bldP spid="16" grpId="0" animBg="1"/>
      <p:bldP spid="17" grpId="0" animBg="1"/>
      <p:bldP spid="18" grpId="0" animBg="1"/>
      <p:bldP spid="24" grpId="0" animBg="1"/>
      <p:bldP spid="26" grpId="0" animBg="1"/>
    </p:bld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a:t>Variance in C# 4.0</a:t>
            </a:r>
            <a:endParaRPr lang="en-US" dirty="0"/>
          </a:p>
        </p:txBody>
      </p:sp>
      <p:sp>
        <p:nvSpPr>
          <p:cNvPr id="4" name="Text Placeholder 3"/>
          <p:cNvSpPr>
            <a:spLocks noGrp="1"/>
          </p:cNvSpPr>
          <p:nvPr>
            <p:ph idx="1"/>
          </p:nvPr>
        </p:nvSpPr>
        <p:spPr/>
        <p:txBody>
          <a:bodyPr>
            <a:normAutofit/>
          </a:bodyPr>
          <a:lstStyle/>
          <a:p>
            <a:r>
              <a:rPr lang="en-US" dirty="0"/>
              <a:t>Supported for interface and delegate types</a:t>
            </a:r>
          </a:p>
          <a:p>
            <a:r>
              <a:rPr lang="en-US" dirty="0"/>
              <a:t>“Statically checked definition-site variance”</a:t>
            </a:r>
          </a:p>
          <a:p>
            <a:r>
              <a:rPr lang="en-US" dirty="0"/>
              <a:t>Value types are always invariant</a:t>
            </a:r>
          </a:p>
          <a:p>
            <a:pPr lvl="1"/>
            <a:r>
              <a:rPr lang="en-US" b="1" dirty="0" err="1">
                <a:latin typeface="Consolas" pitchFamily="49" charset="0"/>
                <a:cs typeface="Consolas" pitchFamily="49" charset="0"/>
              </a:rPr>
              <a:t>IEnumerable</a:t>
            </a:r>
            <a:r>
              <a:rPr lang="en-US" b="1" dirty="0">
                <a:latin typeface="Consolas" pitchFamily="49" charset="0"/>
                <a:cs typeface="Consolas" pitchFamily="49" charset="0"/>
              </a:rPr>
              <a:t>&lt;</a:t>
            </a:r>
            <a:r>
              <a:rPr lang="en-US" b="1" dirty="0" err="1">
                <a:latin typeface="Consolas" pitchFamily="49" charset="0"/>
                <a:cs typeface="Consolas" pitchFamily="49" charset="0"/>
              </a:rPr>
              <a:t>int</a:t>
            </a:r>
            <a:r>
              <a:rPr lang="en-US" b="1" dirty="0">
                <a:latin typeface="Consolas" pitchFamily="49" charset="0"/>
                <a:cs typeface="Consolas" pitchFamily="49" charset="0"/>
              </a:rPr>
              <a:t>&gt;</a:t>
            </a:r>
            <a:r>
              <a:rPr lang="en-US" dirty="0"/>
              <a:t> </a:t>
            </a:r>
            <a:r>
              <a:rPr lang="en-US" i="1" dirty="0"/>
              <a:t>is not</a:t>
            </a:r>
            <a:r>
              <a:rPr lang="en-US" dirty="0"/>
              <a:t> </a:t>
            </a:r>
            <a:r>
              <a:rPr lang="en-US" b="1" dirty="0" err="1">
                <a:latin typeface="Consolas" pitchFamily="49" charset="0"/>
                <a:cs typeface="Consolas" pitchFamily="49" charset="0"/>
              </a:rPr>
              <a:t>IEnumerable</a:t>
            </a:r>
            <a:r>
              <a:rPr lang="en-US" b="1" dirty="0">
                <a:latin typeface="Consolas" pitchFamily="49" charset="0"/>
                <a:cs typeface="Consolas" pitchFamily="49" charset="0"/>
              </a:rPr>
              <a:t>&lt;object&gt;</a:t>
            </a:r>
          </a:p>
          <a:p>
            <a:pPr lvl="1"/>
            <a:r>
              <a:rPr lang="en-US" dirty="0"/>
              <a:t>Similar to existing rules for arrays</a:t>
            </a:r>
          </a:p>
          <a:p>
            <a:r>
              <a:rPr lang="en-US" b="1" dirty="0">
                <a:solidFill>
                  <a:srgbClr val="0070C0"/>
                </a:solidFill>
                <a:latin typeface="Consolas" pitchFamily="49" charset="0"/>
                <a:cs typeface="Consolas" pitchFamily="49" charset="0"/>
              </a:rPr>
              <a:t>ref</a:t>
            </a:r>
            <a:r>
              <a:rPr lang="en-US" dirty="0"/>
              <a:t> and </a:t>
            </a:r>
            <a:r>
              <a:rPr lang="en-US" b="1" dirty="0">
                <a:solidFill>
                  <a:srgbClr val="0070C0"/>
                </a:solidFill>
                <a:latin typeface="Consolas" pitchFamily="49" charset="0"/>
                <a:cs typeface="Consolas" pitchFamily="49" charset="0"/>
              </a:rPr>
              <a:t>out</a:t>
            </a:r>
            <a:r>
              <a:rPr lang="en-US" dirty="0"/>
              <a:t> parameters need invariant type</a:t>
            </a:r>
          </a:p>
        </p:txBody>
      </p:sp>
      <p:sp>
        <p:nvSpPr>
          <p:cNvPr id="2" name="Footer Placeholder 1"/>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BAEF35E1-E8B4-4707-9B15-F4E1B030959E}" type="slidenum">
              <a:rPr lang="en-US" smtClean="0"/>
              <a:t>304</a:t>
            </a:fld>
            <a:endParaRPr lang="en-US"/>
          </a:p>
        </p:txBody>
      </p:sp>
    </p:spTree>
    <p:extLst>
      <p:ext uri="{BB962C8B-B14F-4D97-AF65-F5344CB8AC3E}">
        <p14:creationId xmlns:p14="http://schemas.microsoft.com/office/powerpoint/2010/main" val="369723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dirty="0"/>
              <a:t>Variance in .NET Framework 4</a:t>
            </a:r>
            <a:endParaRPr lang="en-US" dirty="0"/>
          </a:p>
        </p:txBody>
      </p:sp>
      <p:sp>
        <p:nvSpPr>
          <p:cNvPr id="5" name="Rounded Rectangle 4"/>
          <p:cNvSpPr/>
          <p:nvPr/>
        </p:nvSpPr>
        <p:spPr>
          <a:xfrm>
            <a:off x="838201" y="1524000"/>
            <a:ext cx="7772400" cy="2362200"/>
          </a:xfrm>
          <a:prstGeom prst="roundRect">
            <a:avLst>
              <a:gd name="adj" fmla="val 8345"/>
            </a:avLst>
          </a:prstGeom>
          <a:ln/>
        </p:spPr>
        <p:style>
          <a:lnRef idx="0">
            <a:schemeClr val="accent2"/>
          </a:lnRef>
          <a:fillRef idx="3">
            <a:schemeClr val="accent2"/>
          </a:fillRef>
          <a:effectRef idx="3">
            <a:schemeClr val="accent2"/>
          </a:effectRef>
          <a:fontRef idx="minor">
            <a:schemeClr val="lt1"/>
          </a:fontRef>
        </p:style>
        <p:txBody>
          <a:bodyPr rtlCol="0" anchor="t" anchorCtr="0"/>
          <a:lstStyle/>
          <a:p>
            <a:pPr lvl="1">
              <a:buNone/>
            </a:pPr>
            <a:endParaRPr lang="en-US" sz="2000" dirty="0">
              <a:latin typeface="Consolas" pitchFamily="49" charset="0"/>
            </a:endParaRPr>
          </a:p>
          <a:p>
            <a:pPr lvl="1">
              <a:buNone/>
            </a:pPr>
            <a:r>
              <a:rPr lang="en-US" sz="2000" dirty="0" err="1">
                <a:latin typeface="Consolas" pitchFamily="49" charset="0"/>
              </a:rPr>
              <a:t>System.Collections.Generic.IEnumerable</a:t>
            </a:r>
            <a:r>
              <a:rPr lang="en-US" sz="2000" dirty="0">
                <a:latin typeface="Consolas" pitchFamily="49" charset="0"/>
              </a:rPr>
              <a:t>&lt;out T&gt;</a:t>
            </a:r>
          </a:p>
          <a:p>
            <a:pPr lvl="1">
              <a:buNone/>
            </a:pPr>
            <a:r>
              <a:rPr lang="en-US" sz="2000" dirty="0" err="1">
                <a:latin typeface="Consolas" pitchFamily="49" charset="0"/>
              </a:rPr>
              <a:t>System.Collections.Generic.IEnumerator</a:t>
            </a:r>
            <a:r>
              <a:rPr lang="en-US" sz="2000" dirty="0">
                <a:latin typeface="Consolas" pitchFamily="49" charset="0"/>
              </a:rPr>
              <a:t>&lt;out T&gt;</a:t>
            </a:r>
          </a:p>
          <a:p>
            <a:pPr lvl="1">
              <a:buNone/>
            </a:pPr>
            <a:r>
              <a:rPr lang="en-US" sz="2000" dirty="0" err="1">
                <a:latin typeface="Consolas" pitchFamily="49" charset="0"/>
              </a:rPr>
              <a:t>System.Linq.IQueryable</a:t>
            </a:r>
            <a:r>
              <a:rPr lang="en-US" sz="2000" dirty="0">
                <a:latin typeface="Consolas" pitchFamily="49" charset="0"/>
              </a:rPr>
              <a:t>&lt;out T&gt;</a:t>
            </a:r>
          </a:p>
          <a:p>
            <a:pPr lvl="1">
              <a:buNone/>
            </a:pPr>
            <a:r>
              <a:rPr lang="en-US" sz="2000" dirty="0" err="1">
                <a:latin typeface="Consolas" pitchFamily="49" charset="0"/>
              </a:rPr>
              <a:t>System.Collections.Generic.IComparer</a:t>
            </a:r>
            <a:r>
              <a:rPr lang="en-US" sz="2000" dirty="0">
                <a:latin typeface="Consolas" pitchFamily="49" charset="0"/>
              </a:rPr>
              <a:t>&lt;in T&gt;</a:t>
            </a:r>
          </a:p>
          <a:p>
            <a:pPr lvl="1">
              <a:buNone/>
            </a:pPr>
            <a:r>
              <a:rPr lang="en-US" sz="2000" dirty="0" err="1">
                <a:latin typeface="Consolas" pitchFamily="49" charset="0"/>
              </a:rPr>
              <a:t>System.Collections.Generic.IEqualityComparer</a:t>
            </a:r>
            <a:r>
              <a:rPr lang="en-US" sz="2000" dirty="0">
                <a:latin typeface="Consolas" pitchFamily="49" charset="0"/>
              </a:rPr>
              <a:t>&lt;in T&gt;</a:t>
            </a:r>
          </a:p>
          <a:p>
            <a:pPr lvl="1">
              <a:buNone/>
            </a:pPr>
            <a:r>
              <a:rPr lang="en-US" sz="2000" dirty="0" err="1">
                <a:latin typeface="Consolas" pitchFamily="49" charset="0"/>
              </a:rPr>
              <a:t>System.IComparable</a:t>
            </a:r>
            <a:r>
              <a:rPr lang="en-US" sz="2000" dirty="0">
                <a:latin typeface="Consolas" pitchFamily="49" charset="0"/>
              </a:rPr>
              <a:t>&lt;in T&gt;</a:t>
            </a:r>
          </a:p>
        </p:txBody>
      </p:sp>
      <p:sp>
        <p:nvSpPr>
          <p:cNvPr id="7" name="Rounded Rectangle 6"/>
          <p:cNvSpPr/>
          <p:nvPr/>
        </p:nvSpPr>
        <p:spPr>
          <a:xfrm>
            <a:off x="685800" y="1295400"/>
            <a:ext cx="2476919" cy="6096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latin typeface="Consolas" pitchFamily="49" charset="0"/>
              </a:rPr>
              <a:t>Interfaces</a:t>
            </a:r>
          </a:p>
        </p:txBody>
      </p:sp>
      <p:sp>
        <p:nvSpPr>
          <p:cNvPr id="10" name="Rounded Rectangle 9"/>
          <p:cNvSpPr/>
          <p:nvPr/>
        </p:nvSpPr>
        <p:spPr>
          <a:xfrm>
            <a:off x="838201" y="4343400"/>
            <a:ext cx="7772400" cy="2057400"/>
          </a:xfrm>
          <a:prstGeom prst="roundRect">
            <a:avLst>
              <a:gd name="adj" fmla="val 8345"/>
            </a:avLst>
          </a:prstGeom>
          <a:ln/>
        </p:spPr>
        <p:style>
          <a:lnRef idx="0">
            <a:schemeClr val="accent4"/>
          </a:lnRef>
          <a:fillRef idx="3">
            <a:schemeClr val="accent4"/>
          </a:fillRef>
          <a:effectRef idx="3">
            <a:schemeClr val="accent4"/>
          </a:effectRef>
          <a:fontRef idx="minor">
            <a:schemeClr val="lt1"/>
          </a:fontRef>
        </p:style>
        <p:txBody>
          <a:bodyPr rtlCol="0" anchor="t" anchorCtr="0"/>
          <a:lstStyle/>
          <a:p>
            <a:pPr lvl="1">
              <a:buNone/>
            </a:pPr>
            <a:endParaRPr lang="en-US" sz="2000" dirty="0">
              <a:latin typeface="Consolas" pitchFamily="49" charset="0"/>
            </a:endParaRPr>
          </a:p>
          <a:p>
            <a:pPr lvl="1">
              <a:buNone/>
            </a:pPr>
            <a:r>
              <a:rPr lang="en-US" sz="2000" dirty="0" err="1">
                <a:latin typeface="Consolas" pitchFamily="49" charset="0"/>
              </a:rPr>
              <a:t>System.Func</a:t>
            </a:r>
            <a:r>
              <a:rPr lang="en-US" sz="2000" dirty="0">
                <a:latin typeface="Consolas" pitchFamily="49" charset="0"/>
              </a:rPr>
              <a:t>&lt;in T, …, out R&gt;</a:t>
            </a:r>
          </a:p>
          <a:p>
            <a:pPr lvl="1">
              <a:buNone/>
            </a:pPr>
            <a:r>
              <a:rPr lang="en-US" sz="2000" dirty="0" err="1">
                <a:latin typeface="Consolas" pitchFamily="49" charset="0"/>
              </a:rPr>
              <a:t>System.Action</a:t>
            </a:r>
            <a:r>
              <a:rPr lang="en-US" sz="2000" dirty="0">
                <a:latin typeface="Consolas" pitchFamily="49" charset="0"/>
              </a:rPr>
              <a:t>&lt;in T, …&gt;</a:t>
            </a:r>
          </a:p>
          <a:p>
            <a:pPr lvl="1">
              <a:buNone/>
            </a:pPr>
            <a:r>
              <a:rPr lang="en-US" sz="2000" dirty="0" err="1">
                <a:latin typeface="Consolas" pitchFamily="49" charset="0"/>
              </a:rPr>
              <a:t>System.Predicate</a:t>
            </a:r>
            <a:r>
              <a:rPr lang="en-US" sz="2000" dirty="0">
                <a:latin typeface="Consolas" pitchFamily="49" charset="0"/>
              </a:rPr>
              <a:t>&lt;in T&gt;</a:t>
            </a:r>
          </a:p>
          <a:p>
            <a:pPr lvl="1">
              <a:buNone/>
            </a:pPr>
            <a:r>
              <a:rPr lang="en-US" sz="2000" dirty="0" err="1">
                <a:latin typeface="Consolas" pitchFamily="49" charset="0"/>
              </a:rPr>
              <a:t>System.Comparison</a:t>
            </a:r>
            <a:r>
              <a:rPr lang="en-US" sz="2000" dirty="0">
                <a:latin typeface="Consolas" pitchFamily="49" charset="0"/>
              </a:rPr>
              <a:t>&lt;in T&gt;</a:t>
            </a:r>
          </a:p>
          <a:p>
            <a:pPr lvl="1">
              <a:buNone/>
            </a:pPr>
            <a:r>
              <a:rPr lang="en-US" sz="2000" dirty="0" err="1">
                <a:latin typeface="Consolas" pitchFamily="49" charset="0"/>
              </a:rPr>
              <a:t>System.EventHandler</a:t>
            </a:r>
            <a:r>
              <a:rPr lang="en-US" sz="2000" dirty="0">
                <a:latin typeface="Consolas" pitchFamily="49" charset="0"/>
              </a:rPr>
              <a:t>&lt;in T&gt;</a:t>
            </a:r>
          </a:p>
        </p:txBody>
      </p:sp>
      <p:sp>
        <p:nvSpPr>
          <p:cNvPr id="11" name="Rounded Rectangle 10"/>
          <p:cNvSpPr/>
          <p:nvPr/>
        </p:nvSpPr>
        <p:spPr>
          <a:xfrm>
            <a:off x="685800" y="4038600"/>
            <a:ext cx="2476919" cy="609600"/>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dirty="0">
                <a:latin typeface="Consolas" pitchFamily="49" charset="0"/>
              </a:rPr>
              <a:t>Delegates</a:t>
            </a:r>
          </a:p>
        </p:txBody>
      </p:sp>
      <p:sp>
        <p:nvSpPr>
          <p:cNvPr id="3" name="Footer Placeholder 2"/>
          <p:cNvSpPr>
            <a:spLocks noGrp="1"/>
          </p:cNvSpPr>
          <p:nvPr>
            <p:ph type="ftr" sz="quarter" idx="11"/>
          </p:nvPr>
        </p:nvSpPr>
        <p:spPr/>
        <p:txBody>
          <a:bodyPr/>
          <a:lstStyle/>
          <a:p>
            <a:r>
              <a:rPr lang="en-US"/>
              <a:t>(C)2011 by Pavel Yosifovich</a:t>
            </a:r>
          </a:p>
        </p:txBody>
      </p:sp>
      <p:sp>
        <p:nvSpPr>
          <p:cNvPr id="6" name="Slide Number Placeholder 5"/>
          <p:cNvSpPr>
            <a:spLocks noGrp="1"/>
          </p:cNvSpPr>
          <p:nvPr>
            <p:ph type="sldNum" sz="quarter" idx="12"/>
          </p:nvPr>
        </p:nvSpPr>
        <p:spPr/>
        <p:txBody>
          <a:bodyPr/>
          <a:lstStyle/>
          <a:p>
            <a:fld id="{BAEF35E1-E8B4-4707-9B15-F4E1B030959E}" type="slidenum">
              <a:rPr lang="en-US" smtClean="0"/>
              <a:t>305</a:t>
            </a:fld>
            <a:endParaRPr lang="en-US"/>
          </a:p>
        </p:txBody>
      </p:sp>
    </p:spTree>
    <p:extLst>
      <p:ext uri="{BB962C8B-B14F-4D97-AF65-F5344CB8AC3E}">
        <p14:creationId xmlns:p14="http://schemas.microsoft.com/office/powerpoint/2010/main" val="423673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 Evolution</a:t>
            </a:r>
          </a:p>
        </p:txBody>
      </p:sp>
      <p:sp>
        <p:nvSpPr>
          <p:cNvPr id="33" name="Text Box 15"/>
          <p:cNvSpPr txBox="1">
            <a:spLocks noChangeArrowheads="1"/>
          </p:cNvSpPr>
          <p:nvPr/>
        </p:nvSpPr>
        <p:spPr bwMode="auto">
          <a:xfrm>
            <a:off x="1364650" y="5592539"/>
            <a:ext cx="888941" cy="427161"/>
          </a:xfrm>
          <a:prstGeom prst="rect">
            <a:avLst/>
          </a:prstGeom>
          <a:noFill/>
          <a:ln w="19050" algn="ctr">
            <a:noFill/>
            <a:miter lim="800000"/>
            <a:headEnd/>
            <a:tailEnd/>
          </a:ln>
          <a:effectLst/>
        </p:spPr>
        <p:txBody>
          <a:bodyPr wrap="none" lIns="87747" tIns="43875" rIns="87747" bIns="43875">
            <a:spAutoFit/>
          </a:bodyPr>
          <a:lstStyle/>
          <a:p>
            <a:pPr algn="r"/>
            <a:r>
              <a:rPr lang="en-US" sz="2200" dirty="0">
                <a:effectLst/>
                <a:ea typeface="Segoe UI" pitchFamily="34" charset="0"/>
                <a:cs typeface="Segoe UI" pitchFamily="34" charset="0"/>
              </a:rPr>
              <a:t>C# 1.0</a:t>
            </a:r>
          </a:p>
        </p:txBody>
      </p:sp>
      <p:sp>
        <p:nvSpPr>
          <p:cNvPr id="36" name="Text Box 18"/>
          <p:cNvSpPr txBox="1">
            <a:spLocks noChangeArrowheads="1"/>
          </p:cNvSpPr>
          <p:nvPr/>
        </p:nvSpPr>
        <p:spPr bwMode="auto">
          <a:xfrm>
            <a:off x="2895600" y="5897339"/>
            <a:ext cx="3784291" cy="427161"/>
          </a:xfrm>
          <a:prstGeom prst="rect">
            <a:avLst/>
          </a:prstGeom>
          <a:noFill/>
          <a:ln w="19050" algn="ctr">
            <a:noFill/>
            <a:miter lim="800000"/>
            <a:headEnd/>
            <a:tailEnd/>
          </a:ln>
          <a:effectLst/>
        </p:spPr>
        <p:txBody>
          <a:bodyPr lIns="87747" tIns="43875" rIns="87747" bIns="43875">
            <a:spAutoFit/>
          </a:bodyPr>
          <a:lstStyle/>
          <a:p>
            <a:pPr algn="l"/>
            <a:r>
              <a:rPr lang="en-US" sz="2200" dirty="0">
                <a:effectLst/>
                <a:ea typeface="Segoe UI" pitchFamily="34" charset="0"/>
                <a:cs typeface="Segoe UI" pitchFamily="34" charset="0"/>
              </a:rPr>
              <a:t>Managed Code</a:t>
            </a:r>
          </a:p>
        </p:txBody>
      </p:sp>
      <p:cxnSp>
        <p:nvCxnSpPr>
          <p:cNvPr id="23" name="Straight Arrow Connector 22"/>
          <p:cNvCxnSpPr>
            <a:stCxn id="21" idx="0"/>
            <a:endCxn id="47" idx="4"/>
          </p:cNvCxnSpPr>
          <p:nvPr/>
        </p:nvCxnSpPr>
        <p:spPr>
          <a:xfrm flipV="1">
            <a:off x="2563629" y="5270827"/>
            <a:ext cx="355798" cy="623021"/>
          </a:xfrm>
          <a:prstGeom prst="straightConnector1">
            <a:avLst/>
          </a:prstGeom>
          <a:ln w="25400">
            <a:solidFill>
              <a:schemeClr val="tx1"/>
            </a:solidFill>
            <a:tailEnd type="triangle" w="lg" len="lg"/>
          </a:ln>
        </p:spPr>
        <p:style>
          <a:lnRef idx="3">
            <a:schemeClr val="accent3"/>
          </a:lnRef>
          <a:fillRef idx="0">
            <a:schemeClr val="accent3"/>
          </a:fillRef>
          <a:effectRef idx="2">
            <a:schemeClr val="accent3"/>
          </a:effectRef>
          <a:fontRef idx="minor">
            <a:schemeClr val="tx1"/>
          </a:fontRef>
        </p:style>
      </p:cxnSp>
      <p:sp>
        <p:nvSpPr>
          <p:cNvPr id="21" name="Oval 20"/>
          <p:cNvSpPr/>
          <p:nvPr/>
        </p:nvSpPr>
        <p:spPr bwMode="auto">
          <a:xfrm rot="1921981">
            <a:off x="2222593" y="5858741"/>
            <a:ext cx="437477" cy="461144"/>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Text Box 16"/>
          <p:cNvSpPr txBox="1">
            <a:spLocks noChangeArrowheads="1"/>
          </p:cNvSpPr>
          <p:nvPr/>
        </p:nvSpPr>
        <p:spPr bwMode="auto">
          <a:xfrm>
            <a:off x="1821969" y="4525739"/>
            <a:ext cx="888941" cy="427161"/>
          </a:xfrm>
          <a:prstGeom prst="rect">
            <a:avLst/>
          </a:prstGeom>
          <a:noFill/>
          <a:ln w="19050" algn="ctr">
            <a:noFill/>
            <a:miter lim="800000"/>
            <a:headEnd/>
            <a:tailEnd/>
          </a:ln>
          <a:effectLst/>
        </p:spPr>
        <p:txBody>
          <a:bodyPr wrap="none" lIns="87747" tIns="43875" rIns="87747" bIns="43875">
            <a:spAutoFit/>
          </a:bodyPr>
          <a:lstStyle/>
          <a:p>
            <a:pPr algn="r"/>
            <a:r>
              <a:rPr lang="en-US" sz="2200" dirty="0">
                <a:effectLst/>
                <a:ea typeface="Segoe UI" pitchFamily="34" charset="0"/>
                <a:cs typeface="Segoe UI" pitchFamily="34" charset="0"/>
              </a:rPr>
              <a:t>C# 2.0</a:t>
            </a:r>
          </a:p>
        </p:txBody>
      </p:sp>
      <p:sp>
        <p:nvSpPr>
          <p:cNvPr id="37" name="Text Box 19"/>
          <p:cNvSpPr txBox="1">
            <a:spLocks noChangeArrowheads="1"/>
          </p:cNvSpPr>
          <p:nvPr/>
        </p:nvSpPr>
        <p:spPr bwMode="auto">
          <a:xfrm>
            <a:off x="3352800" y="4830538"/>
            <a:ext cx="3525985" cy="427161"/>
          </a:xfrm>
          <a:prstGeom prst="rect">
            <a:avLst/>
          </a:prstGeom>
          <a:noFill/>
          <a:ln w="19050" algn="ctr">
            <a:noFill/>
            <a:miter lim="800000"/>
            <a:headEnd/>
            <a:tailEnd/>
          </a:ln>
          <a:effectLst/>
        </p:spPr>
        <p:txBody>
          <a:bodyPr lIns="87747" tIns="43875" rIns="87747" bIns="43875">
            <a:spAutoFit/>
          </a:bodyPr>
          <a:lstStyle/>
          <a:p>
            <a:pPr algn="l"/>
            <a:r>
              <a:rPr lang="en-US" sz="2200" dirty="0">
                <a:effectLst/>
                <a:ea typeface="Segoe UI" pitchFamily="34" charset="0"/>
                <a:cs typeface="Segoe UI" pitchFamily="34" charset="0"/>
              </a:rPr>
              <a:t>Generics</a:t>
            </a:r>
          </a:p>
        </p:txBody>
      </p:sp>
      <p:cxnSp>
        <p:nvCxnSpPr>
          <p:cNvPr id="46" name="Straight Arrow Connector 45"/>
          <p:cNvCxnSpPr>
            <a:stCxn id="47" idx="0"/>
            <a:endCxn id="49" idx="4"/>
          </p:cNvCxnSpPr>
          <p:nvPr/>
        </p:nvCxnSpPr>
        <p:spPr>
          <a:xfrm flipV="1">
            <a:off x="3161929" y="4308520"/>
            <a:ext cx="370518" cy="574719"/>
          </a:xfrm>
          <a:prstGeom prst="straightConnector1">
            <a:avLst/>
          </a:prstGeom>
          <a:ln w="25400">
            <a:solidFill>
              <a:schemeClr val="tx1"/>
            </a:solidFill>
            <a:tailEnd type="triangle" w="lg" len="lg"/>
          </a:ln>
        </p:spPr>
        <p:style>
          <a:lnRef idx="3">
            <a:schemeClr val="accent3"/>
          </a:lnRef>
          <a:fillRef idx="0">
            <a:schemeClr val="accent3"/>
          </a:fillRef>
          <a:effectRef idx="2">
            <a:schemeClr val="accent3"/>
          </a:effectRef>
          <a:fontRef idx="minor">
            <a:schemeClr val="tx1"/>
          </a:fontRef>
        </p:style>
      </p:cxnSp>
      <p:sp>
        <p:nvSpPr>
          <p:cNvPr id="47" name="Oval 46"/>
          <p:cNvSpPr/>
          <p:nvPr/>
        </p:nvSpPr>
        <p:spPr bwMode="auto">
          <a:xfrm rot="1921981">
            <a:off x="2819373" y="4848433"/>
            <a:ext cx="442610" cy="45720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5" name="Text Box 17"/>
          <p:cNvSpPr txBox="1">
            <a:spLocks noChangeArrowheads="1"/>
          </p:cNvSpPr>
          <p:nvPr/>
        </p:nvSpPr>
        <p:spPr bwMode="auto">
          <a:xfrm>
            <a:off x="2463859" y="3717577"/>
            <a:ext cx="888941" cy="427161"/>
          </a:xfrm>
          <a:prstGeom prst="rect">
            <a:avLst/>
          </a:prstGeom>
          <a:noFill/>
          <a:ln w="19050" algn="ctr">
            <a:noFill/>
            <a:miter lim="800000"/>
            <a:headEnd/>
            <a:tailEnd/>
          </a:ln>
          <a:effectLst/>
        </p:spPr>
        <p:txBody>
          <a:bodyPr wrap="none" lIns="87747" tIns="43875" rIns="87747" bIns="43875">
            <a:spAutoFit/>
          </a:bodyPr>
          <a:lstStyle/>
          <a:p>
            <a:pPr algn="r"/>
            <a:r>
              <a:rPr lang="en-US" sz="2200" dirty="0">
                <a:effectLst/>
                <a:ea typeface="Segoe UI" pitchFamily="34" charset="0"/>
                <a:cs typeface="Segoe UI" pitchFamily="34" charset="0"/>
              </a:rPr>
              <a:t>C# 3.0</a:t>
            </a:r>
          </a:p>
        </p:txBody>
      </p:sp>
      <p:sp>
        <p:nvSpPr>
          <p:cNvPr id="38" name="Text Box 20"/>
          <p:cNvSpPr txBox="1">
            <a:spLocks noChangeArrowheads="1"/>
          </p:cNvSpPr>
          <p:nvPr/>
        </p:nvSpPr>
        <p:spPr bwMode="auto">
          <a:xfrm>
            <a:off x="3905056" y="3869977"/>
            <a:ext cx="3562544" cy="427161"/>
          </a:xfrm>
          <a:prstGeom prst="rect">
            <a:avLst/>
          </a:prstGeom>
          <a:noFill/>
          <a:ln w="19050" algn="ctr">
            <a:noFill/>
            <a:miter lim="800000"/>
            <a:headEnd/>
            <a:tailEnd/>
          </a:ln>
          <a:effectLst/>
        </p:spPr>
        <p:txBody>
          <a:bodyPr wrap="square" lIns="87747" tIns="43875" rIns="87747" bIns="43875">
            <a:spAutoFit/>
          </a:bodyPr>
          <a:lstStyle/>
          <a:p>
            <a:r>
              <a:rPr lang="en-US" sz="2200" dirty="0">
                <a:effectLst/>
                <a:ea typeface="Segoe UI" pitchFamily="34" charset="0"/>
                <a:cs typeface="Segoe UI" pitchFamily="34" charset="0"/>
              </a:rPr>
              <a:t>Language Integrated Query</a:t>
            </a:r>
          </a:p>
        </p:txBody>
      </p:sp>
      <p:cxnSp>
        <p:nvCxnSpPr>
          <p:cNvPr id="48" name="Straight Arrow Connector 47"/>
          <p:cNvCxnSpPr>
            <a:stCxn id="49" idx="0"/>
            <a:endCxn id="51" idx="4"/>
          </p:cNvCxnSpPr>
          <p:nvPr/>
        </p:nvCxnSpPr>
        <p:spPr>
          <a:xfrm flipV="1">
            <a:off x="3774949" y="3301228"/>
            <a:ext cx="364001" cy="619704"/>
          </a:xfrm>
          <a:prstGeom prst="straightConnector1">
            <a:avLst/>
          </a:prstGeom>
          <a:ln w="25400">
            <a:solidFill>
              <a:schemeClr val="tx1"/>
            </a:solidFill>
            <a:tailEnd type="triangle" w="lg" len="lg"/>
          </a:ln>
        </p:spPr>
        <p:style>
          <a:lnRef idx="3">
            <a:schemeClr val="accent3"/>
          </a:lnRef>
          <a:fillRef idx="0">
            <a:schemeClr val="accent3"/>
          </a:fillRef>
          <a:effectRef idx="2">
            <a:schemeClr val="accent3"/>
          </a:effectRef>
          <a:fontRef idx="minor">
            <a:schemeClr val="tx1"/>
          </a:fontRef>
        </p:style>
      </p:cxnSp>
      <p:sp>
        <p:nvSpPr>
          <p:cNvPr id="49" name="Oval 48"/>
          <p:cNvSpPr/>
          <p:nvPr/>
        </p:nvSpPr>
        <p:spPr bwMode="auto">
          <a:xfrm rot="1921981">
            <a:off x="3432393" y="3886126"/>
            <a:ext cx="442610" cy="4572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1" name="Text Box 17"/>
          <p:cNvSpPr txBox="1">
            <a:spLocks noChangeArrowheads="1"/>
          </p:cNvSpPr>
          <p:nvPr/>
        </p:nvSpPr>
        <p:spPr bwMode="auto">
          <a:xfrm>
            <a:off x="2997259" y="2726977"/>
            <a:ext cx="888941" cy="427161"/>
          </a:xfrm>
          <a:prstGeom prst="rect">
            <a:avLst/>
          </a:prstGeom>
          <a:noFill/>
          <a:ln w="19050" algn="ctr">
            <a:noFill/>
            <a:miter lim="800000"/>
            <a:headEnd/>
            <a:tailEnd/>
          </a:ln>
          <a:effectLst/>
        </p:spPr>
        <p:txBody>
          <a:bodyPr wrap="none" lIns="87747" tIns="43875" rIns="87747" bIns="43875">
            <a:spAutoFit/>
          </a:bodyPr>
          <a:lstStyle/>
          <a:p>
            <a:pPr algn="r"/>
            <a:r>
              <a:rPr lang="en-US" sz="2200" dirty="0">
                <a:effectLst/>
                <a:ea typeface="Segoe UI" pitchFamily="34" charset="0"/>
                <a:cs typeface="Segoe UI" pitchFamily="34" charset="0"/>
              </a:rPr>
              <a:t>C# 4.0</a:t>
            </a:r>
          </a:p>
        </p:txBody>
      </p:sp>
      <p:sp>
        <p:nvSpPr>
          <p:cNvPr id="42" name="Text Box 20"/>
          <p:cNvSpPr txBox="1">
            <a:spLocks noChangeArrowheads="1"/>
          </p:cNvSpPr>
          <p:nvPr/>
        </p:nvSpPr>
        <p:spPr bwMode="auto">
          <a:xfrm>
            <a:off x="4612140" y="2879377"/>
            <a:ext cx="2779260" cy="427161"/>
          </a:xfrm>
          <a:prstGeom prst="rect">
            <a:avLst/>
          </a:prstGeom>
          <a:noFill/>
          <a:ln w="19050" algn="ctr">
            <a:noFill/>
            <a:miter lim="800000"/>
            <a:headEnd/>
            <a:tailEnd/>
          </a:ln>
          <a:effectLst/>
        </p:spPr>
        <p:txBody>
          <a:bodyPr wrap="square" lIns="87747" tIns="43875" rIns="87747" bIns="43875">
            <a:spAutoFit/>
          </a:bodyPr>
          <a:lstStyle/>
          <a:p>
            <a:r>
              <a:rPr lang="en-US" sz="2200" dirty="0">
                <a:effectLst/>
                <a:ea typeface="Segoe UI" pitchFamily="34" charset="0"/>
                <a:cs typeface="Segoe UI" pitchFamily="34" charset="0"/>
              </a:rPr>
              <a:t>Dynamic Typing</a:t>
            </a:r>
          </a:p>
        </p:txBody>
      </p:sp>
      <p:cxnSp>
        <p:nvCxnSpPr>
          <p:cNvPr id="50" name="Straight Arrow Connector 49"/>
          <p:cNvCxnSpPr>
            <a:stCxn id="51" idx="0"/>
          </p:cNvCxnSpPr>
          <p:nvPr/>
        </p:nvCxnSpPr>
        <p:spPr>
          <a:xfrm flipV="1">
            <a:off x="4378188" y="2300289"/>
            <a:ext cx="365816" cy="618568"/>
          </a:xfrm>
          <a:prstGeom prst="straightConnector1">
            <a:avLst/>
          </a:prstGeom>
          <a:ln w="25400">
            <a:solidFill>
              <a:schemeClr val="tx1"/>
            </a:solidFill>
            <a:tailEnd type="triangle" w="lg" len="lg"/>
          </a:ln>
        </p:spPr>
        <p:style>
          <a:lnRef idx="3">
            <a:schemeClr val="accent3"/>
          </a:lnRef>
          <a:fillRef idx="0">
            <a:schemeClr val="accent3"/>
          </a:fillRef>
          <a:effectRef idx="2">
            <a:schemeClr val="accent3"/>
          </a:effectRef>
          <a:fontRef idx="minor">
            <a:schemeClr val="tx1"/>
          </a:fontRef>
        </p:style>
      </p:cxnSp>
      <p:sp>
        <p:nvSpPr>
          <p:cNvPr id="51" name="Oval 50"/>
          <p:cNvSpPr/>
          <p:nvPr/>
        </p:nvSpPr>
        <p:spPr bwMode="auto">
          <a:xfrm rot="1921981">
            <a:off x="4037264" y="2884520"/>
            <a:ext cx="442610" cy="451045"/>
          </a:xfrm>
          <a:prstGeom prst="ellipse">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Footer Placeholder 1"/>
          <p:cNvSpPr>
            <a:spLocks noGrp="1"/>
          </p:cNvSpPr>
          <p:nvPr>
            <p:ph type="ftr" sz="quarter" idx="11"/>
          </p:nvPr>
        </p:nvSpPr>
        <p:spPr/>
        <p:txBody>
          <a:bodyPr/>
          <a:lstStyle/>
          <a:p>
            <a:r>
              <a:rPr lang="en-US"/>
              <a:t>(C)2011 by Pavel Yosifovich</a:t>
            </a:r>
          </a:p>
        </p:txBody>
      </p:sp>
      <p:sp>
        <p:nvSpPr>
          <p:cNvPr id="3" name="Slide Number Placeholder 2"/>
          <p:cNvSpPr>
            <a:spLocks noGrp="1"/>
          </p:cNvSpPr>
          <p:nvPr>
            <p:ph type="sldNum" sz="quarter" idx="12"/>
          </p:nvPr>
        </p:nvSpPr>
        <p:spPr/>
        <p:txBody>
          <a:bodyPr/>
          <a:lstStyle/>
          <a:p>
            <a:fld id="{301210FF-26AF-45AE-9015-DF8621E89FCE}" type="slidenum">
              <a:rPr lang="en-US" smtClean="0"/>
              <a:t>306</a:t>
            </a:fld>
            <a:endParaRPr lang="en-US"/>
          </a:p>
        </p:txBody>
      </p:sp>
    </p:spTree>
    <p:extLst>
      <p:ext uri="{BB962C8B-B14F-4D97-AF65-F5344CB8AC3E}">
        <p14:creationId xmlns:p14="http://schemas.microsoft.com/office/powerpoint/2010/main" val="3763080336"/>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Trends</a:t>
            </a:r>
          </a:p>
        </p:txBody>
      </p:sp>
      <p:sp>
        <p:nvSpPr>
          <p:cNvPr id="3" name="Content Placeholder 2"/>
          <p:cNvSpPr>
            <a:spLocks noGrp="1"/>
          </p:cNvSpPr>
          <p:nvPr>
            <p:ph idx="4294967295"/>
          </p:nvPr>
        </p:nvSpPr>
        <p:spPr>
          <a:xfrm>
            <a:off x="457200" y="1600200"/>
            <a:ext cx="8229600" cy="3828740"/>
          </a:xfrm>
          <a:prstGeom prst="rect">
            <a:avLst/>
          </a:prstGeom>
        </p:spPr>
        <p:txBody>
          <a:bodyPr>
            <a:normAutofit fontScale="85000" lnSpcReduction="10000"/>
          </a:bodyPr>
          <a:lstStyle/>
          <a:p>
            <a:r>
              <a:rPr lang="en-US" dirty="0"/>
              <a:t>Increasingly connected applications</a:t>
            </a:r>
          </a:p>
          <a:p>
            <a:pPr lvl="1"/>
            <a:r>
              <a:rPr lang="en-US" dirty="0"/>
              <a:t>More latency</a:t>
            </a:r>
          </a:p>
          <a:p>
            <a:pPr lvl="1"/>
            <a:r>
              <a:rPr lang="en-US" dirty="0"/>
              <a:t>More UI responsiveness problems</a:t>
            </a:r>
          </a:p>
          <a:p>
            <a:pPr lvl="1"/>
            <a:r>
              <a:rPr lang="en-US" dirty="0"/>
              <a:t>More scalability issues</a:t>
            </a:r>
          </a:p>
          <a:p>
            <a:pPr lvl="1"/>
            <a:endParaRPr lang="en-US" dirty="0"/>
          </a:p>
          <a:p>
            <a:r>
              <a:rPr lang="en-US" dirty="0">
                <a:sym typeface="Wingdings" pitchFamily="2" charset="2"/>
              </a:rPr>
              <a:t>Asynchronous programming</a:t>
            </a:r>
            <a:endParaRPr lang="en-US" dirty="0"/>
          </a:p>
          <a:p>
            <a:pPr lvl="1"/>
            <a:r>
              <a:rPr lang="en-US" dirty="0"/>
              <a:t>Becoming the norm in responsive, scalable apps</a:t>
            </a:r>
          </a:p>
          <a:p>
            <a:pPr lvl="1"/>
            <a:r>
              <a:rPr lang="en-US" dirty="0" err="1"/>
              <a:t>Async</a:t>
            </a:r>
            <a:r>
              <a:rPr lang="en-US" dirty="0"/>
              <a:t>-only APIs, e.g. JavaScript and Silverlight</a:t>
            </a:r>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301210FF-26AF-45AE-9015-DF8621E89FCE}" type="slidenum">
              <a:rPr lang="en-US" smtClean="0"/>
              <a:t>307</a:t>
            </a:fld>
            <a:endParaRPr lang="en-US"/>
          </a:p>
        </p:txBody>
      </p:sp>
    </p:spTree>
    <p:extLst>
      <p:ext uri="{BB962C8B-B14F-4D97-AF65-F5344CB8AC3E}">
        <p14:creationId xmlns:p14="http://schemas.microsoft.com/office/powerpoint/2010/main" val="235517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 Evolution</a:t>
            </a:r>
          </a:p>
        </p:txBody>
      </p:sp>
      <p:sp>
        <p:nvSpPr>
          <p:cNvPr id="33" name="Text Box 15"/>
          <p:cNvSpPr txBox="1">
            <a:spLocks noChangeArrowheads="1"/>
          </p:cNvSpPr>
          <p:nvPr/>
        </p:nvSpPr>
        <p:spPr bwMode="auto">
          <a:xfrm>
            <a:off x="1364650" y="5668739"/>
            <a:ext cx="888941" cy="427161"/>
          </a:xfrm>
          <a:prstGeom prst="rect">
            <a:avLst/>
          </a:prstGeom>
          <a:noFill/>
          <a:ln w="19050" algn="ctr">
            <a:noFill/>
            <a:miter lim="800000"/>
            <a:headEnd/>
            <a:tailEnd/>
          </a:ln>
          <a:effectLst/>
        </p:spPr>
        <p:txBody>
          <a:bodyPr wrap="none" lIns="87747" tIns="43875" rIns="87747" bIns="43875">
            <a:spAutoFit/>
          </a:bodyPr>
          <a:lstStyle/>
          <a:p>
            <a:pPr algn="r"/>
            <a:r>
              <a:rPr lang="en-US" sz="2200" dirty="0">
                <a:effectLst/>
                <a:ea typeface="Segoe UI" pitchFamily="34" charset="0"/>
                <a:cs typeface="Segoe UI" pitchFamily="34" charset="0"/>
              </a:rPr>
              <a:t>C# 1.0</a:t>
            </a:r>
          </a:p>
        </p:txBody>
      </p:sp>
      <p:sp>
        <p:nvSpPr>
          <p:cNvPr id="36" name="Text Box 18"/>
          <p:cNvSpPr txBox="1">
            <a:spLocks noChangeArrowheads="1"/>
          </p:cNvSpPr>
          <p:nvPr/>
        </p:nvSpPr>
        <p:spPr bwMode="auto">
          <a:xfrm>
            <a:off x="2895600" y="5973539"/>
            <a:ext cx="3784291" cy="427161"/>
          </a:xfrm>
          <a:prstGeom prst="rect">
            <a:avLst/>
          </a:prstGeom>
          <a:noFill/>
          <a:ln w="19050" algn="ctr">
            <a:noFill/>
            <a:miter lim="800000"/>
            <a:headEnd/>
            <a:tailEnd/>
          </a:ln>
          <a:effectLst/>
        </p:spPr>
        <p:txBody>
          <a:bodyPr lIns="87747" tIns="43875" rIns="87747" bIns="43875">
            <a:spAutoFit/>
          </a:bodyPr>
          <a:lstStyle/>
          <a:p>
            <a:pPr algn="l"/>
            <a:r>
              <a:rPr lang="en-US" sz="2200" dirty="0">
                <a:effectLst/>
                <a:ea typeface="Segoe UI" pitchFamily="34" charset="0"/>
                <a:cs typeface="Segoe UI" pitchFamily="34" charset="0"/>
              </a:rPr>
              <a:t>Managed Code</a:t>
            </a:r>
          </a:p>
        </p:txBody>
      </p:sp>
      <p:cxnSp>
        <p:nvCxnSpPr>
          <p:cNvPr id="23" name="Straight Arrow Connector 22"/>
          <p:cNvCxnSpPr>
            <a:stCxn id="21" idx="0"/>
            <a:endCxn id="47" idx="4"/>
          </p:cNvCxnSpPr>
          <p:nvPr/>
        </p:nvCxnSpPr>
        <p:spPr>
          <a:xfrm flipV="1">
            <a:off x="2563629" y="5347027"/>
            <a:ext cx="355798" cy="623021"/>
          </a:xfrm>
          <a:prstGeom prst="straightConnector1">
            <a:avLst/>
          </a:prstGeom>
          <a:ln w="25400">
            <a:solidFill>
              <a:schemeClr val="tx1"/>
            </a:solidFill>
            <a:tailEnd type="triangle" w="lg" len="lg"/>
          </a:ln>
        </p:spPr>
        <p:style>
          <a:lnRef idx="3">
            <a:schemeClr val="accent3"/>
          </a:lnRef>
          <a:fillRef idx="0">
            <a:schemeClr val="accent3"/>
          </a:fillRef>
          <a:effectRef idx="2">
            <a:schemeClr val="accent3"/>
          </a:effectRef>
          <a:fontRef idx="minor">
            <a:schemeClr val="tx1"/>
          </a:fontRef>
        </p:style>
      </p:cxnSp>
      <p:sp>
        <p:nvSpPr>
          <p:cNvPr id="21" name="Oval 20"/>
          <p:cNvSpPr/>
          <p:nvPr/>
        </p:nvSpPr>
        <p:spPr bwMode="auto">
          <a:xfrm rot="1921981">
            <a:off x="2222593" y="5934941"/>
            <a:ext cx="437477" cy="461144"/>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Text Box 16"/>
          <p:cNvSpPr txBox="1">
            <a:spLocks noChangeArrowheads="1"/>
          </p:cNvSpPr>
          <p:nvPr/>
        </p:nvSpPr>
        <p:spPr bwMode="auto">
          <a:xfrm>
            <a:off x="1821969" y="4601939"/>
            <a:ext cx="888941" cy="427161"/>
          </a:xfrm>
          <a:prstGeom prst="rect">
            <a:avLst/>
          </a:prstGeom>
          <a:noFill/>
          <a:ln w="19050" algn="ctr">
            <a:noFill/>
            <a:miter lim="800000"/>
            <a:headEnd/>
            <a:tailEnd/>
          </a:ln>
          <a:effectLst/>
        </p:spPr>
        <p:txBody>
          <a:bodyPr wrap="none" lIns="87747" tIns="43875" rIns="87747" bIns="43875">
            <a:spAutoFit/>
          </a:bodyPr>
          <a:lstStyle/>
          <a:p>
            <a:pPr algn="r"/>
            <a:r>
              <a:rPr lang="en-US" sz="2200" dirty="0">
                <a:effectLst/>
                <a:ea typeface="Segoe UI" pitchFamily="34" charset="0"/>
                <a:cs typeface="Segoe UI" pitchFamily="34" charset="0"/>
              </a:rPr>
              <a:t>C# 2.0</a:t>
            </a:r>
          </a:p>
        </p:txBody>
      </p:sp>
      <p:sp>
        <p:nvSpPr>
          <p:cNvPr id="37" name="Text Box 19"/>
          <p:cNvSpPr txBox="1">
            <a:spLocks noChangeArrowheads="1"/>
          </p:cNvSpPr>
          <p:nvPr/>
        </p:nvSpPr>
        <p:spPr bwMode="auto">
          <a:xfrm>
            <a:off x="3352800" y="4906738"/>
            <a:ext cx="3525985" cy="427161"/>
          </a:xfrm>
          <a:prstGeom prst="rect">
            <a:avLst/>
          </a:prstGeom>
          <a:noFill/>
          <a:ln w="19050" algn="ctr">
            <a:noFill/>
            <a:miter lim="800000"/>
            <a:headEnd/>
            <a:tailEnd/>
          </a:ln>
          <a:effectLst/>
        </p:spPr>
        <p:txBody>
          <a:bodyPr lIns="87747" tIns="43875" rIns="87747" bIns="43875">
            <a:spAutoFit/>
          </a:bodyPr>
          <a:lstStyle/>
          <a:p>
            <a:pPr algn="l"/>
            <a:r>
              <a:rPr lang="en-US" sz="2200" dirty="0">
                <a:effectLst/>
                <a:ea typeface="Segoe UI" pitchFamily="34" charset="0"/>
                <a:cs typeface="Segoe UI" pitchFamily="34" charset="0"/>
              </a:rPr>
              <a:t>Generics</a:t>
            </a:r>
          </a:p>
        </p:txBody>
      </p:sp>
      <p:cxnSp>
        <p:nvCxnSpPr>
          <p:cNvPr id="46" name="Straight Arrow Connector 45"/>
          <p:cNvCxnSpPr>
            <a:stCxn id="47" idx="0"/>
            <a:endCxn id="49" idx="4"/>
          </p:cNvCxnSpPr>
          <p:nvPr/>
        </p:nvCxnSpPr>
        <p:spPr>
          <a:xfrm flipV="1">
            <a:off x="3161929" y="4384720"/>
            <a:ext cx="370518" cy="574719"/>
          </a:xfrm>
          <a:prstGeom prst="straightConnector1">
            <a:avLst/>
          </a:prstGeom>
          <a:ln w="25400">
            <a:solidFill>
              <a:schemeClr val="tx1"/>
            </a:solidFill>
            <a:tailEnd type="triangle" w="lg" len="lg"/>
          </a:ln>
        </p:spPr>
        <p:style>
          <a:lnRef idx="3">
            <a:schemeClr val="accent3"/>
          </a:lnRef>
          <a:fillRef idx="0">
            <a:schemeClr val="accent3"/>
          </a:fillRef>
          <a:effectRef idx="2">
            <a:schemeClr val="accent3"/>
          </a:effectRef>
          <a:fontRef idx="minor">
            <a:schemeClr val="tx1"/>
          </a:fontRef>
        </p:style>
      </p:cxnSp>
      <p:sp>
        <p:nvSpPr>
          <p:cNvPr id="47" name="Oval 46"/>
          <p:cNvSpPr/>
          <p:nvPr/>
        </p:nvSpPr>
        <p:spPr bwMode="auto">
          <a:xfrm rot="1921981">
            <a:off x="2819373" y="4924633"/>
            <a:ext cx="442610" cy="45720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5" name="Text Box 17"/>
          <p:cNvSpPr txBox="1">
            <a:spLocks noChangeArrowheads="1"/>
          </p:cNvSpPr>
          <p:nvPr/>
        </p:nvSpPr>
        <p:spPr bwMode="auto">
          <a:xfrm>
            <a:off x="2463859" y="3793777"/>
            <a:ext cx="888941" cy="427161"/>
          </a:xfrm>
          <a:prstGeom prst="rect">
            <a:avLst/>
          </a:prstGeom>
          <a:noFill/>
          <a:ln w="19050" algn="ctr">
            <a:noFill/>
            <a:miter lim="800000"/>
            <a:headEnd/>
            <a:tailEnd/>
          </a:ln>
          <a:effectLst/>
        </p:spPr>
        <p:txBody>
          <a:bodyPr wrap="none" lIns="87747" tIns="43875" rIns="87747" bIns="43875">
            <a:spAutoFit/>
          </a:bodyPr>
          <a:lstStyle/>
          <a:p>
            <a:pPr algn="r"/>
            <a:r>
              <a:rPr lang="en-US" sz="2200" dirty="0">
                <a:effectLst/>
                <a:ea typeface="Segoe UI" pitchFamily="34" charset="0"/>
                <a:cs typeface="Segoe UI" pitchFamily="34" charset="0"/>
              </a:rPr>
              <a:t>C# 3.0</a:t>
            </a:r>
          </a:p>
        </p:txBody>
      </p:sp>
      <p:sp>
        <p:nvSpPr>
          <p:cNvPr id="38" name="Text Box 20"/>
          <p:cNvSpPr txBox="1">
            <a:spLocks noChangeArrowheads="1"/>
          </p:cNvSpPr>
          <p:nvPr/>
        </p:nvSpPr>
        <p:spPr bwMode="auto">
          <a:xfrm>
            <a:off x="3905056" y="3946177"/>
            <a:ext cx="3562544" cy="427161"/>
          </a:xfrm>
          <a:prstGeom prst="rect">
            <a:avLst/>
          </a:prstGeom>
          <a:noFill/>
          <a:ln w="19050" algn="ctr">
            <a:noFill/>
            <a:miter lim="800000"/>
            <a:headEnd/>
            <a:tailEnd/>
          </a:ln>
          <a:effectLst/>
        </p:spPr>
        <p:txBody>
          <a:bodyPr wrap="square" lIns="87747" tIns="43875" rIns="87747" bIns="43875">
            <a:spAutoFit/>
          </a:bodyPr>
          <a:lstStyle/>
          <a:p>
            <a:r>
              <a:rPr lang="en-US" sz="2200" dirty="0">
                <a:effectLst/>
                <a:ea typeface="Segoe UI" pitchFamily="34" charset="0"/>
                <a:cs typeface="Segoe UI" pitchFamily="34" charset="0"/>
              </a:rPr>
              <a:t>Language Integrated Query</a:t>
            </a:r>
          </a:p>
        </p:txBody>
      </p:sp>
      <p:cxnSp>
        <p:nvCxnSpPr>
          <p:cNvPr id="48" name="Straight Arrow Connector 47"/>
          <p:cNvCxnSpPr>
            <a:stCxn id="49" idx="0"/>
            <a:endCxn id="51" idx="4"/>
          </p:cNvCxnSpPr>
          <p:nvPr/>
        </p:nvCxnSpPr>
        <p:spPr>
          <a:xfrm flipV="1">
            <a:off x="3774949" y="3377428"/>
            <a:ext cx="364001" cy="619704"/>
          </a:xfrm>
          <a:prstGeom prst="straightConnector1">
            <a:avLst/>
          </a:prstGeom>
          <a:ln w="25400">
            <a:solidFill>
              <a:schemeClr val="tx1"/>
            </a:solidFill>
            <a:tailEnd type="triangle" w="lg" len="lg"/>
          </a:ln>
        </p:spPr>
        <p:style>
          <a:lnRef idx="3">
            <a:schemeClr val="accent3"/>
          </a:lnRef>
          <a:fillRef idx="0">
            <a:schemeClr val="accent3"/>
          </a:fillRef>
          <a:effectRef idx="2">
            <a:schemeClr val="accent3"/>
          </a:effectRef>
          <a:fontRef idx="minor">
            <a:schemeClr val="tx1"/>
          </a:fontRef>
        </p:style>
      </p:cxnSp>
      <p:sp>
        <p:nvSpPr>
          <p:cNvPr id="49" name="Oval 48"/>
          <p:cNvSpPr/>
          <p:nvPr/>
        </p:nvSpPr>
        <p:spPr bwMode="auto">
          <a:xfrm rot="1921981">
            <a:off x="3432393" y="3962326"/>
            <a:ext cx="442610" cy="4572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1" name="Text Box 17"/>
          <p:cNvSpPr txBox="1">
            <a:spLocks noChangeArrowheads="1"/>
          </p:cNvSpPr>
          <p:nvPr/>
        </p:nvSpPr>
        <p:spPr bwMode="auto">
          <a:xfrm>
            <a:off x="2997259" y="2803177"/>
            <a:ext cx="888941" cy="427161"/>
          </a:xfrm>
          <a:prstGeom prst="rect">
            <a:avLst/>
          </a:prstGeom>
          <a:noFill/>
          <a:ln w="19050" algn="ctr">
            <a:noFill/>
            <a:miter lim="800000"/>
            <a:headEnd/>
            <a:tailEnd/>
          </a:ln>
          <a:effectLst/>
        </p:spPr>
        <p:txBody>
          <a:bodyPr wrap="none" lIns="87747" tIns="43875" rIns="87747" bIns="43875">
            <a:spAutoFit/>
          </a:bodyPr>
          <a:lstStyle/>
          <a:p>
            <a:pPr algn="r"/>
            <a:r>
              <a:rPr lang="en-US" sz="2200" dirty="0">
                <a:effectLst/>
                <a:ea typeface="Segoe UI" pitchFamily="34" charset="0"/>
                <a:cs typeface="Segoe UI" pitchFamily="34" charset="0"/>
              </a:rPr>
              <a:t>C# 4.0</a:t>
            </a:r>
          </a:p>
        </p:txBody>
      </p:sp>
      <p:sp>
        <p:nvSpPr>
          <p:cNvPr id="42" name="Text Box 20"/>
          <p:cNvSpPr txBox="1">
            <a:spLocks noChangeArrowheads="1"/>
          </p:cNvSpPr>
          <p:nvPr/>
        </p:nvSpPr>
        <p:spPr bwMode="auto">
          <a:xfrm>
            <a:off x="4572000" y="2955577"/>
            <a:ext cx="2779260" cy="427161"/>
          </a:xfrm>
          <a:prstGeom prst="rect">
            <a:avLst/>
          </a:prstGeom>
          <a:noFill/>
          <a:ln w="19050" algn="ctr">
            <a:noFill/>
            <a:miter lim="800000"/>
            <a:headEnd/>
            <a:tailEnd/>
          </a:ln>
          <a:effectLst/>
        </p:spPr>
        <p:txBody>
          <a:bodyPr wrap="square" lIns="87747" tIns="43875" rIns="87747" bIns="43875">
            <a:spAutoFit/>
          </a:bodyPr>
          <a:lstStyle/>
          <a:p>
            <a:r>
              <a:rPr lang="en-US" sz="2200" dirty="0">
                <a:effectLst/>
                <a:ea typeface="Segoe UI" pitchFamily="34" charset="0"/>
                <a:cs typeface="Segoe UI" pitchFamily="34" charset="0"/>
              </a:rPr>
              <a:t>Dynamic Typing</a:t>
            </a:r>
          </a:p>
        </p:txBody>
      </p:sp>
      <p:cxnSp>
        <p:nvCxnSpPr>
          <p:cNvPr id="50" name="Straight Arrow Connector 49"/>
          <p:cNvCxnSpPr>
            <a:stCxn id="51" idx="0"/>
            <a:endCxn id="20" idx="4"/>
          </p:cNvCxnSpPr>
          <p:nvPr/>
        </p:nvCxnSpPr>
        <p:spPr>
          <a:xfrm flipV="1">
            <a:off x="4378188" y="2389760"/>
            <a:ext cx="371282" cy="605297"/>
          </a:xfrm>
          <a:prstGeom prst="straightConnector1">
            <a:avLst/>
          </a:prstGeom>
          <a:ln w="25400">
            <a:solidFill>
              <a:schemeClr val="tx1"/>
            </a:solidFill>
            <a:tailEnd type="triangle" w="lg" len="lg"/>
          </a:ln>
        </p:spPr>
        <p:style>
          <a:lnRef idx="3">
            <a:schemeClr val="accent3"/>
          </a:lnRef>
          <a:fillRef idx="0">
            <a:schemeClr val="accent3"/>
          </a:fillRef>
          <a:effectRef idx="2">
            <a:schemeClr val="accent3"/>
          </a:effectRef>
          <a:fontRef idx="minor">
            <a:schemeClr val="tx1"/>
          </a:fontRef>
        </p:style>
      </p:cxnSp>
      <p:sp>
        <p:nvSpPr>
          <p:cNvPr id="51" name="Oval 50"/>
          <p:cNvSpPr/>
          <p:nvPr/>
        </p:nvSpPr>
        <p:spPr bwMode="auto">
          <a:xfrm rot="1921981">
            <a:off x="4037264" y="2960720"/>
            <a:ext cx="442610" cy="451045"/>
          </a:xfrm>
          <a:prstGeom prst="ellipse">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19" name="Straight Arrow Connector 18"/>
          <p:cNvCxnSpPr>
            <a:stCxn id="20" idx="0"/>
          </p:cNvCxnSpPr>
          <p:nvPr/>
        </p:nvCxnSpPr>
        <p:spPr>
          <a:xfrm flipV="1">
            <a:off x="4991972" y="1333226"/>
            <a:ext cx="418228" cy="668946"/>
          </a:xfrm>
          <a:prstGeom prst="straightConnector1">
            <a:avLst/>
          </a:prstGeom>
          <a:ln w="25400">
            <a:solidFill>
              <a:schemeClr val="tx1"/>
            </a:solidFill>
            <a:tailEnd type="triangle" w="lg" len="lg"/>
          </a:ln>
        </p:spPr>
        <p:style>
          <a:lnRef idx="3">
            <a:schemeClr val="accent3"/>
          </a:lnRef>
          <a:fillRef idx="0">
            <a:schemeClr val="accent3"/>
          </a:fillRef>
          <a:effectRef idx="2">
            <a:schemeClr val="accent3"/>
          </a:effectRef>
          <a:fontRef idx="minor">
            <a:schemeClr val="tx1"/>
          </a:fontRef>
        </p:style>
      </p:cxnSp>
      <p:sp>
        <p:nvSpPr>
          <p:cNvPr id="20" name="Oval 19"/>
          <p:cNvSpPr/>
          <p:nvPr/>
        </p:nvSpPr>
        <p:spPr bwMode="auto">
          <a:xfrm rot="1921981">
            <a:off x="4654061" y="1967366"/>
            <a:ext cx="433320" cy="45720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Text Box 20"/>
          <p:cNvSpPr txBox="1">
            <a:spLocks noChangeArrowheads="1"/>
          </p:cNvSpPr>
          <p:nvPr/>
        </p:nvSpPr>
        <p:spPr bwMode="auto">
          <a:xfrm>
            <a:off x="5171532" y="2011138"/>
            <a:ext cx="3591468" cy="427161"/>
          </a:xfrm>
          <a:prstGeom prst="rect">
            <a:avLst/>
          </a:prstGeom>
          <a:noFill/>
          <a:ln w="19050" algn="ctr">
            <a:noFill/>
            <a:miter lim="800000"/>
            <a:headEnd/>
            <a:tailEnd/>
          </a:ln>
          <a:effectLst/>
        </p:spPr>
        <p:txBody>
          <a:bodyPr wrap="square" lIns="87747" tIns="43875" rIns="87747" bIns="43875">
            <a:spAutoFit/>
          </a:bodyPr>
          <a:lstStyle/>
          <a:p>
            <a:r>
              <a:rPr lang="en-US" sz="2200" dirty="0">
                <a:effectLst/>
                <a:ea typeface="Segoe UI" pitchFamily="34" charset="0"/>
                <a:cs typeface="Segoe UI" pitchFamily="34" charset="0"/>
              </a:rPr>
              <a:t>Asynchronous Programming</a:t>
            </a:r>
          </a:p>
        </p:txBody>
      </p:sp>
      <p:sp>
        <p:nvSpPr>
          <p:cNvPr id="25" name="Text Box 17"/>
          <p:cNvSpPr txBox="1">
            <a:spLocks noChangeArrowheads="1"/>
          </p:cNvSpPr>
          <p:nvPr/>
        </p:nvSpPr>
        <p:spPr bwMode="auto">
          <a:xfrm>
            <a:off x="3653698" y="1887253"/>
            <a:ext cx="888941" cy="427161"/>
          </a:xfrm>
          <a:prstGeom prst="rect">
            <a:avLst/>
          </a:prstGeom>
          <a:noFill/>
          <a:ln w="19050" algn="ctr">
            <a:noFill/>
            <a:miter lim="800000"/>
            <a:headEnd/>
            <a:tailEnd/>
          </a:ln>
          <a:effectLst/>
        </p:spPr>
        <p:txBody>
          <a:bodyPr wrap="none" lIns="87747" tIns="43875" rIns="87747" bIns="43875">
            <a:spAutoFit/>
          </a:bodyPr>
          <a:lstStyle/>
          <a:p>
            <a:pPr algn="r"/>
            <a:r>
              <a:rPr lang="en-US" sz="2200" dirty="0">
                <a:effectLst/>
                <a:ea typeface="Segoe UI" pitchFamily="34" charset="0"/>
                <a:cs typeface="Segoe UI" pitchFamily="34" charset="0"/>
              </a:rPr>
              <a:t>C# 5.0</a:t>
            </a:r>
          </a:p>
        </p:txBody>
      </p:sp>
      <p:sp>
        <p:nvSpPr>
          <p:cNvPr id="2" name="Footer Placeholder 1"/>
          <p:cNvSpPr>
            <a:spLocks noGrp="1"/>
          </p:cNvSpPr>
          <p:nvPr>
            <p:ph type="ftr" sz="quarter" idx="11"/>
          </p:nvPr>
        </p:nvSpPr>
        <p:spPr/>
        <p:txBody>
          <a:bodyPr/>
          <a:lstStyle/>
          <a:p>
            <a:r>
              <a:rPr lang="en-US"/>
              <a:t>(C)2011 by Pavel Yosifovich</a:t>
            </a:r>
          </a:p>
        </p:txBody>
      </p:sp>
      <p:sp>
        <p:nvSpPr>
          <p:cNvPr id="3" name="Slide Number Placeholder 2"/>
          <p:cNvSpPr>
            <a:spLocks noGrp="1"/>
          </p:cNvSpPr>
          <p:nvPr>
            <p:ph type="sldNum" sz="quarter" idx="12"/>
          </p:nvPr>
        </p:nvSpPr>
        <p:spPr/>
        <p:txBody>
          <a:bodyPr/>
          <a:lstStyle/>
          <a:p>
            <a:fld id="{301210FF-26AF-45AE-9015-DF8621E89FCE}" type="slidenum">
              <a:rPr lang="en-US" smtClean="0"/>
              <a:t>308</a:t>
            </a:fld>
            <a:endParaRPr lang="en-US"/>
          </a:p>
        </p:txBody>
      </p:sp>
    </p:spTree>
    <p:extLst>
      <p:ext uri="{BB962C8B-B14F-4D97-AF65-F5344CB8AC3E}">
        <p14:creationId xmlns:p14="http://schemas.microsoft.com/office/powerpoint/2010/main" val="309087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p:bld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to Get C# 5.0</a:t>
            </a:r>
          </a:p>
        </p:txBody>
      </p:sp>
      <p:sp>
        <p:nvSpPr>
          <p:cNvPr id="4" name="Content Placeholder 3"/>
          <p:cNvSpPr>
            <a:spLocks noGrp="1"/>
          </p:cNvSpPr>
          <p:nvPr>
            <p:ph idx="1"/>
          </p:nvPr>
        </p:nvSpPr>
        <p:spPr/>
        <p:txBody>
          <a:bodyPr/>
          <a:lstStyle/>
          <a:p>
            <a:r>
              <a:rPr lang="en-US" dirty="0"/>
              <a:t>Download the </a:t>
            </a:r>
            <a:r>
              <a:rPr lang="en-US" dirty="0" err="1"/>
              <a:t>Async</a:t>
            </a:r>
            <a:r>
              <a:rPr lang="en-US" dirty="0"/>
              <a:t> CTP for Visual Studio 2010 SP1</a:t>
            </a:r>
          </a:p>
          <a:p>
            <a:pPr lvl="1"/>
            <a:r>
              <a:rPr lang="en-US" dirty="0">
                <a:hlinkClick r:id="rId2"/>
              </a:rPr>
              <a:t>http://</a:t>
            </a:r>
            <a:r>
              <a:rPr lang="en-US" u="sng" dirty="0">
                <a:hlinkClick r:id="rId2"/>
              </a:rPr>
              <a:t>msdn.com/vstudio/async</a:t>
            </a:r>
            <a:endParaRPr lang="en-US" u="sng" dirty="0"/>
          </a:p>
          <a:p>
            <a:pPr lvl="1"/>
            <a:r>
              <a:rPr lang="en-US" dirty="0"/>
              <a:t>Has a “Go live” license</a:t>
            </a:r>
          </a:p>
          <a:p>
            <a:r>
              <a:rPr lang="en-US" dirty="0"/>
              <a:t>Or, download Visual Studio 11 Developer Preview</a:t>
            </a:r>
          </a:p>
          <a:p>
            <a:pPr lvl="1"/>
            <a:r>
              <a:rPr lang="en-US" dirty="0">
                <a:hlinkClick r:id="rId3"/>
              </a:rPr>
              <a:t>http://msdn.microsoft.com/en-us/vstudio/hh127353</a:t>
            </a:r>
            <a:endParaRPr lang="en-US" dirty="0"/>
          </a:p>
          <a:p>
            <a:pPr lvl="1"/>
            <a:endParaRPr lang="en-US" dirty="0"/>
          </a:p>
        </p:txBody>
      </p:sp>
      <p:sp>
        <p:nvSpPr>
          <p:cNvPr id="5" name="Footer Placeholder 4"/>
          <p:cNvSpPr>
            <a:spLocks noGrp="1"/>
          </p:cNvSpPr>
          <p:nvPr>
            <p:ph type="ftr" sz="quarter" idx="11"/>
          </p:nvPr>
        </p:nvSpPr>
        <p:spPr/>
        <p:txBody>
          <a:bodyPr/>
          <a:lstStyle/>
          <a:p>
            <a:r>
              <a:rPr lang="en-US"/>
              <a:t>(C)2011 by Pavel Yosifovich</a:t>
            </a:r>
          </a:p>
        </p:txBody>
      </p:sp>
      <p:sp>
        <p:nvSpPr>
          <p:cNvPr id="6" name="Slide Number Placeholder 5"/>
          <p:cNvSpPr>
            <a:spLocks noGrp="1"/>
          </p:cNvSpPr>
          <p:nvPr>
            <p:ph type="sldNum" sz="quarter" idx="12"/>
          </p:nvPr>
        </p:nvSpPr>
        <p:spPr/>
        <p:txBody>
          <a:bodyPr/>
          <a:lstStyle/>
          <a:p>
            <a:fld id="{301210FF-26AF-45AE-9015-DF8621E89FCE}" type="slidenum">
              <a:rPr lang="en-US" smtClean="0"/>
              <a:t>309</a:t>
            </a:fld>
            <a:endParaRPr lang="en-US"/>
          </a:p>
        </p:txBody>
      </p:sp>
    </p:spTree>
    <p:extLst>
      <p:ext uri="{BB962C8B-B14F-4D97-AF65-F5344CB8AC3E}">
        <p14:creationId xmlns:p14="http://schemas.microsoft.com/office/powerpoint/2010/main" val="246595965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Attributes Internals</a:t>
            </a:r>
          </a:p>
        </p:txBody>
      </p:sp>
      <p:sp>
        <p:nvSpPr>
          <p:cNvPr id="3" name="Content Placeholder 2"/>
          <p:cNvSpPr>
            <a:spLocks noGrp="1"/>
          </p:cNvSpPr>
          <p:nvPr>
            <p:ph idx="1"/>
          </p:nvPr>
        </p:nvSpPr>
        <p:spPr/>
        <p:txBody>
          <a:bodyPr>
            <a:normAutofit fontScale="92500"/>
          </a:bodyPr>
          <a:lstStyle/>
          <a:p>
            <a:pPr marL="91440">
              <a:lnSpc>
                <a:spcPct val="120000"/>
              </a:lnSpc>
              <a:spcBef>
                <a:spcPts val="0"/>
              </a:spcBef>
            </a:pPr>
            <a:r>
              <a:rPr lang="en-US" sz="2800" dirty="0"/>
              <a:t>Stored as BLOBs in the CLR metadata</a:t>
            </a:r>
          </a:p>
          <a:p>
            <a:pPr marL="91440">
              <a:lnSpc>
                <a:spcPct val="120000"/>
              </a:lnSpc>
              <a:spcBef>
                <a:spcPts val="0"/>
              </a:spcBef>
            </a:pPr>
            <a:r>
              <a:rPr lang="en-US" sz="2800" dirty="0"/>
              <a:t>These BLOBs represent serialized constructor calls</a:t>
            </a:r>
          </a:p>
          <a:p>
            <a:pPr marL="91440">
              <a:lnSpc>
                <a:spcPct val="120000"/>
              </a:lnSpc>
              <a:spcBef>
                <a:spcPts val="0"/>
              </a:spcBef>
            </a:pPr>
            <a:r>
              <a:rPr lang="en-US" sz="2800" dirty="0"/>
              <a:t>The presence or absence of a custom attribute does not affect the running code</a:t>
            </a:r>
          </a:p>
          <a:p>
            <a:pPr marL="91440">
              <a:lnSpc>
                <a:spcPct val="120000"/>
              </a:lnSpc>
              <a:spcBef>
                <a:spcPts val="0"/>
              </a:spcBef>
            </a:pPr>
            <a:r>
              <a:rPr lang="en-US" sz="2800" dirty="0"/>
              <a:t>Only wake up when read using reflection or other methods</a:t>
            </a:r>
          </a:p>
          <a:p>
            <a:pPr marL="91440">
              <a:lnSpc>
                <a:spcPct val="120000"/>
              </a:lnSpc>
              <a:spcBef>
                <a:spcPts val="0"/>
              </a:spcBef>
            </a:pPr>
            <a:r>
              <a:rPr lang="en-US" sz="2800" dirty="0"/>
              <a:t>The </a:t>
            </a:r>
            <a:r>
              <a:rPr lang="en-US" sz="2800" b="1" dirty="0" err="1">
                <a:solidFill>
                  <a:srgbClr val="FF0000"/>
                </a:solidFill>
                <a:latin typeface="Consolas" pitchFamily="49" charset="0"/>
              </a:rPr>
              <a:t>ICustomAttributeProvider</a:t>
            </a:r>
            <a:r>
              <a:rPr lang="en-US" sz="2800" dirty="0"/>
              <a:t> interface models attribute elements in the reflection object model</a:t>
            </a:r>
          </a:p>
          <a:p>
            <a:pPr marL="491490" lvl="2">
              <a:lnSpc>
                <a:spcPct val="120000"/>
              </a:lnSpc>
              <a:spcBef>
                <a:spcPts val="0"/>
              </a:spcBef>
            </a:pPr>
            <a:r>
              <a:rPr lang="en-US" dirty="0"/>
              <a:t>Implemented by the types </a:t>
            </a:r>
            <a:r>
              <a:rPr lang="en-US" dirty="0">
                <a:latin typeface="Consolas" pitchFamily="49" charset="0"/>
              </a:rPr>
              <a:t>Assembly</a:t>
            </a:r>
            <a:r>
              <a:rPr lang="en-US" dirty="0"/>
              <a:t>, </a:t>
            </a:r>
            <a:r>
              <a:rPr lang="en-US" dirty="0">
                <a:latin typeface="Consolas" pitchFamily="49" charset="0"/>
              </a:rPr>
              <a:t>Module</a:t>
            </a:r>
            <a:r>
              <a:rPr lang="en-US" dirty="0"/>
              <a:t>, </a:t>
            </a:r>
            <a:r>
              <a:rPr lang="en-US" dirty="0" err="1">
                <a:latin typeface="Consolas" pitchFamily="49" charset="0"/>
              </a:rPr>
              <a:t>MemberInfo</a:t>
            </a:r>
            <a:endParaRPr lang="en-US" dirty="0">
              <a:latin typeface="Consolas" pitchFamily="49" charset="0"/>
            </a:endParaRPr>
          </a:p>
          <a:p>
            <a:pPr marL="491490" lvl="2">
              <a:lnSpc>
                <a:spcPct val="120000"/>
              </a:lnSpc>
              <a:spcBef>
                <a:spcPts val="0"/>
              </a:spcBef>
            </a:pPr>
            <a:r>
              <a:rPr lang="en-US" dirty="0"/>
              <a:t>Methods: </a:t>
            </a:r>
            <a:r>
              <a:rPr lang="en-US" b="1" dirty="0" err="1">
                <a:solidFill>
                  <a:srgbClr val="7030A0"/>
                </a:solidFill>
                <a:latin typeface="Consolas" pitchFamily="49" charset="0"/>
              </a:rPr>
              <a:t>GetCustomAttributes</a:t>
            </a:r>
            <a:r>
              <a:rPr lang="en-US" dirty="0"/>
              <a:t>, </a:t>
            </a:r>
            <a:r>
              <a:rPr lang="en-US" b="1" dirty="0" err="1">
                <a:solidFill>
                  <a:srgbClr val="7030A0"/>
                </a:solidFill>
                <a:latin typeface="Consolas" pitchFamily="49" charset="0"/>
              </a:rPr>
              <a:t>IsDefined</a:t>
            </a:r>
            <a:endParaRPr lang="en-US" b="1" dirty="0">
              <a:solidFill>
                <a:srgbClr val="7030A0"/>
              </a:solidFill>
              <a:latin typeface="Consolas" pitchFamily="49" charset="0"/>
            </a:endParaRP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31</a:t>
            </a:fld>
            <a:endParaRPr lang="he-IL"/>
          </a:p>
        </p:txBody>
      </p:sp>
    </p:spTree>
  </p:cSld>
  <p:clrMapOvr>
    <a:masterClrMapping/>
  </p:clrMapOvr>
  <p:transition>
    <p:fade/>
  </p:transition>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Asynchrony in a Nutshell</a:t>
            </a:r>
          </a:p>
        </p:txBody>
      </p:sp>
      <p:sp>
        <p:nvSpPr>
          <p:cNvPr id="3" name="Content Placeholder 2"/>
          <p:cNvSpPr>
            <a:spLocks noGrp="1"/>
          </p:cNvSpPr>
          <p:nvPr>
            <p:ph idx="4294967295"/>
          </p:nvPr>
        </p:nvSpPr>
        <p:spPr>
          <a:xfrm>
            <a:off x="398963" y="1295400"/>
            <a:ext cx="8363938" cy="5105400"/>
          </a:xfrm>
          <a:prstGeom prst="rect">
            <a:avLst/>
          </a:prstGeom>
        </p:spPr>
        <p:txBody>
          <a:bodyPr/>
          <a:lstStyle/>
          <a:p>
            <a:r>
              <a:rPr lang="it-IT" dirty="0"/>
              <a:t>Synchronous </a:t>
            </a:r>
            <a:r>
              <a:rPr lang="it-IT" dirty="0">
                <a:sym typeface="Wingdings" pitchFamily="2" charset="2"/>
              </a:rPr>
              <a:t> Wait for result before returning</a:t>
            </a:r>
            <a:endParaRPr lang="it-IT" dirty="0"/>
          </a:p>
          <a:p>
            <a:pPr lvl="1"/>
            <a:r>
              <a:rPr lang="it-IT" dirty="0">
                <a:latin typeface="Consolas" pitchFamily="49" charset="0"/>
                <a:cs typeface="Consolas" pitchFamily="49" charset="0"/>
              </a:rPr>
              <a:t>string DownloadString(...);</a:t>
            </a:r>
          </a:p>
          <a:p>
            <a:r>
              <a:rPr lang="it-IT" dirty="0"/>
              <a:t>Asynchronous </a:t>
            </a:r>
            <a:r>
              <a:rPr lang="it-IT" dirty="0">
                <a:sym typeface="Wingdings" pitchFamily="2" charset="2"/>
              </a:rPr>
              <a:t> </a:t>
            </a:r>
            <a:r>
              <a:rPr lang="it-IT" dirty="0"/>
              <a:t>Return now, call back with result</a:t>
            </a:r>
          </a:p>
          <a:p>
            <a:pPr lvl="1"/>
            <a:r>
              <a:rPr lang="it-IT" dirty="0">
                <a:latin typeface="Consolas" pitchFamily="49" charset="0"/>
                <a:cs typeface="Consolas" pitchFamily="49" charset="0"/>
              </a:rPr>
              <a:t>void DownloadStringAsync(..., Action&lt;string&gt; callback);</a:t>
            </a:r>
          </a:p>
          <a:p>
            <a:r>
              <a:rPr lang="it-IT" dirty="0"/>
              <a:t>Asynchronous work != Threads</a:t>
            </a:r>
          </a:p>
          <a:p>
            <a:endParaRPr lang="it-IT" dirty="0"/>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301210FF-26AF-45AE-9015-DF8621E89FCE}" type="slidenum">
              <a:rPr lang="en-US" smtClean="0"/>
              <a:t>310</a:t>
            </a:fld>
            <a:endParaRPr lang="en-US"/>
          </a:p>
        </p:txBody>
      </p:sp>
    </p:spTree>
    <p:extLst>
      <p:ext uri="{BB962C8B-B14F-4D97-AF65-F5344CB8AC3E}">
        <p14:creationId xmlns:p14="http://schemas.microsoft.com/office/powerpoint/2010/main" val="292817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Asynchronous Patterns</a:t>
            </a:r>
          </a:p>
        </p:txBody>
      </p:sp>
      <p:sp>
        <p:nvSpPr>
          <p:cNvPr id="3" name="Content Placeholder 2"/>
          <p:cNvSpPr>
            <a:spLocks noGrp="1"/>
          </p:cNvSpPr>
          <p:nvPr>
            <p:ph idx="1"/>
          </p:nvPr>
        </p:nvSpPr>
        <p:spPr>
          <a:xfrm>
            <a:off x="228600" y="1295401"/>
            <a:ext cx="8763000" cy="5410200"/>
          </a:xfrm>
        </p:spPr>
        <p:txBody>
          <a:bodyPr>
            <a:normAutofit fontScale="85000" lnSpcReduction="10000"/>
          </a:bodyPr>
          <a:lstStyle/>
          <a:p>
            <a:r>
              <a:rPr lang="en-US" dirty="0"/>
              <a:t>Event Asynchronous Pattern (EAP)</a:t>
            </a:r>
          </a:p>
          <a:p>
            <a:pPr lvl="1"/>
            <a:r>
              <a:rPr lang="en-US" dirty="0"/>
              <a:t>Register to an event prior to calling a method ending with “</a:t>
            </a:r>
            <a:r>
              <a:rPr lang="en-US" dirty="0" err="1"/>
              <a:t>Async</a:t>
            </a:r>
            <a:r>
              <a:rPr lang="en-US" dirty="0"/>
              <a:t>” </a:t>
            </a:r>
          </a:p>
          <a:p>
            <a:pPr lvl="1"/>
            <a:r>
              <a:rPr lang="en-US" dirty="0"/>
              <a:t>When the call completes, the event is fired</a:t>
            </a:r>
          </a:p>
          <a:p>
            <a:r>
              <a:rPr lang="en-US" dirty="0"/>
              <a:t>Asynchronous Programming Model (APM)</a:t>
            </a:r>
          </a:p>
          <a:p>
            <a:pPr lvl="1"/>
            <a:r>
              <a:rPr lang="en-US" dirty="0"/>
              <a:t>Call a </a:t>
            </a:r>
            <a:r>
              <a:rPr lang="en-US" b="1" dirty="0" err="1">
                <a:latin typeface="Consolas" pitchFamily="49" charset="0"/>
                <a:cs typeface="Consolas" pitchFamily="49" charset="0"/>
              </a:rPr>
              <a:t>BeginXxx</a:t>
            </a:r>
            <a:r>
              <a:rPr lang="en-US" dirty="0"/>
              <a:t> method, get back an </a:t>
            </a:r>
            <a:r>
              <a:rPr lang="en-US" b="1" dirty="0" err="1">
                <a:solidFill>
                  <a:srgbClr val="FF0000"/>
                </a:solidFill>
                <a:latin typeface="Consolas" pitchFamily="49" charset="0"/>
                <a:cs typeface="Consolas" pitchFamily="49" charset="0"/>
              </a:rPr>
              <a:t>IAsyncResult</a:t>
            </a:r>
            <a:endParaRPr lang="en-US" b="1" dirty="0">
              <a:solidFill>
                <a:srgbClr val="FF0000"/>
              </a:solidFill>
              <a:latin typeface="Consolas" pitchFamily="49" charset="0"/>
              <a:cs typeface="Consolas" pitchFamily="49" charset="0"/>
            </a:endParaRPr>
          </a:p>
          <a:p>
            <a:pPr lvl="1"/>
            <a:r>
              <a:rPr lang="en-US" dirty="0"/>
              <a:t>When done (via callback or other means), call </a:t>
            </a:r>
            <a:r>
              <a:rPr lang="en-US" b="1" dirty="0" err="1">
                <a:latin typeface="Consolas" pitchFamily="49" charset="0"/>
                <a:cs typeface="Consolas" pitchFamily="49" charset="0"/>
              </a:rPr>
              <a:t>EndXxx</a:t>
            </a:r>
            <a:r>
              <a:rPr lang="en-US" dirty="0"/>
              <a:t> to harvest results</a:t>
            </a:r>
          </a:p>
          <a:p>
            <a:r>
              <a:rPr lang="en-US" dirty="0"/>
              <a:t>Asynchronous Delegates</a:t>
            </a:r>
          </a:p>
          <a:p>
            <a:pPr lvl="1"/>
            <a:r>
              <a:rPr lang="en-US" dirty="0"/>
              <a:t>Every delegate can be invoked asynchronously with </a:t>
            </a:r>
            <a:r>
              <a:rPr lang="en-US" b="1" dirty="0" err="1">
                <a:latin typeface="Consolas" pitchFamily="49" charset="0"/>
                <a:cs typeface="Consolas" pitchFamily="49" charset="0"/>
              </a:rPr>
              <a:t>BeginInvoke</a:t>
            </a:r>
            <a:endParaRPr lang="en-US" b="1" dirty="0">
              <a:latin typeface="Consolas" pitchFamily="49" charset="0"/>
              <a:cs typeface="Consolas" pitchFamily="49" charset="0"/>
            </a:endParaRPr>
          </a:p>
          <a:p>
            <a:pPr lvl="1"/>
            <a:r>
              <a:rPr lang="en-US" dirty="0"/>
              <a:t>Results harvested with </a:t>
            </a:r>
            <a:r>
              <a:rPr lang="en-US" b="1" dirty="0" err="1">
                <a:latin typeface="Consolas" pitchFamily="49" charset="0"/>
                <a:cs typeface="Consolas" pitchFamily="49" charset="0"/>
              </a:rPr>
              <a:t>EndInvoke</a:t>
            </a:r>
            <a:endParaRPr lang="en-US" b="1" dirty="0">
              <a:latin typeface="Consolas" pitchFamily="49" charset="0"/>
              <a:cs typeface="Consolas" pitchFamily="49" charset="0"/>
            </a:endParaRPr>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301210FF-26AF-45AE-9015-DF8621E89FCE}" type="slidenum">
              <a:rPr lang="en-US" smtClean="0"/>
              <a:t>311</a:t>
            </a:fld>
            <a:endParaRPr lang="en-US"/>
          </a:p>
        </p:txBody>
      </p:sp>
    </p:spTree>
    <p:extLst>
      <p:ext uri="{BB962C8B-B14F-4D97-AF65-F5344CB8AC3E}">
        <p14:creationId xmlns:p14="http://schemas.microsoft.com/office/powerpoint/2010/main" val="812228795"/>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Asynchrony With EAP</a:t>
            </a:r>
          </a:p>
        </p:txBody>
      </p:sp>
      <p:sp>
        <p:nvSpPr>
          <p:cNvPr id="4" name="Rectangle 3"/>
          <p:cNvSpPr>
            <a:spLocks noChangeArrowheads="1"/>
          </p:cNvSpPr>
          <p:nvPr/>
        </p:nvSpPr>
        <p:spPr bwMode="auto">
          <a:xfrm>
            <a:off x="152400" y="1219200"/>
            <a:ext cx="8534400" cy="3293209"/>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274320"/>
            <a:r>
              <a:rPr lang="en-US" sz="1600" dirty="0">
                <a:solidFill>
                  <a:srgbClr val="0000FF"/>
                </a:solidFill>
                <a:effectLst/>
                <a:latin typeface="Consolas" pitchFamily="49" charset="0"/>
                <a:cs typeface="Consolas" pitchFamily="49" charset="0"/>
              </a:rPr>
              <a:t>private</a:t>
            </a:r>
            <a:r>
              <a:rPr lang="en-US" sz="1600" dirty="0">
                <a:latin typeface="Consolas" pitchFamily="49" charset="0"/>
                <a:cs typeface="Consolas" pitchFamily="49" charset="0"/>
              </a:rPr>
              <a:t> </a:t>
            </a:r>
            <a:r>
              <a:rPr lang="en-US" sz="1600" dirty="0">
                <a:solidFill>
                  <a:srgbClr val="0000FF"/>
                </a:solidFill>
                <a:effectLst/>
                <a:latin typeface="Consolas" pitchFamily="49" charset="0"/>
                <a:cs typeface="Consolas" pitchFamily="49" charset="0"/>
              </a:rPr>
              <a:t>void</a:t>
            </a: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OnGetData</a:t>
            </a:r>
            <a:r>
              <a:rPr lang="en-US" sz="1600" dirty="0">
                <a:latin typeface="Consolas" pitchFamily="49" charset="0"/>
                <a:cs typeface="Consolas" pitchFamily="49" charset="0"/>
              </a:rPr>
              <a:t>(</a:t>
            </a:r>
            <a:r>
              <a:rPr lang="en-US" sz="1600" dirty="0">
                <a:solidFill>
                  <a:srgbClr val="0000FF"/>
                </a:solidFill>
                <a:effectLst/>
                <a:latin typeface="Consolas" pitchFamily="49" charset="0"/>
                <a:cs typeface="Consolas" pitchFamily="49" charset="0"/>
              </a:rPr>
              <a:t>object</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sender</a:t>
            </a:r>
            <a:r>
              <a:rPr lang="en-US" sz="1600" dirty="0">
                <a:latin typeface="Consolas" pitchFamily="49" charset="0"/>
                <a:cs typeface="Consolas" pitchFamily="49" charset="0"/>
              </a:rPr>
              <a:t>, </a:t>
            </a:r>
            <a:r>
              <a:rPr lang="en-US" sz="1600" b="1" dirty="0" err="1">
                <a:solidFill>
                  <a:srgbClr val="0000FF"/>
                </a:solidFill>
                <a:effectLst/>
                <a:latin typeface="Consolas" pitchFamily="49" charset="0"/>
                <a:cs typeface="Consolas" pitchFamily="49" charset="0"/>
              </a:rPr>
              <a:t>RoutedEventArgs</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e</a:t>
            </a: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solidFill>
                  <a:srgbClr val="0000FF"/>
                </a:solidFill>
                <a:effectLst/>
                <a:latin typeface="Consolas" pitchFamily="49" charset="0"/>
                <a:cs typeface="Consolas" pitchFamily="49" charset="0"/>
              </a:rPr>
              <a:t>var</a:t>
            </a: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wc</a:t>
            </a:r>
            <a:r>
              <a:rPr lang="en-US" sz="1600" dirty="0">
                <a:latin typeface="Consolas" pitchFamily="49" charset="0"/>
                <a:cs typeface="Consolas" pitchFamily="49" charset="0"/>
              </a:rPr>
              <a:t> = </a:t>
            </a:r>
            <a:r>
              <a:rPr lang="en-US" sz="1600" dirty="0">
                <a:solidFill>
                  <a:srgbClr val="0000FF"/>
                </a:solidFill>
                <a:effectLst/>
                <a:latin typeface="Consolas" pitchFamily="49" charset="0"/>
                <a:cs typeface="Consolas" pitchFamily="49" charset="0"/>
              </a:rPr>
              <a:t>new</a:t>
            </a:r>
            <a:r>
              <a:rPr lang="en-US" sz="1600" dirty="0">
                <a:latin typeface="Consolas" pitchFamily="49" charset="0"/>
                <a:cs typeface="Consolas" pitchFamily="49" charset="0"/>
              </a:rPr>
              <a:t> </a:t>
            </a:r>
            <a:r>
              <a:rPr lang="en-US" sz="1600" b="1" dirty="0" err="1">
                <a:solidFill>
                  <a:srgbClr val="0000FF"/>
                </a:solidFill>
                <a:effectLst/>
                <a:latin typeface="Consolas" pitchFamily="49" charset="0"/>
                <a:cs typeface="Consolas" pitchFamily="49" charset="0"/>
              </a:rPr>
              <a:t>WebClient</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_</a:t>
            </a:r>
            <a:r>
              <a:rPr lang="en-US" sz="1600" dirty="0" err="1">
                <a:solidFill>
                  <a:srgbClr val="020002"/>
                </a:solidFill>
                <a:effectLst/>
                <a:latin typeface="Consolas" pitchFamily="49" charset="0"/>
                <a:cs typeface="Consolas" pitchFamily="49" charset="0"/>
              </a:rPr>
              <a:t>text</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Text</a:t>
            </a:r>
            <a:r>
              <a:rPr lang="en-US" sz="1600" dirty="0">
                <a:latin typeface="Consolas" pitchFamily="49" charset="0"/>
                <a:cs typeface="Consolas" pitchFamily="49" charset="0"/>
              </a:rPr>
              <a:t> = </a:t>
            </a:r>
            <a:r>
              <a:rPr lang="en-US" sz="1600" dirty="0">
                <a:solidFill>
                  <a:srgbClr val="A31515"/>
                </a:solidFill>
                <a:effectLst/>
                <a:latin typeface="Consolas" pitchFamily="49" charset="0"/>
                <a:cs typeface="Consolas" pitchFamily="49" charset="0"/>
              </a:rPr>
              <a:t>"Loading..."</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solidFill>
                  <a:srgbClr val="0000FF"/>
                </a:solidFill>
                <a:effectLst/>
                <a:latin typeface="Consolas" pitchFamily="49" charset="0"/>
                <a:cs typeface="Consolas" pitchFamily="49" charset="0"/>
              </a:rPr>
              <a:t>var</a:t>
            </a: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sw</a:t>
            </a:r>
            <a:r>
              <a:rPr lang="en-US" sz="1600" dirty="0">
                <a:latin typeface="Consolas" pitchFamily="49" charset="0"/>
                <a:cs typeface="Consolas" pitchFamily="49" charset="0"/>
              </a:rPr>
              <a:t> = </a:t>
            </a:r>
            <a:r>
              <a:rPr lang="en-US" sz="1600" b="1" dirty="0" err="1">
                <a:solidFill>
                  <a:srgbClr val="0000FF"/>
                </a:solidFill>
                <a:effectLst/>
                <a:latin typeface="Consolas" pitchFamily="49" charset="0"/>
                <a:cs typeface="Consolas" pitchFamily="49" charset="0"/>
              </a:rPr>
              <a:t>Stopwatch</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StartNew</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wc</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DownloadStringCompleted</a:t>
            </a:r>
            <a:r>
              <a:rPr lang="en-US" sz="1600" dirty="0">
                <a:latin typeface="Consolas" pitchFamily="49" charset="0"/>
                <a:cs typeface="Consolas" pitchFamily="49" charset="0"/>
              </a:rPr>
              <a:t> += (</a:t>
            </a:r>
            <a:r>
              <a:rPr lang="en-US" sz="1600" dirty="0">
                <a:solidFill>
                  <a:srgbClr val="020002"/>
                </a:solidFill>
                <a:effectLst/>
                <a:latin typeface="Consolas" pitchFamily="49" charset="0"/>
                <a:cs typeface="Consolas" pitchFamily="49" charset="0"/>
              </a:rPr>
              <a:t>s</a:t>
            </a: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args</a:t>
            </a:r>
            <a:r>
              <a:rPr lang="en-US" sz="1600" dirty="0">
                <a:latin typeface="Consolas" pitchFamily="49" charset="0"/>
                <a:cs typeface="Consolas" pitchFamily="49" charset="0"/>
              </a:rPr>
              <a:t>) =&gt; { </a:t>
            </a:r>
            <a:r>
              <a:rPr lang="en-US" sz="1600" dirty="0">
                <a:solidFill>
                  <a:srgbClr val="00B050"/>
                </a:solidFill>
                <a:latin typeface="Consolas" pitchFamily="49" charset="0"/>
                <a:cs typeface="Consolas" pitchFamily="49" charset="0"/>
              </a:rPr>
              <a:t>// “lucky”: on UI thread</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sw</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Stop</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_</a:t>
            </a:r>
            <a:r>
              <a:rPr lang="en-US" sz="1600" dirty="0" err="1">
                <a:solidFill>
                  <a:srgbClr val="020002"/>
                </a:solidFill>
                <a:effectLst/>
                <a:latin typeface="Consolas" pitchFamily="49" charset="0"/>
                <a:cs typeface="Consolas" pitchFamily="49" charset="0"/>
              </a:rPr>
              <a:t>text</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Text</a:t>
            </a:r>
            <a:r>
              <a:rPr lang="en-US" sz="1600" dirty="0">
                <a:latin typeface="Consolas" pitchFamily="49" charset="0"/>
                <a:cs typeface="Consolas" pitchFamily="49" charset="0"/>
              </a:rPr>
              <a:t> = </a:t>
            </a:r>
            <a:r>
              <a:rPr lang="en-US" sz="1600" dirty="0" err="1">
                <a:solidFill>
                  <a:srgbClr val="020002"/>
                </a:solidFill>
                <a:effectLst/>
                <a:latin typeface="Consolas" pitchFamily="49" charset="0"/>
                <a:cs typeface="Consolas" pitchFamily="49" charset="0"/>
              </a:rPr>
              <a:t>args</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Result</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Title</a:t>
            </a:r>
            <a:r>
              <a:rPr lang="en-US" sz="1600" dirty="0">
                <a:latin typeface="Consolas" pitchFamily="49" charset="0"/>
                <a:cs typeface="Consolas" pitchFamily="49" charset="0"/>
              </a:rPr>
              <a:t> = </a:t>
            </a:r>
            <a:r>
              <a:rPr lang="en-US" sz="1600" dirty="0">
                <a:solidFill>
                  <a:srgbClr val="A31515"/>
                </a:solidFill>
                <a:effectLst/>
                <a:latin typeface="Consolas" pitchFamily="49" charset="0"/>
                <a:cs typeface="Consolas" pitchFamily="49" charset="0"/>
              </a:rPr>
              <a:t>"Elapsed (sec): "</a:t>
            </a:r>
            <a:r>
              <a:rPr lang="en-US" sz="1600" dirty="0">
                <a:latin typeface="Consolas" pitchFamily="49" charset="0"/>
                <a:cs typeface="Consolas" pitchFamily="49" charset="0"/>
              </a:rPr>
              <a:t> + </a:t>
            </a:r>
            <a:r>
              <a:rPr lang="en-US" sz="1600" dirty="0" err="1">
                <a:solidFill>
                  <a:srgbClr val="020002"/>
                </a:solidFill>
                <a:effectLst/>
                <a:latin typeface="Consolas" pitchFamily="49" charset="0"/>
                <a:cs typeface="Consolas" pitchFamily="49" charset="0"/>
              </a:rPr>
              <a:t>sw</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Elapsed</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TotalSeconds</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_</a:t>
            </a:r>
            <a:r>
              <a:rPr lang="en-US" sz="1600" dirty="0" err="1">
                <a:solidFill>
                  <a:srgbClr val="020002"/>
                </a:solidFill>
                <a:effectLst/>
                <a:latin typeface="Consolas" pitchFamily="49" charset="0"/>
                <a:cs typeface="Consolas" pitchFamily="49" charset="0"/>
              </a:rPr>
              <a:t>cmdGet</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IsEnabled</a:t>
            </a:r>
            <a:r>
              <a:rPr lang="en-US" sz="1600" dirty="0">
                <a:latin typeface="Consolas" pitchFamily="49" charset="0"/>
                <a:cs typeface="Consolas" pitchFamily="49" charset="0"/>
              </a:rPr>
              <a:t> = </a:t>
            </a:r>
            <a:r>
              <a:rPr lang="en-US" sz="1600" dirty="0">
                <a:solidFill>
                  <a:srgbClr val="0000FF"/>
                </a:solidFill>
                <a:effectLst/>
                <a:latin typeface="Consolas" pitchFamily="49" charset="0"/>
                <a:cs typeface="Consolas" pitchFamily="49" charset="0"/>
              </a:rPr>
              <a:t>true</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_</a:t>
            </a:r>
            <a:r>
              <a:rPr lang="en-US" sz="1600" dirty="0" err="1">
                <a:solidFill>
                  <a:srgbClr val="020002"/>
                </a:solidFill>
                <a:effectLst/>
                <a:latin typeface="Consolas" pitchFamily="49" charset="0"/>
                <a:cs typeface="Consolas" pitchFamily="49" charset="0"/>
              </a:rPr>
              <a:t>cmdGet</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IsEnabled</a:t>
            </a:r>
            <a:r>
              <a:rPr lang="en-US" sz="1600" dirty="0">
                <a:latin typeface="Consolas" pitchFamily="49" charset="0"/>
                <a:cs typeface="Consolas" pitchFamily="49" charset="0"/>
              </a:rPr>
              <a:t> = </a:t>
            </a:r>
            <a:r>
              <a:rPr lang="en-US" sz="1600" dirty="0">
                <a:solidFill>
                  <a:srgbClr val="0000FF"/>
                </a:solidFill>
                <a:effectLst/>
                <a:latin typeface="Consolas" pitchFamily="49" charset="0"/>
                <a:cs typeface="Consolas" pitchFamily="49" charset="0"/>
              </a:rPr>
              <a:t>false</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wc</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DownloadStringAsync</a:t>
            </a:r>
            <a:r>
              <a:rPr lang="en-US" sz="1600" dirty="0">
                <a:latin typeface="Consolas" pitchFamily="49" charset="0"/>
                <a:cs typeface="Consolas" pitchFamily="49" charset="0"/>
              </a:rPr>
              <a:t>(</a:t>
            </a:r>
            <a:r>
              <a:rPr lang="en-US" sz="1600" dirty="0">
                <a:solidFill>
                  <a:srgbClr val="0000FF"/>
                </a:solidFill>
                <a:effectLst/>
                <a:latin typeface="Consolas" pitchFamily="49" charset="0"/>
                <a:cs typeface="Consolas" pitchFamily="49" charset="0"/>
              </a:rPr>
              <a:t>new</a:t>
            </a:r>
            <a:r>
              <a:rPr lang="en-US" sz="1600" dirty="0">
                <a:latin typeface="Consolas" pitchFamily="49" charset="0"/>
                <a:cs typeface="Consolas" pitchFamily="49" charset="0"/>
              </a:rPr>
              <a:t> </a:t>
            </a:r>
            <a:r>
              <a:rPr lang="en-US" sz="1600" b="1" dirty="0">
                <a:solidFill>
                  <a:srgbClr val="0000FF"/>
                </a:solidFill>
                <a:effectLst/>
                <a:latin typeface="Consolas" pitchFamily="49" charset="0"/>
                <a:cs typeface="Consolas" pitchFamily="49" charset="0"/>
              </a:rPr>
              <a:t>Uri</a:t>
            </a:r>
            <a:r>
              <a:rPr lang="en-US" sz="1600" dirty="0">
                <a:latin typeface="Consolas" pitchFamily="49" charset="0"/>
                <a:cs typeface="Consolas" pitchFamily="49" charset="0"/>
              </a:rPr>
              <a:t>(</a:t>
            </a:r>
            <a:r>
              <a:rPr lang="en-US" sz="1600" dirty="0">
                <a:solidFill>
                  <a:srgbClr val="A31515"/>
                </a:solidFill>
                <a:effectLst/>
                <a:latin typeface="Consolas" pitchFamily="49" charset="0"/>
                <a:cs typeface="Consolas" pitchFamily="49" charset="0"/>
              </a:rPr>
              <a:t>"http://msdn.microsoft.com"</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a:t>
            </a:r>
            <a:endParaRPr lang="en-US" sz="1600" dirty="0">
              <a:solidFill>
                <a:srgbClr val="000000"/>
              </a:solidFill>
              <a:latin typeface="Consolas" pitchFamily="49" charset="0"/>
              <a:cs typeface="Consolas" pitchFamily="49"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259253"/>
            <a:ext cx="3124200" cy="232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a:t>(C)2011 by Pavel Yosifovich</a:t>
            </a:r>
          </a:p>
        </p:txBody>
      </p:sp>
      <p:sp>
        <p:nvSpPr>
          <p:cNvPr id="6" name="Slide Number Placeholder 5"/>
          <p:cNvSpPr>
            <a:spLocks noGrp="1"/>
          </p:cNvSpPr>
          <p:nvPr>
            <p:ph type="sldNum" sz="quarter" idx="12"/>
          </p:nvPr>
        </p:nvSpPr>
        <p:spPr/>
        <p:txBody>
          <a:bodyPr/>
          <a:lstStyle/>
          <a:p>
            <a:fld id="{301210FF-26AF-45AE-9015-DF8621E89FCE}" type="slidenum">
              <a:rPr lang="en-US" smtClean="0"/>
              <a:t>312</a:t>
            </a:fld>
            <a:endParaRPr lang="en-US"/>
          </a:p>
        </p:txBody>
      </p:sp>
    </p:spTree>
    <p:extLst>
      <p:ext uri="{BB962C8B-B14F-4D97-AF65-F5344CB8AC3E}">
        <p14:creationId xmlns:p14="http://schemas.microsoft.com/office/powerpoint/2010/main" val="1745373620"/>
      </p:ext>
    </p:extLst>
  </p:cSld>
  <p:clrMapOvr>
    <a:masterClrMapping/>
  </p:clrMapOvr>
  <p:transition>
    <p:fade/>
  </p:transition>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Asynchrony With APM</a:t>
            </a:r>
          </a:p>
        </p:txBody>
      </p:sp>
      <p:sp>
        <p:nvSpPr>
          <p:cNvPr id="3" name="Content Placeholder 2"/>
          <p:cNvSpPr>
            <a:spLocks noGrp="1"/>
          </p:cNvSpPr>
          <p:nvPr>
            <p:ph idx="1"/>
          </p:nvPr>
        </p:nvSpPr>
        <p:spPr/>
        <p:txBody>
          <a:bodyPr/>
          <a:lstStyle/>
          <a:p>
            <a:endParaRPr lang="en-US"/>
          </a:p>
        </p:txBody>
      </p:sp>
      <p:sp>
        <p:nvSpPr>
          <p:cNvPr id="4" name="Rectangle 3"/>
          <p:cNvSpPr>
            <a:spLocks noChangeArrowheads="1"/>
          </p:cNvSpPr>
          <p:nvPr/>
        </p:nvSpPr>
        <p:spPr bwMode="auto">
          <a:xfrm>
            <a:off x="304800" y="1290221"/>
            <a:ext cx="8534400" cy="5262979"/>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274320"/>
            <a:r>
              <a:rPr lang="en-US" sz="1600" dirty="0">
                <a:solidFill>
                  <a:srgbClr val="0000FF"/>
                </a:solidFill>
                <a:effectLst/>
                <a:latin typeface="Consolas" pitchFamily="49" charset="0"/>
                <a:cs typeface="Consolas" pitchFamily="49" charset="0"/>
              </a:rPr>
              <a:t>private</a:t>
            </a:r>
            <a:r>
              <a:rPr lang="en-US" sz="1600" dirty="0">
                <a:latin typeface="Consolas" pitchFamily="49" charset="0"/>
                <a:cs typeface="Consolas" pitchFamily="49" charset="0"/>
              </a:rPr>
              <a:t> </a:t>
            </a:r>
            <a:r>
              <a:rPr lang="en-US" sz="1600" dirty="0">
                <a:solidFill>
                  <a:srgbClr val="0000FF"/>
                </a:solidFill>
                <a:effectLst/>
                <a:latin typeface="Consolas" pitchFamily="49" charset="0"/>
                <a:cs typeface="Consolas" pitchFamily="49" charset="0"/>
              </a:rPr>
              <a:t>void</a:t>
            </a: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OnGetData</a:t>
            </a:r>
            <a:r>
              <a:rPr lang="en-US" sz="1600" dirty="0">
                <a:latin typeface="Consolas" pitchFamily="49" charset="0"/>
                <a:cs typeface="Consolas" pitchFamily="49" charset="0"/>
              </a:rPr>
              <a:t>(</a:t>
            </a:r>
            <a:r>
              <a:rPr lang="en-US" sz="1600" dirty="0">
                <a:solidFill>
                  <a:srgbClr val="0000FF"/>
                </a:solidFill>
                <a:effectLst/>
                <a:latin typeface="Consolas" pitchFamily="49" charset="0"/>
                <a:cs typeface="Consolas" pitchFamily="49" charset="0"/>
              </a:rPr>
              <a:t>object</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sender</a:t>
            </a:r>
            <a:r>
              <a:rPr lang="en-US" sz="1600" dirty="0">
                <a:latin typeface="Consolas" pitchFamily="49" charset="0"/>
                <a:cs typeface="Consolas" pitchFamily="49" charset="0"/>
              </a:rPr>
              <a:t>, </a:t>
            </a:r>
            <a:r>
              <a:rPr lang="en-US" sz="1600" b="1" dirty="0" err="1">
                <a:solidFill>
                  <a:srgbClr val="0000FF"/>
                </a:solidFill>
                <a:effectLst/>
                <a:latin typeface="Consolas" pitchFamily="49" charset="0"/>
                <a:cs typeface="Consolas" pitchFamily="49" charset="0"/>
              </a:rPr>
              <a:t>RoutedEventArgs</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e</a:t>
            </a: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solidFill>
                  <a:srgbClr val="0000FF"/>
                </a:solidFill>
                <a:effectLst/>
                <a:latin typeface="Consolas" pitchFamily="49" charset="0"/>
                <a:cs typeface="Consolas" pitchFamily="49" charset="0"/>
              </a:rPr>
              <a:t>var</a:t>
            </a: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wr</a:t>
            </a:r>
            <a:r>
              <a:rPr lang="en-US" sz="1600" dirty="0">
                <a:latin typeface="Consolas" pitchFamily="49" charset="0"/>
                <a:cs typeface="Consolas" pitchFamily="49" charset="0"/>
              </a:rPr>
              <a:t> = </a:t>
            </a:r>
            <a:r>
              <a:rPr lang="en-US" sz="1600" b="1" dirty="0" err="1">
                <a:solidFill>
                  <a:srgbClr val="0000FF"/>
                </a:solidFill>
                <a:effectLst/>
                <a:latin typeface="Consolas" pitchFamily="49" charset="0"/>
                <a:cs typeface="Consolas" pitchFamily="49" charset="0"/>
              </a:rPr>
              <a:t>WebRequest</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Create</a:t>
            </a:r>
            <a:r>
              <a:rPr lang="en-US" sz="1600" dirty="0">
                <a:latin typeface="Consolas" pitchFamily="49" charset="0"/>
                <a:cs typeface="Consolas" pitchFamily="49" charset="0"/>
              </a:rPr>
              <a:t>(</a:t>
            </a:r>
            <a:r>
              <a:rPr lang="en-US" sz="1600" dirty="0">
                <a:solidFill>
                  <a:srgbClr val="A31515"/>
                </a:solidFill>
                <a:effectLst/>
                <a:latin typeface="Consolas" pitchFamily="49" charset="0"/>
                <a:cs typeface="Consolas" pitchFamily="49" charset="0"/>
              </a:rPr>
              <a:t>"http://msdn.microsoft.com"</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wr</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Method</a:t>
            </a:r>
            <a:r>
              <a:rPr lang="en-US" sz="1600" dirty="0">
                <a:latin typeface="Consolas" pitchFamily="49" charset="0"/>
                <a:cs typeface="Consolas" pitchFamily="49" charset="0"/>
              </a:rPr>
              <a:t> = </a:t>
            </a:r>
            <a:r>
              <a:rPr lang="en-US" sz="1600" dirty="0">
                <a:solidFill>
                  <a:srgbClr val="A31515"/>
                </a:solidFill>
                <a:effectLst/>
                <a:latin typeface="Consolas" pitchFamily="49" charset="0"/>
                <a:cs typeface="Consolas" pitchFamily="49" charset="0"/>
              </a:rPr>
              <a:t>"HEAD"</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_</a:t>
            </a:r>
            <a:r>
              <a:rPr lang="en-US" sz="1600" dirty="0" err="1">
                <a:solidFill>
                  <a:srgbClr val="020002"/>
                </a:solidFill>
                <a:effectLst/>
                <a:latin typeface="Consolas" pitchFamily="49" charset="0"/>
                <a:cs typeface="Consolas" pitchFamily="49" charset="0"/>
              </a:rPr>
              <a:t>text</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Text</a:t>
            </a:r>
            <a:r>
              <a:rPr lang="en-US" sz="1600" dirty="0">
                <a:latin typeface="Consolas" pitchFamily="49" charset="0"/>
                <a:cs typeface="Consolas" pitchFamily="49" charset="0"/>
              </a:rPr>
              <a:t> = </a:t>
            </a:r>
            <a:r>
              <a:rPr lang="en-US" sz="1600" dirty="0" err="1">
                <a:solidFill>
                  <a:srgbClr val="0000FF"/>
                </a:solidFill>
                <a:effectLst/>
                <a:latin typeface="Consolas" pitchFamily="49" charset="0"/>
                <a:cs typeface="Consolas" pitchFamily="49" charset="0"/>
              </a:rPr>
              <a:t>string</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Empty</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_</a:t>
            </a:r>
            <a:r>
              <a:rPr lang="en-US" sz="1600" dirty="0" err="1">
                <a:solidFill>
                  <a:srgbClr val="020002"/>
                </a:solidFill>
                <a:effectLst/>
                <a:latin typeface="Consolas" pitchFamily="49" charset="0"/>
                <a:cs typeface="Consolas" pitchFamily="49" charset="0"/>
              </a:rPr>
              <a:t>cmdGet</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IsEnabled</a:t>
            </a:r>
            <a:r>
              <a:rPr lang="en-US" sz="1600" dirty="0">
                <a:latin typeface="Consolas" pitchFamily="49" charset="0"/>
                <a:cs typeface="Consolas" pitchFamily="49" charset="0"/>
              </a:rPr>
              <a:t> = </a:t>
            </a:r>
            <a:r>
              <a:rPr lang="en-US" sz="1600" dirty="0">
                <a:solidFill>
                  <a:srgbClr val="0000FF"/>
                </a:solidFill>
                <a:effectLst/>
                <a:latin typeface="Consolas" pitchFamily="49" charset="0"/>
                <a:cs typeface="Consolas" pitchFamily="49" charset="0"/>
              </a:rPr>
              <a:t>false</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solidFill>
                  <a:srgbClr val="0000FF"/>
                </a:solidFill>
                <a:effectLst/>
                <a:latin typeface="Consolas" pitchFamily="49" charset="0"/>
                <a:cs typeface="Consolas" pitchFamily="49" charset="0"/>
              </a:rPr>
              <a:t>var</a:t>
            </a: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sc</a:t>
            </a:r>
            <a:r>
              <a:rPr lang="en-US" sz="1600" dirty="0">
                <a:latin typeface="Consolas" pitchFamily="49" charset="0"/>
                <a:cs typeface="Consolas" pitchFamily="49" charset="0"/>
              </a:rPr>
              <a:t> = </a:t>
            </a:r>
            <a:r>
              <a:rPr lang="en-US" sz="1600" b="1" dirty="0" err="1">
                <a:solidFill>
                  <a:srgbClr val="0000FF"/>
                </a:solidFill>
                <a:effectLst/>
                <a:latin typeface="Consolas" pitchFamily="49" charset="0"/>
                <a:cs typeface="Consolas" pitchFamily="49" charset="0"/>
              </a:rPr>
              <a:t>SynchronizationContext</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Current</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wr</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BeginGetResponse</a:t>
            </a:r>
            <a:r>
              <a:rPr lang="en-US" sz="1600" dirty="0">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ar</a:t>
            </a:r>
            <a:r>
              <a:rPr lang="en-US" sz="1600" dirty="0">
                <a:latin typeface="Consolas" pitchFamily="49" charset="0"/>
                <a:cs typeface="Consolas" pitchFamily="49" charset="0"/>
              </a:rPr>
              <a:t> =&gt; {	</a:t>
            </a:r>
            <a:r>
              <a:rPr lang="en-US" sz="1600" dirty="0">
                <a:solidFill>
                  <a:srgbClr val="00B050"/>
                </a:solidFill>
                <a:latin typeface="Consolas" pitchFamily="49" charset="0"/>
                <a:cs typeface="Consolas" pitchFamily="49" charset="0"/>
              </a:rPr>
              <a:t>// thread pool thread</a:t>
            </a:r>
            <a:br>
              <a:rPr lang="en-US" sz="1600" dirty="0">
                <a:solidFill>
                  <a:srgbClr val="00B050"/>
                </a:solidFill>
                <a:latin typeface="Consolas" pitchFamily="49" charset="0"/>
                <a:cs typeface="Consolas" pitchFamily="49" charset="0"/>
              </a:rPr>
            </a:br>
            <a:r>
              <a:rPr lang="en-US" sz="1600" dirty="0">
                <a:latin typeface="Consolas" pitchFamily="49" charset="0"/>
                <a:cs typeface="Consolas" pitchFamily="49" charset="0"/>
              </a:rPr>
              <a:t>      </a:t>
            </a:r>
            <a:r>
              <a:rPr lang="en-US" sz="1600" dirty="0" err="1">
                <a:solidFill>
                  <a:srgbClr val="0000FF"/>
                </a:solidFill>
                <a:effectLst/>
                <a:latin typeface="Consolas" pitchFamily="49" charset="0"/>
                <a:cs typeface="Consolas" pitchFamily="49" charset="0"/>
              </a:rPr>
              <a:t>var</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response</a:t>
            </a:r>
            <a:r>
              <a:rPr lang="en-US" sz="1600" dirty="0">
                <a:latin typeface="Consolas" pitchFamily="49" charset="0"/>
                <a:cs typeface="Consolas" pitchFamily="49" charset="0"/>
              </a:rPr>
              <a:t> = </a:t>
            </a:r>
            <a:r>
              <a:rPr lang="en-US" sz="1600" dirty="0" err="1">
                <a:solidFill>
                  <a:srgbClr val="020002"/>
                </a:solidFill>
                <a:effectLst/>
                <a:latin typeface="Consolas" pitchFamily="49" charset="0"/>
                <a:cs typeface="Consolas" pitchFamily="49" charset="0"/>
              </a:rPr>
              <a:t>wr</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EndGetResponse</a:t>
            </a:r>
            <a:r>
              <a:rPr lang="en-US" sz="1600" dirty="0">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ar</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000FF"/>
                </a:solidFill>
                <a:effectLst/>
                <a:latin typeface="Consolas" pitchFamily="49" charset="0"/>
                <a:cs typeface="Consolas" pitchFamily="49" charset="0"/>
              </a:rPr>
              <a:t>string</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headers</a:t>
            </a:r>
            <a:r>
              <a:rPr lang="en-US" sz="1600" dirty="0">
                <a:latin typeface="Consolas" pitchFamily="49" charset="0"/>
                <a:cs typeface="Consolas" pitchFamily="49" charset="0"/>
              </a:rPr>
              <a:t> = </a:t>
            </a:r>
            <a:r>
              <a:rPr lang="en-US" sz="1600" dirty="0" err="1">
                <a:solidFill>
                  <a:srgbClr val="020002"/>
                </a:solidFill>
                <a:effectLst/>
                <a:latin typeface="Consolas" pitchFamily="49" charset="0"/>
                <a:cs typeface="Consolas" pitchFamily="49" charset="0"/>
              </a:rPr>
              <a:t>ParseHeaders</a:t>
            </a:r>
            <a:r>
              <a:rPr lang="en-US" sz="1600" dirty="0">
                <a:latin typeface="Consolas" pitchFamily="49" charset="0"/>
                <a:cs typeface="Consolas" pitchFamily="49" charset="0"/>
              </a:rPr>
              <a:t>(</a:t>
            </a:r>
            <a:r>
              <a:rPr lang="en-US" sz="1600" dirty="0">
                <a:solidFill>
                  <a:srgbClr val="020002"/>
                </a:solidFill>
                <a:effectLst/>
                <a:latin typeface="Consolas" pitchFamily="49" charset="0"/>
                <a:cs typeface="Consolas" pitchFamily="49" charset="0"/>
              </a:rPr>
              <a:t>response</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sc</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Post</a:t>
            </a:r>
            <a:r>
              <a:rPr lang="en-US" sz="1600" dirty="0">
                <a:latin typeface="Consolas" pitchFamily="49" charset="0"/>
                <a:cs typeface="Consolas" pitchFamily="49" charset="0"/>
              </a:rPr>
              <a:t>(</a:t>
            </a:r>
            <a:r>
              <a:rPr lang="en-US" sz="1600" dirty="0">
                <a:solidFill>
                  <a:srgbClr val="0000FF"/>
                </a:solidFill>
                <a:effectLst/>
                <a:latin typeface="Consolas" pitchFamily="49" charset="0"/>
                <a:cs typeface="Consolas" pitchFamily="49" charset="0"/>
              </a:rPr>
              <a:t>delegate</a:t>
            </a:r>
            <a:r>
              <a:rPr lang="en-US" sz="1600" dirty="0">
                <a:latin typeface="Consolas" pitchFamily="49" charset="0"/>
                <a:cs typeface="Consolas" pitchFamily="49" charset="0"/>
              </a:rPr>
              <a:t> {		</a:t>
            </a:r>
            <a:r>
              <a:rPr lang="en-US" sz="1600" dirty="0">
                <a:solidFill>
                  <a:srgbClr val="00B050"/>
                </a:solidFill>
                <a:latin typeface="Consolas" pitchFamily="49" charset="0"/>
                <a:cs typeface="Consolas" pitchFamily="49" charset="0"/>
              </a:rPr>
              <a:t>// UI thread</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_</a:t>
            </a:r>
            <a:r>
              <a:rPr lang="en-US" sz="1600" dirty="0" err="1">
                <a:solidFill>
                  <a:srgbClr val="020002"/>
                </a:solidFill>
                <a:effectLst/>
                <a:latin typeface="Consolas" pitchFamily="49" charset="0"/>
                <a:cs typeface="Consolas" pitchFamily="49" charset="0"/>
              </a:rPr>
              <a:t>text</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Text</a:t>
            </a:r>
            <a:r>
              <a:rPr lang="en-US" sz="1600" dirty="0">
                <a:latin typeface="Consolas" pitchFamily="49" charset="0"/>
                <a:cs typeface="Consolas" pitchFamily="49" charset="0"/>
              </a:rPr>
              <a:t> = </a:t>
            </a:r>
            <a:r>
              <a:rPr lang="en-US" sz="1600" dirty="0">
                <a:solidFill>
                  <a:srgbClr val="020002"/>
                </a:solidFill>
                <a:effectLst/>
                <a:latin typeface="Consolas" pitchFamily="49" charset="0"/>
                <a:cs typeface="Consolas" pitchFamily="49" charset="0"/>
              </a:rPr>
              <a:t>headers</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_</a:t>
            </a:r>
            <a:r>
              <a:rPr lang="en-US" sz="1600" dirty="0" err="1">
                <a:solidFill>
                  <a:srgbClr val="020002"/>
                </a:solidFill>
                <a:effectLst/>
                <a:latin typeface="Consolas" pitchFamily="49" charset="0"/>
                <a:cs typeface="Consolas" pitchFamily="49" charset="0"/>
              </a:rPr>
              <a:t>cmdGet</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IsEnabled</a:t>
            </a:r>
            <a:r>
              <a:rPr lang="en-US" sz="1600" dirty="0">
                <a:latin typeface="Consolas" pitchFamily="49" charset="0"/>
                <a:cs typeface="Consolas" pitchFamily="49" charset="0"/>
              </a:rPr>
              <a:t> = </a:t>
            </a:r>
            <a:r>
              <a:rPr lang="en-US" sz="1600" dirty="0">
                <a:solidFill>
                  <a:srgbClr val="0000FF"/>
                </a:solidFill>
                <a:effectLst/>
                <a:latin typeface="Consolas" pitchFamily="49" charset="0"/>
                <a:cs typeface="Consolas" pitchFamily="49" charset="0"/>
              </a:rPr>
              <a:t>true</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 </a:t>
            </a:r>
            <a:r>
              <a:rPr lang="en-US" sz="1600" dirty="0">
                <a:solidFill>
                  <a:srgbClr val="0000FF"/>
                </a:solidFill>
                <a:effectLst/>
                <a:latin typeface="Consolas" pitchFamily="49" charset="0"/>
                <a:cs typeface="Consolas" pitchFamily="49" charset="0"/>
              </a:rPr>
              <a:t>null</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 </a:t>
            </a:r>
            <a:r>
              <a:rPr lang="en-US" sz="1600" dirty="0">
                <a:solidFill>
                  <a:srgbClr val="0000FF"/>
                </a:solidFill>
                <a:effectLst/>
                <a:latin typeface="Consolas" pitchFamily="49" charset="0"/>
                <a:cs typeface="Consolas" pitchFamily="49" charset="0"/>
              </a:rPr>
              <a:t>null</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a:t>
            </a:r>
            <a:br>
              <a:rPr lang="en-US" sz="1600" dirty="0">
                <a:latin typeface="Consolas" pitchFamily="49" charset="0"/>
                <a:cs typeface="Consolas" pitchFamily="49" charset="0"/>
              </a:rPr>
            </a:br>
            <a:br>
              <a:rPr lang="en-US" sz="1600" dirty="0">
                <a:latin typeface="Consolas" pitchFamily="49" charset="0"/>
                <a:cs typeface="Consolas" pitchFamily="49" charset="0"/>
              </a:rPr>
            </a:br>
            <a:r>
              <a:rPr lang="en-US" sz="1600" dirty="0">
                <a:solidFill>
                  <a:srgbClr val="0000FF"/>
                </a:solidFill>
                <a:effectLst/>
                <a:latin typeface="Consolas" pitchFamily="49" charset="0"/>
                <a:cs typeface="Consolas" pitchFamily="49" charset="0"/>
              </a:rPr>
              <a:t>private</a:t>
            </a:r>
            <a:r>
              <a:rPr lang="en-US" sz="1600" dirty="0">
                <a:latin typeface="Consolas" pitchFamily="49" charset="0"/>
                <a:cs typeface="Consolas" pitchFamily="49" charset="0"/>
              </a:rPr>
              <a:t> </a:t>
            </a:r>
            <a:r>
              <a:rPr lang="en-US" sz="1600" dirty="0">
                <a:solidFill>
                  <a:srgbClr val="0000FF"/>
                </a:solidFill>
                <a:effectLst/>
                <a:latin typeface="Consolas" pitchFamily="49" charset="0"/>
                <a:cs typeface="Consolas" pitchFamily="49" charset="0"/>
              </a:rPr>
              <a:t>string</a:t>
            </a: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ParseHeaders</a:t>
            </a:r>
            <a:r>
              <a:rPr lang="en-US" sz="1600" dirty="0">
                <a:latin typeface="Consolas" pitchFamily="49" charset="0"/>
                <a:cs typeface="Consolas" pitchFamily="49" charset="0"/>
              </a:rPr>
              <a:t>(</a:t>
            </a:r>
            <a:r>
              <a:rPr lang="en-US" sz="1600" b="1" dirty="0" err="1">
                <a:solidFill>
                  <a:srgbClr val="0000FF"/>
                </a:solidFill>
                <a:effectLst/>
                <a:latin typeface="Consolas" pitchFamily="49" charset="0"/>
                <a:cs typeface="Consolas" pitchFamily="49" charset="0"/>
              </a:rPr>
              <a:t>WebResponse</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response</a:t>
            </a: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solidFill>
                  <a:srgbClr val="0000FF"/>
                </a:solidFill>
                <a:effectLst/>
                <a:latin typeface="Consolas" pitchFamily="49" charset="0"/>
                <a:cs typeface="Consolas" pitchFamily="49" charset="0"/>
              </a:rPr>
              <a:t>var</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headers</a:t>
            </a:r>
            <a:r>
              <a:rPr lang="en-US" sz="1600" dirty="0">
                <a:latin typeface="Consolas" pitchFamily="49" charset="0"/>
                <a:cs typeface="Consolas" pitchFamily="49" charset="0"/>
              </a:rPr>
              <a:t> = </a:t>
            </a:r>
            <a:r>
              <a:rPr lang="en-US" sz="1600" dirty="0">
                <a:solidFill>
                  <a:srgbClr val="0000FF"/>
                </a:solidFill>
                <a:effectLst/>
                <a:latin typeface="Consolas" pitchFamily="49" charset="0"/>
                <a:cs typeface="Consolas" pitchFamily="49" charset="0"/>
              </a:rPr>
              <a:t>from</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header</a:t>
            </a:r>
            <a:r>
              <a:rPr lang="en-US" sz="1600" dirty="0">
                <a:latin typeface="Consolas" pitchFamily="49" charset="0"/>
                <a:cs typeface="Consolas" pitchFamily="49" charset="0"/>
              </a:rPr>
              <a:t> </a:t>
            </a:r>
            <a:r>
              <a:rPr lang="en-US" sz="1600" dirty="0">
                <a:solidFill>
                  <a:srgbClr val="0000FF"/>
                </a:solidFill>
                <a:effectLst/>
                <a:latin typeface="Consolas" pitchFamily="49" charset="0"/>
                <a:cs typeface="Consolas" pitchFamily="49" charset="0"/>
              </a:rPr>
              <a:t>in</a:t>
            </a: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response</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Headers</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Keys</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Cast</a:t>
            </a:r>
            <a:r>
              <a:rPr lang="en-US" sz="1600" dirty="0">
                <a:latin typeface="Consolas" pitchFamily="49" charset="0"/>
                <a:cs typeface="Consolas" pitchFamily="49" charset="0"/>
              </a:rPr>
              <a:t>&lt;</a:t>
            </a:r>
            <a:r>
              <a:rPr lang="en-US" sz="1600" dirty="0">
                <a:solidFill>
                  <a:srgbClr val="0000FF"/>
                </a:solidFill>
                <a:effectLst/>
                <a:latin typeface="Consolas" pitchFamily="49" charset="0"/>
                <a:cs typeface="Consolas" pitchFamily="49" charset="0"/>
              </a:rPr>
              <a:t>string</a:t>
            </a:r>
            <a:r>
              <a:rPr lang="en-US" sz="1600" dirty="0">
                <a:latin typeface="Consolas" pitchFamily="49" charset="0"/>
                <a:cs typeface="Consolas" pitchFamily="49" charset="0"/>
              </a:rPr>
              <a:t>&gt;()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000FF"/>
                </a:solidFill>
                <a:effectLst/>
                <a:latin typeface="Consolas" pitchFamily="49" charset="0"/>
                <a:cs typeface="Consolas" pitchFamily="49" charset="0"/>
              </a:rPr>
              <a:t>select</a:t>
            </a:r>
            <a:r>
              <a:rPr lang="en-US" sz="1600" dirty="0">
                <a:latin typeface="Consolas" pitchFamily="49" charset="0"/>
                <a:cs typeface="Consolas" pitchFamily="49" charset="0"/>
              </a:rPr>
              <a:t> </a:t>
            </a:r>
            <a:r>
              <a:rPr lang="en-US" sz="1600" dirty="0" err="1">
                <a:solidFill>
                  <a:srgbClr val="0000FF"/>
                </a:solidFill>
                <a:effectLst/>
                <a:latin typeface="Consolas" pitchFamily="49" charset="0"/>
                <a:cs typeface="Consolas" pitchFamily="49" charset="0"/>
              </a:rPr>
              <a:t>string</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Format</a:t>
            </a:r>
            <a:r>
              <a:rPr lang="en-US" sz="1600" dirty="0">
                <a:latin typeface="Consolas" pitchFamily="49" charset="0"/>
                <a:cs typeface="Consolas" pitchFamily="49" charset="0"/>
              </a:rPr>
              <a:t>(</a:t>
            </a:r>
            <a:r>
              <a:rPr lang="en-US" sz="1600" dirty="0">
                <a:solidFill>
                  <a:srgbClr val="A31515"/>
                </a:solidFill>
                <a:effectLst/>
                <a:latin typeface="Consolas" pitchFamily="49" charset="0"/>
                <a:cs typeface="Consolas" pitchFamily="49" charset="0"/>
              </a:rPr>
              <a:t>"{0}: {1}"</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header</a:t>
            </a: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response</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Headers</a:t>
            </a:r>
            <a:r>
              <a:rPr lang="en-US" sz="1600" dirty="0">
                <a:latin typeface="Consolas" pitchFamily="49" charset="0"/>
                <a:cs typeface="Consolas" pitchFamily="49" charset="0"/>
              </a:rPr>
              <a:t>[</a:t>
            </a:r>
            <a:r>
              <a:rPr lang="en-US" sz="1600" dirty="0">
                <a:solidFill>
                  <a:srgbClr val="020002"/>
                </a:solidFill>
                <a:effectLst/>
                <a:latin typeface="Consolas" pitchFamily="49" charset="0"/>
                <a:cs typeface="Consolas" pitchFamily="49" charset="0"/>
              </a:rPr>
              <a:t>header</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000FF"/>
                </a:solidFill>
                <a:effectLst/>
                <a:latin typeface="Consolas" pitchFamily="49" charset="0"/>
                <a:cs typeface="Consolas" pitchFamily="49" charset="0"/>
              </a:rPr>
              <a:t>return</a:t>
            </a:r>
            <a:r>
              <a:rPr lang="en-US" sz="1600" dirty="0">
                <a:latin typeface="Consolas" pitchFamily="49" charset="0"/>
                <a:cs typeface="Consolas" pitchFamily="49" charset="0"/>
              </a:rPr>
              <a:t> </a:t>
            </a:r>
            <a:r>
              <a:rPr lang="en-US" sz="1600" dirty="0" err="1">
                <a:solidFill>
                  <a:srgbClr val="0000FF"/>
                </a:solidFill>
                <a:effectLst/>
                <a:latin typeface="Consolas" pitchFamily="49" charset="0"/>
                <a:cs typeface="Consolas" pitchFamily="49" charset="0"/>
              </a:rPr>
              <a:t>string</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Join</a:t>
            </a:r>
            <a:r>
              <a:rPr lang="en-US" sz="1600" dirty="0">
                <a:latin typeface="Consolas" pitchFamily="49" charset="0"/>
                <a:cs typeface="Consolas" pitchFamily="49" charset="0"/>
              </a:rPr>
              <a:t>(</a:t>
            </a:r>
            <a:r>
              <a:rPr lang="en-US" sz="1600" b="1" dirty="0" err="1">
                <a:solidFill>
                  <a:srgbClr val="0000FF"/>
                </a:solidFill>
                <a:effectLst/>
                <a:latin typeface="Consolas" pitchFamily="49" charset="0"/>
                <a:cs typeface="Consolas" pitchFamily="49" charset="0"/>
              </a:rPr>
              <a:t>Environment</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NewLine</a:t>
            </a: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headers</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ToArray</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a:t>
            </a:r>
            <a:endParaRPr lang="en-US" sz="1600" dirty="0">
              <a:solidFill>
                <a:srgbClr val="000000"/>
              </a:solidFill>
              <a:latin typeface="Consolas" pitchFamily="49" charset="0"/>
              <a:cs typeface="Consolas" pitchFamily="49" charset="0"/>
            </a:endParaRPr>
          </a:p>
        </p:txBody>
      </p:sp>
      <p:sp>
        <p:nvSpPr>
          <p:cNvPr id="5" name="Footer Placeholder 4"/>
          <p:cNvSpPr>
            <a:spLocks noGrp="1"/>
          </p:cNvSpPr>
          <p:nvPr>
            <p:ph type="ftr" sz="quarter" idx="11"/>
          </p:nvPr>
        </p:nvSpPr>
        <p:spPr/>
        <p:txBody>
          <a:bodyPr/>
          <a:lstStyle/>
          <a:p>
            <a:r>
              <a:rPr lang="en-US"/>
              <a:t>(C)2011 by Pavel Yosifovich</a:t>
            </a:r>
          </a:p>
        </p:txBody>
      </p:sp>
      <p:sp>
        <p:nvSpPr>
          <p:cNvPr id="6" name="Slide Number Placeholder 5"/>
          <p:cNvSpPr>
            <a:spLocks noGrp="1"/>
          </p:cNvSpPr>
          <p:nvPr>
            <p:ph type="sldNum" sz="quarter" idx="12"/>
          </p:nvPr>
        </p:nvSpPr>
        <p:spPr/>
        <p:txBody>
          <a:bodyPr/>
          <a:lstStyle/>
          <a:p>
            <a:fld id="{301210FF-26AF-45AE-9015-DF8621E89FCE}" type="slidenum">
              <a:rPr lang="en-US" smtClean="0"/>
              <a:t>313</a:t>
            </a:fld>
            <a:endParaRPr lang="en-US"/>
          </a:p>
        </p:txBody>
      </p:sp>
    </p:spTree>
    <p:extLst>
      <p:ext uri="{BB962C8B-B14F-4D97-AF65-F5344CB8AC3E}">
        <p14:creationId xmlns:p14="http://schemas.microsoft.com/office/powerpoint/2010/main" val="2417115256"/>
      </p:ext>
    </p:extLst>
  </p:cSld>
  <p:clrMapOvr>
    <a:masterClrMapping/>
  </p:clrMapOvr>
  <p:transition>
    <p:fade/>
  </p:transition>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vs. Asynchronous</a:t>
            </a:r>
          </a:p>
        </p:txBody>
      </p:sp>
      <p:sp>
        <p:nvSpPr>
          <p:cNvPr id="3" name="Content Placeholder 2"/>
          <p:cNvSpPr>
            <a:spLocks noGrp="1"/>
          </p:cNvSpPr>
          <p:nvPr>
            <p:ph idx="1"/>
          </p:nvPr>
        </p:nvSpPr>
        <p:spPr/>
        <p:txBody>
          <a:bodyPr/>
          <a:lstStyle/>
          <a:p>
            <a:endParaRPr lang="en-US"/>
          </a:p>
        </p:txBody>
      </p:sp>
      <p:sp>
        <p:nvSpPr>
          <p:cNvPr id="11" name="Rectangle 10"/>
          <p:cNvSpPr/>
          <p:nvPr/>
        </p:nvSpPr>
        <p:spPr bwMode="auto">
          <a:xfrm>
            <a:off x="1579200" y="5334000"/>
            <a:ext cx="7488600" cy="228600"/>
          </a:xfrm>
          <a:prstGeom prst="rect">
            <a:avLst/>
          </a:prstGeom>
          <a:solidFill>
            <a:schemeClr val="bg2">
              <a:lumMod val="75000"/>
              <a:lumOff val="25000"/>
            </a:schemeClr>
          </a:solidFill>
          <a:ln>
            <a:solidFill>
              <a:schemeClr val="tx1">
                <a:lumMod val="50000"/>
              </a:schemeClr>
            </a:solidFill>
            <a:headEnd type="none" w="med" len="med"/>
            <a:tailEnd type="none" w="med" len="med"/>
          </a:ln>
        </p:spPr>
        <p:style>
          <a:lnRef idx="1">
            <a:schemeClr val="accent2"/>
          </a:lnRef>
          <a:fillRef idx="1003">
            <a:schemeClr val="dk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9" name="Rectangle 48"/>
          <p:cNvSpPr/>
          <p:nvPr/>
        </p:nvSpPr>
        <p:spPr bwMode="auto">
          <a:xfrm>
            <a:off x="1579200" y="2590800"/>
            <a:ext cx="7488600" cy="228600"/>
          </a:xfrm>
          <a:prstGeom prst="rect">
            <a:avLst/>
          </a:prstGeom>
          <a:solidFill>
            <a:schemeClr val="bg2">
              <a:lumMod val="75000"/>
              <a:lumOff val="25000"/>
            </a:schemeClr>
          </a:solidFill>
          <a:ln>
            <a:solidFill>
              <a:schemeClr val="tx1">
                <a:lumMod val="50000"/>
              </a:schemeClr>
            </a:solidFill>
            <a:headEnd type="none" w="med" len="med"/>
            <a:tailEnd type="none" w="med" len="med"/>
          </a:ln>
        </p:spPr>
        <p:style>
          <a:lnRef idx="1">
            <a:schemeClr val="accent2"/>
          </a:lnRef>
          <a:fillRef idx="1003">
            <a:schemeClr val="dk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8" name="TextBox 27"/>
          <p:cNvSpPr txBox="1"/>
          <p:nvPr/>
        </p:nvSpPr>
        <p:spPr>
          <a:xfrm>
            <a:off x="950386" y="2590801"/>
            <a:ext cx="584006" cy="246221"/>
          </a:xfrm>
          <a:prstGeom prst="rect">
            <a:avLst/>
          </a:prstGeom>
          <a:noFill/>
        </p:spPr>
        <p:txBody>
          <a:bodyPr wrap="none" lIns="0" tIns="0" rIns="0" bIns="0" rtlCol="0">
            <a:spAutoFit/>
          </a:bodyPr>
          <a:lstStyle/>
          <a:p>
            <a:r>
              <a:rPr lang="en-US" sz="1600" dirty="0">
                <a:gradFill>
                  <a:gsLst>
                    <a:gs pos="0">
                      <a:schemeClr val="tx1"/>
                    </a:gs>
                    <a:gs pos="100000">
                      <a:schemeClr val="tx1"/>
                    </a:gs>
                  </a:gsLst>
                  <a:lin ang="5400000" scaled="0"/>
                </a:gradFill>
              </a:rPr>
              <a:t>Thread</a:t>
            </a:r>
          </a:p>
        </p:txBody>
      </p:sp>
      <p:sp>
        <p:nvSpPr>
          <p:cNvPr id="37" name="Rectangle 36"/>
          <p:cNvSpPr/>
          <p:nvPr/>
        </p:nvSpPr>
        <p:spPr>
          <a:xfrm>
            <a:off x="950386" y="1524000"/>
            <a:ext cx="3086904" cy="923330"/>
          </a:xfrm>
          <a:prstGeom prst="rect">
            <a:avLst/>
          </a:prstGeom>
        </p:spPr>
        <p:style>
          <a:lnRef idx="1">
            <a:schemeClr val="accent6"/>
          </a:lnRef>
          <a:fillRef idx="2">
            <a:schemeClr val="accent6"/>
          </a:fillRef>
          <a:effectRef idx="1">
            <a:schemeClr val="accent6"/>
          </a:effectRef>
          <a:fontRef idx="minor">
            <a:schemeClr val="dk1"/>
          </a:fontRef>
        </p:style>
        <p:txBody>
          <a:bodyPr wrap="square" lIns="182880" tIns="91440" rIns="182880" bIns="91440" rtlCol="0" anchor="t" anchorCtr="0">
            <a:spAutoFit/>
          </a:bodyPr>
          <a:lstStyle/>
          <a:p>
            <a:r>
              <a:rPr lang="en-US" sz="1600" dirty="0" err="1">
                <a:solidFill>
                  <a:srgbClr val="0000FF"/>
                </a:solidFill>
                <a:latin typeface="Consolas"/>
                <a:ea typeface="Calibri"/>
                <a:cs typeface="Times New Roman"/>
              </a:rPr>
              <a:t>var</a:t>
            </a:r>
            <a:r>
              <a:rPr lang="en-US" sz="1600" dirty="0">
                <a:latin typeface="Consolas"/>
                <a:ea typeface="Calibri"/>
                <a:cs typeface="Times New Roman"/>
              </a:rPr>
              <a:t> data = </a:t>
            </a:r>
            <a:r>
              <a:rPr lang="en-US" sz="1600" dirty="0" err="1">
                <a:latin typeface="Consolas"/>
                <a:ea typeface="Calibri"/>
                <a:cs typeface="Times New Roman"/>
              </a:rPr>
              <a:t>DownloadData</a:t>
            </a:r>
            <a:r>
              <a:rPr lang="en-US" sz="1600" dirty="0">
                <a:latin typeface="Consolas"/>
                <a:ea typeface="Calibri"/>
                <a:cs typeface="Times New Roman"/>
              </a:rPr>
              <a:t>(...);</a:t>
            </a:r>
          </a:p>
          <a:p>
            <a:r>
              <a:rPr lang="en-US" sz="1600" dirty="0" err="1">
                <a:latin typeface="Consolas"/>
                <a:ea typeface="Calibri"/>
                <a:cs typeface="Times New Roman"/>
              </a:rPr>
              <a:t>ProcessData</a:t>
            </a:r>
            <a:r>
              <a:rPr lang="en-US" sz="1600" dirty="0">
                <a:latin typeface="Consolas"/>
                <a:ea typeface="Calibri"/>
                <a:cs typeface="Times New Roman"/>
              </a:rPr>
              <a:t>(data);</a:t>
            </a:r>
          </a:p>
        </p:txBody>
      </p:sp>
      <p:sp>
        <p:nvSpPr>
          <p:cNvPr id="38" name="Rectangle 37"/>
          <p:cNvSpPr/>
          <p:nvPr/>
        </p:nvSpPr>
        <p:spPr>
          <a:xfrm>
            <a:off x="950386" y="4191000"/>
            <a:ext cx="4058706" cy="923330"/>
          </a:xfrm>
          <a:prstGeom prst="rect">
            <a:avLst/>
          </a:prstGeom>
        </p:spPr>
        <p:style>
          <a:lnRef idx="1">
            <a:schemeClr val="accent6"/>
          </a:lnRef>
          <a:fillRef idx="2">
            <a:schemeClr val="accent6"/>
          </a:fillRef>
          <a:effectRef idx="1">
            <a:schemeClr val="accent6"/>
          </a:effectRef>
          <a:fontRef idx="minor">
            <a:schemeClr val="dk1"/>
          </a:fontRef>
        </p:style>
        <p:txBody>
          <a:bodyPr wrap="square" lIns="182880" tIns="91440" rIns="182880" bIns="91440" rtlCol="0" anchor="t" anchorCtr="0">
            <a:spAutoFit/>
          </a:bodyPr>
          <a:lstStyle/>
          <a:p>
            <a:r>
              <a:rPr lang="en-US" sz="1600" dirty="0" err="1">
                <a:latin typeface="Consolas"/>
                <a:ea typeface="Calibri"/>
                <a:cs typeface="Times New Roman"/>
              </a:rPr>
              <a:t>DownloadDataAsync</a:t>
            </a:r>
            <a:r>
              <a:rPr lang="en-US" sz="1600" dirty="0">
                <a:latin typeface="Consolas"/>
                <a:ea typeface="Calibri"/>
                <a:cs typeface="Times New Roman"/>
              </a:rPr>
              <a:t>(... , data =&gt; {</a:t>
            </a:r>
          </a:p>
          <a:p>
            <a:r>
              <a:rPr lang="en-US" sz="1600" dirty="0">
                <a:latin typeface="Consolas"/>
                <a:ea typeface="Calibri"/>
                <a:cs typeface="Times New Roman"/>
              </a:rPr>
              <a:t>    </a:t>
            </a:r>
            <a:r>
              <a:rPr lang="en-US" sz="1600" dirty="0" err="1">
                <a:latin typeface="Consolas"/>
                <a:ea typeface="Calibri"/>
                <a:cs typeface="Times New Roman"/>
              </a:rPr>
              <a:t>ProcessData</a:t>
            </a:r>
            <a:r>
              <a:rPr lang="en-US" sz="1600" dirty="0">
                <a:latin typeface="Consolas"/>
                <a:ea typeface="Calibri"/>
                <a:cs typeface="Times New Roman"/>
              </a:rPr>
              <a:t>(data);</a:t>
            </a:r>
          </a:p>
          <a:p>
            <a:r>
              <a:rPr lang="en-US" sz="1600" dirty="0">
                <a:latin typeface="Consolas"/>
                <a:ea typeface="Calibri"/>
                <a:cs typeface="Times New Roman"/>
              </a:rPr>
              <a:t>});</a:t>
            </a:r>
          </a:p>
        </p:txBody>
      </p:sp>
      <p:sp>
        <p:nvSpPr>
          <p:cNvPr id="58" name="TextBox 57"/>
          <p:cNvSpPr txBox="1"/>
          <p:nvPr/>
        </p:nvSpPr>
        <p:spPr>
          <a:xfrm>
            <a:off x="950386" y="5334001"/>
            <a:ext cx="584006" cy="246221"/>
          </a:xfrm>
          <a:prstGeom prst="rect">
            <a:avLst/>
          </a:prstGeom>
          <a:noFill/>
        </p:spPr>
        <p:txBody>
          <a:bodyPr wrap="none" lIns="0" tIns="0" rIns="0" bIns="0" rtlCol="0">
            <a:spAutoFit/>
          </a:bodyPr>
          <a:lstStyle/>
          <a:p>
            <a:r>
              <a:rPr lang="en-US" sz="1600" dirty="0">
                <a:gradFill>
                  <a:gsLst>
                    <a:gs pos="0">
                      <a:schemeClr val="tx1"/>
                    </a:gs>
                    <a:gs pos="100000">
                      <a:schemeClr val="tx1"/>
                    </a:gs>
                  </a:gsLst>
                  <a:lin ang="5400000" scaled="0"/>
                </a:gradFill>
              </a:rPr>
              <a:t>Thread</a:t>
            </a:r>
          </a:p>
        </p:txBody>
      </p:sp>
      <p:grpSp>
        <p:nvGrpSpPr>
          <p:cNvPr id="29" name="Group 28"/>
          <p:cNvGrpSpPr/>
          <p:nvPr/>
        </p:nvGrpSpPr>
        <p:grpSpPr>
          <a:xfrm>
            <a:off x="1636364" y="5334000"/>
            <a:ext cx="4630073" cy="914400"/>
            <a:chOff x="1522412" y="5029200"/>
            <a:chExt cx="6171823" cy="914400"/>
          </a:xfrm>
        </p:grpSpPr>
        <p:sp>
          <p:nvSpPr>
            <p:cNvPr id="13" name="Rectangle 12"/>
            <p:cNvSpPr/>
            <p:nvPr/>
          </p:nvSpPr>
          <p:spPr bwMode="auto">
            <a:xfrm>
              <a:off x="1598612" y="5029200"/>
              <a:ext cx="381000" cy="2286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 name="Rounded Rectangular Callout 62"/>
            <p:cNvSpPr/>
            <p:nvPr/>
          </p:nvSpPr>
          <p:spPr bwMode="auto">
            <a:xfrm>
              <a:off x="1522412" y="5562600"/>
              <a:ext cx="2897427" cy="381000"/>
            </a:xfrm>
            <a:prstGeom prst="wedgeRoundRectCallout">
              <a:avLst>
                <a:gd name="adj1" fmla="val -41049"/>
                <a:gd name="adj2" fmla="val -114696"/>
                <a:gd name="adj3"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err="1">
                  <a:gradFill>
                    <a:gsLst>
                      <a:gs pos="0">
                        <a:srgbClr val="FFFFFF"/>
                      </a:gs>
                      <a:gs pos="100000">
                        <a:srgbClr val="FFFFFF"/>
                      </a:gs>
                    </a:gsLst>
                    <a:lin ang="5400000" scaled="0"/>
                  </a:gradFill>
                </a:rPr>
                <a:t>DownloadDataAsync</a:t>
              </a:r>
              <a:endParaRPr lang="en-US" sz="1600" dirty="0">
                <a:gradFill>
                  <a:gsLst>
                    <a:gs pos="0">
                      <a:srgbClr val="FFFFFF"/>
                    </a:gs>
                    <a:gs pos="100000">
                      <a:srgbClr val="FFFFFF"/>
                    </a:gs>
                  </a:gsLst>
                  <a:lin ang="5400000" scaled="0"/>
                </a:gradFill>
              </a:endParaRPr>
            </a:p>
          </p:txBody>
        </p:sp>
        <p:sp>
          <p:nvSpPr>
            <p:cNvPr id="67" name="Rounded Rectangular Callout 66"/>
            <p:cNvSpPr/>
            <p:nvPr/>
          </p:nvSpPr>
          <p:spPr bwMode="auto">
            <a:xfrm>
              <a:off x="5637212" y="5562600"/>
              <a:ext cx="2057023" cy="381000"/>
            </a:xfrm>
            <a:prstGeom prst="wedgeRoundRectCallout">
              <a:avLst>
                <a:gd name="adj1" fmla="val -39859"/>
                <a:gd name="adj2" fmla="val -114696"/>
                <a:gd name="adj3"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err="1">
                  <a:gradFill>
                    <a:gsLst>
                      <a:gs pos="0">
                        <a:srgbClr val="FFFFFF"/>
                      </a:gs>
                      <a:gs pos="100000">
                        <a:srgbClr val="FFFFFF"/>
                      </a:gs>
                    </a:gsLst>
                    <a:lin ang="5400000" scaled="0"/>
                  </a:gradFill>
                </a:rPr>
                <a:t>ProcessData</a:t>
              </a:r>
              <a:endParaRPr lang="en-US" sz="1600" dirty="0">
                <a:gradFill>
                  <a:gsLst>
                    <a:gs pos="0">
                      <a:srgbClr val="FFFFFF"/>
                    </a:gs>
                    <a:gs pos="100000">
                      <a:srgbClr val="FFFFFF"/>
                    </a:gs>
                  </a:gsLst>
                  <a:lin ang="5400000" scaled="0"/>
                </a:gradFill>
              </a:endParaRPr>
            </a:p>
          </p:txBody>
        </p:sp>
        <p:sp>
          <p:nvSpPr>
            <p:cNvPr id="111" name="Rectangle 110"/>
            <p:cNvSpPr/>
            <p:nvPr/>
          </p:nvSpPr>
          <p:spPr bwMode="auto">
            <a:xfrm>
              <a:off x="5713412" y="5029200"/>
              <a:ext cx="609600" cy="2286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7" name="Group 26"/>
          <p:cNvGrpSpPr/>
          <p:nvPr/>
        </p:nvGrpSpPr>
        <p:grpSpPr>
          <a:xfrm>
            <a:off x="1636364" y="2514600"/>
            <a:ext cx="4630073" cy="990600"/>
            <a:chOff x="1522412" y="2209800"/>
            <a:chExt cx="6171823" cy="990600"/>
          </a:xfrm>
        </p:grpSpPr>
        <p:sp>
          <p:nvSpPr>
            <p:cNvPr id="54" name="Rectangle 53"/>
            <p:cNvSpPr/>
            <p:nvPr/>
          </p:nvSpPr>
          <p:spPr bwMode="auto">
            <a:xfrm>
              <a:off x="1979612" y="2286000"/>
              <a:ext cx="3733800" cy="228600"/>
            </a:xfrm>
            <a:prstGeom prst="rect">
              <a:avLst/>
            </a:prstGeom>
            <a:solidFill>
              <a:srgbClr val="FF0000"/>
            </a:solidFill>
            <a:ln>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6" name="Octagon 35"/>
            <p:cNvSpPr/>
            <p:nvPr/>
          </p:nvSpPr>
          <p:spPr bwMode="auto">
            <a:xfrm>
              <a:off x="3427412" y="2209800"/>
              <a:ext cx="381000" cy="381000"/>
            </a:xfrm>
            <a:prstGeom prst="octagon">
              <a:avLst/>
            </a:prstGeom>
            <a:solidFill>
              <a:srgbClr val="FF0000"/>
            </a:solidFill>
            <a:ln w="1270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0" tIns="0" rIns="0" bIns="0" numCol="1" rtlCol="0" anchor="ctr" anchorCtr="0" compatLnSpc="1">
              <a:prstTxWarp prst="textNoShape">
                <a:avLst/>
              </a:prstTxWarp>
            </a:bodyPr>
            <a:lstStyle/>
            <a:p>
              <a:pPr algn="ctr" defTabSz="914099" fontAlgn="base">
                <a:spcBef>
                  <a:spcPct val="0"/>
                </a:spcBef>
                <a:spcAft>
                  <a:spcPct val="0"/>
                </a:spcAft>
              </a:pPr>
              <a:r>
                <a:rPr lang="en-US" sz="900" b="1" dirty="0">
                  <a:gradFill>
                    <a:gsLst>
                      <a:gs pos="0">
                        <a:srgbClr val="FFFFFF"/>
                      </a:gs>
                      <a:gs pos="100000">
                        <a:srgbClr val="FFFFFF"/>
                      </a:gs>
                    </a:gsLst>
                    <a:lin ang="5400000" scaled="0"/>
                  </a:gradFill>
                </a:rPr>
                <a:t>STOP</a:t>
              </a:r>
            </a:p>
          </p:txBody>
        </p:sp>
        <p:sp>
          <p:nvSpPr>
            <p:cNvPr id="56" name="Rounded Rectangular Callout 55"/>
            <p:cNvSpPr/>
            <p:nvPr/>
          </p:nvSpPr>
          <p:spPr bwMode="auto">
            <a:xfrm>
              <a:off x="5637212" y="2819400"/>
              <a:ext cx="2057023" cy="381000"/>
            </a:xfrm>
            <a:prstGeom prst="wedgeRoundRectCallout">
              <a:avLst>
                <a:gd name="adj1" fmla="val -39859"/>
                <a:gd name="adj2" fmla="val -114696"/>
                <a:gd name="adj3"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err="1">
                  <a:gradFill>
                    <a:gsLst>
                      <a:gs pos="0">
                        <a:srgbClr val="FFFFFF"/>
                      </a:gs>
                      <a:gs pos="100000">
                        <a:srgbClr val="FFFFFF"/>
                      </a:gs>
                    </a:gsLst>
                    <a:lin ang="5400000" scaled="0"/>
                  </a:gradFill>
                </a:rPr>
                <a:t>ProcessData</a:t>
              </a:r>
              <a:endParaRPr lang="en-US" sz="1600" dirty="0">
                <a:gradFill>
                  <a:gsLst>
                    <a:gs pos="0">
                      <a:srgbClr val="FFFFFF"/>
                    </a:gs>
                    <a:gs pos="100000">
                      <a:srgbClr val="FFFFFF"/>
                    </a:gs>
                  </a:gsLst>
                  <a:lin ang="5400000" scaled="0"/>
                </a:gradFill>
              </a:endParaRPr>
            </a:p>
          </p:txBody>
        </p:sp>
        <p:sp>
          <p:nvSpPr>
            <p:cNvPr id="59" name="Rounded Rectangular Callout 58"/>
            <p:cNvSpPr/>
            <p:nvPr/>
          </p:nvSpPr>
          <p:spPr bwMode="auto">
            <a:xfrm>
              <a:off x="1522412" y="2819400"/>
              <a:ext cx="2095499" cy="381000"/>
            </a:xfrm>
            <a:prstGeom prst="wedgeRoundRectCallout">
              <a:avLst>
                <a:gd name="adj1" fmla="val -41019"/>
                <a:gd name="adj2" fmla="val -121425"/>
                <a:gd name="adj3"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err="1">
                  <a:gradFill>
                    <a:gsLst>
                      <a:gs pos="0">
                        <a:srgbClr val="FFFFFF"/>
                      </a:gs>
                      <a:gs pos="100000">
                        <a:srgbClr val="FFFFFF"/>
                      </a:gs>
                    </a:gsLst>
                    <a:lin ang="5400000" scaled="0"/>
                  </a:gradFill>
                </a:rPr>
                <a:t>DownloadData</a:t>
              </a:r>
              <a:endParaRPr lang="en-US" sz="1600" dirty="0">
                <a:gradFill>
                  <a:gsLst>
                    <a:gs pos="0">
                      <a:srgbClr val="FFFFFF"/>
                    </a:gs>
                    <a:gs pos="100000">
                      <a:srgbClr val="FFFFFF"/>
                    </a:gs>
                  </a:gsLst>
                  <a:lin ang="5400000" scaled="0"/>
                </a:gradFill>
              </a:endParaRPr>
            </a:p>
          </p:txBody>
        </p:sp>
        <p:sp>
          <p:nvSpPr>
            <p:cNvPr id="53" name="Rectangle 52"/>
            <p:cNvSpPr/>
            <p:nvPr/>
          </p:nvSpPr>
          <p:spPr bwMode="auto">
            <a:xfrm>
              <a:off x="5713412" y="2286000"/>
              <a:ext cx="609600" cy="2286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1" name="Rectangle 50"/>
            <p:cNvSpPr/>
            <p:nvPr/>
          </p:nvSpPr>
          <p:spPr bwMode="auto">
            <a:xfrm>
              <a:off x="1598612" y="2286000"/>
              <a:ext cx="381000" cy="2286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30" name="Rectangle 29"/>
          <p:cNvSpPr/>
          <p:nvPr/>
        </p:nvSpPr>
        <p:spPr bwMode="auto">
          <a:xfrm>
            <a:off x="2093683" y="5334000"/>
            <a:ext cx="171495" cy="228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1" name="Rectangle 30"/>
          <p:cNvSpPr/>
          <p:nvPr/>
        </p:nvSpPr>
        <p:spPr bwMode="auto">
          <a:xfrm>
            <a:off x="2322343" y="5334000"/>
            <a:ext cx="342989" cy="228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Rectangle 31"/>
          <p:cNvSpPr/>
          <p:nvPr/>
        </p:nvSpPr>
        <p:spPr bwMode="auto">
          <a:xfrm>
            <a:off x="2893992" y="5334000"/>
            <a:ext cx="171495" cy="228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3" name="Rectangle 32"/>
          <p:cNvSpPr/>
          <p:nvPr/>
        </p:nvSpPr>
        <p:spPr bwMode="auto">
          <a:xfrm>
            <a:off x="3122651" y="5334000"/>
            <a:ext cx="171495" cy="228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Rectangle 33"/>
          <p:cNvSpPr/>
          <p:nvPr/>
        </p:nvSpPr>
        <p:spPr bwMode="auto">
          <a:xfrm>
            <a:off x="3465641" y="5334000"/>
            <a:ext cx="457319" cy="228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5" name="Rectangle 34"/>
          <p:cNvSpPr/>
          <p:nvPr/>
        </p:nvSpPr>
        <p:spPr bwMode="auto">
          <a:xfrm>
            <a:off x="4380279" y="5334000"/>
            <a:ext cx="285824" cy="228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6" name="Rectangle 45"/>
          <p:cNvSpPr/>
          <p:nvPr/>
        </p:nvSpPr>
        <p:spPr bwMode="auto">
          <a:xfrm>
            <a:off x="6758055" y="2590800"/>
            <a:ext cx="285824" cy="228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8" name="Rectangle 47"/>
          <p:cNvSpPr/>
          <p:nvPr/>
        </p:nvSpPr>
        <p:spPr bwMode="auto">
          <a:xfrm>
            <a:off x="6266437" y="2590800"/>
            <a:ext cx="457319" cy="228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2" name="Rectangle 41"/>
          <p:cNvSpPr/>
          <p:nvPr/>
        </p:nvSpPr>
        <p:spPr bwMode="auto">
          <a:xfrm>
            <a:off x="6060643" y="2590800"/>
            <a:ext cx="171495" cy="228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1" name="Rectangle 40"/>
          <p:cNvSpPr/>
          <p:nvPr/>
        </p:nvSpPr>
        <p:spPr bwMode="auto">
          <a:xfrm>
            <a:off x="5854849" y="2590800"/>
            <a:ext cx="171495" cy="228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Rectangle 39"/>
          <p:cNvSpPr/>
          <p:nvPr/>
        </p:nvSpPr>
        <p:spPr bwMode="auto">
          <a:xfrm>
            <a:off x="5477561" y="2590800"/>
            <a:ext cx="342989" cy="228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9" name="Rectangle 38"/>
          <p:cNvSpPr/>
          <p:nvPr/>
        </p:nvSpPr>
        <p:spPr bwMode="auto">
          <a:xfrm>
            <a:off x="5271767" y="2590800"/>
            <a:ext cx="171495" cy="228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301210FF-26AF-45AE-9015-DF8621E89FCE}" type="slidenum">
              <a:rPr lang="en-US" smtClean="0"/>
              <a:t>314</a:t>
            </a:fld>
            <a:endParaRPr lang="en-US"/>
          </a:p>
        </p:txBody>
      </p:sp>
    </p:spTree>
    <p:extLst>
      <p:ext uri="{BB962C8B-B14F-4D97-AF65-F5344CB8AC3E}">
        <p14:creationId xmlns:p14="http://schemas.microsoft.com/office/powerpoint/2010/main" val="11383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10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left)">
                                      <p:cBhvr>
                                        <p:cTn id="38" dur="10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fade">
                                      <p:cBhvr>
                                        <p:cTn id="66" dur="500"/>
                                        <p:tgtEl>
                                          <p:spTgt spid="4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fade">
                                      <p:cBhvr>
                                        <p:cTn id="75" dur="500"/>
                                        <p:tgtEl>
                                          <p:spTgt spid="4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fade">
                                      <p:cBhvr>
                                        <p:cTn id="7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9" grpId="0" animBg="1"/>
      <p:bldP spid="28" grpId="0"/>
      <p:bldP spid="37" grpId="0" animBg="1"/>
      <p:bldP spid="38" grpId="0" animBg="1"/>
      <p:bldP spid="58" grpId="0"/>
      <p:bldP spid="30" grpId="0" animBg="1"/>
      <p:bldP spid="31" grpId="0" animBg="1"/>
      <p:bldP spid="32" grpId="0" animBg="1"/>
      <p:bldP spid="33" grpId="0" animBg="1"/>
      <p:bldP spid="34" grpId="0" animBg="1"/>
      <p:bldP spid="35" grpId="0" animBg="1"/>
      <p:bldP spid="46" grpId="0" animBg="1"/>
      <p:bldP spid="48" grpId="0" animBg="1"/>
      <p:bldP spid="42" grpId="0" animBg="1"/>
      <p:bldP spid="41" grpId="0" animBg="1"/>
      <p:bldP spid="40" grpId="0" animBg="1"/>
      <p:bldP spid="39" grpId="0" animBg="1"/>
    </p:bld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vs. Asynchronous</a:t>
            </a:r>
          </a:p>
        </p:txBody>
      </p:sp>
      <p:sp>
        <p:nvSpPr>
          <p:cNvPr id="5" name="Content Placeholder 4"/>
          <p:cNvSpPr>
            <a:spLocks noGrp="1"/>
          </p:cNvSpPr>
          <p:nvPr>
            <p:ph idx="1"/>
          </p:nvPr>
        </p:nvSpPr>
        <p:spPr/>
        <p:txBody>
          <a:bodyPr/>
          <a:lstStyle/>
          <a:p>
            <a:endParaRPr lang="en-US"/>
          </a:p>
        </p:txBody>
      </p:sp>
      <p:sp>
        <p:nvSpPr>
          <p:cNvPr id="11" name="Rectangle 10"/>
          <p:cNvSpPr/>
          <p:nvPr/>
        </p:nvSpPr>
        <p:spPr bwMode="auto">
          <a:xfrm>
            <a:off x="1579200" y="5334000"/>
            <a:ext cx="7488600" cy="228600"/>
          </a:xfrm>
          <a:prstGeom prst="rect">
            <a:avLst/>
          </a:prstGeom>
          <a:solidFill>
            <a:schemeClr val="bg2">
              <a:lumMod val="75000"/>
              <a:lumOff val="25000"/>
            </a:schemeClr>
          </a:solidFill>
          <a:ln>
            <a:solidFill>
              <a:schemeClr val="tx1">
                <a:lumMod val="50000"/>
              </a:schemeClr>
            </a:solidFill>
            <a:headEnd type="none" w="med" len="med"/>
            <a:tailEnd type="none" w="med" len="med"/>
          </a:ln>
        </p:spPr>
        <p:style>
          <a:lnRef idx="1">
            <a:schemeClr val="accent2"/>
          </a:lnRef>
          <a:fillRef idx="1003">
            <a:schemeClr val="dk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9" name="Rectangle 48"/>
          <p:cNvSpPr/>
          <p:nvPr/>
        </p:nvSpPr>
        <p:spPr bwMode="auto">
          <a:xfrm>
            <a:off x="1579200" y="2590800"/>
            <a:ext cx="7488600" cy="228600"/>
          </a:xfrm>
          <a:prstGeom prst="rect">
            <a:avLst/>
          </a:prstGeom>
          <a:solidFill>
            <a:schemeClr val="bg2">
              <a:lumMod val="75000"/>
              <a:lumOff val="25000"/>
            </a:schemeClr>
          </a:solidFill>
          <a:ln>
            <a:solidFill>
              <a:schemeClr val="tx1">
                <a:lumMod val="50000"/>
              </a:schemeClr>
            </a:solidFill>
            <a:headEnd type="none" w="med" len="med"/>
            <a:tailEnd type="none" w="med" len="med"/>
          </a:ln>
        </p:spPr>
        <p:style>
          <a:lnRef idx="1">
            <a:schemeClr val="accent2"/>
          </a:lnRef>
          <a:fillRef idx="1003">
            <a:schemeClr val="dk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8" name="TextBox 27"/>
          <p:cNvSpPr txBox="1"/>
          <p:nvPr/>
        </p:nvSpPr>
        <p:spPr>
          <a:xfrm>
            <a:off x="950386" y="2590801"/>
            <a:ext cx="584006" cy="246221"/>
          </a:xfrm>
          <a:prstGeom prst="rect">
            <a:avLst/>
          </a:prstGeom>
          <a:noFill/>
        </p:spPr>
        <p:txBody>
          <a:bodyPr wrap="none" lIns="0" tIns="0" rIns="0" bIns="0" rtlCol="0">
            <a:spAutoFit/>
          </a:bodyPr>
          <a:lstStyle/>
          <a:p>
            <a:r>
              <a:rPr lang="en-US" sz="1600" dirty="0">
                <a:gradFill>
                  <a:gsLst>
                    <a:gs pos="0">
                      <a:schemeClr val="tx1"/>
                    </a:gs>
                    <a:gs pos="100000">
                      <a:schemeClr val="tx1"/>
                    </a:gs>
                  </a:gsLst>
                  <a:lin ang="5400000" scaled="0"/>
                </a:gradFill>
              </a:rPr>
              <a:t>Thread</a:t>
            </a:r>
          </a:p>
        </p:txBody>
      </p:sp>
      <p:sp>
        <p:nvSpPr>
          <p:cNvPr id="37" name="Rectangle 36"/>
          <p:cNvSpPr/>
          <p:nvPr/>
        </p:nvSpPr>
        <p:spPr>
          <a:xfrm>
            <a:off x="950386" y="1524000"/>
            <a:ext cx="3086904" cy="923330"/>
          </a:xfrm>
          <a:prstGeom prst="rect">
            <a:avLst/>
          </a:prstGeom>
        </p:spPr>
        <p:style>
          <a:lnRef idx="1">
            <a:schemeClr val="accent6"/>
          </a:lnRef>
          <a:fillRef idx="2">
            <a:schemeClr val="accent6"/>
          </a:fillRef>
          <a:effectRef idx="1">
            <a:schemeClr val="accent6"/>
          </a:effectRef>
          <a:fontRef idx="minor">
            <a:schemeClr val="dk1"/>
          </a:fontRef>
        </p:style>
        <p:txBody>
          <a:bodyPr wrap="square" lIns="182880" tIns="91440" rIns="182880" bIns="91440" rtlCol="0" anchor="t" anchorCtr="0">
            <a:spAutoFit/>
          </a:bodyPr>
          <a:lstStyle/>
          <a:p>
            <a:r>
              <a:rPr lang="en-US" sz="1600" dirty="0" err="1">
                <a:solidFill>
                  <a:srgbClr val="0000FF"/>
                </a:solidFill>
                <a:latin typeface="Consolas"/>
                <a:ea typeface="Calibri"/>
                <a:cs typeface="Times New Roman"/>
              </a:rPr>
              <a:t>var</a:t>
            </a:r>
            <a:r>
              <a:rPr lang="en-US" sz="1600" dirty="0">
                <a:latin typeface="Consolas"/>
                <a:ea typeface="Calibri"/>
                <a:cs typeface="Times New Roman"/>
              </a:rPr>
              <a:t> data = </a:t>
            </a:r>
            <a:r>
              <a:rPr lang="en-US" sz="1600" dirty="0" err="1">
                <a:latin typeface="Consolas"/>
                <a:ea typeface="Calibri"/>
                <a:cs typeface="Times New Roman"/>
              </a:rPr>
              <a:t>DownloadData</a:t>
            </a:r>
            <a:r>
              <a:rPr lang="en-US" sz="1600" dirty="0">
                <a:latin typeface="Consolas"/>
                <a:ea typeface="Calibri"/>
                <a:cs typeface="Times New Roman"/>
              </a:rPr>
              <a:t>(...);</a:t>
            </a:r>
          </a:p>
          <a:p>
            <a:r>
              <a:rPr lang="en-US" sz="1600" dirty="0" err="1">
                <a:latin typeface="Consolas"/>
                <a:ea typeface="Calibri"/>
                <a:cs typeface="Times New Roman"/>
              </a:rPr>
              <a:t>ProcessData</a:t>
            </a:r>
            <a:r>
              <a:rPr lang="en-US" sz="1600" dirty="0">
                <a:latin typeface="Consolas"/>
                <a:ea typeface="Calibri"/>
                <a:cs typeface="Times New Roman"/>
              </a:rPr>
              <a:t>(data);</a:t>
            </a:r>
          </a:p>
        </p:txBody>
      </p:sp>
      <p:sp>
        <p:nvSpPr>
          <p:cNvPr id="38" name="Rectangle 37"/>
          <p:cNvSpPr/>
          <p:nvPr/>
        </p:nvSpPr>
        <p:spPr>
          <a:xfrm>
            <a:off x="950386" y="4191000"/>
            <a:ext cx="4058706" cy="923330"/>
          </a:xfrm>
          <a:prstGeom prst="rect">
            <a:avLst/>
          </a:prstGeom>
        </p:spPr>
        <p:style>
          <a:lnRef idx="1">
            <a:schemeClr val="accent6"/>
          </a:lnRef>
          <a:fillRef idx="2">
            <a:schemeClr val="accent6"/>
          </a:fillRef>
          <a:effectRef idx="1">
            <a:schemeClr val="accent6"/>
          </a:effectRef>
          <a:fontRef idx="minor">
            <a:schemeClr val="dk1"/>
          </a:fontRef>
        </p:style>
        <p:txBody>
          <a:bodyPr wrap="square" lIns="182880" tIns="91440" rIns="182880" bIns="91440" rtlCol="0" anchor="t" anchorCtr="0">
            <a:spAutoFit/>
          </a:bodyPr>
          <a:lstStyle/>
          <a:p>
            <a:r>
              <a:rPr lang="en-US" sz="1600" dirty="0" err="1">
                <a:latin typeface="Consolas"/>
                <a:ea typeface="Calibri"/>
                <a:cs typeface="Times New Roman"/>
              </a:rPr>
              <a:t>DownloadDataAsync</a:t>
            </a:r>
            <a:r>
              <a:rPr lang="en-US" sz="1600" dirty="0">
                <a:latin typeface="Consolas"/>
                <a:ea typeface="Calibri"/>
                <a:cs typeface="Times New Roman"/>
              </a:rPr>
              <a:t>(... , data =&gt; {</a:t>
            </a:r>
          </a:p>
          <a:p>
            <a:r>
              <a:rPr lang="en-US" sz="1600" dirty="0">
                <a:latin typeface="Consolas"/>
                <a:ea typeface="Calibri"/>
                <a:cs typeface="Times New Roman"/>
              </a:rPr>
              <a:t>    </a:t>
            </a:r>
            <a:r>
              <a:rPr lang="en-US" sz="1600" dirty="0" err="1">
                <a:latin typeface="Consolas"/>
                <a:ea typeface="Calibri"/>
                <a:cs typeface="Times New Roman"/>
              </a:rPr>
              <a:t>ProcessData</a:t>
            </a:r>
            <a:r>
              <a:rPr lang="en-US" sz="1600" dirty="0">
                <a:latin typeface="Consolas"/>
                <a:ea typeface="Calibri"/>
                <a:cs typeface="Times New Roman"/>
              </a:rPr>
              <a:t>(data);</a:t>
            </a:r>
          </a:p>
          <a:p>
            <a:r>
              <a:rPr lang="en-US" sz="1600" dirty="0">
                <a:latin typeface="Consolas"/>
                <a:ea typeface="Calibri"/>
                <a:cs typeface="Times New Roman"/>
              </a:rPr>
              <a:t>});</a:t>
            </a:r>
          </a:p>
        </p:txBody>
      </p:sp>
      <p:sp>
        <p:nvSpPr>
          <p:cNvPr id="58" name="TextBox 57"/>
          <p:cNvSpPr txBox="1"/>
          <p:nvPr/>
        </p:nvSpPr>
        <p:spPr>
          <a:xfrm>
            <a:off x="950386" y="5334001"/>
            <a:ext cx="584006" cy="246221"/>
          </a:xfrm>
          <a:prstGeom prst="rect">
            <a:avLst/>
          </a:prstGeom>
          <a:noFill/>
        </p:spPr>
        <p:txBody>
          <a:bodyPr wrap="none" lIns="0" tIns="0" rIns="0" bIns="0" rtlCol="0">
            <a:spAutoFit/>
          </a:bodyPr>
          <a:lstStyle/>
          <a:p>
            <a:r>
              <a:rPr lang="en-US" sz="1600" dirty="0">
                <a:gradFill>
                  <a:gsLst>
                    <a:gs pos="0">
                      <a:schemeClr val="tx1"/>
                    </a:gs>
                    <a:gs pos="100000">
                      <a:schemeClr val="tx1"/>
                    </a:gs>
                  </a:gsLst>
                  <a:lin ang="5400000" scaled="0"/>
                </a:gradFill>
              </a:rPr>
              <a:t>Thread</a:t>
            </a:r>
          </a:p>
        </p:txBody>
      </p:sp>
      <p:grpSp>
        <p:nvGrpSpPr>
          <p:cNvPr id="3" name="Group 28"/>
          <p:cNvGrpSpPr/>
          <p:nvPr/>
        </p:nvGrpSpPr>
        <p:grpSpPr>
          <a:xfrm>
            <a:off x="1636364" y="5334000"/>
            <a:ext cx="4649094" cy="914400"/>
            <a:chOff x="1522412" y="5029200"/>
            <a:chExt cx="6197178" cy="914400"/>
          </a:xfrm>
        </p:grpSpPr>
        <p:sp>
          <p:nvSpPr>
            <p:cNvPr id="13" name="Rectangle 12"/>
            <p:cNvSpPr/>
            <p:nvPr/>
          </p:nvSpPr>
          <p:spPr bwMode="auto">
            <a:xfrm>
              <a:off x="1598612" y="5029200"/>
              <a:ext cx="381000" cy="2286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 name="Rounded Rectangular Callout 62"/>
            <p:cNvSpPr/>
            <p:nvPr/>
          </p:nvSpPr>
          <p:spPr bwMode="auto">
            <a:xfrm>
              <a:off x="1522412" y="5562600"/>
              <a:ext cx="2897427" cy="381000"/>
            </a:xfrm>
            <a:prstGeom prst="wedgeRoundRectCallout">
              <a:avLst>
                <a:gd name="adj1" fmla="val -41049"/>
                <a:gd name="adj2" fmla="val -114696"/>
                <a:gd name="adj3"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err="1">
                  <a:gradFill>
                    <a:gsLst>
                      <a:gs pos="0">
                        <a:srgbClr val="FFFFFF"/>
                      </a:gs>
                      <a:gs pos="100000">
                        <a:srgbClr val="FFFFFF"/>
                      </a:gs>
                    </a:gsLst>
                    <a:lin ang="5400000" scaled="0"/>
                  </a:gradFill>
                </a:rPr>
                <a:t>DownloadDataAsync</a:t>
              </a:r>
              <a:endParaRPr lang="en-US" sz="1600" dirty="0">
                <a:gradFill>
                  <a:gsLst>
                    <a:gs pos="0">
                      <a:srgbClr val="FFFFFF"/>
                    </a:gs>
                    <a:gs pos="100000">
                      <a:srgbClr val="FFFFFF"/>
                    </a:gs>
                  </a:gsLst>
                  <a:lin ang="5400000" scaled="0"/>
                </a:gradFill>
              </a:endParaRPr>
            </a:p>
          </p:txBody>
        </p:sp>
        <p:sp>
          <p:nvSpPr>
            <p:cNvPr id="67" name="Rounded Rectangular Callout 66"/>
            <p:cNvSpPr/>
            <p:nvPr/>
          </p:nvSpPr>
          <p:spPr bwMode="auto">
            <a:xfrm>
              <a:off x="5637212" y="5562600"/>
              <a:ext cx="2082378" cy="381000"/>
            </a:xfrm>
            <a:prstGeom prst="wedgeRoundRectCallout">
              <a:avLst>
                <a:gd name="adj1" fmla="val -39859"/>
                <a:gd name="adj2" fmla="val -114696"/>
                <a:gd name="adj3"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err="1">
                  <a:gradFill>
                    <a:gsLst>
                      <a:gs pos="0">
                        <a:srgbClr val="FFFFFF"/>
                      </a:gs>
                      <a:gs pos="100000">
                        <a:srgbClr val="FFFFFF"/>
                      </a:gs>
                    </a:gsLst>
                    <a:lin ang="5400000" scaled="0"/>
                  </a:gradFill>
                </a:rPr>
                <a:t>ProcessData</a:t>
              </a:r>
              <a:endParaRPr lang="en-US" sz="1600" dirty="0">
                <a:gradFill>
                  <a:gsLst>
                    <a:gs pos="0">
                      <a:srgbClr val="FFFFFF"/>
                    </a:gs>
                    <a:gs pos="100000">
                      <a:srgbClr val="FFFFFF"/>
                    </a:gs>
                  </a:gsLst>
                  <a:lin ang="5400000" scaled="0"/>
                </a:gradFill>
              </a:endParaRPr>
            </a:p>
          </p:txBody>
        </p:sp>
        <p:sp>
          <p:nvSpPr>
            <p:cNvPr id="111" name="Rectangle 110"/>
            <p:cNvSpPr/>
            <p:nvPr/>
          </p:nvSpPr>
          <p:spPr bwMode="auto">
            <a:xfrm>
              <a:off x="5713412" y="5029200"/>
              <a:ext cx="609600" cy="2286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4" name="Group 26"/>
          <p:cNvGrpSpPr/>
          <p:nvPr/>
        </p:nvGrpSpPr>
        <p:grpSpPr>
          <a:xfrm>
            <a:off x="1636364" y="2514600"/>
            <a:ext cx="4649094" cy="990600"/>
            <a:chOff x="1522412" y="2209800"/>
            <a:chExt cx="6197178" cy="990600"/>
          </a:xfrm>
        </p:grpSpPr>
        <p:sp>
          <p:nvSpPr>
            <p:cNvPr id="54" name="Rectangle 53"/>
            <p:cNvSpPr/>
            <p:nvPr/>
          </p:nvSpPr>
          <p:spPr bwMode="auto">
            <a:xfrm>
              <a:off x="1979612" y="2286000"/>
              <a:ext cx="3733800" cy="228600"/>
            </a:xfrm>
            <a:prstGeom prst="rect">
              <a:avLst/>
            </a:prstGeom>
            <a:solidFill>
              <a:srgbClr val="FF0000"/>
            </a:solidFill>
            <a:ln>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6" name="Octagon 35"/>
            <p:cNvSpPr/>
            <p:nvPr/>
          </p:nvSpPr>
          <p:spPr bwMode="auto">
            <a:xfrm>
              <a:off x="3427412" y="2209800"/>
              <a:ext cx="381000" cy="381000"/>
            </a:xfrm>
            <a:prstGeom prst="octagon">
              <a:avLst/>
            </a:prstGeom>
            <a:solidFill>
              <a:srgbClr val="FF0000"/>
            </a:solidFill>
            <a:ln w="1270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0" tIns="0" rIns="0" bIns="0" numCol="1" rtlCol="0" anchor="ctr" anchorCtr="0" compatLnSpc="1">
              <a:prstTxWarp prst="textNoShape">
                <a:avLst/>
              </a:prstTxWarp>
            </a:bodyPr>
            <a:lstStyle/>
            <a:p>
              <a:pPr algn="ctr" defTabSz="914099" fontAlgn="base">
                <a:spcBef>
                  <a:spcPct val="0"/>
                </a:spcBef>
                <a:spcAft>
                  <a:spcPct val="0"/>
                </a:spcAft>
              </a:pPr>
              <a:r>
                <a:rPr lang="en-US" sz="900" b="1" dirty="0">
                  <a:gradFill>
                    <a:gsLst>
                      <a:gs pos="0">
                        <a:srgbClr val="FFFFFF"/>
                      </a:gs>
                      <a:gs pos="100000">
                        <a:srgbClr val="FFFFFF"/>
                      </a:gs>
                    </a:gsLst>
                    <a:lin ang="5400000" scaled="0"/>
                  </a:gradFill>
                </a:rPr>
                <a:t>STOP</a:t>
              </a:r>
            </a:p>
          </p:txBody>
        </p:sp>
        <p:sp>
          <p:nvSpPr>
            <p:cNvPr id="56" name="Rounded Rectangular Callout 55"/>
            <p:cNvSpPr/>
            <p:nvPr/>
          </p:nvSpPr>
          <p:spPr bwMode="auto">
            <a:xfrm>
              <a:off x="5637212" y="2819400"/>
              <a:ext cx="2082378" cy="381000"/>
            </a:xfrm>
            <a:prstGeom prst="wedgeRoundRectCallout">
              <a:avLst>
                <a:gd name="adj1" fmla="val -39859"/>
                <a:gd name="adj2" fmla="val -114696"/>
                <a:gd name="adj3"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err="1">
                  <a:gradFill>
                    <a:gsLst>
                      <a:gs pos="0">
                        <a:srgbClr val="FFFFFF"/>
                      </a:gs>
                      <a:gs pos="100000">
                        <a:srgbClr val="FFFFFF"/>
                      </a:gs>
                    </a:gsLst>
                    <a:lin ang="5400000" scaled="0"/>
                  </a:gradFill>
                </a:rPr>
                <a:t>ProcessData</a:t>
              </a:r>
              <a:endParaRPr lang="en-US" sz="1600" dirty="0">
                <a:gradFill>
                  <a:gsLst>
                    <a:gs pos="0">
                      <a:srgbClr val="FFFFFF"/>
                    </a:gs>
                    <a:gs pos="100000">
                      <a:srgbClr val="FFFFFF"/>
                    </a:gs>
                  </a:gsLst>
                  <a:lin ang="5400000" scaled="0"/>
                </a:gradFill>
              </a:endParaRPr>
            </a:p>
          </p:txBody>
        </p:sp>
        <p:sp>
          <p:nvSpPr>
            <p:cNvPr id="59" name="Rounded Rectangular Callout 58"/>
            <p:cNvSpPr/>
            <p:nvPr/>
          </p:nvSpPr>
          <p:spPr bwMode="auto">
            <a:xfrm>
              <a:off x="1522412" y="2819400"/>
              <a:ext cx="2285999" cy="381000"/>
            </a:xfrm>
            <a:prstGeom prst="wedgeRoundRectCallout">
              <a:avLst>
                <a:gd name="adj1" fmla="val -41019"/>
                <a:gd name="adj2" fmla="val -121425"/>
                <a:gd name="adj3"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err="1">
                  <a:gradFill>
                    <a:gsLst>
                      <a:gs pos="0">
                        <a:srgbClr val="FFFFFF"/>
                      </a:gs>
                      <a:gs pos="100000">
                        <a:srgbClr val="FFFFFF"/>
                      </a:gs>
                    </a:gsLst>
                    <a:lin ang="5400000" scaled="0"/>
                  </a:gradFill>
                </a:rPr>
                <a:t>DownloadData</a:t>
              </a:r>
              <a:endParaRPr lang="en-US" sz="1600" dirty="0">
                <a:gradFill>
                  <a:gsLst>
                    <a:gs pos="0">
                      <a:srgbClr val="FFFFFF"/>
                    </a:gs>
                    <a:gs pos="100000">
                      <a:srgbClr val="FFFFFF"/>
                    </a:gs>
                  </a:gsLst>
                  <a:lin ang="5400000" scaled="0"/>
                </a:gradFill>
              </a:endParaRPr>
            </a:p>
          </p:txBody>
        </p:sp>
        <p:sp>
          <p:nvSpPr>
            <p:cNvPr id="51" name="Rectangle 50"/>
            <p:cNvSpPr/>
            <p:nvPr/>
          </p:nvSpPr>
          <p:spPr bwMode="auto">
            <a:xfrm>
              <a:off x="1598612" y="2286000"/>
              <a:ext cx="381000" cy="2286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3" name="Rectangle 52"/>
            <p:cNvSpPr/>
            <p:nvPr/>
          </p:nvSpPr>
          <p:spPr bwMode="auto">
            <a:xfrm>
              <a:off x="5713412" y="2286000"/>
              <a:ext cx="609600" cy="2286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44" name="Rectangle 43"/>
          <p:cNvSpPr/>
          <p:nvPr/>
        </p:nvSpPr>
        <p:spPr bwMode="auto">
          <a:xfrm>
            <a:off x="5551923" y="2590800"/>
            <a:ext cx="2801079" cy="228600"/>
          </a:xfrm>
          <a:prstGeom prst="rect">
            <a:avLst/>
          </a:prstGeom>
          <a:solidFill>
            <a:srgbClr val="FF0000"/>
          </a:solidFill>
          <a:ln>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7" name="Octagon 46"/>
          <p:cNvSpPr/>
          <p:nvPr/>
        </p:nvSpPr>
        <p:spPr bwMode="auto">
          <a:xfrm>
            <a:off x="6638056" y="2514600"/>
            <a:ext cx="285824" cy="381000"/>
          </a:xfrm>
          <a:prstGeom prst="octagon">
            <a:avLst/>
          </a:prstGeom>
          <a:solidFill>
            <a:srgbClr val="FF0000"/>
          </a:solidFill>
          <a:ln w="1270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0" tIns="0" rIns="0" bIns="0" numCol="1" rtlCol="0" anchor="ctr" anchorCtr="0" compatLnSpc="1">
            <a:prstTxWarp prst="textNoShape">
              <a:avLst/>
            </a:prstTxWarp>
          </a:bodyPr>
          <a:lstStyle/>
          <a:p>
            <a:pPr algn="ctr" defTabSz="914099" fontAlgn="base">
              <a:spcBef>
                <a:spcPct val="0"/>
              </a:spcBef>
              <a:spcAft>
                <a:spcPct val="0"/>
              </a:spcAft>
            </a:pPr>
            <a:r>
              <a:rPr lang="en-US" sz="900" b="1" dirty="0">
                <a:gradFill>
                  <a:gsLst>
                    <a:gs pos="0">
                      <a:srgbClr val="FFFFFF"/>
                    </a:gs>
                    <a:gs pos="100000">
                      <a:srgbClr val="FFFFFF"/>
                    </a:gs>
                  </a:gsLst>
                  <a:lin ang="5400000" scaled="0"/>
                </a:gradFill>
              </a:rPr>
              <a:t>STOP</a:t>
            </a:r>
          </a:p>
        </p:txBody>
      </p:sp>
      <p:sp>
        <p:nvSpPr>
          <p:cNvPr id="50" name="Rectangle 49"/>
          <p:cNvSpPr/>
          <p:nvPr/>
        </p:nvSpPr>
        <p:spPr bwMode="auto">
          <a:xfrm>
            <a:off x="2007700" y="5334000"/>
            <a:ext cx="285824" cy="2286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7" name="Rectangle 56"/>
          <p:cNvSpPr/>
          <p:nvPr/>
        </p:nvSpPr>
        <p:spPr bwMode="auto">
          <a:xfrm>
            <a:off x="5466412" y="5334000"/>
            <a:ext cx="457319" cy="2286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3" name="Rectangle 42"/>
          <p:cNvSpPr/>
          <p:nvPr/>
        </p:nvSpPr>
        <p:spPr bwMode="auto">
          <a:xfrm>
            <a:off x="8353002" y="2590800"/>
            <a:ext cx="457319" cy="2286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5" name="Rectangle 44"/>
          <p:cNvSpPr/>
          <p:nvPr/>
        </p:nvSpPr>
        <p:spPr bwMode="auto">
          <a:xfrm>
            <a:off x="5266099" y="2590800"/>
            <a:ext cx="285824" cy="2286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Footer Placeholder 5"/>
          <p:cNvSpPr>
            <a:spLocks noGrp="1"/>
          </p:cNvSpPr>
          <p:nvPr>
            <p:ph type="ftr" sz="quarter" idx="11"/>
          </p:nvPr>
        </p:nvSpPr>
        <p:spPr/>
        <p:txBody>
          <a:bodyPr/>
          <a:lstStyle/>
          <a:p>
            <a:r>
              <a:rPr lang="en-US"/>
              <a:t>(C)2011 by Pavel Yosifovich</a:t>
            </a:r>
          </a:p>
        </p:txBody>
      </p:sp>
      <p:sp>
        <p:nvSpPr>
          <p:cNvPr id="7" name="Slide Number Placeholder 6"/>
          <p:cNvSpPr>
            <a:spLocks noGrp="1"/>
          </p:cNvSpPr>
          <p:nvPr>
            <p:ph type="sldNum" sz="quarter" idx="12"/>
          </p:nvPr>
        </p:nvSpPr>
        <p:spPr/>
        <p:txBody>
          <a:bodyPr/>
          <a:lstStyle/>
          <a:p>
            <a:fld id="{301210FF-26AF-45AE-9015-DF8621E89FCE}" type="slidenum">
              <a:rPr lang="en-US" smtClean="0"/>
              <a:t>315</a:t>
            </a:fld>
            <a:endParaRPr lang="en-US"/>
          </a:p>
        </p:txBody>
      </p:sp>
    </p:spTree>
    <p:extLst>
      <p:ext uri="{BB962C8B-B14F-4D97-AF65-F5344CB8AC3E}">
        <p14:creationId xmlns:p14="http://schemas.microsoft.com/office/powerpoint/2010/main" val="422461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7" grpId="0" animBg="1"/>
      <p:bldP spid="50" grpId="0" animBg="1"/>
      <p:bldP spid="57" grpId="0" animBg="1"/>
      <p:bldP spid="43" grpId="0" animBg="1"/>
      <p:bldP spid="45" grpId="0" animBg="1"/>
    </p:bld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Asynchrony with C# 5.0</a:t>
            </a:r>
          </a:p>
        </p:txBody>
      </p:sp>
      <p:sp>
        <p:nvSpPr>
          <p:cNvPr id="4" name="Content Placeholder 3"/>
          <p:cNvSpPr>
            <a:spLocks noGrp="1"/>
          </p:cNvSpPr>
          <p:nvPr>
            <p:ph idx="1"/>
          </p:nvPr>
        </p:nvSpPr>
        <p:spPr>
          <a:xfrm>
            <a:off x="457200" y="1219200"/>
            <a:ext cx="8229600" cy="5105400"/>
          </a:xfrm>
        </p:spPr>
        <p:txBody>
          <a:bodyPr>
            <a:normAutofit/>
          </a:bodyPr>
          <a:lstStyle/>
          <a:p>
            <a:r>
              <a:rPr lang="en-US" dirty="0"/>
              <a:t>Synchronous</a:t>
            </a:r>
          </a:p>
          <a:p>
            <a:endParaRPr lang="en-US" dirty="0"/>
          </a:p>
          <a:p>
            <a:endParaRPr lang="en-US" dirty="0"/>
          </a:p>
          <a:p>
            <a:endParaRPr lang="en-US" dirty="0"/>
          </a:p>
          <a:p>
            <a:r>
              <a:rPr lang="en-US" dirty="0"/>
              <a:t>Asynchronous with C# 5.0</a:t>
            </a:r>
          </a:p>
        </p:txBody>
      </p:sp>
      <p:sp>
        <p:nvSpPr>
          <p:cNvPr id="5" name="Rectangle 4"/>
          <p:cNvSpPr/>
          <p:nvPr/>
        </p:nvSpPr>
        <p:spPr>
          <a:xfrm>
            <a:off x="533400" y="1875472"/>
            <a:ext cx="82296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lIns="91440" tIns="91440" rIns="91440" bIns="91440" rtlCol="0" anchor="t" anchorCtr="0">
            <a:spAutoFit/>
          </a:bodyPr>
          <a:lstStyle/>
          <a:p>
            <a:r>
              <a:rPr lang="en-US" sz="1400" dirty="0">
                <a:solidFill>
                  <a:srgbClr val="0000FF"/>
                </a:solidFill>
                <a:effectLst/>
                <a:latin typeface="Consolas" pitchFamily="49" charset="0"/>
                <a:cs typeface="Consolas" pitchFamily="49" charset="0"/>
              </a:rPr>
              <a:t>private</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void</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OnGetData</a:t>
            </a:r>
            <a:r>
              <a:rPr lang="en-US" sz="1400" dirty="0">
                <a:latin typeface="Consolas" pitchFamily="49" charset="0"/>
                <a:cs typeface="Consolas" pitchFamily="49" charset="0"/>
              </a:rPr>
              <a:t>(</a:t>
            </a:r>
            <a:r>
              <a:rPr lang="en-US" sz="1400" dirty="0">
                <a:solidFill>
                  <a:srgbClr val="0000FF"/>
                </a:solidFill>
                <a:effectLst/>
                <a:latin typeface="Consolas" pitchFamily="49" charset="0"/>
                <a:cs typeface="Consolas" pitchFamily="49" charset="0"/>
              </a:rPr>
              <a:t>object</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sender</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RoutedEventArgs</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e</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_</a:t>
            </a:r>
            <a:r>
              <a:rPr lang="en-US" sz="1400" dirty="0" err="1">
                <a:solidFill>
                  <a:srgbClr val="020002"/>
                </a:solidFill>
                <a:effectLst/>
                <a:latin typeface="Consolas" pitchFamily="49" charset="0"/>
                <a:cs typeface="Consolas" pitchFamily="49" charset="0"/>
              </a:rPr>
              <a:t>cmdGet</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IsEnabled</a:t>
            </a:r>
            <a:r>
              <a:rPr lang="en-US" sz="1400" dirty="0">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false</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var</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wc</a:t>
            </a:r>
            <a:r>
              <a:rPr lang="en-US" sz="1400" dirty="0">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new</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WebClient</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_</a:t>
            </a:r>
            <a:r>
              <a:rPr lang="en-US" sz="1400" dirty="0" err="1">
                <a:solidFill>
                  <a:srgbClr val="020002"/>
                </a:solidFill>
                <a:effectLst/>
                <a:latin typeface="Consolas" pitchFamily="49" charset="0"/>
                <a:cs typeface="Consolas" pitchFamily="49" charset="0"/>
              </a:rPr>
              <a:t>text</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Text</a:t>
            </a:r>
            <a:r>
              <a:rPr lang="en-US" sz="1400" dirty="0">
                <a:latin typeface="Consolas" pitchFamily="49" charset="0"/>
                <a:cs typeface="Consolas" pitchFamily="49" charset="0"/>
              </a:rPr>
              <a:t> = </a:t>
            </a:r>
            <a:r>
              <a:rPr lang="en-US" sz="1400" dirty="0" err="1">
                <a:solidFill>
                  <a:srgbClr val="020002"/>
                </a:solidFill>
                <a:effectLst/>
                <a:latin typeface="Consolas" pitchFamily="49" charset="0"/>
                <a:cs typeface="Consolas" pitchFamily="49" charset="0"/>
              </a:rPr>
              <a:t>wc</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DownloadString</a:t>
            </a:r>
            <a:r>
              <a:rPr lang="en-US" sz="1400" dirty="0">
                <a:latin typeface="Consolas" pitchFamily="49" charset="0"/>
                <a:cs typeface="Consolas" pitchFamily="49" charset="0"/>
              </a:rPr>
              <a:t>(</a:t>
            </a:r>
            <a:r>
              <a:rPr lang="en-US" sz="1400" dirty="0">
                <a:solidFill>
                  <a:srgbClr val="0000FF"/>
                </a:solidFill>
                <a:effectLst/>
                <a:latin typeface="Consolas" pitchFamily="49" charset="0"/>
                <a:cs typeface="Consolas" pitchFamily="49" charset="0"/>
              </a:rPr>
              <a:t>new</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Uri</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"http://msdn.microsoft.com"</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_</a:t>
            </a:r>
            <a:r>
              <a:rPr lang="en-US" sz="1400" dirty="0" err="1">
                <a:solidFill>
                  <a:srgbClr val="020002"/>
                </a:solidFill>
                <a:effectLst/>
                <a:latin typeface="Consolas" pitchFamily="49" charset="0"/>
                <a:cs typeface="Consolas" pitchFamily="49" charset="0"/>
              </a:rPr>
              <a:t>cmdGet</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IsEnabled</a:t>
            </a:r>
            <a:r>
              <a:rPr lang="en-US" sz="1400" dirty="0">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true</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endParaRPr lang="en-US" sz="1400" dirty="0">
              <a:latin typeface="Consolas" pitchFamily="49" charset="0"/>
              <a:ea typeface="Calibri"/>
              <a:cs typeface="Consolas" pitchFamily="49" charset="0"/>
            </a:endParaRPr>
          </a:p>
        </p:txBody>
      </p:sp>
      <p:sp>
        <p:nvSpPr>
          <p:cNvPr id="7" name="Rectangle 6"/>
          <p:cNvSpPr/>
          <p:nvPr/>
        </p:nvSpPr>
        <p:spPr>
          <a:xfrm>
            <a:off x="533400" y="4313872"/>
            <a:ext cx="82296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lIns="91440" tIns="91440" rIns="91440" bIns="91440" rtlCol="0" anchor="t" anchorCtr="0">
            <a:spAutoFit/>
          </a:bodyPr>
          <a:lstStyle/>
          <a:p>
            <a:r>
              <a:rPr lang="en-US" sz="1400" dirty="0">
                <a:solidFill>
                  <a:srgbClr val="0000FF"/>
                </a:solidFill>
                <a:effectLst/>
                <a:latin typeface="Consolas" pitchFamily="49" charset="0"/>
                <a:cs typeface="Consolas" pitchFamily="49" charset="0"/>
              </a:rPr>
              <a:t>private</a:t>
            </a: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async</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void</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OnGetData</a:t>
            </a:r>
            <a:r>
              <a:rPr lang="en-US" sz="1400" dirty="0">
                <a:latin typeface="Consolas" pitchFamily="49" charset="0"/>
                <a:cs typeface="Consolas" pitchFamily="49" charset="0"/>
              </a:rPr>
              <a:t>(</a:t>
            </a:r>
            <a:r>
              <a:rPr lang="en-US" sz="1400" dirty="0">
                <a:solidFill>
                  <a:srgbClr val="0000FF"/>
                </a:solidFill>
                <a:effectLst/>
                <a:latin typeface="Consolas" pitchFamily="49" charset="0"/>
                <a:cs typeface="Consolas" pitchFamily="49" charset="0"/>
              </a:rPr>
              <a:t>object</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sender</a:t>
            </a: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RoutedEventArgs</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e</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_</a:t>
            </a:r>
            <a:r>
              <a:rPr lang="en-US" sz="1400" dirty="0" err="1">
                <a:solidFill>
                  <a:srgbClr val="020002"/>
                </a:solidFill>
                <a:effectLst/>
                <a:latin typeface="Consolas" pitchFamily="49" charset="0"/>
                <a:cs typeface="Consolas" pitchFamily="49" charset="0"/>
              </a:rPr>
              <a:t>cmdGet</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IsEnabled</a:t>
            </a:r>
            <a:r>
              <a:rPr lang="en-US" sz="1400" dirty="0">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false</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var</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wc</a:t>
            </a:r>
            <a:r>
              <a:rPr lang="en-US" sz="1400" dirty="0">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new</a:t>
            </a: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WebClient</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_</a:t>
            </a:r>
            <a:r>
              <a:rPr lang="en-US" sz="1400" dirty="0" err="1">
                <a:solidFill>
                  <a:srgbClr val="020002"/>
                </a:solidFill>
                <a:effectLst/>
                <a:latin typeface="Consolas" pitchFamily="49" charset="0"/>
                <a:cs typeface="Consolas" pitchFamily="49" charset="0"/>
              </a:rPr>
              <a:t>text</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Text</a:t>
            </a:r>
            <a:r>
              <a:rPr lang="en-US" sz="1400" dirty="0">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await</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wc</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DownloadStringTaskAsync</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"http://msdn.microsoft.com"</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_</a:t>
            </a:r>
            <a:r>
              <a:rPr lang="en-US" sz="1400" dirty="0" err="1">
                <a:solidFill>
                  <a:srgbClr val="020002"/>
                </a:solidFill>
                <a:effectLst/>
                <a:latin typeface="Consolas" pitchFamily="49" charset="0"/>
                <a:cs typeface="Consolas" pitchFamily="49" charset="0"/>
              </a:rPr>
              <a:t>cmdGet</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IsEnabled</a:t>
            </a:r>
            <a:r>
              <a:rPr lang="en-US" sz="1400" dirty="0">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true</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a:t>
            </a:r>
            <a:endParaRPr lang="en-US" sz="1400" dirty="0">
              <a:latin typeface="Consolas" pitchFamily="49" charset="0"/>
              <a:ea typeface="Calibri"/>
              <a:cs typeface="Consolas" pitchFamily="49" charset="0"/>
            </a:endParaRPr>
          </a:p>
        </p:txBody>
      </p:sp>
      <p:sp>
        <p:nvSpPr>
          <p:cNvPr id="8" name="Footer Placeholder 7"/>
          <p:cNvSpPr>
            <a:spLocks noGrp="1"/>
          </p:cNvSpPr>
          <p:nvPr>
            <p:ph type="ftr" sz="quarter" idx="11"/>
          </p:nvPr>
        </p:nvSpPr>
        <p:spPr/>
        <p:txBody>
          <a:bodyPr/>
          <a:lstStyle/>
          <a:p>
            <a:r>
              <a:rPr lang="en-US"/>
              <a:t>(C)2011 by Pavel Yosifovich</a:t>
            </a:r>
          </a:p>
        </p:txBody>
      </p:sp>
      <p:sp>
        <p:nvSpPr>
          <p:cNvPr id="9" name="Slide Number Placeholder 8"/>
          <p:cNvSpPr>
            <a:spLocks noGrp="1"/>
          </p:cNvSpPr>
          <p:nvPr>
            <p:ph type="sldNum" sz="quarter" idx="12"/>
          </p:nvPr>
        </p:nvSpPr>
        <p:spPr/>
        <p:txBody>
          <a:bodyPr/>
          <a:lstStyle/>
          <a:p>
            <a:fld id="{301210FF-26AF-45AE-9015-DF8621E89FCE}" type="slidenum">
              <a:rPr lang="en-US" smtClean="0"/>
              <a:t>316</a:t>
            </a:fld>
            <a:endParaRPr lang="en-US"/>
          </a:p>
        </p:txBody>
      </p:sp>
    </p:spTree>
    <p:extLst>
      <p:ext uri="{BB962C8B-B14F-4D97-AF65-F5344CB8AC3E}">
        <p14:creationId xmlns:p14="http://schemas.microsoft.com/office/powerpoint/2010/main" val="43233062"/>
      </p:ext>
    </p:extLst>
  </p:cSld>
  <p:clrMapOvr>
    <a:masterClrMapping/>
  </p:clrMapOvr>
  <p:transition>
    <p:fade/>
  </p:transition>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methods</a:t>
            </a:r>
          </a:p>
        </p:txBody>
      </p:sp>
      <p:sp>
        <p:nvSpPr>
          <p:cNvPr id="3" name="Content Placeholder 2"/>
          <p:cNvSpPr>
            <a:spLocks noGrp="1"/>
          </p:cNvSpPr>
          <p:nvPr>
            <p:ph idx="1"/>
          </p:nvPr>
        </p:nvSpPr>
        <p:spPr/>
        <p:txBody>
          <a:bodyPr>
            <a:normAutofit fontScale="85000" lnSpcReduction="20000"/>
          </a:bodyPr>
          <a:lstStyle/>
          <a:p>
            <a:r>
              <a:rPr lang="en-US" dirty="0"/>
              <a:t>Are marked with new </a:t>
            </a:r>
            <a:r>
              <a:rPr lang="en-US" b="1" dirty="0" err="1">
                <a:solidFill>
                  <a:srgbClr val="0070C0"/>
                </a:solidFill>
                <a:latin typeface="Consolas" pitchFamily="49" charset="0"/>
                <a:cs typeface="Consolas" pitchFamily="49" charset="0"/>
              </a:rPr>
              <a:t>async</a:t>
            </a:r>
            <a:r>
              <a:rPr lang="en-US" dirty="0"/>
              <a:t> modifier</a:t>
            </a:r>
          </a:p>
          <a:p>
            <a:r>
              <a:rPr lang="en-US" dirty="0"/>
              <a:t>Must return void or </a:t>
            </a:r>
            <a:r>
              <a:rPr lang="en-US" b="1" dirty="0">
                <a:latin typeface="Consolas" pitchFamily="49" charset="0"/>
                <a:cs typeface="Consolas" pitchFamily="49" charset="0"/>
              </a:rPr>
              <a:t>Task&lt;T&gt;</a:t>
            </a:r>
          </a:p>
          <a:p>
            <a:r>
              <a:rPr lang="en-US" dirty="0"/>
              <a:t>Use </a:t>
            </a:r>
            <a:r>
              <a:rPr lang="en-US" b="1" dirty="0">
                <a:solidFill>
                  <a:srgbClr val="0070C0"/>
                </a:solidFill>
                <a:latin typeface="Consolas" pitchFamily="49" charset="0"/>
                <a:cs typeface="Consolas" pitchFamily="49" charset="0"/>
              </a:rPr>
              <a:t>await</a:t>
            </a:r>
            <a:r>
              <a:rPr lang="en-US" dirty="0"/>
              <a:t> operator to cooperatively yield control</a:t>
            </a:r>
          </a:p>
          <a:p>
            <a:r>
              <a:rPr lang="en-US" dirty="0"/>
              <a:t>Are resumed when awaited operation completes</a:t>
            </a:r>
          </a:p>
          <a:p>
            <a:r>
              <a:rPr lang="en-US" dirty="0"/>
              <a:t>Can await anything that implements the “</a:t>
            </a:r>
            <a:r>
              <a:rPr lang="en-US" dirty="0" err="1"/>
              <a:t>awaiter</a:t>
            </a:r>
            <a:r>
              <a:rPr lang="en-US" dirty="0"/>
              <a:t> pattern”</a:t>
            </a:r>
          </a:p>
          <a:p>
            <a:r>
              <a:rPr lang="en-US" dirty="0"/>
              <a:t>Execute in the synchronization context of their caller</a:t>
            </a:r>
          </a:p>
          <a:p>
            <a:r>
              <a:rPr lang="en-US" dirty="0"/>
              <a:t>Allow composition using regular programming constructs</a:t>
            </a:r>
          </a:p>
          <a:p>
            <a:r>
              <a:rPr lang="en-US" dirty="0"/>
              <a:t>Feel just like good old synchronous code!</a:t>
            </a:r>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301210FF-26AF-45AE-9015-DF8621E89FCE}" type="slidenum">
              <a:rPr lang="en-US" smtClean="0"/>
              <a:t>317</a:t>
            </a:fld>
            <a:endParaRPr lang="en-US"/>
          </a:p>
        </p:txBody>
      </p:sp>
    </p:spTree>
    <p:extLst>
      <p:ext uri="{BB962C8B-B14F-4D97-AF65-F5344CB8AC3E}">
        <p14:creationId xmlns:p14="http://schemas.microsoft.com/office/powerpoint/2010/main" val="418889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Exceptions?</a:t>
            </a:r>
          </a:p>
        </p:txBody>
      </p:sp>
      <p:sp>
        <p:nvSpPr>
          <p:cNvPr id="3" name="Text Placeholder 2"/>
          <p:cNvSpPr>
            <a:spLocks noGrp="1"/>
          </p:cNvSpPr>
          <p:nvPr>
            <p:ph idx="1"/>
          </p:nvPr>
        </p:nvSpPr>
        <p:spPr>
          <a:prstGeom prst="rect">
            <a:avLst/>
          </a:prstGeom>
        </p:spPr>
        <p:txBody>
          <a:bodyPr/>
          <a:lstStyle/>
          <a:p>
            <a:r>
              <a:rPr lang="en-US" dirty="0"/>
              <a:t>Should be as simple as the synchronous case</a:t>
            </a:r>
          </a:p>
        </p:txBody>
      </p:sp>
      <p:sp>
        <p:nvSpPr>
          <p:cNvPr id="4" name="Rectangle 3"/>
          <p:cNvSpPr/>
          <p:nvPr/>
        </p:nvSpPr>
        <p:spPr>
          <a:xfrm>
            <a:off x="990600" y="2514600"/>
            <a:ext cx="6973402" cy="2154436"/>
          </a:xfrm>
          <a:prstGeom prst="rect">
            <a:avLst/>
          </a:prstGeom>
        </p:spPr>
        <p:style>
          <a:lnRef idx="1">
            <a:schemeClr val="accent6"/>
          </a:lnRef>
          <a:fillRef idx="2">
            <a:schemeClr val="accent6"/>
          </a:fillRef>
          <a:effectRef idx="1">
            <a:schemeClr val="accent6"/>
          </a:effectRef>
          <a:fontRef idx="minor">
            <a:schemeClr val="dk1"/>
          </a:fontRef>
        </p:style>
        <p:txBody>
          <a:bodyPr wrap="square" lIns="182880" tIns="91440" rIns="182880" bIns="91440" rtlCol="0" anchor="t" anchorCtr="0">
            <a:spAutoFit/>
          </a:bodyPr>
          <a:lstStyle/>
          <a:p>
            <a:r>
              <a:rPr lang="en-US" sz="1600" dirty="0" err="1">
                <a:solidFill>
                  <a:srgbClr val="0000FF"/>
                </a:solidFill>
                <a:latin typeface="Consolas" pitchFamily="49" charset="0"/>
                <a:cs typeface="Consolas" pitchFamily="49" charset="0"/>
              </a:rPr>
              <a:t>var</a:t>
            </a:r>
            <a:r>
              <a:rPr lang="en-US" sz="1600" dirty="0">
                <a:solidFill>
                  <a:srgbClr val="000000"/>
                </a:solidFill>
                <a:latin typeface="Consolas" pitchFamily="49" charset="0"/>
                <a:cs typeface="Consolas" pitchFamily="49" charset="0"/>
              </a:rPr>
              <a:t> </a:t>
            </a:r>
            <a:r>
              <a:rPr lang="en-US" sz="1600" dirty="0" err="1">
                <a:solidFill>
                  <a:srgbClr val="020002"/>
                </a:solidFill>
                <a:latin typeface="Consolas" pitchFamily="49" charset="0"/>
                <a:cs typeface="Consolas" pitchFamily="49" charset="0"/>
              </a:rPr>
              <a:t>wc</a:t>
            </a:r>
            <a:r>
              <a:rPr lang="en-US" sz="1600" dirty="0">
                <a:solidFill>
                  <a:srgbClr val="000000"/>
                </a:solidFill>
                <a:latin typeface="Consolas" pitchFamily="49" charset="0"/>
                <a:cs typeface="Consolas" pitchFamily="49" charset="0"/>
              </a:rPr>
              <a:t> = </a:t>
            </a:r>
            <a:r>
              <a:rPr lang="en-US" sz="1600" dirty="0">
                <a:solidFill>
                  <a:srgbClr val="0000FF"/>
                </a:solidFill>
                <a:latin typeface="Consolas" pitchFamily="49" charset="0"/>
                <a:cs typeface="Consolas" pitchFamily="49" charset="0"/>
              </a:rPr>
              <a:t>new</a:t>
            </a:r>
            <a:r>
              <a:rPr lang="en-US" sz="1600" dirty="0">
                <a:solidFill>
                  <a:srgbClr val="000000"/>
                </a:solidFill>
                <a:latin typeface="Consolas" pitchFamily="49" charset="0"/>
                <a:cs typeface="Consolas" pitchFamily="49" charset="0"/>
              </a:rPr>
              <a:t> </a:t>
            </a:r>
            <a:r>
              <a:rPr lang="en-US" sz="1600" b="1" dirty="0" err="1">
                <a:solidFill>
                  <a:srgbClr val="0000FF"/>
                </a:solidFill>
                <a:latin typeface="Consolas" pitchFamily="49" charset="0"/>
                <a:cs typeface="Consolas" pitchFamily="49" charset="0"/>
              </a:rPr>
              <a:t>WebClient</a:t>
            </a:r>
            <a:r>
              <a:rPr lang="en-US" sz="1600" dirty="0">
                <a:solidFill>
                  <a:srgbClr val="000000"/>
                </a:solidFill>
                <a:latin typeface="Consolas" pitchFamily="49" charset="0"/>
                <a:cs typeface="Consolas" pitchFamily="49" charset="0"/>
              </a:rPr>
              <a:t>();</a:t>
            </a:r>
          </a:p>
          <a:p>
            <a:r>
              <a:rPr lang="en-US" sz="1600" dirty="0">
                <a:solidFill>
                  <a:srgbClr val="0000FF"/>
                </a:solidFill>
                <a:latin typeface="Consolas" pitchFamily="49" charset="0"/>
                <a:cs typeface="Consolas" pitchFamily="49" charset="0"/>
              </a:rPr>
              <a:t>try</a:t>
            </a:r>
            <a:r>
              <a:rPr lang="en-US" sz="1600" dirty="0">
                <a:solidFill>
                  <a:srgbClr val="000000"/>
                </a:solidFill>
                <a:latin typeface="Consolas" pitchFamily="49" charset="0"/>
                <a:cs typeface="Consolas" pitchFamily="49" charset="0"/>
              </a:rPr>
              <a:t> { </a:t>
            </a:r>
          </a:p>
          <a:p>
            <a:r>
              <a:rPr lang="en-US" sz="1600" dirty="0">
                <a:solidFill>
                  <a:srgbClr val="000000"/>
                </a:solidFill>
                <a:latin typeface="Consolas" pitchFamily="49" charset="0"/>
                <a:cs typeface="Consolas" pitchFamily="49" charset="0"/>
              </a:rPr>
              <a:t>   </a:t>
            </a:r>
            <a:r>
              <a:rPr lang="en-US" sz="1600" dirty="0">
                <a:solidFill>
                  <a:srgbClr val="020002"/>
                </a:solidFill>
                <a:latin typeface="Consolas" pitchFamily="49" charset="0"/>
                <a:cs typeface="Consolas" pitchFamily="49" charset="0"/>
              </a:rPr>
              <a:t>string</a:t>
            </a:r>
            <a:r>
              <a:rPr lang="en-US" sz="1600" dirty="0">
                <a:solidFill>
                  <a:srgbClr val="000000"/>
                </a:solidFill>
                <a:latin typeface="Consolas" pitchFamily="49" charset="0"/>
                <a:cs typeface="Consolas" pitchFamily="49" charset="0"/>
              </a:rPr>
              <a:t> </a:t>
            </a:r>
            <a:r>
              <a:rPr lang="en-US" sz="1600" dirty="0">
                <a:solidFill>
                  <a:srgbClr val="020002"/>
                </a:solidFill>
                <a:latin typeface="Consolas" pitchFamily="49" charset="0"/>
                <a:cs typeface="Consolas" pitchFamily="49" charset="0"/>
              </a:rPr>
              <a:t>txt</a:t>
            </a:r>
            <a:r>
              <a:rPr lang="en-US" sz="1600" dirty="0">
                <a:solidFill>
                  <a:srgbClr val="000000"/>
                </a:solidFill>
                <a:latin typeface="Consolas" pitchFamily="49" charset="0"/>
                <a:cs typeface="Consolas" pitchFamily="49" charset="0"/>
              </a:rPr>
              <a:t> = </a:t>
            </a:r>
            <a:r>
              <a:rPr lang="en-US" sz="1600" dirty="0">
                <a:solidFill>
                  <a:srgbClr val="0000FF"/>
                </a:solidFill>
                <a:latin typeface="Consolas" pitchFamily="49" charset="0"/>
                <a:cs typeface="Consolas" pitchFamily="49" charset="0"/>
              </a:rPr>
              <a:t>await</a:t>
            </a:r>
            <a:r>
              <a:rPr lang="en-US" sz="1600" dirty="0">
                <a:solidFill>
                  <a:srgbClr val="000000"/>
                </a:solidFill>
                <a:latin typeface="Consolas" pitchFamily="49" charset="0"/>
                <a:cs typeface="Consolas" pitchFamily="49" charset="0"/>
              </a:rPr>
              <a:t> </a:t>
            </a:r>
            <a:r>
              <a:rPr lang="en-US" sz="1600" dirty="0" err="1">
                <a:solidFill>
                  <a:srgbClr val="020002"/>
                </a:solidFill>
                <a:latin typeface="Consolas" pitchFamily="49" charset="0"/>
                <a:cs typeface="Consolas" pitchFamily="49" charset="0"/>
              </a:rPr>
              <a:t>wc</a:t>
            </a:r>
            <a:r>
              <a:rPr lang="en-US" sz="1600" dirty="0" err="1">
                <a:solidFill>
                  <a:srgbClr val="000000"/>
                </a:solidFill>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DownloadStringTaskAsync</a:t>
            </a:r>
            <a:r>
              <a:rPr lang="en-US" sz="1600" dirty="0">
                <a:solidFill>
                  <a:srgbClr val="000000"/>
                </a:solidFill>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url</a:t>
            </a:r>
            <a:r>
              <a:rPr lang="en-US" sz="1600" dirty="0">
                <a:solidFill>
                  <a:srgbClr val="000000"/>
                </a:solidFill>
                <a:latin typeface="Consolas" pitchFamily="49" charset="0"/>
                <a:cs typeface="Consolas" pitchFamily="49" charset="0"/>
              </a:rPr>
              <a:t>); </a:t>
            </a:r>
          </a:p>
          <a:p>
            <a:r>
              <a:rPr lang="en-US" sz="1600" dirty="0">
                <a:solidFill>
                  <a:srgbClr val="000000"/>
                </a:solidFill>
                <a:latin typeface="Consolas" pitchFamily="49" charset="0"/>
                <a:cs typeface="Consolas" pitchFamily="49" charset="0"/>
              </a:rPr>
              <a:t>   </a:t>
            </a:r>
            <a:r>
              <a:rPr lang="en-US" sz="1600" dirty="0" err="1">
                <a:solidFill>
                  <a:srgbClr val="020002"/>
                </a:solidFill>
                <a:latin typeface="Consolas" pitchFamily="49" charset="0"/>
                <a:cs typeface="Consolas" pitchFamily="49" charset="0"/>
              </a:rPr>
              <a:t>dataTextBox</a:t>
            </a:r>
            <a:r>
              <a:rPr lang="en-US" sz="1600" dirty="0" err="1">
                <a:solidFill>
                  <a:srgbClr val="000000"/>
                </a:solidFill>
                <a:latin typeface="Consolas" pitchFamily="49" charset="0"/>
                <a:cs typeface="Consolas" pitchFamily="49" charset="0"/>
              </a:rPr>
              <a:t>.</a:t>
            </a:r>
            <a:r>
              <a:rPr lang="en-US" sz="1600" dirty="0" err="1">
                <a:solidFill>
                  <a:srgbClr val="020002"/>
                </a:solidFill>
                <a:latin typeface="Consolas" pitchFamily="49" charset="0"/>
                <a:cs typeface="Consolas" pitchFamily="49" charset="0"/>
              </a:rPr>
              <a:t>Text</a:t>
            </a:r>
            <a:r>
              <a:rPr lang="en-US" sz="1600" dirty="0">
                <a:solidFill>
                  <a:srgbClr val="000000"/>
                </a:solidFill>
                <a:latin typeface="Consolas" pitchFamily="49" charset="0"/>
                <a:cs typeface="Consolas" pitchFamily="49" charset="0"/>
              </a:rPr>
              <a:t> = </a:t>
            </a:r>
            <a:r>
              <a:rPr lang="en-US" sz="1600" dirty="0">
                <a:solidFill>
                  <a:srgbClr val="020002"/>
                </a:solidFill>
                <a:latin typeface="Consolas" pitchFamily="49" charset="0"/>
                <a:cs typeface="Consolas" pitchFamily="49" charset="0"/>
              </a:rPr>
              <a:t>txt</a:t>
            </a:r>
            <a:r>
              <a:rPr lang="en-US" sz="1600" dirty="0">
                <a:solidFill>
                  <a:srgbClr val="000000"/>
                </a:solidFill>
                <a:latin typeface="Consolas" pitchFamily="49" charset="0"/>
                <a:cs typeface="Consolas" pitchFamily="49" charset="0"/>
              </a:rPr>
              <a:t>; </a:t>
            </a:r>
          </a:p>
          <a:p>
            <a:r>
              <a:rPr lang="en-US" sz="1600" dirty="0">
                <a:solidFill>
                  <a:srgbClr val="000000"/>
                </a:solidFill>
                <a:latin typeface="Consolas" pitchFamily="49" charset="0"/>
                <a:cs typeface="Consolas" pitchFamily="49" charset="0"/>
              </a:rPr>
              <a:t>} </a:t>
            </a:r>
          </a:p>
          <a:p>
            <a:r>
              <a:rPr lang="en-US" sz="1600" dirty="0">
                <a:solidFill>
                  <a:srgbClr val="0000FF"/>
                </a:solidFill>
                <a:latin typeface="Consolas" pitchFamily="49" charset="0"/>
                <a:cs typeface="Consolas" pitchFamily="49" charset="0"/>
              </a:rPr>
              <a:t>catch(</a:t>
            </a:r>
            <a:r>
              <a:rPr lang="en-US" sz="1600" b="1" dirty="0" err="1">
                <a:solidFill>
                  <a:srgbClr val="0000FF"/>
                </a:solidFill>
                <a:latin typeface="Consolas" pitchFamily="49" charset="0"/>
                <a:cs typeface="Consolas" pitchFamily="49" charset="0"/>
              </a:rPr>
              <a:t>WebException</a:t>
            </a:r>
            <a:r>
              <a:rPr lang="en-US" sz="1600" dirty="0">
                <a:solidFill>
                  <a:srgbClr val="000000"/>
                </a:solidFill>
                <a:latin typeface="Consolas" pitchFamily="49" charset="0"/>
                <a:cs typeface="Consolas" pitchFamily="49" charset="0"/>
              </a:rPr>
              <a:t> </a:t>
            </a:r>
            <a:r>
              <a:rPr lang="en-US" sz="1600" dirty="0">
                <a:solidFill>
                  <a:srgbClr val="020002"/>
                </a:solidFill>
                <a:latin typeface="Consolas" pitchFamily="49" charset="0"/>
                <a:cs typeface="Consolas" pitchFamily="49" charset="0"/>
              </a:rPr>
              <a:t>x</a:t>
            </a:r>
            <a:r>
              <a:rPr lang="en-US" sz="1600" dirty="0">
                <a:solidFill>
                  <a:srgbClr val="000000"/>
                </a:solidFill>
                <a:latin typeface="Consolas" pitchFamily="49" charset="0"/>
                <a:cs typeface="Consolas" pitchFamily="49" charset="0"/>
              </a:rPr>
              <a:t>) { </a:t>
            </a:r>
          </a:p>
          <a:p>
            <a:r>
              <a:rPr lang="en-US" sz="1600" dirty="0">
                <a:solidFill>
                  <a:srgbClr val="000000"/>
                </a:solidFill>
                <a:latin typeface="Consolas" pitchFamily="49" charset="0"/>
                <a:cs typeface="Consolas" pitchFamily="49" charset="0"/>
              </a:rPr>
              <a:t>   </a:t>
            </a:r>
            <a:r>
              <a:rPr lang="en-US" sz="1600" dirty="0">
                <a:solidFill>
                  <a:srgbClr val="008000"/>
                </a:solidFill>
                <a:latin typeface="Consolas" pitchFamily="49" charset="0"/>
                <a:cs typeface="Consolas" pitchFamily="49" charset="0"/>
              </a:rPr>
              <a:t>// Handle as usual </a:t>
            </a:r>
            <a:endParaRPr lang="en-US" sz="1600" dirty="0">
              <a:solidFill>
                <a:srgbClr val="000000"/>
              </a:solidFill>
              <a:latin typeface="Consolas" pitchFamily="49" charset="0"/>
              <a:cs typeface="Consolas" pitchFamily="49" charset="0"/>
            </a:endParaRPr>
          </a:p>
          <a:p>
            <a:r>
              <a:rPr lang="en-US" sz="1600" dirty="0">
                <a:solidFill>
                  <a:srgbClr val="000000"/>
                </a:solidFill>
                <a:latin typeface="Consolas" pitchFamily="49" charset="0"/>
                <a:cs typeface="Consolas" pitchFamily="49" charset="0"/>
              </a:rPr>
              <a:t>} </a:t>
            </a:r>
          </a:p>
        </p:txBody>
      </p:sp>
      <p:sp>
        <p:nvSpPr>
          <p:cNvPr id="5" name="Footer Placeholder 4"/>
          <p:cNvSpPr>
            <a:spLocks noGrp="1"/>
          </p:cNvSpPr>
          <p:nvPr>
            <p:ph type="ftr" sz="quarter" idx="11"/>
          </p:nvPr>
        </p:nvSpPr>
        <p:spPr/>
        <p:txBody>
          <a:bodyPr/>
          <a:lstStyle/>
          <a:p>
            <a:r>
              <a:rPr lang="en-US"/>
              <a:t>(C)2011 by Pavel Yosifovich</a:t>
            </a:r>
          </a:p>
        </p:txBody>
      </p:sp>
      <p:sp>
        <p:nvSpPr>
          <p:cNvPr id="6" name="Slide Number Placeholder 5"/>
          <p:cNvSpPr>
            <a:spLocks noGrp="1"/>
          </p:cNvSpPr>
          <p:nvPr>
            <p:ph type="sldNum" sz="quarter" idx="12"/>
          </p:nvPr>
        </p:nvSpPr>
        <p:spPr/>
        <p:txBody>
          <a:bodyPr/>
          <a:lstStyle/>
          <a:p>
            <a:fld id="{301210FF-26AF-45AE-9015-DF8621E89FCE}" type="slidenum">
              <a:rPr lang="en-US" smtClean="0"/>
              <a:t>318</a:t>
            </a:fld>
            <a:endParaRPr lang="en-US"/>
          </a:p>
        </p:txBody>
      </p:sp>
    </p:spTree>
    <p:extLst>
      <p:ext uri="{BB962C8B-B14F-4D97-AF65-F5344CB8AC3E}">
        <p14:creationId xmlns:p14="http://schemas.microsoft.com/office/powerpoint/2010/main" val="2007652628"/>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Cancellation and Progress</a:t>
            </a:r>
          </a:p>
        </p:txBody>
      </p:sp>
      <p:sp>
        <p:nvSpPr>
          <p:cNvPr id="3" name="Text Placeholder 2"/>
          <p:cNvSpPr>
            <a:spLocks noGrp="1"/>
          </p:cNvSpPr>
          <p:nvPr>
            <p:ph idx="1"/>
          </p:nvPr>
        </p:nvSpPr>
        <p:spPr/>
        <p:txBody>
          <a:bodyPr>
            <a:normAutofit/>
          </a:bodyPr>
          <a:lstStyle/>
          <a:p>
            <a:r>
              <a:rPr lang="en-US" dirty="0"/>
              <a:t>Asynchronous methods may support cancellation</a:t>
            </a:r>
          </a:p>
          <a:p>
            <a:pPr lvl="1"/>
            <a:r>
              <a:rPr lang="en-US" dirty="0"/>
              <a:t>With the </a:t>
            </a:r>
            <a:r>
              <a:rPr lang="en-US" b="1" dirty="0" err="1">
                <a:solidFill>
                  <a:srgbClr val="FF0000"/>
                </a:solidFill>
                <a:latin typeface="Consolas" pitchFamily="49" charset="0"/>
                <a:cs typeface="Consolas" pitchFamily="49" charset="0"/>
              </a:rPr>
              <a:t>CancellationToken</a:t>
            </a:r>
            <a:r>
              <a:rPr lang="en-US" dirty="0"/>
              <a:t> type</a:t>
            </a:r>
          </a:p>
          <a:p>
            <a:r>
              <a:rPr lang="en-US" dirty="0"/>
              <a:t>Can also report progress</a:t>
            </a:r>
          </a:p>
          <a:p>
            <a:pPr lvl="1"/>
            <a:r>
              <a:rPr lang="en-US" dirty="0"/>
              <a:t>An </a:t>
            </a:r>
            <a:r>
              <a:rPr lang="en-US" b="1" dirty="0" err="1">
                <a:solidFill>
                  <a:srgbClr val="FF0000"/>
                </a:solidFill>
                <a:latin typeface="Consolas" pitchFamily="49" charset="0"/>
                <a:cs typeface="Consolas" pitchFamily="49" charset="0"/>
              </a:rPr>
              <a:t>IProgress</a:t>
            </a:r>
            <a:r>
              <a:rPr lang="en-US" b="1" dirty="0">
                <a:solidFill>
                  <a:srgbClr val="FF0000"/>
                </a:solidFill>
                <a:latin typeface="Consolas" pitchFamily="49" charset="0"/>
                <a:cs typeface="Consolas" pitchFamily="49" charset="0"/>
              </a:rPr>
              <a:t>&lt;T&gt;</a:t>
            </a:r>
            <a:r>
              <a:rPr lang="en-US" b="1" dirty="0">
                <a:solidFill>
                  <a:srgbClr val="FFFF00"/>
                </a:solidFill>
                <a:latin typeface="Consolas" pitchFamily="49" charset="0"/>
                <a:cs typeface="Consolas" pitchFamily="49" charset="0"/>
              </a:rPr>
              <a:t> </a:t>
            </a:r>
            <a:r>
              <a:rPr lang="en-US" dirty="0"/>
              <a:t>interface is defined</a:t>
            </a:r>
          </a:p>
          <a:p>
            <a:pPr lvl="1"/>
            <a:r>
              <a:rPr lang="en-US" dirty="0"/>
              <a:t>And one stock implementation, </a:t>
            </a:r>
            <a:r>
              <a:rPr lang="en-US" b="1" dirty="0">
                <a:solidFill>
                  <a:srgbClr val="FF0000"/>
                </a:solidFill>
                <a:latin typeface="Consolas" pitchFamily="49" charset="0"/>
                <a:cs typeface="Consolas" pitchFamily="49" charset="0"/>
              </a:rPr>
              <a:t>Progress&lt;T&gt;</a:t>
            </a:r>
          </a:p>
          <a:p>
            <a:r>
              <a:rPr lang="en-US" dirty="0"/>
              <a:t>Can use both</a:t>
            </a:r>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301210FF-26AF-45AE-9015-DF8621E89FCE}" type="slidenum">
              <a:rPr lang="en-US" smtClean="0"/>
              <a:t>319</a:t>
            </a:fld>
            <a:endParaRPr lang="en-US"/>
          </a:p>
        </p:txBody>
      </p:sp>
    </p:spTree>
    <p:extLst>
      <p:ext uri="{BB962C8B-B14F-4D97-AF65-F5344CB8AC3E}">
        <p14:creationId xmlns:p14="http://schemas.microsoft.com/office/powerpoint/2010/main" val="1794484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Parameters (1)</a:t>
            </a:r>
          </a:p>
        </p:txBody>
      </p:sp>
      <p:sp>
        <p:nvSpPr>
          <p:cNvPr id="3" name="Content Placeholder 2"/>
          <p:cNvSpPr>
            <a:spLocks noGrp="1"/>
          </p:cNvSpPr>
          <p:nvPr>
            <p:ph idx="1"/>
          </p:nvPr>
        </p:nvSpPr>
        <p:spPr/>
        <p:txBody>
          <a:bodyPr/>
          <a:lstStyle/>
          <a:p>
            <a:pPr>
              <a:lnSpc>
                <a:spcPct val="80000"/>
              </a:lnSpc>
            </a:pPr>
            <a:r>
              <a:rPr lang="en-US" sz="2800" dirty="0"/>
              <a:t>Custom attribute types may accept parameters in the form of public constructor(s)</a:t>
            </a:r>
          </a:p>
          <a:p>
            <a:pPr lvl="1">
              <a:lnSpc>
                <a:spcPct val="80000"/>
              </a:lnSpc>
            </a:pPr>
            <a:r>
              <a:rPr lang="en-US" sz="2400" dirty="0"/>
              <a:t>The possible parameter types accepted are primitive types, </a:t>
            </a:r>
            <a:r>
              <a:rPr lang="en-US" sz="2400" b="1" dirty="0" err="1">
                <a:latin typeface="Consolas" pitchFamily="49" charset="0"/>
              </a:rPr>
              <a:t>System.String</a:t>
            </a:r>
            <a:r>
              <a:rPr lang="en-US" sz="2400" dirty="0"/>
              <a:t> and </a:t>
            </a:r>
            <a:r>
              <a:rPr lang="en-US" sz="2400" b="1" dirty="0" err="1">
                <a:latin typeface="Consolas" pitchFamily="49" charset="0"/>
              </a:rPr>
              <a:t>System.Type</a:t>
            </a:r>
            <a:endParaRPr lang="en-US" sz="2400" b="1" dirty="0">
              <a:latin typeface="Consolas" pitchFamily="49" charset="0"/>
            </a:endParaRPr>
          </a:p>
          <a:p>
            <a:endParaRPr lang="en-US" dirty="0"/>
          </a:p>
        </p:txBody>
      </p:sp>
      <p:sp>
        <p:nvSpPr>
          <p:cNvPr id="7" name="Footer Placeholder 6"/>
          <p:cNvSpPr>
            <a:spLocks noGrp="1"/>
          </p:cNvSpPr>
          <p:nvPr>
            <p:ph type="ftr" sz="quarter" idx="11"/>
          </p:nvPr>
        </p:nvSpPr>
        <p:spPr/>
        <p:txBody>
          <a:bodyPr/>
          <a:lstStyle/>
          <a:p>
            <a:r>
              <a:rPr lang="en-US"/>
              <a:t>(C)2011 Pavel Yosifovich</a:t>
            </a:r>
            <a:endParaRPr lang="he-IL" dirty="0"/>
          </a:p>
        </p:txBody>
      </p:sp>
      <p:sp>
        <p:nvSpPr>
          <p:cNvPr id="6" name="Slide Number Placeholder 5"/>
          <p:cNvSpPr>
            <a:spLocks noGrp="1"/>
          </p:cNvSpPr>
          <p:nvPr>
            <p:ph type="sldNum" sz="quarter" idx="12"/>
          </p:nvPr>
        </p:nvSpPr>
        <p:spPr/>
        <p:txBody>
          <a:bodyPr/>
          <a:lstStyle/>
          <a:p>
            <a:fld id="{8D5EC362-8DE0-4138-8AD2-9C18772BB671}" type="slidenum">
              <a:rPr lang="he-IL" smtClean="0"/>
              <a:pPr/>
              <a:t>32</a:t>
            </a:fld>
            <a:endParaRPr lang="he-IL"/>
          </a:p>
        </p:txBody>
      </p:sp>
      <p:sp>
        <p:nvSpPr>
          <p:cNvPr id="4" name="Rectangle 3"/>
          <p:cNvSpPr>
            <a:spLocks noChangeArrowheads="1"/>
          </p:cNvSpPr>
          <p:nvPr/>
        </p:nvSpPr>
        <p:spPr bwMode="auto">
          <a:xfrm>
            <a:off x="670270" y="2636912"/>
            <a:ext cx="7358114" cy="1077218"/>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600" dirty="0">
                <a:solidFill>
                  <a:srgbClr val="0000FF"/>
                </a:solidFill>
                <a:latin typeface="Consolas" pitchFamily="49" charset="0"/>
              </a:rPr>
              <a:t>public sealed class </a:t>
            </a:r>
            <a:r>
              <a:rPr lang="en-US" sz="1600" b="1" dirty="0" err="1">
                <a:solidFill>
                  <a:srgbClr val="0000FF"/>
                </a:solidFill>
                <a:latin typeface="Consolas" pitchFamily="49" charset="0"/>
              </a:rPr>
              <a:t>TestedAttribute</a:t>
            </a:r>
            <a:r>
              <a:rPr lang="en-US" sz="1600" b="1" dirty="0">
                <a:solidFill>
                  <a:srgbClr val="0000FF"/>
                </a:solidFill>
                <a:latin typeface="Consolas" pitchFamily="49" charset="0"/>
              </a:rPr>
              <a:t> : </a:t>
            </a:r>
            <a:r>
              <a:rPr lang="en-US" sz="1600" b="1" dirty="0" err="1">
                <a:solidFill>
                  <a:srgbClr val="010001"/>
                </a:solidFill>
                <a:latin typeface="Consolas" pitchFamily="49" charset="0"/>
              </a:rPr>
              <a:t>System.</a:t>
            </a:r>
            <a:r>
              <a:rPr lang="en-US" sz="1600" b="1" dirty="0" err="1">
                <a:solidFill>
                  <a:srgbClr val="0000FF"/>
                </a:solidFill>
                <a:latin typeface="Consolas" pitchFamily="49" charset="0"/>
              </a:rPr>
              <a:t>Attribute</a:t>
            </a:r>
            <a:r>
              <a:rPr lang="en-US" sz="1600" b="1" dirty="0">
                <a:solidFill>
                  <a:srgbClr val="0000FF"/>
                </a:solidFill>
                <a:latin typeface="Consolas" pitchFamily="49" charset="0"/>
              </a:rPr>
              <a:t> {</a:t>
            </a:r>
          </a:p>
          <a:p>
            <a:pPr defTabSz="360000"/>
            <a:r>
              <a:rPr lang="en-US" sz="1600" dirty="0">
                <a:solidFill>
                  <a:srgbClr val="0000FF"/>
                </a:solidFill>
                <a:latin typeface="Consolas" pitchFamily="49" charset="0"/>
              </a:rPr>
              <a:t>	public </a:t>
            </a:r>
            <a:r>
              <a:rPr lang="en-US" sz="1600" dirty="0" err="1">
                <a:solidFill>
                  <a:srgbClr val="010001"/>
                </a:solidFill>
                <a:latin typeface="Consolas" pitchFamily="49" charset="0"/>
              </a:rPr>
              <a:t>TestedAttribute</a:t>
            </a:r>
            <a:r>
              <a:rPr lang="en-US" sz="1600" dirty="0">
                <a:solidFill>
                  <a:srgbClr val="010001"/>
                </a:solidFill>
                <a:latin typeface="Consolas" pitchFamily="49" charset="0"/>
              </a:rPr>
              <a:t>(</a:t>
            </a:r>
            <a:r>
              <a:rPr lang="en-US" sz="1600" dirty="0">
                <a:solidFill>
                  <a:srgbClr val="0000FF"/>
                </a:solidFill>
                <a:latin typeface="Consolas" pitchFamily="49" charset="0"/>
              </a:rPr>
              <a:t>string </a:t>
            </a:r>
            <a:r>
              <a:rPr lang="en-US" sz="1600" dirty="0">
                <a:solidFill>
                  <a:srgbClr val="010001"/>
                </a:solidFill>
                <a:latin typeface="Consolas" pitchFamily="49" charset="0"/>
              </a:rPr>
              <a:t>tester) { }</a:t>
            </a:r>
          </a:p>
          <a:p>
            <a:pPr defTabSz="360000"/>
            <a:r>
              <a:rPr lang="en-US" sz="1600" dirty="0">
                <a:solidFill>
                  <a:srgbClr val="010001"/>
                </a:solidFill>
                <a:latin typeface="Consolas" pitchFamily="49" charset="0"/>
              </a:rPr>
              <a:t>	</a:t>
            </a:r>
            <a:r>
              <a:rPr lang="en-US" sz="1600" dirty="0">
                <a:solidFill>
                  <a:srgbClr val="0000FF"/>
                </a:solidFill>
                <a:latin typeface="Consolas" pitchFamily="49" charset="0"/>
              </a:rPr>
              <a:t>public </a:t>
            </a:r>
            <a:r>
              <a:rPr lang="en-US" sz="1600" dirty="0" err="1">
                <a:solidFill>
                  <a:srgbClr val="010001"/>
                </a:solidFill>
                <a:latin typeface="Consolas" pitchFamily="49" charset="0"/>
              </a:rPr>
              <a:t>TestedAttribute</a:t>
            </a:r>
            <a:r>
              <a:rPr lang="en-US" sz="1600" dirty="0">
                <a:solidFill>
                  <a:srgbClr val="010001"/>
                </a:solidFill>
                <a:latin typeface="Consolas" pitchFamily="49" charset="0"/>
              </a:rPr>
              <a:t>(</a:t>
            </a:r>
            <a:r>
              <a:rPr lang="en-US" sz="1600" dirty="0">
                <a:solidFill>
                  <a:srgbClr val="0000FF"/>
                </a:solidFill>
                <a:latin typeface="Consolas" pitchFamily="49" charset="0"/>
              </a:rPr>
              <a:t>string </a:t>
            </a:r>
            <a:r>
              <a:rPr lang="en-US" sz="1600" dirty="0">
                <a:solidFill>
                  <a:srgbClr val="010001"/>
                </a:solidFill>
                <a:latin typeface="Consolas" pitchFamily="49" charset="0"/>
              </a:rPr>
              <a:t>tester, </a:t>
            </a:r>
            <a:r>
              <a:rPr lang="en-US" sz="1600" dirty="0">
                <a:solidFill>
                  <a:srgbClr val="0000FF"/>
                </a:solidFill>
                <a:latin typeface="Consolas" pitchFamily="49" charset="0"/>
              </a:rPr>
              <a:t>double </a:t>
            </a:r>
            <a:r>
              <a:rPr lang="en-US" sz="1600" dirty="0">
                <a:solidFill>
                  <a:srgbClr val="010001"/>
                </a:solidFill>
                <a:latin typeface="Consolas" pitchFamily="49" charset="0"/>
              </a:rPr>
              <a:t>confidence) { }</a:t>
            </a:r>
          </a:p>
          <a:p>
            <a:pPr defTabSz="360000"/>
            <a:r>
              <a:rPr lang="en-US" sz="1600" dirty="0">
                <a:solidFill>
                  <a:srgbClr val="010001"/>
                </a:solidFill>
                <a:latin typeface="Consolas" pitchFamily="49" charset="0"/>
              </a:rPr>
              <a:t>}</a:t>
            </a:r>
          </a:p>
        </p:txBody>
      </p:sp>
      <p:sp>
        <p:nvSpPr>
          <p:cNvPr id="5" name="Rectangle 4"/>
          <p:cNvSpPr>
            <a:spLocks noChangeArrowheads="1"/>
          </p:cNvSpPr>
          <p:nvPr/>
        </p:nvSpPr>
        <p:spPr bwMode="auto">
          <a:xfrm>
            <a:off x="1241774" y="3851358"/>
            <a:ext cx="5715040" cy="2554545"/>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600" dirty="0">
                <a:solidFill>
                  <a:srgbClr val="0000FF"/>
                </a:solidFill>
                <a:latin typeface="Consolas" pitchFamily="49" charset="0"/>
              </a:rPr>
              <a:t>public sealed class </a:t>
            </a:r>
            <a:r>
              <a:rPr lang="en-US" sz="1600" b="1" dirty="0" err="1">
                <a:solidFill>
                  <a:srgbClr val="0000FF"/>
                </a:solidFill>
                <a:latin typeface="Consolas" pitchFamily="49" charset="0"/>
              </a:rPr>
              <a:t>MyCode</a:t>
            </a:r>
            <a:r>
              <a:rPr lang="en-US" sz="1600" b="1" dirty="0">
                <a:solidFill>
                  <a:srgbClr val="0000FF"/>
                </a:solidFill>
                <a:latin typeface="Consolas" pitchFamily="49" charset="0"/>
              </a:rPr>
              <a:t> {</a:t>
            </a:r>
          </a:p>
          <a:p>
            <a:pPr defTabSz="360000"/>
            <a:r>
              <a:rPr lang="en-US" sz="1600" dirty="0">
                <a:solidFill>
                  <a:srgbClr val="0000FF"/>
                </a:solidFill>
                <a:latin typeface="Consolas" pitchFamily="49" charset="0"/>
              </a:rPr>
              <a:t>	</a:t>
            </a:r>
            <a:r>
              <a:rPr lang="en-US" sz="1600" dirty="0">
                <a:solidFill>
                  <a:srgbClr val="00B050"/>
                </a:solidFill>
                <a:latin typeface="Consolas" pitchFamily="49" charset="0"/>
              </a:rPr>
              <a:t>//[Tested]</a:t>
            </a:r>
          </a:p>
          <a:p>
            <a:pPr defTabSz="360000"/>
            <a:r>
              <a:rPr lang="en-US" sz="1600" dirty="0">
                <a:solidFill>
                  <a:srgbClr val="0000FF"/>
                </a:solidFill>
                <a:latin typeface="Consolas" pitchFamily="49" charset="0"/>
              </a:rPr>
              <a:t>	static void </a:t>
            </a:r>
            <a:r>
              <a:rPr lang="en-US" sz="1600" dirty="0">
                <a:solidFill>
                  <a:srgbClr val="010001"/>
                </a:solidFill>
                <a:latin typeface="Consolas" pitchFamily="49" charset="0"/>
              </a:rPr>
              <a:t>f() { }</a:t>
            </a:r>
          </a:p>
          <a:p>
            <a:pPr defTabSz="360000"/>
            <a:endParaRPr lang="en-US" sz="1600" dirty="0">
              <a:solidFill>
                <a:srgbClr val="010001"/>
              </a:solidFill>
              <a:latin typeface="Consolas" pitchFamily="49" charset="0"/>
            </a:endParaRPr>
          </a:p>
          <a:p>
            <a:pPr defTabSz="360000"/>
            <a:r>
              <a:rPr lang="en-US" sz="1600" dirty="0">
                <a:solidFill>
                  <a:srgbClr val="010001"/>
                </a:solidFill>
                <a:latin typeface="Consolas" pitchFamily="49" charset="0"/>
              </a:rPr>
              <a:t>	[</a:t>
            </a:r>
            <a:r>
              <a:rPr lang="en-US" sz="1600" b="1" dirty="0">
                <a:solidFill>
                  <a:srgbClr val="0000FF"/>
                </a:solidFill>
                <a:latin typeface="Consolas" pitchFamily="49" charset="0"/>
              </a:rPr>
              <a:t>Tested(</a:t>
            </a:r>
            <a:r>
              <a:rPr lang="en-US" sz="1600" b="1" dirty="0">
                <a:solidFill>
                  <a:srgbClr val="A31515"/>
                </a:solidFill>
                <a:latin typeface="Consolas" pitchFamily="49" charset="0"/>
              </a:rPr>
              <a:t>"Bart Simpson")]</a:t>
            </a:r>
          </a:p>
          <a:p>
            <a:pPr defTabSz="360000"/>
            <a:r>
              <a:rPr lang="en-US" sz="1600" dirty="0">
                <a:solidFill>
                  <a:srgbClr val="A31515"/>
                </a:solidFill>
                <a:latin typeface="Consolas" pitchFamily="49" charset="0"/>
              </a:rPr>
              <a:t>	</a:t>
            </a:r>
            <a:r>
              <a:rPr lang="en-US" sz="1600" dirty="0">
                <a:solidFill>
                  <a:srgbClr val="0000FF"/>
                </a:solidFill>
                <a:latin typeface="Consolas" pitchFamily="49" charset="0"/>
              </a:rPr>
              <a:t>static void </a:t>
            </a:r>
            <a:r>
              <a:rPr lang="en-US" sz="1600" dirty="0">
                <a:solidFill>
                  <a:srgbClr val="010001"/>
                </a:solidFill>
                <a:latin typeface="Consolas" pitchFamily="49" charset="0"/>
              </a:rPr>
              <a:t>g() { }</a:t>
            </a:r>
          </a:p>
          <a:p>
            <a:pPr defTabSz="360000"/>
            <a:endParaRPr lang="en-US" sz="1600" dirty="0">
              <a:solidFill>
                <a:srgbClr val="010001"/>
              </a:solidFill>
              <a:latin typeface="Consolas" pitchFamily="49" charset="0"/>
            </a:endParaRPr>
          </a:p>
          <a:p>
            <a:pPr defTabSz="360000"/>
            <a:r>
              <a:rPr lang="en-US" sz="1600" dirty="0">
                <a:solidFill>
                  <a:srgbClr val="010001"/>
                </a:solidFill>
                <a:latin typeface="Consolas" pitchFamily="49" charset="0"/>
              </a:rPr>
              <a:t>	[</a:t>
            </a:r>
            <a:r>
              <a:rPr lang="en-US" sz="1600" b="1" dirty="0">
                <a:solidFill>
                  <a:srgbClr val="0000FF"/>
                </a:solidFill>
                <a:latin typeface="Consolas" pitchFamily="49" charset="0"/>
              </a:rPr>
              <a:t>Tested(</a:t>
            </a:r>
            <a:r>
              <a:rPr lang="en-US" sz="1600" b="1" dirty="0">
                <a:solidFill>
                  <a:srgbClr val="A31515"/>
                </a:solidFill>
                <a:latin typeface="Consolas" pitchFamily="49" charset="0"/>
              </a:rPr>
              <a:t>"Bill Gates", 100)]</a:t>
            </a:r>
          </a:p>
          <a:p>
            <a:pPr defTabSz="360000"/>
            <a:r>
              <a:rPr lang="en-US" sz="1600" dirty="0">
                <a:solidFill>
                  <a:srgbClr val="A31515"/>
                </a:solidFill>
                <a:latin typeface="Consolas" pitchFamily="49" charset="0"/>
              </a:rPr>
              <a:t>	</a:t>
            </a:r>
            <a:r>
              <a:rPr lang="en-US" sz="1600" dirty="0">
                <a:solidFill>
                  <a:srgbClr val="0000FF"/>
                </a:solidFill>
                <a:latin typeface="Consolas" pitchFamily="49" charset="0"/>
              </a:rPr>
              <a:t>static void </a:t>
            </a:r>
            <a:r>
              <a:rPr lang="en-US" sz="1600" dirty="0">
                <a:solidFill>
                  <a:srgbClr val="010001"/>
                </a:solidFill>
                <a:latin typeface="Consolas" pitchFamily="49" charset="0"/>
              </a:rPr>
              <a:t>h() { }</a:t>
            </a:r>
          </a:p>
          <a:p>
            <a:pPr defTabSz="360000"/>
            <a:r>
              <a:rPr lang="en-US" sz="1600" dirty="0">
                <a:solidFill>
                  <a:srgbClr val="010001"/>
                </a:solidFill>
                <a:latin typeface="Consolas" pitchFamily="49" charset="0"/>
              </a:rPr>
              <a:t>}</a:t>
            </a:r>
          </a:p>
        </p:txBody>
      </p:sp>
    </p:spTree>
  </p:cSld>
  <p:clrMapOvr>
    <a:masterClrMapping/>
  </p:clrMapOvr>
  <p:transition>
    <p:fade/>
  </p:transition>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await </a:t>
            </a:r>
            <a:r>
              <a:rPr lang="en-US" dirty="0"/>
              <a:t>Limitations</a:t>
            </a:r>
          </a:p>
        </p:txBody>
      </p:sp>
      <p:sp>
        <p:nvSpPr>
          <p:cNvPr id="3" name="Text Placeholder 2"/>
          <p:cNvSpPr>
            <a:spLocks noGrp="1"/>
          </p:cNvSpPr>
          <p:nvPr>
            <p:ph idx="1"/>
          </p:nvPr>
        </p:nvSpPr>
        <p:spPr/>
        <p:txBody>
          <a:bodyPr>
            <a:normAutofit/>
          </a:bodyPr>
          <a:lstStyle/>
          <a:p>
            <a:r>
              <a:rPr lang="en-US" dirty="0"/>
              <a:t>Cannot use </a:t>
            </a:r>
            <a:r>
              <a:rPr lang="en-US" b="1" dirty="0"/>
              <a:t>await </a:t>
            </a:r>
            <a:r>
              <a:rPr lang="en-US" dirty="0"/>
              <a:t>inside a </a:t>
            </a:r>
            <a:r>
              <a:rPr lang="en-US" b="1" dirty="0"/>
              <a:t>catch </a:t>
            </a:r>
            <a:r>
              <a:rPr lang="en-US" dirty="0"/>
              <a:t>or</a:t>
            </a:r>
            <a:r>
              <a:rPr lang="en-US" b="1" dirty="0"/>
              <a:t> finally </a:t>
            </a:r>
            <a:r>
              <a:rPr lang="en-US" dirty="0"/>
              <a:t>block</a:t>
            </a:r>
          </a:p>
          <a:p>
            <a:pPr lvl="1"/>
            <a:r>
              <a:rPr lang="en-US" dirty="0"/>
              <a:t>May be running due to an exception</a:t>
            </a:r>
          </a:p>
          <a:p>
            <a:r>
              <a:rPr lang="en-US" dirty="0"/>
              <a:t>Cannot use </a:t>
            </a:r>
            <a:r>
              <a:rPr lang="en-US" b="1" dirty="0"/>
              <a:t>await</a:t>
            </a:r>
            <a:r>
              <a:rPr lang="en-US" dirty="0"/>
              <a:t> inside a </a:t>
            </a:r>
            <a:r>
              <a:rPr lang="en-US" b="1" dirty="0"/>
              <a:t>lock </a:t>
            </a:r>
            <a:r>
              <a:rPr lang="en-US" dirty="0"/>
              <a:t>block</a:t>
            </a:r>
          </a:p>
          <a:p>
            <a:pPr lvl="1"/>
            <a:r>
              <a:rPr lang="en-US" dirty="0"/>
              <a:t>Code may resume in a different thread</a:t>
            </a:r>
          </a:p>
          <a:p>
            <a:r>
              <a:rPr lang="en-US" dirty="0"/>
              <a:t>Cannot use </a:t>
            </a:r>
            <a:r>
              <a:rPr lang="en-US" b="1" dirty="0"/>
              <a:t>await </a:t>
            </a:r>
            <a:r>
              <a:rPr lang="en-US" dirty="0"/>
              <a:t>inside the Main method</a:t>
            </a:r>
          </a:p>
          <a:p>
            <a:pPr lvl="1"/>
            <a:r>
              <a:rPr lang="en-US" dirty="0"/>
              <a:t>Main thread will end…</a:t>
            </a:r>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301210FF-26AF-45AE-9015-DF8621E89FCE}" type="slidenum">
              <a:rPr lang="en-US" smtClean="0"/>
              <a:t>320</a:t>
            </a:fld>
            <a:endParaRPr lang="en-US"/>
          </a:p>
        </p:txBody>
      </p:sp>
    </p:spTree>
    <p:extLst>
      <p:ext uri="{BB962C8B-B14F-4D97-AF65-F5344CB8AC3E}">
        <p14:creationId xmlns:p14="http://schemas.microsoft.com/office/powerpoint/2010/main" val="2080562210"/>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a:t>
            </a:r>
            <a:r>
              <a:rPr lang="en-US" dirty="0" err="1"/>
              <a:t>Awaiters</a:t>
            </a:r>
            <a:endParaRPr lang="en-US" dirty="0"/>
          </a:p>
        </p:txBody>
      </p:sp>
      <p:sp>
        <p:nvSpPr>
          <p:cNvPr id="3" name="Text Placeholder 2"/>
          <p:cNvSpPr>
            <a:spLocks noGrp="1"/>
          </p:cNvSpPr>
          <p:nvPr>
            <p:ph idx="1"/>
          </p:nvPr>
        </p:nvSpPr>
        <p:spPr/>
        <p:txBody>
          <a:bodyPr/>
          <a:lstStyle/>
          <a:p>
            <a:r>
              <a:rPr lang="en-US" dirty="0"/>
              <a:t>The </a:t>
            </a:r>
            <a:r>
              <a:rPr lang="en-US" b="1" dirty="0">
                <a:solidFill>
                  <a:srgbClr val="0070C0"/>
                </a:solidFill>
                <a:latin typeface="Consolas" pitchFamily="49" charset="0"/>
                <a:cs typeface="Consolas" pitchFamily="49" charset="0"/>
              </a:rPr>
              <a:t>await</a:t>
            </a:r>
            <a:r>
              <a:rPr lang="en-US" dirty="0"/>
              <a:t> keyword looks for a pattern</a:t>
            </a:r>
          </a:p>
          <a:p>
            <a:pPr lvl="1"/>
            <a:r>
              <a:rPr lang="en-US" dirty="0"/>
              <a:t>Changed since CTP 1</a:t>
            </a:r>
          </a:p>
          <a:p>
            <a:r>
              <a:rPr lang="en-US" dirty="0"/>
              <a:t>Can await anything that</a:t>
            </a:r>
          </a:p>
          <a:p>
            <a:pPr lvl="1"/>
            <a:r>
              <a:rPr lang="en-US" dirty="0"/>
              <a:t>Has a </a:t>
            </a:r>
            <a:r>
              <a:rPr lang="en-US" b="1" dirty="0" err="1">
                <a:latin typeface="Consolas" pitchFamily="49" charset="0"/>
                <a:cs typeface="Consolas" pitchFamily="49" charset="0"/>
              </a:rPr>
              <a:t>GetAwaiter</a:t>
            </a:r>
            <a:r>
              <a:rPr lang="en-US" dirty="0"/>
              <a:t> method returning an object that has</a:t>
            </a:r>
          </a:p>
          <a:p>
            <a:pPr lvl="2"/>
            <a:r>
              <a:rPr lang="en-US" b="1" dirty="0" err="1">
                <a:latin typeface="Consolas" pitchFamily="49" charset="0"/>
                <a:cs typeface="Consolas" pitchFamily="49" charset="0"/>
              </a:rPr>
              <a:t>IsCompleted</a:t>
            </a:r>
            <a:r>
              <a:rPr lang="en-US" dirty="0"/>
              <a:t> property</a:t>
            </a:r>
          </a:p>
          <a:p>
            <a:pPr lvl="2"/>
            <a:r>
              <a:rPr lang="en-US" b="1" dirty="0" err="1">
                <a:latin typeface="Consolas" pitchFamily="49" charset="0"/>
                <a:cs typeface="Consolas" pitchFamily="49" charset="0"/>
              </a:rPr>
              <a:t>OnCompleted</a:t>
            </a:r>
            <a:r>
              <a:rPr lang="en-US" dirty="0"/>
              <a:t> method</a:t>
            </a:r>
          </a:p>
          <a:p>
            <a:pPr lvl="2"/>
            <a:r>
              <a:rPr lang="en-US" b="1" dirty="0" err="1">
                <a:latin typeface="Consolas" pitchFamily="49" charset="0"/>
                <a:cs typeface="Consolas" pitchFamily="49" charset="0"/>
              </a:rPr>
              <a:t>GetResult</a:t>
            </a:r>
            <a:r>
              <a:rPr lang="en-US" dirty="0"/>
              <a:t> method</a:t>
            </a:r>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301210FF-26AF-45AE-9015-DF8621E89FCE}" type="slidenum">
              <a:rPr lang="en-US" smtClean="0"/>
              <a:t>321</a:t>
            </a:fld>
            <a:endParaRPr lang="en-US"/>
          </a:p>
        </p:txBody>
      </p:sp>
    </p:spTree>
    <p:extLst>
      <p:ext uri="{BB962C8B-B14F-4D97-AF65-F5344CB8AC3E}">
        <p14:creationId xmlns:p14="http://schemas.microsoft.com/office/powerpoint/2010/main" val="3057169006"/>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GB" dirty="0"/>
          </a:p>
        </p:txBody>
      </p:sp>
      <p:sp>
        <p:nvSpPr>
          <p:cNvPr id="5" name="Content Placeholder 4"/>
          <p:cNvSpPr>
            <a:spLocks noGrp="1"/>
          </p:cNvSpPr>
          <p:nvPr>
            <p:ph idx="1"/>
          </p:nvPr>
        </p:nvSpPr>
        <p:spPr/>
        <p:txBody>
          <a:bodyPr/>
          <a:lstStyle/>
          <a:p>
            <a:r>
              <a:rPr lang="en-US" dirty="0"/>
              <a:t>C# 4.0 provides dynamic programming capabilities</a:t>
            </a:r>
          </a:p>
          <a:p>
            <a:pPr lvl="1"/>
            <a:r>
              <a:rPr lang="en-US" dirty="0"/>
              <a:t>Easier </a:t>
            </a:r>
            <a:r>
              <a:rPr lang="en-US" dirty="0" err="1"/>
              <a:t>interop</a:t>
            </a:r>
            <a:r>
              <a:rPr lang="en-US" dirty="0"/>
              <a:t> with dynamic languages</a:t>
            </a:r>
          </a:p>
          <a:p>
            <a:pPr lvl="1"/>
            <a:r>
              <a:rPr lang="en-US" dirty="0"/>
              <a:t>Custom runtime binding</a:t>
            </a:r>
          </a:p>
          <a:p>
            <a:r>
              <a:rPr lang="en-US" dirty="0"/>
              <a:t>C# 5.0 provides asynchronous invocations as easy as synchronous ones</a:t>
            </a:r>
            <a:endParaRPr lang="en-GB" dirty="0"/>
          </a:p>
        </p:txBody>
      </p:sp>
      <p:sp>
        <p:nvSpPr>
          <p:cNvPr id="3" name="Footer Placeholder 2"/>
          <p:cNvSpPr>
            <a:spLocks noGrp="1"/>
          </p:cNvSpPr>
          <p:nvPr>
            <p:ph type="ftr" sz="quarter" idx="11"/>
          </p:nvPr>
        </p:nvSpPr>
        <p:spPr/>
        <p:txBody>
          <a:bodyPr/>
          <a:lstStyle/>
          <a:p>
            <a:r>
              <a:rPr lang="en-US"/>
              <a:t>(C)2011 Pavel Yosifovich</a:t>
            </a:r>
            <a:endParaRPr lang="he-IL"/>
          </a:p>
        </p:txBody>
      </p:sp>
      <p:sp>
        <p:nvSpPr>
          <p:cNvPr id="4" name="Slide Number Placeholder 3"/>
          <p:cNvSpPr>
            <a:spLocks noGrp="1"/>
          </p:cNvSpPr>
          <p:nvPr>
            <p:ph type="sldNum" sz="quarter" idx="12"/>
          </p:nvPr>
        </p:nvSpPr>
        <p:spPr/>
        <p:txBody>
          <a:bodyPr/>
          <a:lstStyle/>
          <a:p>
            <a:fld id="{2E5737B2-2D8F-4BBD-A15B-269AC5D88974}" type="slidenum">
              <a:rPr lang="he-IL" smtClean="0"/>
              <a:pPr/>
              <a:t>322</a:t>
            </a:fld>
            <a:endParaRPr lang="he-IL"/>
          </a:p>
        </p:txBody>
      </p:sp>
    </p:spTree>
    <p:extLst>
      <p:ext uri="{BB962C8B-B14F-4D97-AF65-F5344CB8AC3E}">
        <p14:creationId xmlns:p14="http://schemas.microsoft.com/office/powerpoint/2010/main" val="32763300"/>
      </p:ext>
    </p:extLst>
  </p:cSld>
  <p:clrMapOvr>
    <a:masterClrMapping/>
  </p:clrMapOvr>
  <p:transition>
    <p:fade/>
  </p:transition>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Serialization</a:t>
            </a:r>
            <a:endParaRPr lang="he-IL" dirty="0"/>
          </a:p>
        </p:txBody>
      </p:sp>
      <p:sp>
        <p:nvSpPr>
          <p:cNvPr id="5" name="Subtitle 4"/>
          <p:cNvSpPr>
            <a:spLocks noGrp="1"/>
          </p:cNvSpPr>
          <p:nvPr>
            <p:ph type="body" idx="1"/>
          </p:nvPr>
        </p:nvSpPr>
        <p:spPr/>
        <p:txBody>
          <a:bodyPr/>
          <a:lstStyle/>
          <a:p>
            <a:r>
              <a:rPr lang="en-US" dirty="0"/>
              <a:t>Appendix A</a:t>
            </a:r>
            <a:endParaRPr lang="he-IL" dirty="0"/>
          </a:p>
        </p:txBody>
      </p:sp>
    </p:spTree>
    <p:extLst>
      <p:ext uri="{BB962C8B-B14F-4D97-AF65-F5344CB8AC3E}">
        <p14:creationId xmlns:p14="http://schemas.microsoft.com/office/powerpoint/2010/main" val="1484614676"/>
      </p:ext>
    </p:extLst>
  </p:cSld>
  <p:clrMapOvr>
    <a:masterClrMapping/>
  </p:clrMapOvr>
  <p:transition>
    <p:fade/>
  </p:transition>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he-IL" dirty="0"/>
          </a:p>
        </p:txBody>
      </p:sp>
      <p:sp>
        <p:nvSpPr>
          <p:cNvPr id="3" name="Content Placeholder 2"/>
          <p:cNvSpPr>
            <a:spLocks noGrp="1"/>
          </p:cNvSpPr>
          <p:nvPr>
            <p:ph idx="1"/>
          </p:nvPr>
        </p:nvSpPr>
        <p:spPr/>
        <p:txBody>
          <a:bodyPr/>
          <a:lstStyle/>
          <a:p>
            <a:r>
              <a:rPr lang="en-US" dirty="0"/>
              <a:t>Automatic Serialization</a:t>
            </a:r>
          </a:p>
          <a:p>
            <a:r>
              <a:rPr lang="en-US" dirty="0"/>
              <a:t>Formatters</a:t>
            </a:r>
          </a:p>
          <a:p>
            <a:r>
              <a:rPr lang="en-US" dirty="0"/>
              <a:t>Serialization Events</a:t>
            </a:r>
          </a:p>
          <a:p>
            <a:r>
              <a:rPr lang="en-US" dirty="0"/>
              <a:t>Custom Serialization</a:t>
            </a:r>
          </a:p>
          <a:p>
            <a:r>
              <a:rPr lang="en-US" dirty="0"/>
              <a:t>Other Serialization Options</a:t>
            </a:r>
          </a:p>
          <a:p>
            <a:r>
              <a:rPr lang="en-US" dirty="0"/>
              <a:t>Summary</a:t>
            </a:r>
            <a:endParaRPr lang="he-IL"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324</a:t>
            </a:fld>
            <a:endParaRPr lang="he-IL"/>
          </a:p>
        </p:txBody>
      </p:sp>
    </p:spTree>
    <p:extLst>
      <p:ext uri="{BB962C8B-B14F-4D97-AF65-F5344CB8AC3E}">
        <p14:creationId xmlns:p14="http://schemas.microsoft.com/office/powerpoint/2010/main" val="1352668955"/>
      </p:ext>
    </p:extLst>
  </p:cSld>
  <p:clrMapOvr>
    <a:masterClrMapping/>
  </p:clrMapOvr>
  <p:transition>
    <p:fade/>
  </p:transition>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Persistence</a:t>
            </a:r>
          </a:p>
        </p:txBody>
      </p:sp>
      <p:sp>
        <p:nvSpPr>
          <p:cNvPr id="3" name="Content Placeholder 2"/>
          <p:cNvSpPr>
            <a:spLocks noGrp="1"/>
          </p:cNvSpPr>
          <p:nvPr>
            <p:ph idx="1"/>
          </p:nvPr>
        </p:nvSpPr>
        <p:spPr/>
        <p:txBody>
          <a:bodyPr>
            <a:normAutofit fontScale="92500" lnSpcReduction="10000"/>
          </a:bodyPr>
          <a:lstStyle/>
          <a:p>
            <a:r>
              <a:rPr lang="en-US" dirty="0"/>
              <a:t>Objects maintain state changeable during program execution</a:t>
            </a:r>
          </a:p>
          <a:p>
            <a:r>
              <a:rPr lang="en-US" dirty="0"/>
              <a:t>Objects’ state need to be persisted to some (probably durable) storage</a:t>
            </a:r>
          </a:p>
          <a:p>
            <a:r>
              <a:rPr lang="en-US" dirty="0"/>
              <a:t>Objects and their state need to be reconstructed from storage</a:t>
            </a:r>
          </a:p>
          <a:p>
            <a:r>
              <a:rPr lang="en-US" dirty="0"/>
              <a:t>The BCL provides support for persisting (serializing) objects graph and restoring (de-serializing) that state back into the same object graph layout</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325</a:t>
            </a:fld>
            <a:endParaRPr lang="he-IL"/>
          </a:p>
        </p:txBody>
      </p:sp>
    </p:spTree>
    <p:extLst>
      <p:ext uri="{BB962C8B-B14F-4D97-AF65-F5344CB8AC3E}">
        <p14:creationId xmlns:p14="http://schemas.microsoft.com/office/powerpoint/2010/main" val="3320906787"/>
      </p:ext>
    </p:extLst>
  </p:cSld>
  <p:clrMapOvr>
    <a:masterClrMapping/>
  </p:clrMapOvr>
  <p:transition>
    <p:fade/>
  </p:transition>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a:t>
            </a:r>
          </a:p>
        </p:txBody>
      </p:sp>
      <p:sp>
        <p:nvSpPr>
          <p:cNvPr id="3" name="Content Placeholder 2"/>
          <p:cNvSpPr>
            <a:spLocks noGrp="1"/>
          </p:cNvSpPr>
          <p:nvPr>
            <p:ph idx="1"/>
          </p:nvPr>
        </p:nvSpPr>
        <p:spPr/>
        <p:txBody>
          <a:bodyPr>
            <a:normAutofit fontScale="92500" lnSpcReduction="10000"/>
          </a:bodyPr>
          <a:lstStyle/>
          <a:p>
            <a:r>
              <a:rPr lang="en-US" dirty="0"/>
              <a:t>A stream is a logical sequence of bytes, independent of any particular medium</a:t>
            </a:r>
          </a:p>
          <a:p>
            <a:r>
              <a:rPr lang="en-US" dirty="0"/>
              <a:t>The </a:t>
            </a:r>
            <a:r>
              <a:rPr lang="en-US" b="1" i="1" dirty="0" err="1">
                <a:solidFill>
                  <a:srgbClr val="FF0000"/>
                </a:solidFill>
                <a:latin typeface="Consolas" pitchFamily="49" charset="0"/>
              </a:rPr>
              <a:t>System.IO.Stream</a:t>
            </a:r>
            <a:r>
              <a:rPr lang="en-US" dirty="0"/>
              <a:t> abstract class supports the basic operations of a stream (read, write, seek)</a:t>
            </a:r>
          </a:p>
          <a:p>
            <a:r>
              <a:rPr lang="en-US" dirty="0"/>
              <a:t>Concrete types implement these methods on their respective medium (e.g. </a:t>
            </a:r>
            <a:r>
              <a:rPr lang="en-US" dirty="0" err="1">
                <a:latin typeface="Consolas" pitchFamily="49" charset="0"/>
              </a:rPr>
              <a:t>FileStream</a:t>
            </a:r>
            <a:r>
              <a:rPr lang="en-US" dirty="0"/>
              <a:t>, </a:t>
            </a:r>
            <a:r>
              <a:rPr lang="en-US" dirty="0" err="1">
                <a:latin typeface="Consolas" pitchFamily="49" charset="0"/>
              </a:rPr>
              <a:t>MemoryStream</a:t>
            </a:r>
            <a:r>
              <a:rPr lang="en-US" dirty="0"/>
              <a:t>, </a:t>
            </a:r>
            <a:r>
              <a:rPr lang="en-US" dirty="0" err="1">
                <a:latin typeface="Consolas" pitchFamily="49" charset="0"/>
              </a:rPr>
              <a:t>NetworkStream</a:t>
            </a:r>
            <a:r>
              <a:rPr lang="en-US" dirty="0"/>
              <a:t> and others)</a:t>
            </a:r>
          </a:p>
          <a:p>
            <a:pPr lvl="1"/>
            <a:r>
              <a:rPr lang="en-US" dirty="0"/>
              <a:t>A typical component does not need to know (or care) what is the exact type of stream used</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326</a:t>
            </a:fld>
            <a:endParaRPr lang="he-IL"/>
          </a:p>
        </p:txBody>
      </p:sp>
    </p:spTree>
    <p:extLst>
      <p:ext uri="{BB962C8B-B14F-4D97-AF65-F5344CB8AC3E}">
        <p14:creationId xmlns:p14="http://schemas.microsoft.com/office/powerpoint/2010/main" val="422544085"/>
      </p:ext>
    </p:extLst>
  </p:cSld>
  <p:clrMapOvr>
    <a:masterClrMapping/>
  </p:clrMapOvr>
  <p:transition>
    <p:fade/>
  </p:transition>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Serialization</a:t>
            </a:r>
          </a:p>
        </p:txBody>
      </p:sp>
      <p:sp>
        <p:nvSpPr>
          <p:cNvPr id="3" name="Content Placeholder 2"/>
          <p:cNvSpPr>
            <a:spLocks noGrp="1"/>
          </p:cNvSpPr>
          <p:nvPr>
            <p:ph idx="1"/>
          </p:nvPr>
        </p:nvSpPr>
        <p:spPr/>
        <p:txBody>
          <a:bodyPr>
            <a:normAutofit fontScale="92500" lnSpcReduction="20000"/>
          </a:bodyPr>
          <a:lstStyle/>
          <a:p>
            <a:r>
              <a:rPr lang="en-US" dirty="0"/>
              <a:t>Automatic serialization is achieved using the </a:t>
            </a:r>
            <a:r>
              <a:rPr lang="en-US" b="1" dirty="0" err="1">
                <a:solidFill>
                  <a:srgbClr val="FF0000"/>
                </a:solidFill>
                <a:latin typeface="Consolas" pitchFamily="49" charset="0"/>
              </a:rPr>
              <a:t>System.SerializableAttribute</a:t>
            </a:r>
            <a:r>
              <a:rPr lang="en-US" dirty="0"/>
              <a:t> attribute</a:t>
            </a:r>
          </a:p>
          <a:p>
            <a:pPr lvl="1"/>
            <a:r>
              <a:rPr lang="en-US" dirty="0"/>
              <a:t>Done by using reflection</a:t>
            </a:r>
          </a:p>
          <a:p>
            <a:r>
              <a:rPr lang="en-US" dirty="0"/>
              <a:t>Any type marked with this attribute can be serialized to a stream, provided all its fields are also </a:t>
            </a:r>
            <a:r>
              <a:rPr lang="en-US" dirty="0" err="1"/>
              <a:t>serializable</a:t>
            </a:r>
            <a:endParaRPr lang="en-US" dirty="0"/>
          </a:p>
          <a:p>
            <a:r>
              <a:rPr lang="en-US" dirty="0"/>
              <a:t>Object references are serialized as well, assuming their respective types are also marked as </a:t>
            </a:r>
            <a:r>
              <a:rPr lang="en-US" dirty="0" err="1">
                <a:latin typeface="Consolas" pitchFamily="49" charset="0"/>
              </a:rPr>
              <a:t>Serializable</a:t>
            </a:r>
            <a:endParaRPr lang="en-US" dirty="0"/>
          </a:p>
          <a:p>
            <a:pPr lvl="1"/>
            <a:r>
              <a:rPr lang="en-US" dirty="0"/>
              <a:t>Otherwise a </a:t>
            </a:r>
            <a:r>
              <a:rPr lang="en-US" b="1" dirty="0" err="1">
                <a:solidFill>
                  <a:srgbClr val="FF0000"/>
                </a:solidFill>
                <a:latin typeface="Consolas" pitchFamily="49" charset="0"/>
              </a:rPr>
              <a:t>SerializationException</a:t>
            </a:r>
            <a:r>
              <a:rPr lang="en-US" dirty="0"/>
              <a:t> exception will be thrown</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327</a:t>
            </a:fld>
            <a:endParaRPr lang="he-IL"/>
          </a:p>
        </p:txBody>
      </p:sp>
    </p:spTree>
    <p:extLst>
      <p:ext uri="{BB962C8B-B14F-4D97-AF65-F5344CB8AC3E}">
        <p14:creationId xmlns:p14="http://schemas.microsoft.com/office/powerpoint/2010/main" val="2225179628"/>
      </p:ext>
    </p:extLst>
  </p:cSld>
  <p:clrMapOvr>
    <a:masterClrMapping/>
  </p:clrMapOvr>
  <p:transition>
    <p:fade/>
  </p:transition>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Formatters</a:t>
            </a:r>
          </a:p>
        </p:txBody>
      </p:sp>
      <p:sp>
        <p:nvSpPr>
          <p:cNvPr id="3" name="Content Placeholder 2"/>
          <p:cNvSpPr>
            <a:spLocks noGrp="1"/>
          </p:cNvSpPr>
          <p:nvPr>
            <p:ph idx="1"/>
          </p:nvPr>
        </p:nvSpPr>
        <p:spPr/>
        <p:txBody>
          <a:bodyPr>
            <a:normAutofit fontScale="92500" lnSpcReduction="20000"/>
          </a:bodyPr>
          <a:lstStyle/>
          <a:p>
            <a:r>
              <a:rPr lang="en-US" dirty="0"/>
              <a:t>Serialization format is determined by formatters</a:t>
            </a:r>
          </a:p>
          <a:p>
            <a:pPr lvl="1"/>
            <a:r>
              <a:rPr lang="en-US" dirty="0"/>
              <a:t>Implement the </a:t>
            </a:r>
            <a:r>
              <a:rPr lang="en-US" sz="3000" b="1" dirty="0" err="1">
                <a:solidFill>
                  <a:srgbClr val="FF0000"/>
                </a:solidFill>
                <a:latin typeface="Consolas" pitchFamily="49" charset="0"/>
              </a:rPr>
              <a:t>System.Runtime.Serialization.IFormatter</a:t>
            </a:r>
            <a:r>
              <a:rPr lang="en-US" dirty="0"/>
              <a:t> interface</a:t>
            </a:r>
          </a:p>
          <a:p>
            <a:pPr lvl="1"/>
            <a:r>
              <a:rPr lang="en-US" dirty="0"/>
              <a:t>Most important methods are </a:t>
            </a:r>
            <a:r>
              <a:rPr lang="en-US" b="1" dirty="0">
                <a:solidFill>
                  <a:srgbClr val="7030A0"/>
                </a:solidFill>
                <a:latin typeface="Consolas" pitchFamily="49" charset="0"/>
              </a:rPr>
              <a:t>Serialize</a:t>
            </a:r>
            <a:r>
              <a:rPr lang="en-US" dirty="0"/>
              <a:t> and </a:t>
            </a:r>
            <a:r>
              <a:rPr lang="en-US" b="1" dirty="0" err="1">
                <a:solidFill>
                  <a:srgbClr val="7030A0"/>
                </a:solidFill>
                <a:latin typeface="Consolas" pitchFamily="49" charset="0"/>
              </a:rPr>
              <a:t>Deserialize</a:t>
            </a:r>
            <a:endParaRPr lang="en-US" b="1" dirty="0">
              <a:solidFill>
                <a:srgbClr val="7030A0"/>
              </a:solidFill>
              <a:latin typeface="Consolas" pitchFamily="49" charset="0"/>
            </a:endParaRPr>
          </a:p>
          <a:p>
            <a:r>
              <a:rPr lang="en-US" dirty="0"/>
              <a:t>The BCL has two formatters out of the box</a:t>
            </a:r>
          </a:p>
          <a:p>
            <a:pPr lvl="1"/>
            <a:r>
              <a:rPr lang="en-US" b="1" dirty="0" err="1">
                <a:solidFill>
                  <a:srgbClr val="FF0000"/>
                </a:solidFill>
                <a:latin typeface="Consolas" pitchFamily="49" charset="0"/>
              </a:rPr>
              <a:t>BinaryFormatter</a:t>
            </a:r>
            <a:r>
              <a:rPr lang="en-US" dirty="0"/>
              <a:t> (in </a:t>
            </a:r>
            <a:r>
              <a:rPr lang="en-US" sz="2600" dirty="0" err="1">
                <a:latin typeface="Consolas" pitchFamily="49" charset="0"/>
              </a:rPr>
              <a:t>System.Runtime.Serialization.Formatters.Binary</a:t>
            </a:r>
            <a:r>
              <a:rPr lang="en-US" dirty="0"/>
              <a:t>)</a:t>
            </a:r>
          </a:p>
          <a:p>
            <a:pPr lvl="1"/>
            <a:r>
              <a:rPr lang="en-US" b="1" dirty="0" err="1">
                <a:solidFill>
                  <a:srgbClr val="FF0000"/>
                </a:solidFill>
                <a:latin typeface="Consolas" pitchFamily="49" charset="0"/>
              </a:rPr>
              <a:t>SoapFormatter</a:t>
            </a:r>
            <a:r>
              <a:rPr lang="en-US" dirty="0"/>
              <a:t> (in </a:t>
            </a:r>
            <a:r>
              <a:rPr lang="en-US" sz="2600" dirty="0" err="1">
                <a:latin typeface="Consolas" pitchFamily="49" charset="0"/>
              </a:rPr>
              <a:t>System.Runtime.Serialization.Formatters.Soap</a:t>
            </a:r>
            <a:r>
              <a:rPr lang="en-US" dirty="0"/>
              <a:t>)</a:t>
            </a:r>
          </a:p>
          <a:p>
            <a:pPr lvl="1"/>
            <a:endParaRPr lang="en-US"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328</a:t>
            </a:fld>
            <a:endParaRPr lang="he-IL"/>
          </a:p>
        </p:txBody>
      </p:sp>
    </p:spTree>
    <p:extLst>
      <p:ext uri="{BB962C8B-B14F-4D97-AF65-F5344CB8AC3E}">
        <p14:creationId xmlns:p14="http://schemas.microsoft.com/office/powerpoint/2010/main" val="481352968"/>
      </p:ext>
    </p:extLst>
  </p:cSld>
  <p:clrMapOvr>
    <a:masterClrMapping/>
  </p:clrMapOvr>
  <p:transition>
    <p:fade/>
  </p:transition>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Formatter Example</a:t>
            </a:r>
          </a:p>
        </p:txBody>
      </p:sp>
      <p:sp>
        <p:nvSpPr>
          <p:cNvPr id="8" name="Footer Placeholder 7"/>
          <p:cNvSpPr>
            <a:spLocks noGrp="1"/>
          </p:cNvSpPr>
          <p:nvPr>
            <p:ph type="ftr" sz="quarter" idx="11"/>
          </p:nvPr>
        </p:nvSpPr>
        <p:spPr/>
        <p:txBody>
          <a:bodyPr/>
          <a:lstStyle/>
          <a:p>
            <a:r>
              <a:rPr lang="en-US"/>
              <a:t>(C)2011 Pavel Yosifovich</a:t>
            </a:r>
            <a:endParaRPr lang="he-IL" dirty="0"/>
          </a:p>
        </p:txBody>
      </p:sp>
      <p:sp>
        <p:nvSpPr>
          <p:cNvPr id="7" name="Slide Number Placeholder 6"/>
          <p:cNvSpPr>
            <a:spLocks noGrp="1"/>
          </p:cNvSpPr>
          <p:nvPr>
            <p:ph type="sldNum" sz="quarter" idx="12"/>
          </p:nvPr>
        </p:nvSpPr>
        <p:spPr/>
        <p:txBody>
          <a:bodyPr/>
          <a:lstStyle/>
          <a:p>
            <a:fld id="{8D5EC362-8DE0-4138-8AD2-9C18772BB671}" type="slidenum">
              <a:rPr lang="he-IL" smtClean="0"/>
              <a:pPr/>
              <a:t>329</a:t>
            </a:fld>
            <a:endParaRPr lang="he-IL"/>
          </a:p>
        </p:txBody>
      </p:sp>
      <p:sp>
        <p:nvSpPr>
          <p:cNvPr id="5" name="Rectangle 4"/>
          <p:cNvSpPr>
            <a:spLocks noChangeArrowheads="1"/>
          </p:cNvSpPr>
          <p:nvPr/>
        </p:nvSpPr>
        <p:spPr bwMode="auto">
          <a:xfrm>
            <a:off x="107504" y="2488306"/>
            <a:ext cx="8822214" cy="1686616"/>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defTabSz="457200">
              <a:spcBef>
                <a:spcPct val="20000"/>
              </a:spcBef>
              <a:buClr>
                <a:schemeClr val="hlink"/>
              </a:buClr>
              <a:buSzPct val="70000"/>
              <a:buFont typeface="Wingdings" pitchFamily="2" charset="2"/>
              <a:buNone/>
            </a:pPr>
            <a:r>
              <a:rPr lang="en-US" sz="1400" dirty="0">
                <a:solidFill>
                  <a:srgbClr val="0000FF"/>
                </a:solidFill>
                <a:latin typeface="Consolas" pitchFamily="49" charset="0"/>
                <a:cs typeface="Consolas" pitchFamily="49" charset="0"/>
              </a:rPr>
              <a:t>void</a:t>
            </a: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SaveData</a:t>
            </a:r>
            <a:r>
              <a:rPr lang="en-US" sz="1400" dirty="0">
                <a:latin typeface="Consolas" pitchFamily="49" charset="0"/>
                <a:cs typeface="Consolas" pitchFamily="49" charset="0"/>
              </a:rPr>
              <a:t>(</a:t>
            </a:r>
            <a:r>
              <a:rPr lang="en-US" sz="1400" b="1" dirty="0" err="1">
                <a:solidFill>
                  <a:srgbClr val="0000FF"/>
                </a:solidFill>
                <a:latin typeface="Consolas" pitchFamily="49" charset="0"/>
                <a:cs typeface="Consolas" pitchFamily="49" charset="0"/>
              </a:rPr>
              <a:t>MyData</a:t>
            </a:r>
            <a:r>
              <a:rPr lang="en-US" sz="1400" dirty="0">
                <a:latin typeface="Consolas" pitchFamily="49" charset="0"/>
                <a:cs typeface="Consolas" pitchFamily="49" charset="0"/>
              </a:rPr>
              <a:t> data) {</a:t>
            </a:r>
            <a:br>
              <a:rPr lang="en-US" sz="1400" dirty="0">
                <a:latin typeface="Consolas" pitchFamily="49" charset="0"/>
                <a:cs typeface="Consolas" pitchFamily="49" charset="0"/>
              </a:rPr>
            </a:br>
            <a:r>
              <a:rPr lang="en-US" sz="1400" b="1" dirty="0" err="1">
                <a:solidFill>
                  <a:srgbClr val="800080"/>
                </a:solidFill>
                <a:latin typeface="Consolas" pitchFamily="49" charset="0"/>
                <a:cs typeface="Consolas" pitchFamily="49" charset="0"/>
              </a:rPr>
              <a:t>IFormatter</a:t>
            </a: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fm</a:t>
            </a:r>
            <a:r>
              <a:rPr lang="en-US" sz="1400" dirty="0">
                <a:latin typeface="Consolas" pitchFamily="49" charset="0"/>
                <a:cs typeface="Consolas" pitchFamily="49" charset="0"/>
              </a:rPr>
              <a:t> = </a:t>
            </a:r>
            <a:r>
              <a:rPr lang="en-US" sz="1400" dirty="0">
                <a:solidFill>
                  <a:srgbClr val="0000FF"/>
                </a:solidFill>
                <a:latin typeface="Consolas" pitchFamily="49" charset="0"/>
                <a:cs typeface="Consolas" pitchFamily="49" charset="0"/>
              </a:rPr>
              <a:t>new</a:t>
            </a: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BinaryFormatter</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solidFill>
                  <a:srgbClr val="0000FF"/>
                </a:solidFill>
                <a:latin typeface="Consolas" pitchFamily="49" charset="0"/>
                <a:cs typeface="Consolas" pitchFamily="49" charset="0"/>
              </a:rPr>
              <a:t>using</a:t>
            </a:r>
            <a:r>
              <a:rPr lang="en-US" sz="1400" dirty="0">
                <a:latin typeface="Consolas" pitchFamily="49" charset="0"/>
                <a:cs typeface="Consolas" pitchFamily="49" charset="0"/>
              </a:rPr>
              <a:t>(</a:t>
            </a:r>
            <a:r>
              <a:rPr lang="en-US" sz="1400" b="1" dirty="0">
                <a:solidFill>
                  <a:srgbClr val="0000FF"/>
                </a:solidFill>
                <a:latin typeface="Consolas" pitchFamily="49" charset="0"/>
                <a:cs typeface="Consolas" pitchFamily="49" charset="0"/>
              </a:rPr>
              <a:t>Stream</a:t>
            </a: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stm</a:t>
            </a:r>
            <a:r>
              <a:rPr lang="en-US" sz="1400" dirty="0">
                <a:latin typeface="Consolas" pitchFamily="49" charset="0"/>
                <a:cs typeface="Consolas" pitchFamily="49" charset="0"/>
              </a:rPr>
              <a:t> = </a:t>
            </a:r>
            <a:r>
              <a:rPr lang="en-US" sz="1400" dirty="0">
                <a:solidFill>
                  <a:srgbClr val="0000FF"/>
                </a:solidFill>
                <a:latin typeface="Consolas" pitchFamily="49" charset="0"/>
                <a:cs typeface="Consolas" pitchFamily="49" charset="0"/>
              </a:rPr>
              <a:t>new</a:t>
            </a:r>
            <a:r>
              <a:rPr lang="en-US" sz="1400" dirty="0">
                <a:latin typeface="Consolas" pitchFamily="49" charset="0"/>
                <a:cs typeface="Consolas" pitchFamily="49" charset="0"/>
              </a:rPr>
              <a:t> </a:t>
            </a:r>
            <a:r>
              <a:rPr lang="en-US" sz="1400" b="1" dirty="0" err="1">
                <a:solidFill>
                  <a:srgbClr val="0000FF"/>
                </a:solidFill>
                <a:latin typeface="Consolas" pitchFamily="49" charset="0"/>
                <a:cs typeface="Consolas" pitchFamily="49" charset="0"/>
              </a:rPr>
              <a:t>FileStream</a:t>
            </a:r>
            <a:r>
              <a:rPr lang="en-US" sz="1400" dirty="0">
                <a:latin typeface="Consolas" pitchFamily="49" charset="0"/>
                <a:cs typeface="Consolas" pitchFamily="49" charset="0"/>
              </a:rPr>
              <a:t>(</a:t>
            </a:r>
            <a:r>
              <a:rPr lang="en-US" sz="1400" dirty="0">
                <a:solidFill>
                  <a:srgbClr val="A31515"/>
                </a:solidFill>
                <a:latin typeface="Consolas" pitchFamily="49" charset="0"/>
                <a:cs typeface="Consolas" pitchFamily="49" charset="0"/>
              </a:rPr>
              <a:t>@"c:\mydata.dat"</a:t>
            </a:r>
            <a:r>
              <a:rPr lang="en-US" sz="1400" dirty="0">
                <a:latin typeface="Consolas" pitchFamily="49" charset="0"/>
                <a:cs typeface="Consolas" pitchFamily="49" charset="0"/>
              </a:rPr>
              <a:t>, </a:t>
            </a:r>
          </a:p>
          <a:p>
            <a:pPr marL="342900" indent="-342900" defTabSz="457200">
              <a:spcBef>
                <a:spcPct val="20000"/>
              </a:spcBef>
              <a:buClr>
                <a:schemeClr val="hlink"/>
              </a:buClr>
              <a:buSzPct val="70000"/>
              <a:buFont typeface="Wingdings" pitchFamily="2" charset="2"/>
              <a:buNone/>
            </a:pPr>
            <a:r>
              <a:rPr lang="en-US" sz="1400" b="1" dirty="0">
                <a:solidFill>
                  <a:srgbClr val="800000"/>
                </a:solidFill>
                <a:latin typeface="Consolas" pitchFamily="49" charset="0"/>
                <a:cs typeface="Consolas" pitchFamily="49" charset="0"/>
              </a:rPr>
              <a:t>		  </a:t>
            </a:r>
            <a:r>
              <a:rPr lang="en-US" sz="1400" b="1" dirty="0" err="1">
                <a:solidFill>
                  <a:srgbClr val="800000"/>
                </a:solidFill>
                <a:latin typeface="Consolas" pitchFamily="49" charset="0"/>
                <a:cs typeface="Consolas" pitchFamily="49" charset="0"/>
              </a:rPr>
              <a:t>FileMode</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Create</a:t>
            </a:r>
            <a:r>
              <a:rPr lang="en-US" sz="1400" dirty="0">
                <a:latin typeface="Consolas" pitchFamily="49" charset="0"/>
                <a:cs typeface="Consolas" pitchFamily="49" charset="0"/>
              </a:rPr>
              <a:t>, </a:t>
            </a:r>
            <a:r>
              <a:rPr lang="en-US" sz="1400" b="1" dirty="0" err="1">
                <a:solidFill>
                  <a:srgbClr val="800000"/>
                </a:solidFill>
                <a:latin typeface="Consolas" pitchFamily="49" charset="0"/>
                <a:cs typeface="Consolas" pitchFamily="49" charset="0"/>
              </a:rPr>
              <a:t>FileAccess</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Write</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fm</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Serialize</a:t>
            </a:r>
            <a:r>
              <a:rPr lang="en-US" sz="1400" dirty="0">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stm</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data</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a:t>
            </a:r>
          </a:p>
          <a:p>
            <a:pPr marL="342900" indent="-342900" defTabSz="457200">
              <a:spcBef>
                <a:spcPct val="20000"/>
              </a:spcBef>
              <a:buClr>
                <a:schemeClr val="hlink"/>
              </a:buClr>
              <a:buSzPct val="70000"/>
              <a:buFont typeface="Wingdings" pitchFamily="2" charset="2"/>
              <a:buNone/>
            </a:pPr>
            <a:r>
              <a:rPr lang="en-US" sz="1400" dirty="0">
                <a:latin typeface="Consolas" pitchFamily="49" charset="0"/>
                <a:cs typeface="Consolas" pitchFamily="49" charset="0"/>
              </a:rPr>
              <a:t>}</a:t>
            </a:r>
            <a:endParaRPr lang="en-US" altLang="en-US" sz="1300" b="1" dirty="0">
              <a:latin typeface="Consolas" pitchFamily="49" charset="0"/>
              <a:cs typeface="Consolas" pitchFamily="49" charset="0"/>
            </a:endParaRPr>
          </a:p>
        </p:txBody>
      </p:sp>
      <p:sp>
        <p:nvSpPr>
          <p:cNvPr id="6" name="Rectangle 5"/>
          <p:cNvSpPr>
            <a:spLocks noChangeArrowheads="1"/>
          </p:cNvSpPr>
          <p:nvPr/>
        </p:nvSpPr>
        <p:spPr bwMode="auto">
          <a:xfrm>
            <a:off x="107504" y="4500570"/>
            <a:ext cx="9036496" cy="164352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defTabSz="457200">
              <a:spcBef>
                <a:spcPct val="20000"/>
              </a:spcBef>
              <a:buClr>
                <a:schemeClr val="hlink"/>
              </a:buClr>
              <a:buSzPct val="70000"/>
              <a:buFont typeface="Wingdings" pitchFamily="2" charset="2"/>
              <a:buNone/>
            </a:pPr>
            <a:r>
              <a:rPr lang="en-US" sz="1400" b="1" dirty="0" err="1">
                <a:solidFill>
                  <a:srgbClr val="0000FF"/>
                </a:solidFill>
                <a:latin typeface="Consolas" pitchFamily="49" charset="0"/>
                <a:cs typeface="Consolas" pitchFamily="49" charset="0"/>
              </a:rPr>
              <a:t>MyData</a:t>
            </a: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LoadData</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b="1" dirty="0" err="1">
                <a:solidFill>
                  <a:srgbClr val="800080"/>
                </a:solidFill>
                <a:latin typeface="Consolas" pitchFamily="49" charset="0"/>
                <a:cs typeface="Consolas" pitchFamily="49" charset="0"/>
              </a:rPr>
              <a:t>IFormatter</a:t>
            </a: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fm</a:t>
            </a:r>
            <a:r>
              <a:rPr lang="en-US" sz="1400" dirty="0">
                <a:latin typeface="Consolas" pitchFamily="49" charset="0"/>
                <a:cs typeface="Consolas" pitchFamily="49" charset="0"/>
              </a:rPr>
              <a:t> = </a:t>
            </a:r>
            <a:r>
              <a:rPr lang="en-US" sz="1400" dirty="0">
                <a:solidFill>
                  <a:srgbClr val="0000FF"/>
                </a:solidFill>
                <a:latin typeface="Consolas" pitchFamily="49" charset="0"/>
                <a:cs typeface="Consolas" pitchFamily="49" charset="0"/>
              </a:rPr>
              <a:t>new</a:t>
            </a: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BinaryFormatter</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err="1">
                <a:solidFill>
                  <a:srgbClr val="020002"/>
                </a:solidFill>
                <a:latin typeface="Consolas" pitchFamily="49" charset="0"/>
                <a:cs typeface="Consolas" pitchFamily="49" charset="0"/>
              </a:rPr>
              <a:t>MyData</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data</a:t>
            </a:r>
            <a:r>
              <a:rPr lang="en-US" sz="1400" dirty="0">
                <a:latin typeface="Consolas" pitchFamily="49" charset="0"/>
                <a:cs typeface="Consolas" pitchFamily="49" charset="0"/>
              </a:rPr>
              <a:t> = </a:t>
            </a:r>
            <a:r>
              <a:rPr lang="en-US" sz="1400" dirty="0">
                <a:solidFill>
                  <a:srgbClr val="0000FF"/>
                </a:solidFill>
                <a:latin typeface="Consolas" pitchFamily="49" charset="0"/>
                <a:cs typeface="Consolas" pitchFamily="49" charset="0"/>
              </a:rPr>
              <a:t>null</a:t>
            </a:r>
            <a:r>
              <a:rPr lang="en-US" sz="1400" dirty="0">
                <a:latin typeface="Consolas" pitchFamily="49" charset="0"/>
                <a:cs typeface="Consolas" pitchFamily="49" charset="0"/>
              </a:rPr>
              <a:t>; </a:t>
            </a:r>
            <a:r>
              <a:rPr lang="en-US" sz="1400" dirty="0">
                <a:solidFill>
                  <a:srgbClr val="008000"/>
                </a:solidFill>
                <a:latin typeface="Consolas" pitchFamily="49" charset="0"/>
                <a:cs typeface="Consolas" pitchFamily="49" charset="0"/>
              </a:rPr>
              <a:t>// no need to create instance</a:t>
            </a:r>
            <a:br>
              <a:rPr lang="en-US" sz="1400" dirty="0">
                <a:latin typeface="Consolas" pitchFamily="49" charset="0"/>
                <a:cs typeface="Consolas" pitchFamily="49" charset="0"/>
              </a:rPr>
            </a:br>
            <a:r>
              <a:rPr lang="en-US" sz="1400" dirty="0">
                <a:solidFill>
                  <a:srgbClr val="0000FF"/>
                </a:solidFill>
                <a:latin typeface="Consolas" pitchFamily="49" charset="0"/>
                <a:cs typeface="Consolas" pitchFamily="49" charset="0"/>
              </a:rPr>
              <a:t>using</a:t>
            </a:r>
            <a:r>
              <a:rPr lang="en-US" sz="1400" dirty="0">
                <a:latin typeface="Consolas" pitchFamily="49" charset="0"/>
                <a:cs typeface="Consolas" pitchFamily="49" charset="0"/>
              </a:rPr>
              <a:t>(</a:t>
            </a:r>
            <a:r>
              <a:rPr lang="en-US" sz="1400" b="1" dirty="0">
                <a:solidFill>
                  <a:srgbClr val="0000FF"/>
                </a:solidFill>
                <a:latin typeface="Consolas" pitchFamily="49" charset="0"/>
                <a:cs typeface="Consolas" pitchFamily="49" charset="0"/>
              </a:rPr>
              <a:t>Stream</a:t>
            </a:r>
            <a:r>
              <a:rPr lang="en-US" sz="1400" dirty="0">
                <a:latin typeface="Consolas" pitchFamily="49" charset="0"/>
                <a:cs typeface="Consolas" pitchFamily="49" charset="0"/>
              </a:rPr>
              <a:t> </a:t>
            </a:r>
            <a:r>
              <a:rPr lang="en-US" sz="1400" dirty="0" err="1">
                <a:solidFill>
                  <a:srgbClr val="020002"/>
                </a:solidFill>
                <a:latin typeface="Consolas" pitchFamily="49" charset="0"/>
                <a:cs typeface="Consolas" pitchFamily="49" charset="0"/>
              </a:rPr>
              <a:t>stm</a:t>
            </a:r>
            <a:r>
              <a:rPr lang="en-US" sz="1400" dirty="0">
                <a:latin typeface="Consolas" pitchFamily="49" charset="0"/>
                <a:cs typeface="Consolas" pitchFamily="49" charset="0"/>
              </a:rPr>
              <a:t> = </a:t>
            </a:r>
            <a:r>
              <a:rPr lang="en-US" sz="1400" dirty="0">
                <a:solidFill>
                  <a:srgbClr val="0000FF"/>
                </a:solidFill>
                <a:latin typeface="Consolas" pitchFamily="49" charset="0"/>
                <a:cs typeface="Consolas" pitchFamily="49" charset="0"/>
              </a:rPr>
              <a:t>new</a:t>
            </a:r>
            <a:r>
              <a:rPr lang="en-US" sz="1400" dirty="0">
                <a:latin typeface="Consolas" pitchFamily="49" charset="0"/>
                <a:cs typeface="Consolas" pitchFamily="49" charset="0"/>
              </a:rPr>
              <a:t> </a:t>
            </a:r>
            <a:r>
              <a:rPr lang="en-US" sz="1400" b="1" dirty="0" err="1">
                <a:solidFill>
                  <a:srgbClr val="0000FF"/>
                </a:solidFill>
                <a:latin typeface="Consolas" pitchFamily="49" charset="0"/>
                <a:cs typeface="Consolas" pitchFamily="49" charset="0"/>
              </a:rPr>
              <a:t>FileStream</a:t>
            </a:r>
            <a:r>
              <a:rPr lang="en-US" sz="1400" dirty="0">
                <a:latin typeface="Consolas" pitchFamily="49" charset="0"/>
                <a:cs typeface="Consolas" pitchFamily="49" charset="0"/>
              </a:rPr>
              <a:t>(@”</a:t>
            </a:r>
            <a:r>
              <a:rPr lang="en-US" sz="1400" dirty="0">
                <a:solidFill>
                  <a:srgbClr val="020002"/>
                </a:solidFill>
                <a:latin typeface="Consolas" pitchFamily="49" charset="0"/>
                <a:cs typeface="Consolas" pitchFamily="49" charset="0"/>
              </a:rPr>
              <a:t>c</a:t>
            </a:r>
            <a:r>
              <a:rPr lang="en-US" sz="1400" dirty="0">
                <a:latin typeface="Consolas" pitchFamily="49" charset="0"/>
                <a:cs typeface="Consolas" pitchFamily="49" charset="0"/>
              </a:rPr>
              <a:t>:\</a:t>
            </a:r>
            <a:r>
              <a:rPr lang="en-US" sz="1400" dirty="0">
                <a:solidFill>
                  <a:srgbClr val="020002"/>
                </a:solidFill>
                <a:latin typeface="Consolas" pitchFamily="49" charset="0"/>
                <a:cs typeface="Consolas" pitchFamily="49" charset="0"/>
              </a:rPr>
              <a:t>mydata</a:t>
            </a:r>
            <a:r>
              <a:rPr lang="en-US" sz="1400" dirty="0">
                <a:latin typeface="Consolas" pitchFamily="49" charset="0"/>
                <a:cs typeface="Consolas" pitchFamily="49" charset="0"/>
              </a:rPr>
              <a:t>.</a:t>
            </a:r>
            <a:r>
              <a:rPr lang="en-US" sz="1400" dirty="0">
                <a:solidFill>
                  <a:srgbClr val="020002"/>
                </a:solidFill>
                <a:latin typeface="Consolas" pitchFamily="49" charset="0"/>
                <a:cs typeface="Consolas" pitchFamily="49" charset="0"/>
              </a:rPr>
              <a:t>dat</a:t>
            </a:r>
            <a:r>
              <a:rPr lang="en-US" sz="1400" dirty="0">
                <a:latin typeface="Consolas" pitchFamily="49" charset="0"/>
                <a:cs typeface="Consolas" pitchFamily="49" charset="0"/>
              </a:rPr>
              <a:t>”, </a:t>
            </a:r>
            <a:r>
              <a:rPr lang="en-US" sz="1400" b="1" dirty="0" err="1">
                <a:solidFill>
                  <a:srgbClr val="800000"/>
                </a:solidFill>
                <a:latin typeface="Consolas" pitchFamily="49" charset="0"/>
                <a:cs typeface="Consolas" pitchFamily="49" charset="0"/>
              </a:rPr>
              <a:t>FileMode</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Open</a:t>
            </a:r>
            <a:r>
              <a:rPr lang="en-US" sz="1400" dirty="0">
                <a:latin typeface="Consolas" pitchFamily="49" charset="0"/>
                <a:cs typeface="Consolas" pitchFamily="49" charset="0"/>
              </a:rPr>
              <a:t>, </a:t>
            </a:r>
            <a:r>
              <a:rPr lang="en-US" sz="1400" b="1" dirty="0" err="1">
                <a:solidFill>
                  <a:srgbClr val="800000"/>
                </a:solidFill>
                <a:latin typeface="Consolas" pitchFamily="49" charset="0"/>
                <a:cs typeface="Consolas" pitchFamily="49" charset="0"/>
              </a:rPr>
              <a:t>FileAccess</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Read</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return</a:t>
            </a:r>
            <a:r>
              <a:rPr lang="en-US" sz="1400" dirty="0">
                <a:latin typeface="Consolas" pitchFamily="49" charset="0"/>
                <a:cs typeface="Consolas" pitchFamily="49" charset="0"/>
              </a:rPr>
              <a:t> (</a:t>
            </a:r>
            <a:r>
              <a:rPr lang="en-US" sz="1400" b="1" dirty="0" err="1">
                <a:solidFill>
                  <a:srgbClr val="0000FF"/>
                </a:solidFill>
                <a:latin typeface="Consolas" pitchFamily="49" charset="0"/>
                <a:cs typeface="Consolas" pitchFamily="49" charset="0"/>
              </a:rPr>
              <a:t>MyData</a:t>
            </a:r>
            <a:r>
              <a:rPr lang="en-US" sz="1400" dirty="0">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fm</a:t>
            </a:r>
            <a:r>
              <a:rPr lang="en-US" sz="1400" dirty="0" err="1">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Deserialize</a:t>
            </a:r>
            <a:r>
              <a:rPr lang="en-US" sz="1400" dirty="0">
                <a:latin typeface="Consolas" pitchFamily="49" charset="0"/>
                <a:cs typeface="Consolas" pitchFamily="49" charset="0"/>
              </a:rPr>
              <a:t>(</a:t>
            </a:r>
            <a:r>
              <a:rPr lang="en-US" sz="1400" dirty="0" err="1">
                <a:solidFill>
                  <a:srgbClr val="020002"/>
                </a:solidFill>
                <a:latin typeface="Consolas" pitchFamily="49" charset="0"/>
                <a:cs typeface="Consolas" pitchFamily="49" charset="0"/>
              </a:rPr>
              <a:t>stm</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a:t>
            </a:r>
          </a:p>
          <a:p>
            <a:pPr marL="342900" indent="-342900" defTabSz="457200">
              <a:spcBef>
                <a:spcPct val="20000"/>
              </a:spcBef>
              <a:buClr>
                <a:schemeClr val="hlink"/>
              </a:buClr>
              <a:buSzPct val="70000"/>
              <a:buFont typeface="Wingdings" pitchFamily="2" charset="2"/>
              <a:buNone/>
            </a:pPr>
            <a:r>
              <a:rPr lang="en-US" sz="1400" dirty="0">
                <a:latin typeface="Consolas" pitchFamily="49" charset="0"/>
                <a:cs typeface="Consolas" pitchFamily="49" charset="0"/>
              </a:rPr>
              <a:t>}</a:t>
            </a:r>
            <a:endParaRPr lang="en-US" altLang="en-US" sz="1300" b="1" dirty="0">
              <a:latin typeface="Consolas" pitchFamily="49" charset="0"/>
              <a:cs typeface="Consolas" pitchFamily="49" charset="0"/>
            </a:endParaRPr>
          </a:p>
        </p:txBody>
      </p:sp>
      <p:sp>
        <p:nvSpPr>
          <p:cNvPr id="4" name="Rectangle 3"/>
          <p:cNvSpPr>
            <a:spLocks noChangeArrowheads="1"/>
          </p:cNvSpPr>
          <p:nvPr/>
        </p:nvSpPr>
        <p:spPr bwMode="auto">
          <a:xfrm>
            <a:off x="4643438" y="1196752"/>
            <a:ext cx="4286280" cy="1471172"/>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sz="1400" dirty="0">
                <a:latin typeface="Consolas" pitchFamily="49" charset="0"/>
                <a:cs typeface="Consolas" pitchFamily="49" charset="0"/>
              </a:rPr>
              <a:t>[</a:t>
            </a:r>
            <a:r>
              <a:rPr lang="en-US" sz="1400" b="1" dirty="0" err="1">
                <a:solidFill>
                  <a:srgbClr val="0000FF"/>
                </a:solidFill>
                <a:latin typeface="Consolas" pitchFamily="49" charset="0"/>
                <a:cs typeface="Consolas" pitchFamily="49" charset="0"/>
              </a:rPr>
              <a:t>Serializable</a:t>
            </a:r>
            <a:r>
              <a:rPr lang="en-US" sz="1400" dirty="0">
                <a:latin typeface="Consolas" pitchFamily="49" charset="0"/>
                <a:cs typeface="Consolas" pitchFamily="49" charset="0"/>
              </a:rPr>
              <a:t>]</a:t>
            </a:r>
          </a:p>
          <a:p>
            <a:pPr marL="342900" indent="-342900">
              <a:spcBef>
                <a:spcPct val="20000"/>
              </a:spcBef>
              <a:buClr>
                <a:schemeClr val="hlink"/>
              </a:buClr>
              <a:buSzPct val="70000"/>
              <a:buFont typeface="Wingdings" pitchFamily="2" charset="2"/>
              <a:buNone/>
            </a:pPr>
            <a:r>
              <a:rPr lang="en-US" sz="1400" dirty="0">
                <a:solidFill>
                  <a:srgbClr val="0000FF"/>
                </a:solidFill>
                <a:latin typeface="Consolas" pitchFamily="49" charset="0"/>
                <a:cs typeface="Consolas" pitchFamily="49" charset="0"/>
              </a:rPr>
              <a:t>class</a:t>
            </a:r>
            <a:r>
              <a:rPr lang="en-US" sz="1400" dirty="0">
                <a:latin typeface="Consolas" pitchFamily="49" charset="0"/>
                <a:cs typeface="Consolas" pitchFamily="49" charset="0"/>
              </a:rPr>
              <a:t> </a:t>
            </a:r>
            <a:r>
              <a:rPr lang="en-US" sz="1400" b="1" dirty="0" err="1">
                <a:solidFill>
                  <a:srgbClr val="0000FF"/>
                </a:solidFill>
                <a:latin typeface="Consolas" pitchFamily="49" charset="0"/>
                <a:cs typeface="Consolas" pitchFamily="49" charset="0"/>
              </a:rPr>
              <a:t>MyData</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err="1">
                <a:solidFill>
                  <a:srgbClr val="0000FF"/>
                </a:solidFill>
                <a:latin typeface="Consolas" pitchFamily="49" charset="0"/>
                <a:cs typeface="Consolas" pitchFamily="49" charset="0"/>
              </a:rPr>
              <a:t>int</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_data1</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solidFill>
                  <a:srgbClr val="0000FF"/>
                </a:solidFill>
                <a:latin typeface="Consolas" pitchFamily="49" charset="0"/>
                <a:cs typeface="Consolas" pitchFamily="49" charset="0"/>
              </a:rPr>
              <a:t>string</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_data2</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solidFill>
                  <a:srgbClr val="008000"/>
                </a:solidFill>
                <a:latin typeface="Consolas" pitchFamily="49" charset="0"/>
                <a:cs typeface="Consolas" pitchFamily="49" charset="0"/>
              </a:rPr>
              <a:t>//...</a:t>
            </a:r>
            <a:endParaRPr lang="en-US" sz="1400" dirty="0">
              <a:latin typeface="Consolas" pitchFamily="49" charset="0"/>
              <a:cs typeface="Consolas" pitchFamily="49" charset="0"/>
            </a:endParaRPr>
          </a:p>
          <a:p>
            <a:pPr marL="342900" indent="-342900">
              <a:spcBef>
                <a:spcPct val="20000"/>
              </a:spcBef>
              <a:buClr>
                <a:schemeClr val="hlink"/>
              </a:buClr>
              <a:buSzPct val="70000"/>
              <a:buFont typeface="Wingdings" pitchFamily="2" charset="2"/>
              <a:buNone/>
            </a:pPr>
            <a:r>
              <a:rPr lang="en-US" sz="1400" dirty="0">
                <a:latin typeface="Consolas" pitchFamily="49" charset="0"/>
                <a:cs typeface="Consolas" pitchFamily="49" charset="0"/>
              </a:rPr>
              <a:t>}</a:t>
            </a:r>
            <a:endParaRPr lang="en-US" altLang="en-US" sz="1400" b="1" dirty="0">
              <a:latin typeface="Consolas" pitchFamily="49" charset="0"/>
              <a:cs typeface="Consolas" pitchFamily="49" charset="0"/>
            </a:endParaRPr>
          </a:p>
        </p:txBody>
      </p:sp>
    </p:spTree>
    <p:extLst>
      <p:ext uri="{BB962C8B-B14F-4D97-AF65-F5344CB8AC3E}">
        <p14:creationId xmlns:p14="http://schemas.microsoft.com/office/powerpoint/2010/main" val="410919852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Parameters (2)</a:t>
            </a:r>
          </a:p>
        </p:txBody>
      </p:sp>
      <p:sp>
        <p:nvSpPr>
          <p:cNvPr id="3" name="Content Placeholder 2"/>
          <p:cNvSpPr>
            <a:spLocks noGrp="1"/>
          </p:cNvSpPr>
          <p:nvPr>
            <p:ph idx="1"/>
          </p:nvPr>
        </p:nvSpPr>
        <p:spPr>
          <a:xfrm>
            <a:off x="179512" y="1124744"/>
            <a:ext cx="8856984" cy="1440160"/>
          </a:xfrm>
        </p:spPr>
        <p:txBody>
          <a:bodyPr>
            <a:normAutofit fontScale="92500" lnSpcReduction="20000"/>
          </a:bodyPr>
          <a:lstStyle/>
          <a:p>
            <a:r>
              <a:rPr lang="en-US" dirty="0"/>
              <a:t>Parameters to attributes may also be passed by name implemented using public properties or fields</a:t>
            </a:r>
          </a:p>
          <a:p>
            <a:endParaRPr lang="en-US" dirty="0"/>
          </a:p>
        </p:txBody>
      </p:sp>
      <p:sp>
        <p:nvSpPr>
          <p:cNvPr id="7" name="Footer Placeholder 6"/>
          <p:cNvSpPr>
            <a:spLocks noGrp="1"/>
          </p:cNvSpPr>
          <p:nvPr>
            <p:ph type="ftr" sz="quarter" idx="11"/>
          </p:nvPr>
        </p:nvSpPr>
        <p:spPr/>
        <p:txBody>
          <a:bodyPr/>
          <a:lstStyle/>
          <a:p>
            <a:r>
              <a:rPr lang="en-US"/>
              <a:t>(C)2011 Pavel Yosifovich</a:t>
            </a:r>
            <a:endParaRPr lang="he-IL" dirty="0"/>
          </a:p>
        </p:txBody>
      </p:sp>
      <p:sp>
        <p:nvSpPr>
          <p:cNvPr id="6" name="Slide Number Placeholder 5"/>
          <p:cNvSpPr>
            <a:spLocks noGrp="1"/>
          </p:cNvSpPr>
          <p:nvPr>
            <p:ph type="sldNum" sz="quarter" idx="12"/>
          </p:nvPr>
        </p:nvSpPr>
        <p:spPr/>
        <p:txBody>
          <a:bodyPr/>
          <a:lstStyle/>
          <a:p>
            <a:fld id="{8D5EC362-8DE0-4138-8AD2-9C18772BB671}" type="slidenum">
              <a:rPr lang="he-IL" smtClean="0"/>
              <a:pPr/>
              <a:t>33</a:t>
            </a:fld>
            <a:endParaRPr lang="he-IL"/>
          </a:p>
        </p:txBody>
      </p:sp>
      <p:sp>
        <p:nvSpPr>
          <p:cNvPr id="4" name="Rectangle 3"/>
          <p:cNvSpPr>
            <a:spLocks noChangeArrowheads="1"/>
          </p:cNvSpPr>
          <p:nvPr/>
        </p:nvSpPr>
        <p:spPr bwMode="auto">
          <a:xfrm>
            <a:off x="500034" y="2500306"/>
            <a:ext cx="7312326" cy="1815882"/>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600" dirty="0">
                <a:solidFill>
                  <a:srgbClr val="0000FF"/>
                </a:solidFill>
                <a:latin typeface="Consolas" pitchFamily="49" charset="0"/>
              </a:rPr>
              <a:t>public sealed class </a:t>
            </a:r>
            <a:r>
              <a:rPr lang="en-US" sz="1600" b="1" dirty="0" err="1">
                <a:solidFill>
                  <a:srgbClr val="0000FF"/>
                </a:solidFill>
                <a:latin typeface="Consolas" pitchFamily="49" charset="0"/>
              </a:rPr>
              <a:t>DocumentedAttribute</a:t>
            </a:r>
            <a:r>
              <a:rPr lang="en-US" sz="1600" b="1" dirty="0">
                <a:solidFill>
                  <a:srgbClr val="0000FF"/>
                </a:solidFill>
                <a:latin typeface="Consolas" pitchFamily="49" charset="0"/>
              </a:rPr>
              <a:t> : </a:t>
            </a:r>
            <a:r>
              <a:rPr lang="en-US" sz="1600" b="1" dirty="0" err="1">
                <a:solidFill>
                  <a:srgbClr val="010001"/>
                </a:solidFill>
                <a:latin typeface="Consolas" pitchFamily="49" charset="0"/>
              </a:rPr>
              <a:t>System.</a:t>
            </a:r>
            <a:r>
              <a:rPr lang="en-US" sz="1600" b="1" dirty="0" err="1">
                <a:solidFill>
                  <a:srgbClr val="0000FF"/>
                </a:solidFill>
                <a:latin typeface="Consolas" pitchFamily="49" charset="0"/>
              </a:rPr>
              <a:t>Attribute</a:t>
            </a:r>
            <a:r>
              <a:rPr lang="en-US" sz="1600" b="1" dirty="0">
                <a:solidFill>
                  <a:srgbClr val="0000FF"/>
                </a:solidFill>
                <a:latin typeface="Consolas" pitchFamily="49" charset="0"/>
              </a:rPr>
              <a:t> {</a:t>
            </a:r>
          </a:p>
          <a:p>
            <a:pPr defTabSz="360000"/>
            <a:r>
              <a:rPr lang="en-US" sz="1600" dirty="0">
                <a:solidFill>
                  <a:srgbClr val="0000FF"/>
                </a:solidFill>
                <a:latin typeface="Consolas" pitchFamily="49" charset="0"/>
              </a:rPr>
              <a:t>	public </a:t>
            </a:r>
            <a:r>
              <a:rPr lang="en-US" sz="1600" dirty="0" err="1">
                <a:solidFill>
                  <a:srgbClr val="010001"/>
                </a:solidFill>
                <a:latin typeface="Consolas" pitchFamily="49" charset="0"/>
              </a:rPr>
              <a:t>DocumentedAttribute</a:t>
            </a:r>
            <a:r>
              <a:rPr lang="en-US" sz="1600" dirty="0">
                <a:solidFill>
                  <a:srgbClr val="010001"/>
                </a:solidFill>
                <a:latin typeface="Consolas" pitchFamily="49" charset="0"/>
              </a:rPr>
              <a:t>() { }</a:t>
            </a:r>
          </a:p>
          <a:p>
            <a:pPr defTabSz="360000"/>
            <a:r>
              <a:rPr lang="en-US" sz="1600" dirty="0">
                <a:solidFill>
                  <a:srgbClr val="010001"/>
                </a:solidFill>
                <a:latin typeface="Consolas" pitchFamily="49" charset="0"/>
              </a:rPr>
              <a:t>	</a:t>
            </a:r>
            <a:r>
              <a:rPr lang="en-US" sz="1600" dirty="0">
                <a:solidFill>
                  <a:srgbClr val="0000FF"/>
                </a:solidFill>
                <a:latin typeface="Consolas" pitchFamily="49" charset="0"/>
              </a:rPr>
              <a:t>public </a:t>
            </a:r>
            <a:r>
              <a:rPr lang="en-US" sz="1600" dirty="0" err="1">
                <a:solidFill>
                  <a:srgbClr val="010001"/>
                </a:solidFill>
                <a:latin typeface="Consolas" pitchFamily="49" charset="0"/>
              </a:rPr>
              <a:t>DocumentedAttribute</a:t>
            </a:r>
            <a:r>
              <a:rPr lang="en-US" sz="1600" dirty="0">
                <a:solidFill>
                  <a:srgbClr val="010001"/>
                </a:solidFill>
                <a:latin typeface="Consolas" pitchFamily="49" charset="0"/>
              </a:rPr>
              <a:t>(</a:t>
            </a:r>
            <a:r>
              <a:rPr lang="en-US" sz="1600" dirty="0">
                <a:solidFill>
                  <a:srgbClr val="0000FF"/>
                </a:solidFill>
                <a:latin typeface="Consolas" pitchFamily="49" charset="0"/>
              </a:rPr>
              <a:t>string </a:t>
            </a:r>
            <a:r>
              <a:rPr lang="en-US" sz="1600" dirty="0">
                <a:solidFill>
                  <a:srgbClr val="010001"/>
                </a:solidFill>
                <a:latin typeface="Consolas" pitchFamily="49" charset="0"/>
              </a:rPr>
              <a:t>w) { Writer = w; }</a:t>
            </a:r>
          </a:p>
          <a:p>
            <a:pPr defTabSz="360000"/>
            <a:r>
              <a:rPr lang="en-US" sz="1600" dirty="0">
                <a:solidFill>
                  <a:srgbClr val="010001"/>
                </a:solidFill>
                <a:latin typeface="Consolas" pitchFamily="49" charset="0"/>
              </a:rPr>
              <a:t>	</a:t>
            </a:r>
            <a:r>
              <a:rPr lang="en-US" sz="1600" dirty="0">
                <a:solidFill>
                  <a:srgbClr val="0000FF"/>
                </a:solidFill>
                <a:latin typeface="Consolas" pitchFamily="49" charset="0"/>
              </a:rPr>
              <a:t>public string </a:t>
            </a:r>
            <a:r>
              <a:rPr lang="en-US" sz="1600" dirty="0">
                <a:solidFill>
                  <a:srgbClr val="010001"/>
                </a:solidFill>
                <a:latin typeface="Consolas" pitchFamily="49" charset="0"/>
              </a:rPr>
              <a:t>Writer { </a:t>
            </a:r>
            <a:r>
              <a:rPr lang="en-US" sz="1600" dirty="0">
                <a:solidFill>
                  <a:srgbClr val="0000FF"/>
                </a:solidFill>
                <a:latin typeface="Consolas" pitchFamily="49" charset="0"/>
              </a:rPr>
              <a:t>get</a:t>
            </a:r>
            <a:r>
              <a:rPr lang="en-US" sz="1600" dirty="0">
                <a:solidFill>
                  <a:srgbClr val="010001"/>
                </a:solidFill>
                <a:latin typeface="Consolas" pitchFamily="49" charset="0"/>
              </a:rPr>
              <a:t>; </a:t>
            </a:r>
            <a:r>
              <a:rPr lang="en-US" sz="1600" dirty="0">
                <a:solidFill>
                  <a:srgbClr val="0000FF"/>
                </a:solidFill>
                <a:latin typeface="Consolas" pitchFamily="49" charset="0"/>
              </a:rPr>
              <a:t>set</a:t>
            </a:r>
            <a:r>
              <a:rPr lang="en-US" sz="1600" dirty="0">
                <a:solidFill>
                  <a:srgbClr val="010001"/>
                </a:solidFill>
                <a:latin typeface="Consolas" pitchFamily="49" charset="0"/>
              </a:rPr>
              <a:t>; }</a:t>
            </a:r>
          </a:p>
          <a:p>
            <a:pPr defTabSz="360000"/>
            <a:r>
              <a:rPr lang="en-US" sz="1600" dirty="0">
                <a:solidFill>
                  <a:srgbClr val="010001"/>
                </a:solidFill>
                <a:latin typeface="Consolas" pitchFamily="49" charset="0"/>
              </a:rPr>
              <a:t>	</a:t>
            </a:r>
            <a:r>
              <a:rPr lang="en-US" sz="1600" dirty="0">
                <a:solidFill>
                  <a:srgbClr val="0000FF"/>
                </a:solidFill>
                <a:latin typeface="Consolas" pitchFamily="49" charset="0"/>
              </a:rPr>
              <a:t>public </a:t>
            </a:r>
            <a:r>
              <a:rPr lang="en-US" sz="1600" dirty="0" err="1">
                <a:solidFill>
                  <a:srgbClr val="0000FF"/>
                </a:solidFill>
                <a:latin typeface="Consolas" pitchFamily="49" charset="0"/>
              </a:rPr>
              <a:t>int</a:t>
            </a:r>
            <a:r>
              <a:rPr lang="en-US" sz="1600" dirty="0">
                <a:solidFill>
                  <a:srgbClr val="0000FF"/>
                </a:solidFill>
                <a:latin typeface="Consolas" pitchFamily="49" charset="0"/>
              </a:rPr>
              <a:t> </a:t>
            </a:r>
            <a:r>
              <a:rPr lang="en-US" sz="1600" dirty="0" err="1">
                <a:solidFill>
                  <a:srgbClr val="010001"/>
                </a:solidFill>
                <a:latin typeface="Consolas" pitchFamily="49" charset="0"/>
              </a:rPr>
              <a:t>WordCount</a:t>
            </a:r>
            <a:r>
              <a:rPr lang="en-US" sz="1600" dirty="0">
                <a:solidFill>
                  <a:srgbClr val="010001"/>
                </a:solidFill>
                <a:latin typeface="Consolas" pitchFamily="49" charset="0"/>
              </a:rPr>
              <a:t> { </a:t>
            </a:r>
            <a:r>
              <a:rPr lang="en-US" sz="1600" dirty="0">
                <a:solidFill>
                  <a:srgbClr val="0000FF"/>
                </a:solidFill>
                <a:latin typeface="Consolas" pitchFamily="49" charset="0"/>
              </a:rPr>
              <a:t>get</a:t>
            </a:r>
            <a:r>
              <a:rPr lang="en-US" sz="1600" dirty="0">
                <a:solidFill>
                  <a:srgbClr val="010001"/>
                </a:solidFill>
                <a:latin typeface="Consolas" pitchFamily="49" charset="0"/>
              </a:rPr>
              <a:t>; </a:t>
            </a:r>
            <a:r>
              <a:rPr lang="en-US" sz="1600" dirty="0">
                <a:solidFill>
                  <a:srgbClr val="0000FF"/>
                </a:solidFill>
                <a:latin typeface="Consolas" pitchFamily="49" charset="0"/>
              </a:rPr>
              <a:t>set</a:t>
            </a:r>
            <a:r>
              <a:rPr lang="en-US" sz="1600" dirty="0">
                <a:solidFill>
                  <a:srgbClr val="010001"/>
                </a:solidFill>
                <a:latin typeface="Consolas" pitchFamily="49" charset="0"/>
              </a:rPr>
              <a:t>; }</a:t>
            </a:r>
          </a:p>
          <a:p>
            <a:pPr defTabSz="360000"/>
            <a:r>
              <a:rPr lang="en-US" sz="1600" dirty="0">
                <a:solidFill>
                  <a:srgbClr val="010001"/>
                </a:solidFill>
                <a:latin typeface="Consolas" pitchFamily="49" charset="0"/>
              </a:rPr>
              <a:t>	</a:t>
            </a:r>
            <a:r>
              <a:rPr lang="en-US" sz="1600" dirty="0">
                <a:solidFill>
                  <a:srgbClr val="0000FF"/>
                </a:solidFill>
                <a:latin typeface="Consolas" pitchFamily="49" charset="0"/>
              </a:rPr>
              <a:t>public </a:t>
            </a:r>
            <a:r>
              <a:rPr lang="en-US" sz="1600" dirty="0" err="1">
                <a:solidFill>
                  <a:srgbClr val="0000FF"/>
                </a:solidFill>
                <a:latin typeface="Consolas" pitchFamily="49" charset="0"/>
              </a:rPr>
              <a:t>bool</a:t>
            </a:r>
            <a:r>
              <a:rPr lang="en-US" sz="1600" dirty="0">
                <a:solidFill>
                  <a:srgbClr val="0000FF"/>
                </a:solidFill>
                <a:latin typeface="Consolas" pitchFamily="49" charset="0"/>
              </a:rPr>
              <a:t> </a:t>
            </a:r>
            <a:r>
              <a:rPr lang="en-US" sz="1600" dirty="0">
                <a:solidFill>
                  <a:srgbClr val="010001"/>
                </a:solidFill>
                <a:latin typeface="Consolas" pitchFamily="49" charset="0"/>
              </a:rPr>
              <a:t>Reviewed { </a:t>
            </a:r>
            <a:r>
              <a:rPr lang="en-US" sz="1600" dirty="0">
                <a:solidFill>
                  <a:srgbClr val="0000FF"/>
                </a:solidFill>
                <a:latin typeface="Consolas" pitchFamily="49" charset="0"/>
              </a:rPr>
              <a:t>get</a:t>
            </a:r>
            <a:r>
              <a:rPr lang="en-US" sz="1600" dirty="0">
                <a:solidFill>
                  <a:srgbClr val="010001"/>
                </a:solidFill>
                <a:latin typeface="Consolas" pitchFamily="49" charset="0"/>
              </a:rPr>
              <a:t>; </a:t>
            </a:r>
            <a:r>
              <a:rPr lang="en-US" sz="1600" dirty="0">
                <a:solidFill>
                  <a:srgbClr val="0000FF"/>
                </a:solidFill>
                <a:latin typeface="Consolas" pitchFamily="49" charset="0"/>
              </a:rPr>
              <a:t>set</a:t>
            </a:r>
            <a:r>
              <a:rPr lang="en-US" sz="1600" dirty="0">
                <a:solidFill>
                  <a:srgbClr val="010001"/>
                </a:solidFill>
                <a:latin typeface="Consolas" pitchFamily="49" charset="0"/>
              </a:rPr>
              <a:t>; }</a:t>
            </a:r>
          </a:p>
          <a:p>
            <a:pPr defTabSz="360000"/>
            <a:r>
              <a:rPr lang="en-US" sz="1600" dirty="0">
                <a:solidFill>
                  <a:srgbClr val="010001"/>
                </a:solidFill>
                <a:latin typeface="Consolas" pitchFamily="49" charset="0"/>
              </a:rPr>
              <a:t>}</a:t>
            </a:r>
          </a:p>
        </p:txBody>
      </p:sp>
      <p:sp>
        <p:nvSpPr>
          <p:cNvPr id="5" name="Rectangle 4"/>
          <p:cNvSpPr>
            <a:spLocks noChangeArrowheads="1"/>
          </p:cNvSpPr>
          <p:nvPr/>
        </p:nvSpPr>
        <p:spPr bwMode="auto">
          <a:xfrm>
            <a:off x="1000100" y="4071942"/>
            <a:ext cx="7143800" cy="2554545"/>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600" dirty="0">
                <a:solidFill>
                  <a:srgbClr val="0000FF"/>
                </a:solidFill>
                <a:latin typeface="Consolas" pitchFamily="49" charset="0"/>
              </a:rPr>
              <a:t>public sealed class </a:t>
            </a:r>
            <a:r>
              <a:rPr lang="en-US" sz="1600" b="1" dirty="0" err="1">
                <a:solidFill>
                  <a:srgbClr val="0000FF"/>
                </a:solidFill>
                <a:latin typeface="Consolas" pitchFamily="49" charset="0"/>
              </a:rPr>
              <a:t>MyCode</a:t>
            </a:r>
            <a:r>
              <a:rPr lang="en-US" sz="1600" b="1" dirty="0">
                <a:solidFill>
                  <a:srgbClr val="0000FF"/>
                </a:solidFill>
                <a:latin typeface="Consolas" pitchFamily="49" charset="0"/>
              </a:rPr>
              <a:t> {</a:t>
            </a:r>
          </a:p>
          <a:p>
            <a:pPr defTabSz="360000"/>
            <a:r>
              <a:rPr lang="en-US" sz="1600" dirty="0">
                <a:solidFill>
                  <a:srgbClr val="0000FF"/>
                </a:solidFill>
                <a:latin typeface="Consolas" pitchFamily="49" charset="0"/>
              </a:rPr>
              <a:t>	[</a:t>
            </a:r>
            <a:r>
              <a:rPr lang="en-US" sz="1600" b="1" dirty="0">
                <a:solidFill>
                  <a:srgbClr val="0000FF"/>
                </a:solidFill>
                <a:latin typeface="Consolas" pitchFamily="49" charset="0"/>
              </a:rPr>
              <a:t>Documented(</a:t>
            </a:r>
            <a:r>
              <a:rPr lang="en-US" sz="1600" b="1" dirty="0">
                <a:solidFill>
                  <a:srgbClr val="A31515"/>
                </a:solidFill>
                <a:latin typeface="Consolas" pitchFamily="49" charset="0"/>
              </a:rPr>
              <a:t>"Bart Simpson", </a:t>
            </a:r>
            <a:r>
              <a:rPr lang="en-US" sz="1600" b="1" dirty="0" err="1">
                <a:solidFill>
                  <a:srgbClr val="010001"/>
                </a:solidFill>
                <a:latin typeface="Consolas" pitchFamily="49" charset="0"/>
              </a:rPr>
              <a:t>WordCount</a:t>
            </a:r>
            <a:r>
              <a:rPr lang="en-US" sz="1600" b="1" dirty="0">
                <a:solidFill>
                  <a:srgbClr val="010001"/>
                </a:solidFill>
                <a:latin typeface="Consolas" pitchFamily="49" charset="0"/>
              </a:rPr>
              <a:t> = 42)]</a:t>
            </a:r>
          </a:p>
          <a:p>
            <a:pPr defTabSz="360000"/>
            <a:r>
              <a:rPr lang="en-US" sz="1600" dirty="0">
                <a:solidFill>
                  <a:srgbClr val="010001"/>
                </a:solidFill>
                <a:latin typeface="Consolas" pitchFamily="49" charset="0"/>
              </a:rPr>
              <a:t>	</a:t>
            </a:r>
            <a:r>
              <a:rPr lang="en-US" sz="1600" dirty="0">
                <a:solidFill>
                  <a:srgbClr val="0000FF"/>
                </a:solidFill>
                <a:latin typeface="Consolas" pitchFamily="49" charset="0"/>
              </a:rPr>
              <a:t>static void </a:t>
            </a:r>
            <a:r>
              <a:rPr lang="en-US" sz="1600" dirty="0">
                <a:solidFill>
                  <a:srgbClr val="010001"/>
                </a:solidFill>
                <a:latin typeface="Consolas" pitchFamily="49" charset="0"/>
              </a:rPr>
              <a:t>f() { }</a:t>
            </a:r>
          </a:p>
          <a:p>
            <a:pPr defTabSz="360000"/>
            <a:endParaRPr lang="en-US" sz="1600" dirty="0">
              <a:solidFill>
                <a:srgbClr val="010001"/>
              </a:solidFill>
              <a:latin typeface="Consolas" pitchFamily="49" charset="0"/>
            </a:endParaRPr>
          </a:p>
          <a:p>
            <a:pPr defTabSz="360000"/>
            <a:r>
              <a:rPr lang="en-US" sz="1600" dirty="0">
                <a:solidFill>
                  <a:srgbClr val="010001"/>
                </a:solidFill>
                <a:latin typeface="Consolas" pitchFamily="49" charset="0"/>
              </a:rPr>
              <a:t>	[</a:t>
            </a:r>
            <a:r>
              <a:rPr lang="en-US" sz="1600" b="1" dirty="0">
                <a:solidFill>
                  <a:srgbClr val="0000FF"/>
                </a:solidFill>
                <a:latin typeface="Consolas" pitchFamily="49" charset="0"/>
              </a:rPr>
              <a:t>Documented(</a:t>
            </a:r>
            <a:r>
              <a:rPr lang="en-US" sz="1600" b="1" dirty="0" err="1">
                <a:solidFill>
                  <a:srgbClr val="010001"/>
                </a:solidFill>
                <a:latin typeface="Consolas" pitchFamily="49" charset="0"/>
              </a:rPr>
              <a:t>WordCount</a:t>
            </a:r>
            <a:r>
              <a:rPr lang="en-US" sz="1600" b="1" dirty="0">
                <a:solidFill>
                  <a:srgbClr val="010001"/>
                </a:solidFill>
                <a:latin typeface="Consolas" pitchFamily="49" charset="0"/>
              </a:rPr>
              <a:t> = 42, Reviewed = </a:t>
            </a:r>
            <a:r>
              <a:rPr lang="en-US" sz="1600" b="1" dirty="0">
                <a:solidFill>
                  <a:srgbClr val="0000FF"/>
                </a:solidFill>
                <a:latin typeface="Consolas" pitchFamily="49" charset="0"/>
              </a:rPr>
              <a:t>false)]</a:t>
            </a:r>
          </a:p>
          <a:p>
            <a:pPr defTabSz="360000"/>
            <a:r>
              <a:rPr lang="en-US" sz="1600" dirty="0">
                <a:solidFill>
                  <a:srgbClr val="0000FF"/>
                </a:solidFill>
                <a:latin typeface="Consolas" pitchFamily="49" charset="0"/>
              </a:rPr>
              <a:t>	static void </a:t>
            </a:r>
            <a:r>
              <a:rPr lang="en-US" sz="1600" dirty="0">
                <a:solidFill>
                  <a:srgbClr val="010001"/>
                </a:solidFill>
                <a:latin typeface="Consolas" pitchFamily="49" charset="0"/>
              </a:rPr>
              <a:t>g() { }</a:t>
            </a:r>
          </a:p>
          <a:p>
            <a:pPr defTabSz="360000"/>
            <a:endParaRPr lang="en-US" sz="1600" dirty="0">
              <a:solidFill>
                <a:srgbClr val="010001"/>
              </a:solidFill>
              <a:latin typeface="Consolas" pitchFamily="49" charset="0"/>
            </a:endParaRPr>
          </a:p>
          <a:p>
            <a:pPr defTabSz="360000"/>
            <a:r>
              <a:rPr lang="en-US" sz="1600" dirty="0">
                <a:solidFill>
                  <a:srgbClr val="010001"/>
                </a:solidFill>
                <a:latin typeface="Consolas" pitchFamily="49" charset="0"/>
              </a:rPr>
              <a:t>	[</a:t>
            </a:r>
            <a:r>
              <a:rPr lang="en-US" sz="1600" b="1" dirty="0">
                <a:solidFill>
                  <a:srgbClr val="0000FF"/>
                </a:solidFill>
                <a:latin typeface="Consolas" pitchFamily="49" charset="0"/>
              </a:rPr>
              <a:t>Documented(</a:t>
            </a:r>
            <a:r>
              <a:rPr lang="en-US" sz="1600" b="1" dirty="0">
                <a:solidFill>
                  <a:srgbClr val="010001"/>
                </a:solidFill>
                <a:latin typeface="Consolas" pitchFamily="49" charset="0"/>
              </a:rPr>
              <a:t>Writer = </a:t>
            </a:r>
            <a:r>
              <a:rPr lang="en-US" sz="1600" b="1" dirty="0">
                <a:solidFill>
                  <a:srgbClr val="A31515"/>
                </a:solidFill>
                <a:latin typeface="Consolas" pitchFamily="49" charset="0"/>
              </a:rPr>
              <a:t>"Donald Duck", </a:t>
            </a:r>
            <a:r>
              <a:rPr lang="en-US" sz="1600" b="1" dirty="0">
                <a:solidFill>
                  <a:srgbClr val="010001"/>
                </a:solidFill>
                <a:latin typeface="Consolas" pitchFamily="49" charset="0"/>
              </a:rPr>
              <a:t>Reviewed = </a:t>
            </a:r>
            <a:r>
              <a:rPr lang="en-US" sz="1600" b="1" dirty="0">
                <a:solidFill>
                  <a:srgbClr val="0000FF"/>
                </a:solidFill>
                <a:latin typeface="Consolas" pitchFamily="49" charset="0"/>
              </a:rPr>
              <a:t>true)]</a:t>
            </a:r>
          </a:p>
          <a:p>
            <a:pPr defTabSz="360000"/>
            <a:r>
              <a:rPr lang="en-US" sz="1600" dirty="0">
                <a:solidFill>
                  <a:srgbClr val="0000FF"/>
                </a:solidFill>
                <a:latin typeface="Consolas" pitchFamily="49" charset="0"/>
              </a:rPr>
              <a:t>	static void </a:t>
            </a:r>
            <a:r>
              <a:rPr lang="en-US" sz="1600" dirty="0">
                <a:solidFill>
                  <a:srgbClr val="010001"/>
                </a:solidFill>
                <a:latin typeface="Consolas" pitchFamily="49" charset="0"/>
              </a:rPr>
              <a:t>h() { }</a:t>
            </a:r>
          </a:p>
          <a:p>
            <a:pPr defTabSz="360000"/>
            <a:r>
              <a:rPr lang="en-US" sz="1600" dirty="0">
                <a:solidFill>
                  <a:srgbClr val="010001"/>
                </a:solidFill>
                <a:latin typeface="Consolas" pitchFamily="49" charset="0"/>
              </a:rPr>
              <a:t>}</a:t>
            </a:r>
          </a:p>
        </p:txBody>
      </p:sp>
    </p:spTree>
  </p:cSld>
  <p:clrMapOvr>
    <a:masterClrMapping/>
  </p:clrMapOvr>
  <p:transition>
    <p:fade/>
  </p:transition>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vs. Soap Formatters</a:t>
            </a:r>
          </a:p>
        </p:txBody>
      </p:sp>
      <p:sp>
        <p:nvSpPr>
          <p:cNvPr id="3" name="Content Placeholder 2"/>
          <p:cNvSpPr>
            <a:spLocks noGrp="1"/>
          </p:cNvSpPr>
          <p:nvPr>
            <p:ph idx="1"/>
          </p:nvPr>
        </p:nvSpPr>
        <p:spPr/>
        <p:txBody>
          <a:bodyPr>
            <a:normAutofit fontScale="92500" lnSpcReduction="20000"/>
          </a:bodyPr>
          <a:lstStyle/>
          <a:p>
            <a:r>
              <a:rPr lang="en-US" dirty="0"/>
              <a:t>Binary</a:t>
            </a:r>
          </a:p>
          <a:p>
            <a:pPr lvl="1"/>
            <a:r>
              <a:rPr lang="en-US" dirty="0"/>
              <a:t>Compact binary format</a:t>
            </a:r>
          </a:p>
          <a:p>
            <a:pPr lvl="1"/>
            <a:r>
              <a:rPr lang="en-US" dirty="0"/>
              <a:t>Supports generics</a:t>
            </a:r>
          </a:p>
          <a:p>
            <a:pPr lvl="1"/>
            <a:r>
              <a:rPr lang="en-US" dirty="0"/>
              <a:t>Usually unreadable by other platforms</a:t>
            </a:r>
          </a:p>
          <a:p>
            <a:r>
              <a:rPr lang="en-US" dirty="0"/>
              <a:t>Soap</a:t>
            </a:r>
          </a:p>
          <a:p>
            <a:pPr lvl="1"/>
            <a:r>
              <a:rPr lang="en-US" dirty="0"/>
              <a:t>XML text-based format</a:t>
            </a:r>
          </a:p>
          <a:p>
            <a:pPr lvl="1"/>
            <a:r>
              <a:rPr lang="en-US" dirty="0"/>
              <a:t>Larger in size than the binary formatter</a:t>
            </a:r>
          </a:p>
          <a:p>
            <a:pPr lvl="1"/>
            <a:r>
              <a:rPr lang="en-US" dirty="0"/>
              <a:t>May be consumed by other platforms (e.g. Web Services)</a:t>
            </a:r>
          </a:p>
          <a:p>
            <a:pPr lvl="1"/>
            <a:r>
              <a:rPr lang="en-US" dirty="0"/>
              <a:t>Cannot persist generic types</a:t>
            </a:r>
          </a:p>
          <a:p>
            <a:pPr lvl="1"/>
            <a:r>
              <a:rPr lang="en-US" dirty="0"/>
              <a:t>Considered deprecated as of .NET 4</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330</a:t>
            </a:fld>
            <a:endParaRPr lang="he-IL"/>
          </a:p>
        </p:txBody>
      </p:sp>
    </p:spTree>
    <p:extLst>
      <p:ext uri="{BB962C8B-B14F-4D97-AF65-F5344CB8AC3E}">
        <p14:creationId xmlns:p14="http://schemas.microsoft.com/office/powerpoint/2010/main" val="3053281211"/>
      </p:ext>
    </p:extLst>
  </p:cSld>
  <p:clrMapOvr>
    <a:masterClrMapping/>
  </p:clrMapOvr>
  <p:transition>
    <p:fade/>
  </p:transition>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Serialization Options</a:t>
            </a:r>
          </a:p>
        </p:txBody>
      </p:sp>
      <p:sp>
        <p:nvSpPr>
          <p:cNvPr id="3" name="Content Placeholder 2"/>
          <p:cNvSpPr>
            <a:spLocks noGrp="1"/>
          </p:cNvSpPr>
          <p:nvPr>
            <p:ph idx="1"/>
          </p:nvPr>
        </p:nvSpPr>
        <p:spPr/>
        <p:txBody>
          <a:bodyPr>
            <a:normAutofit fontScale="77500" lnSpcReduction="20000"/>
          </a:bodyPr>
          <a:lstStyle/>
          <a:p>
            <a:r>
              <a:rPr lang="en-US" dirty="0"/>
              <a:t>Sometimes need to prevent serializing some members</a:t>
            </a:r>
          </a:p>
          <a:p>
            <a:pPr lvl="1"/>
            <a:r>
              <a:rPr lang="en-US" dirty="0"/>
              <a:t>E.g. database connections</a:t>
            </a:r>
          </a:p>
          <a:p>
            <a:pPr lvl="1"/>
            <a:r>
              <a:rPr lang="en-US" dirty="0"/>
              <a:t>Have no meaning in a stream outside the running application</a:t>
            </a:r>
          </a:p>
          <a:p>
            <a:r>
              <a:rPr lang="en-US" dirty="0"/>
              <a:t>Mark with the </a:t>
            </a:r>
            <a:r>
              <a:rPr lang="en-US" b="1" dirty="0" err="1">
                <a:solidFill>
                  <a:srgbClr val="FF0000"/>
                </a:solidFill>
                <a:latin typeface="Consolas" pitchFamily="49" charset="0"/>
              </a:rPr>
              <a:t>NonSerialized</a:t>
            </a:r>
            <a:r>
              <a:rPr lang="en-US" dirty="0"/>
              <a:t> attribute</a:t>
            </a:r>
          </a:p>
          <a:p>
            <a:r>
              <a:rPr lang="en-US" dirty="0"/>
              <a:t>On de-serializations, may implement the </a:t>
            </a:r>
            <a:r>
              <a:rPr lang="en-US" b="1" dirty="0" err="1">
                <a:solidFill>
                  <a:srgbClr val="FF0000"/>
                </a:solidFill>
                <a:latin typeface="Consolas" pitchFamily="49" charset="0"/>
              </a:rPr>
              <a:t>IDeserializationCallback</a:t>
            </a:r>
            <a:r>
              <a:rPr lang="en-US" dirty="0"/>
              <a:t> interface</a:t>
            </a:r>
          </a:p>
          <a:p>
            <a:pPr lvl="1"/>
            <a:r>
              <a:rPr lang="en-US" dirty="0"/>
              <a:t>Contains just one method, </a:t>
            </a:r>
            <a:r>
              <a:rPr lang="en-US" dirty="0" err="1">
                <a:latin typeface="Consolas" pitchFamily="49" charset="0"/>
              </a:rPr>
              <a:t>OnDeserialization</a:t>
            </a:r>
            <a:endParaRPr lang="en-US" dirty="0">
              <a:latin typeface="Consolas" pitchFamily="49" charset="0"/>
            </a:endParaRPr>
          </a:p>
          <a:p>
            <a:pPr lvl="1"/>
            <a:r>
              <a:rPr lang="en-US" dirty="0"/>
              <a:t>Initialize any non-serialized members</a:t>
            </a:r>
          </a:p>
          <a:p>
            <a:r>
              <a:rPr lang="en-US" dirty="0"/>
              <a:t>Mark a field with the </a:t>
            </a:r>
            <a:r>
              <a:rPr lang="en-US" b="1" dirty="0" err="1">
                <a:solidFill>
                  <a:srgbClr val="FF0000"/>
                </a:solidFill>
                <a:latin typeface="Consolas" pitchFamily="49" charset="0"/>
                <a:cs typeface="Consolas" pitchFamily="49" charset="0"/>
              </a:rPr>
              <a:t>OptionalField</a:t>
            </a:r>
            <a:r>
              <a:rPr lang="en-US" dirty="0"/>
              <a:t> attribute to avoid a serialization exception</a:t>
            </a:r>
          </a:p>
          <a:p>
            <a:pPr lvl="1"/>
            <a:r>
              <a:rPr lang="en-US" dirty="0"/>
              <a:t>Useful in versioning scenarios</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331</a:t>
            </a:fld>
            <a:endParaRPr lang="he-IL"/>
          </a:p>
        </p:txBody>
      </p:sp>
    </p:spTree>
    <p:extLst>
      <p:ext uri="{BB962C8B-B14F-4D97-AF65-F5344CB8AC3E}">
        <p14:creationId xmlns:p14="http://schemas.microsoft.com/office/powerpoint/2010/main" val="1928939681"/>
      </p:ext>
    </p:extLst>
  </p:cSld>
  <p:clrMapOvr>
    <a:masterClrMapping/>
  </p:clrMapOvr>
  <p:transition>
    <p:fade/>
  </p:transition>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 Events</a:t>
            </a:r>
          </a:p>
        </p:txBody>
      </p:sp>
      <p:sp>
        <p:nvSpPr>
          <p:cNvPr id="3" name="Content Placeholder 2"/>
          <p:cNvSpPr>
            <a:spLocks noGrp="1"/>
          </p:cNvSpPr>
          <p:nvPr>
            <p:ph idx="1"/>
          </p:nvPr>
        </p:nvSpPr>
        <p:spPr>
          <a:xfrm>
            <a:off x="179512" y="1124744"/>
            <a:ext cx="8856984" cy="2232248"/>
          </a:xfrm>
        </p:spPr>
        <p:txBody>
          <a:bodyPr>
            <a:normAutofit fontScale="92500" lnSpcReduction="20000"/>
          </a:bodyPr>
          <a:lstStyle/>
          <a:p>
            <a:r>
              <a:rPr lang="en-US" dirty="0"/>
              <a:t>During the serialization and de-serialization process, the formatter calls on methods marked with special attributes</a:t>
            </a:r>
          </a:p>
          <a:p>
            <a:pPr lvl="1"/>
            <a:r>
              <a:rPr lang="en-US" dirty="0"/>
              <a:t>Each method receives a </a:t>
            </a:r>
            <a:r>
              <a:rPr lang="en-US" b="1" dirty="0" err="1">
                <a:solidFill>
                  <a:srgbClr val="FF0000"/>
                </a:solidFill>
                <a:latin typeface="Consolas" pitchFamily="49" charset="0"/>
              </a:rPr>
              <a:t>StreamingContext</a:t>
            </a:r>
            <a:r>
              <a:rPr lang="en-US" dirty="0"/>
              <a:t> argument (usually unused)</a:t>
            </a:r>
          </a:p>
        </p:txBody>
      </p:sp>
      <p:sp>
        <p:nvSpPr>
          <p:cNvPr id="25" name="Footer Placeholder 24"/>
          <p:cNvSpPr>
            <a:spLocks noGrp="1"/>
          </p:cNvSpPr>
          <p:nvPr>
            <p:ph type="ftr" sz="quarter" idx="11"/>
          </p:nvPr>
        </p:nvSpPr>
        <p:spPr/>
        <p:txBody>
          <a:bodyPr/>
          <a:lstStyle/>
          <a:p>
            <a:r>
              <a:rPr lang="en-US"/>
              <a:t>(C)2011 Pavel Yosifovich</a:t>
            </a:r>
            <a:endParaRPr lang="he-IL" dirty="0"/>
          </a:p>
        </p:txBody>
      </p:sp>
      <p:sp>
        <p:nvSpPr>
          <p:cNvPr id="24" name="Slide Number Placeholder 23"/>
          <p:cNvSpPr>
            <a:spLocks noGrp="1"/>
          </p:cNvSpPr>
          <p:nvPr>
            <p:ph type="sldNum" sz="quarter" idx="12"/>
          </p:nvPr>
        </p:nvSpPr>
        <p:spPr/>
        <p:txBody>
          <a:bodyPr/>
          <a:lstStyle/>
          <a:p>
            <a:fld id="{8D5EC362-8DE0-4138-8AD2-9C18772BB671}" type="slidenum">
              <a:rPr lang="he-IL" smtClean="0"/>
              <a:pPr/>
              <a:t>332</a:t>
            </a:fld>
            <a:endParaRPr lang="he-IL"/>
          </a:p>
        </p:txBody>
      </p:sp>
      <p:sp>
        <p:nvSpPr>
          <p:cNvPr id="5" name="Rectangle 4"/>
          <p:cNvSpPr/>
          <p:nvPr/>
        </p:nvSpPr>
        <p:spPr bwMode="auto">
          <a:xfrm>
            <a:off x="1285852" y="4071942"/>
            <a:ext cx="1857388" cy="35719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rPr>
              <a:t>[</a:t>
            </a:r>
            <a:r>
              <a:rPr kumimoji="0" lang="en-US" sz="1400" b="0" i="0" u="none" strike="noStrike" cap="none" normalizeH="0" baseline="0" dirty="0" err="1">
                <a:ln>
                  <a:noFill/>
                </a:ln>
                <a:solidFill>
                  <a:srgbClr val="000000"/>
                </a:solidFill>
                <a:effectLst/>
                <a:latin typeface="Consolas" pitchFamily="49" charset="0"/>
              </a:rPr>
              <a:t>OnSerializing</a:t>
            </a:r>
            <a:r>
              <a:rPr kumimoji="0" lang="en-US" sz="1400" b="0" i="0" u="none" strike="noStrike" cap="none" normalizeH="0" baseline="0" dirty="0">
                <a:ln>
                  <a:noFill/>
                </a:ln>
                <a:solidFill>
                  <a:srgbClr val="000000"/>
                </a:solidFill>
                <a:effectLst/>
                <a:latin typeface="Consolas" pitchFamily="49" charset="0"/>
              </a:rPr>
              <a:t>]</a:t>
            </a:r>
          </a:p>
        </p:txBody>
      </p:sp>
      <p:sp>
        <p:nvSpPr>
          <p:cNvPr id="6" name="Rectangle 5"/>
          <p:cNvSpPr/>
          <p:nvPr/>
        </p:nvSpPr>
        <p:spPr bwMode="auto">
          <a:xfrm>
            <a:off x="1285852" y="5929330"/>
            <a:ext cx="1857388" cy="35719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rPr>
              <a:t>[</a:t>
            </a:r>
            <a:r>
              <a:rPr kumimoji="0" lang="en-US" sz="1400" b="0" i="0" u="none" strike="noStrike" cap="none" normalizeH="0" baseline="0" dirty="0" err="1">
                <a:ln>
                  <a:noFill/>
                </a:ln>
                <a:solidFill>
                  <a:srgbClr val="000000"/>
                </a:solidFill>
                <a:effectLst/>
                <a:latin typeface="Consolas" pitchFamily="49" charset="0"/>
              </a:rPr>
              <a:t>OnSerialized</a:t>
            </a:r>
            <a:r>
              <a:rPr kumimoji="0" lang="en-US" sz="1400" b="0" i="0" u="none" strike="noStrike" cap="none" normalizeH="0" baseline="0" dirty="0">
                <a:ln>
                  <a:noFill/>
                </a:ln>
                <a:solidFill>
                  <a:srgbClr val="000000"/>
                </a:solidFill>
                <a:effectLst/>
                <a:latin typeface="Consolas" pitchFamily="49" charset="0"/>
              </a:rPr>
              <a:t>]</a:t>
            </a:r>
          </a:p>
        </p:txBody>
      </p:sp>
      <p:sp>
        <p:nvSpPr>
          <p:cNvPr id="7" name="Rectangle 6"/>
          <p:cNvSpPr/>
          <p:nvPr/>
        </p:nvSpPr>
        <p:spPr bwMode="auto">
          <a:xfrm>
            <a:off x="1285852" y="5000636"/>
            <a:ext cx="1857388" cy="35719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Serializing...</a:t>
            </a:r>
          </a:p>
        </p:txBody>
      </p:sp>
      <p:cxnSp>
        <p:nvCxnSpPr>
          <p:cNvPr id="9" name="Straight Arrow Connector 8"/>
          <p:cNvCxnSpPr>
            <a:stCxn id="5" idx="2"/>
            <a:endCxn id="7" idx="0"/>
          </p:cNvCxnSpPr>
          <p:nvPr/>
        </p:nvCxnSpPr>
        <p:spPr bwMode="auto">
          <a:xfrm rot="5400000">
            <a:off x="1928794" y="4714884"/>
            <a:ext cx="571504" cy="1588"/>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10" name="Straight Arrow Connector 9"/>
          <p:cNvCxnSpPr>
            <a:stCxn id="7" idx="2"/>
            <a:endCxn id="6" idx="0"/>
          </p:cNvCxnSpPr>
          <p:nvPr/>
        </p:nvCxnSpPr>
        <p:spPr bwMode="auto">
          <a:xfrm rot="5400000">
            <a:off x="1928794" y="5643578"/>
            <a:ext cx="571504" cy="1588"/>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13" name="Oval 12"/>
          <p:cNvSpPr/>
          <p:nvPr/>
        </p:nvSpPr>
        <p:spPr bwMode="auto">
          <a:xfrm>
            <a:off x="1285852" y="3286124"/>
            <a:ext cx="1857388" cy="428628"/>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rPr>
              <a:t>Serialization</a:t>
            </a:r>
          </a:p>
        </p:txBody>
      </p:sp>
      <p:cxnSp>
        <p:nvCxnSpPr>
          <p:cNvPr id="14" name="Straight Arrow Connector 13"/>
          <p:cNvCxnSpPr>
            <a:stCxn id="13" idx="4"/>
            <a:endCxn id="5" idx="0"/>
          </p:cNvCxnSpPr>
          <p:nvPr/>
        </p:nvCxnSpPr>
        <p:spPr bwMode="auto">
          <a:xfrm rot="5400000">
            <a:off x="2035951" y="3893347"/>
            <a:ext cx="357190" cy="1588"/>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17" name="Rectangle 16"/>
          <p:cNvSpPr/>
          <p:nvPr/>
        </p:nvSpPr>
        <p:spPr bwMode="auto">
          <a:xfrm>
            <a:off x="5286380" y="4071942"/>
            <a:ext cx="2000264" cy="35719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rPr>
              <a:t>[</a:t>
            </a:r>
            <a:r>
              <a:rPr kumimoji="0" lang="en-US" sz="1400" b="0" i="0" u="none" strike="noStrike" cap="none" normalizeH="0" baseline="0" dirty="0" err="1">
                <a:ln>
                  <a:noFill/>
                </a:ln>
                <a:solidFill>
                  <a:srgbClr val="000000"/>
                </a:solidFill>
                <a:effectLst/>
                <a:latin typeface="Consolas" pitchFamily="49" charset="0"/>
              </a:rPr>
              <a:t>OnDeserializing</a:t>
            </a:r>
            <a:r>
              <a:rPr kumimoji="0" lang="en-US" sz="1400" b="0" i="0" u="none" strike="noStrike" cap="none" normalizeH="0" baseline="0" dirty="0">
                <a:ln>
                  <a:noFill/>
                </a:ln>
                <a:solidFill>
                  <a:srgbClr val="000000"/>
                </a:solidFill>
                <a:effectLst/>
                <a:latin typeface="Consolas" pitchFamily="49" charset="0"/>
              </a:rPr>
              <a:t>]</a:t>
            </a:r>
          </a:p>
        </p:txBody>
      </p:sp>
      <p:sp>
        <p:nvSpPr>
          <p:cNvPr id="18" name="Rectangle 17"/>
          <p:cNvSpPr/>
          <p:nvPr/>
        </p:nvSpPr>
        <p:spPr bwMode="auto">
          <a:xfrm>
            <a:off x="4287042" y="6021288"/>
            <a:ext cx="4000528" cy="428628"/>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effectLst/>
                <a:latin typeface="Consolas" pitchFamily="49" charset="0"/>
              </a:rPr>
              <a:t>IDeserialationCallback</a:t>
            </a:r>
            <a:r>
              <a:rPr lang="en-US" sz="1400" dirty="0" err="1">
                <a:latin typeface="Consolas" pitchFamily="49" charset="0"/>
              </a:rPr>
              <a:t>.OnDeserialize</a:t>
            </a:r>
            <a:endParaRPr kumimoji="0" lang="en-US" sz="1400" b="0" i="0" u="none" strike="noStrike" cap="none" normalizeH="0" baseline="0" dirty="0">
              <a:ln>
                <a:noFill/>
              </a:ln>
              <a:effectLst/>
              <a:latin typeface="Consolas" pitchFamily="49" charset="0"/>
            </a:endParaRPr>
          </a:p>
        </p:txBody>
      </p:sp>
      <p:sp>
        <p:nvSpPr>
          <p:cNvPr id="19" name="Rectangle 18"/>
          <p:cNvSpPr/>
          <p:nvPr/>
        </p:nvSpPr>
        <p:spPr bwMode="auto">
          <a:xfrm>
            <a:off x="5357818" y="4714884"/>
            <a:ext cx="1857388" cy="35719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mn-lt"/>
              </a:rPr>
              <a:t>Deserializing</a:t>
            </a:r>
            <a:r>
              <a:rPr kumimoji="0" lang="en-US" sz="1400" b="0" i="0" u="none" strike="noStrike" cap="none" normalizeH="0" baseline="0" dirty="0">
                <a:ln>
                  <a:noFill/>
                </a:ln>
                <a:solidFill>
                  <a:schemeClr val="tx1"/>
                </a:solidFill>
                <a:effectLst/>
                <a:latin typeface="+mn-lt"/>
              </a:rPr>
              <a:t>...</a:t>
            </a:r>
          </a:p>
        </p:txBody>
      </p:sp>
      <p:cxnSp>
        <p:nvCxnSpPr>
          <p:cNvPr id="20" name="Straight Arrow Connector 19"/>
          <p:cNvCxnSpPr>
            <a:stCxn id="17" idx="2"/>
            <a:endCxn id="19" idx="0"/>
          </p:cNvCxnSpPr>
          <p:nvPr/>
        </p:nvCxnSpPr>
        <p:spPr bwMode="auto">
          <a:xfrm rot="5400000">
            <a:off x="6143636" y="4572008"/>
            <a:ext cx="285752" cy="1588"/>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21" name="Straight Arrow Connector 20"/>
          <p:cNvCxnSpPr>
            <a:stCxn id="19" idx="2"/>
            <a:endCxn id="35" idx="0"/>
          </p:cNvCxnSpPr>
          <p:nvPr/>
        </p:nvCxnSpPr>
        <p:spPr bwMode="auto">
          <a:xfrm>
            <a:off x="6286512" y="5072074"/>
            <a:ext cx="0" cy="301142"/>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22" name="Oval 21"/>
          <p:cNvSpPr/>
          <p:nvPr/>
        </p:nvSpPr>
        <p:spPr bwMode="auto">
          <a:xfrm>
            <a:off x="5214942" y="3286124"/>
            <a:ext cx="2143140" cy="428628"/>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ahoma" charset="0"/>
              </a:rPr>
              <a:t>Deserialization</a:t>
            </a:r>
            <a:endParaRPr kumimoji="0" lang="en-US" sz="1600" b="0" i="0" u="none" strike="noStrike" cap="none" normalizeH="0" baseline="0" dirty="0">
              <a:ln>
                <a:noFill/>
              </a:ln>
              <a:solidFill>
                <a:schemeClr val="tx1"/>
              </a:solidFill>
              <a:effectLst/>
              <a:latin typeface="Tahoma" charset="0"/>
            </a:endParaRPr>
          </a:p>
        </p:txBody>
      </p:sp>
      <p:cxnSp>
        <p:nvCxnSpPr>
          <p:cNvPr id="23" name="Straight Arrow Connector 22"/>
          <p:cNvCxnSpPr>
            <a:stCxn id="22" idx="4"/>
            <a:endCxn id="17" idx="0"/>
          </p:cNvCxnSpPr>
          <p:nvPr/>
        </p:nvCxnSpPr>
        <p:spPr bwMode="auto">
          <a:xfrm rot="5400000">
            <a:off x="6107917" y="3893347"/>
            <a:ext cx="357190" cy="1588"/>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35" name="Rectangle 34"/>
          <p:cNvSpPr/>
          <p:nvPr/>
        </p:nvSpPr>
        <p:spPr bwMode="auto">
          <a:xfrm>
            <a:off x="5286380" y="5373216"/>
            <a:ext cx="2000264" cy="35719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rPr>
              <a:t>[</a:t>
            </a:r>
            <a:r>
              <a:rPr kumimoji="0" lang="en-US" sz="1400" b="0" i="0" u="none" strike="noStrike" cap="none" normalizeH="0" baseline="0" dirty="0" err="1">
                <a:ln>
                  <a:noFill/>
                </a:ln>
                <a:solidFill>
                  <a:srgbClr val="000000"/>
                </a:solidFill>
                <a:effectLst/>
                <a:latin typeface="Consolas" pitchFamily="49" charset="0"/>
              </a:rPr>
              <a:t>OnDeserialized</a:t>
            </a:r>
            <a:r>
              <a:rPr kumimoji="0" lang="en-US" sz="1400" b="0" i="0" u="none" strike="noStrike" cap="none" normalizeH="0" baseline="0" dirty="0">
                <a:ln>
                  <a:noFill/>
                </a:ln>
                <a:solidFill>
                  <a:srgbClr val="000000"/>
                </a:solidFill>
                <a:effectLst/>
                <a:latin typeface="Consolas" pitchFamily="49" charset="0"/>
              </a:rPr>
              <a:t>]</a:t>
            </a:r>
          </a:p>
        </p:txBody>
      </p:sp>
      <p:cxnSp>
        <p:nvCxnSpPr>
          <p:cNvPr id="27" name="Straight Arrow Connector 26"/>
          <p:cNvCxnSpPr>
            <a:stCxn id="35" idx="2"/>
            <a:endCxn id="18" idx="0"/>
          </p:cNvCxnSpPr>
          <p:nvPr/>
        </p:nvCxnSpPr>
        <p:spPr bwMode="auto">
          <a:xfrm>
            <a:off x="6286512" y="5730406"/>
            <a:ext cx="794" cy="290882"/>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417443869"/>
      </p:ext>
    </p:extLst>
  </p:cSld>
  <p:clrMapOvr>
    <a:masterClrMapping/>
  </p:clrMapOvr>
  <p:transition>
    <p:fade/>
  </p:transition>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 Events Notes</a:t>
            </a:r>
          </a:p>
        </p:txBody>
      </p:sp>
      <p:sp>
        <p:nvSpPr>
          <p:cNvPr id="3" name="Content Placeholder 2"/>
          <p:cNvSpPr>
            <a:spLocks noGrp="1"/>
          </p:cNvSpPr>
          <p:nvPr>
            <p:ph idx="1"/>
          </p:nvPr>
        </p:nvSpPr>
        <p:spPr/>
        <p:txBody>
          <a:bodyPr/>
          <a:lstStyle/>
          <a:p>
            <a:r>
              <a:rPr lang="en-US" dirty="0"/>
              <a:t>Same event attribute may not be applied to more than one method</a:t>
            </a:r>
          </a:p>
          <a:p>
            <a:r>
              <a:rPr lang="en-US" dirty="0"/>
              <a:t>If a class hierarchy exists</a:t>
            </a:r>
          </a:p>
          <a:p>
            <a:pPr lvl="1"/>
            <a:r>
              <a:rPr lang="en-US" dirty="0"/>
              <a:t>Base type’s event methods run first</a:t>
            </a:r>
          </a:p>
          <a:p>
            <a:pPr lvl="1"/>
            <a:r>
              <a:rPr lang="en-US" dirty="0"/>
              <a:t>A </a:t>
            </a:r>
            <a:r>
              <a:rPr lang="en-US" b="1" dirty="0" err="1">
                <a:solidFill>
                  <a:srgbClr val="FF0000"/>
                </a:solidFill>
                <a:latin typeface="Consolas" pitchFamily="49" charset="0"/>
              </a:rPr>
              <a:t>SerializationException</a:t>
            </a:r>
            <a:r>
              <a:rPr lang="en-US" dirty="0"/>
              <a:t> exception is thrown if marked as </a:t>
            </a:r>
            <a:r>
              <a:rPr lang="en-US" dirty="0">
                <a:latin typeface="Consolas" pitchFamily="49" charset="0"/>
              </a:rPr>
              <a:t>virtual</a:t>
            </a:r>
            <a:r>
              <a:rPr lang="en-US" dirty="0"/>
              <a:t> or </a:t>
            </a:r>
            <a:r>
              <a:rPr lang="en-US" dirty="0">
                <a:latin typeface="Consolas" pitchFamily="49" charset="0"/>
              </a:rPr>
              <a:t>abstract</a:t>
            </a:r>
            <a:endParaRPr lang="en-US"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333</a:t>
            </a:fld>
            <a:endParaRPr lang="he-IL"/>
          </a:p>
        </p:txBody>
      </p:sp>
    </p:spTree>
    <p:extLst>
      <p:ext uri="{BB962C8B-B14F-4D97-AF65-F5344CB8AC3E}">
        <p14:creationId xmlns:p14="http://schemas.microsoft.com/office/powerpoint/2010/main" val="1975150400"/>
      </p:ext>
    </p:extLst>
  </p:cSld>
  <p:clrMapOvr>
    <a:masterClrMapping/>
  </p:clrMapOvr>
  <p:transition>
    <p:fade/>
  </p:transition>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Serialization</a:t>
            </a:r>
          </a:p>
        </p:txBody>
      </p:sp>
      <p:sp>
        <p:nvSpPr>
          <p:cNvPr id="3" name="Content Placeholder 2"/>
          <p:cNvSpPr>
            <a:spLocks noGrp="1"/>
          </p:cNvSpPr>
          <p:nvPr>
            <p:ph idx="1"/>
          </p:nvPr>
        </p:nvSpPr>
        <p:spPr/>
        <p:txBody>
          <a:bodyPr>
            <a:normAutofit fontScale="92500" lnSpcReduction="10000"/>
          </a:bodyPr>
          <a:lstStyle/>
          <a:p>
            <a:r>
              <a:rPr lang="en-US" dirty="0"/>
              <a:t>For maximum flexibility, a type can implement the </a:t>
            </a:r>
            <a:r>
              <a:rPr lang="en-US" b="1" dirty="0" err="1">
                <a:solidFill>
                  <a:srgbClr val="FF0000"/>
                </a:solidFill>
                <a:latin typeface="Consolas" pitchFamily="49" charset="0"/>
              </a:rPr>
              <a:t>ISerializable</a:t>
            </a:r>
            <a:r>
              <a:rPr lang="en-US" dirty="0"/>
              <a:t> interface in </a:t>
            </a:r>
            <a:r>
              <a:rPr lang="en-US" dirty="0" err="1">
                <a:latin typeface="Consolas" pitchFamily="49" charset="0"/>
              </a:rPr>
              <a:t>System.Runtime.Serialization</a:t>
            </a:r>
            <a:endParaRPr lang="en-US" dirty="0"/>
          </a:p>
          <a:p>
            <a:pPr lvl="1"/>
            <a:r>
              <a:rPr lang="en-US" dirty="0"/>
              <a:t>Implement the only method, </a:t>
            </a:r>
            <a:r>
              <a:rPr lang="en-US" dirty="0" err="1">
                <a:latin typeface="Consolas" pitchFamily="49" charset="0"/>
              </a:rPr>
              <a:t>GetObjectData</a:t>
            </a:r>
            <a:endParaRPr lang="en-US" dirty="0">
              <a:latin typeface="Consolas" pitchFamily="49" charset="0"/>
            </a:endParaRPr>
          </a:p>
          <a:p>
            <a:r>
              <a:rPr lang="en-US" dirty="0"/>
              <a:t>Need to provide a private or protected constructor accepting a </a:t>
            </a:r>
            <a:r>
              <a:rPr lang="en-US" b="1" dirty="0" err="1">
                <a:solidFill>
                  <a:srgbClr val="FF0000"/>
                </a:solidFill>
                <a:latin typeface="Consolas" pitchFamily="49" charset="0"/>
              </a:rPr>
              <a:t>SerializationInfo</a:t>
            </a:r>
            <a:r>
              <a:rPr lang="en-US" dirty="0"/>
              <a:t> and a </a:t>
            </a:r>
            <a:r>
              <a:rPr lang="en-US" dirty="0" err="1">
                <a:latin typeface="Consolas" pitchFamily="49" charset="0"/>
              </a:rPr>
              <a:t>StreamigContext</a:t>
            </a:r>
            <a:endParaRPr lang="en-US" dirty="0">
              <a:latin typeface="Consolas" pitchFamily="49" charset="0"/>
            </a:endParaRPr>
          </a:p>
          <a:p>
            <a:r>
              <a:rPr lang="en-US" dirty="0"/>
              <a:t>The </a:t>
            </a:r>
            <a:r>
              <a:rPr lang="en-US" dirty="0" err="1">
                <a:latin typeface="Consolas" pitchFamily="49" charset="0"/>
              </a:rPr>
              <a:t>SerializationInfo</a:t>
            </a:r>
            <a:r>
              <a:rPr lang="en-US" dirty="0"/>
              <a:t> object is a kind of “property bag”</a:t>
            </a:r>
          </a:p>
          <a:p>
            <a:r>
              <a:rPr lang="en-US" dirty="0"/>
              <a:t>No automatic serialization is done on members</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334</a:t>
            </a:fld>
            <a:endParaRPr lang="he-IL"/>
          </a:p>
        </p:txBody>
      </p:sp>
      <p:pic>
        <p:nvPicPr>
          <p:cNvPr id="6" name="Picture 2" descr="C:\Users\Pavel\Pictures\Icons\48x48\shadow\warning.png"/>
          <p:cNvPicPr>
            <a:picLocks noChangeAspect="1" noChangeArrowheads="1"/>
          </p:cNvPicPr>
          <p:nvPr/>
        </p:nvPicPr>
        <p:blipFill>
          <a:blip r:embed="rId2" cstate="print"/>
          <a:srcRect/>
          <a:stretch>
            <a:fillRect/>
          </a:stretch>
        </p:blipFill>
        <p:spPr bwMode="auto">
          <a:xfrm>
            <a:off x="-30420" y="5517232"/>
            <a:ext cx="617537" cy="617537"/>
          </a:xfrm>
          <a:prstGeom prst="rect">
            <a:avLst/>
          </a:prstGeom>
          <a:noFill/>
        </p:spPr>
      </p:pic>
    </p:spTree>
    <p:extLst>
      <p:ext uri="{BB962C8B-B14F-4D97-AF65-F5344CB8AC3E}">
        <p14:creationId xmlns:p14="http://schemas.microsoft.com/office/powerpoint/2010/main" val="3319154383"/>
      </p:ext>
    </p:extLst>
  </p:cSld>
  <p:clrMapOvr>
    <a:masterClrMapping/>
  </p:clrMapOvr>
  <p:transition>
    <p:fade/>
  </p:transition>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Serialization Example</a:t>
            </a:r>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335</a:t>
            </a:fld>
            <a:endParaRPr lang="he-IL"/>
          </a:p>
        </p:txBody>
      </p:sp>
      <p:sp>
        <p:nvSpPr>
          <p:cNvPr id="4" name="Rectangle 3"/>
          <p:cNvSpPr>
            <a:spLocks noChangeArrowheads="1"/>
          </p:cNvSpPr>
          <p:nvPr/>
        </p:nvSpPr>
        <p:spPr bwMode="auto">
          <a:xfrm>
            <a:off x="285720" y="1332632"/>
            <a:ext cx="8501122" cy="4616648"/>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5760"/>
            <a:r>
              <a:rPr lang="en-US" sz="1400" dirty="0">
                <a:solidFill>
                  <a:srgbClr val="0000FF"/>
                </a:solidFill>
                <a:latin typeface="Consolas" pitchFamily="49" charset="0"/>
              </a:rPr>
              <a:t>using </a:t>
            </a:r>
            <a:r>
              <a:rPr lang="en-US" sz="1400" dirty="0">
                <a:solidFill>
                  <a:srgbClr val="010001"/>
                </a:solidFill>
                <a:latin typeface="Consolas" pitchFamily="49" charset="0"/>
              </a:rPr>
              <a:t>System;</a:t>
            </a:r>
          </a:p>
          <a:p>
            <a:pPr defTabSz="365760"/>
            <a:r>
              <a:rPr lang="en-US" sz="1400" dirty="0">
                <a:solidFill>
                  <a:srgbClr val="0000FF"/>
                </a:solidFill>
                <a:latin typeface="Consolas" pitchFamily="49" charset="0"/>
              </a:rPr>
              <a:t>using </a:t>
            </a:r>
            <a:r>
              <a:rPr lang="en-US" sz="1400" dirty="0" err="1">
                <a:solidFill>
                  <a:srgbClr val="010001"/>
                </a:solidFill>
                <a:latin typeface="Consolas" pitchFamily="49" charset="0"/>
              </a:rPr>
              <a:t>System.Runtime.Serialization</a:t>
            </a:r>
            <a:r>
              <a:rPr lang="en-US" sz="1400" dirty="0">
                <a:solidFill>
                  <a:srgbClr val="010001"/>
                </a:solidFill>
                <a:latin typeface="Consolas" pitchFamily="49" charset="0"/>
              </a:rPr>
              <a:t>;</a:t>
            </a:r>
          </a:p>
          <a:p>
            <a:pPr defTabSz="365760"/>
            <a:endParaRPr lang="en-US" sz="1400" dirty="0">
              <a:solidFill>
                <a:srgbClr val="010001"/>
              </a:solidFill>
              <a:latin typeface="Consolas" pitchFamily="49" charset="0"/>
            </a:endParaRPr>
          </a:p>
          <a:p>
            <a:pPr defTabSz="365760"/>
            <a:r>
              <a:rPr lang="en-US" sz="1400" dirty="0">
                <a:solidFill>
                  <a:srgbClr val="010001"/>
                </a:solidFill>
                <a:latin typeface="Consolas" pitchFamily="49" charset="0"/>
              </a:rPr>
              <a:t>[</a:t>
            </a:r>
            <a:r>
              <a:rPr lang="en-US" sz="1400" b="1" dirty="0" err="1">
                <a:solidFill>
                  <a:srgbClr val="0000FF"/>
                </a:solidFill>
                <a:latin typeface="Consolas" pitchFamily="49" charset="0"/>
              </a:rPr>
              <a:t>Serializable</a:t>
            </a:r>
            <a:r>
              <a:rPr lang="en-US" sz="1400" b="1" dirty="0">
                <a:solidFill>
                  <a:srgbClr val="000000"/>
                </a:solidFill>
                <a:latin typeface="Consolas" pitchFamily="49" charset="0"/>
              </a:rPr>
              <a:t>]</a:t>
            </a:r>
          </a:p>
          <a:p>
            <a:pPr defTabSz="365760"/>
            <a:r>
              <a:rPr lang="en-US" sz="1400" dirty="0">
                <a:solidFill>
                  <a:srgbClr val="0000FF"/>
                </a:solidFill>
                <a:latin typeface="Consolas" pitchFamily="49" charset="0"/>
              </a:rPr>
              <a:t>class </a:t>
            </a:r>
            <a:r>
              <a:rPr lang="en-US" sz="1400" b="1" dirty="0" err="1">
                <a:solidFill>
                  <a:srgbClr val="0000FF"/>
                </a:solidFill>
                <a:latin typeface="Consolas" pitchFamily="49" charset="0"/>
              </a:rPr>
              <a:t>MyStringData</a:t>
            </a:r>
            <a:r>
              <a:rPr lang="en-US" sz="1400" b="1" dirty="0">
                <a:solidFill>
                  <a:srgbClr val="0000FF"/>
                </a:solidFill>
                <a:latin typeface="Consolas" pitchFamily="49" charset="0"/>
              </a:rPr>
              <a:t> : </a:t>
            </a:r>
            <a:r>
              <a:rPr lang="en-US" sz="1400" b="1" dirty="0" err="1">
                <a:solidFill>
                  <a:srgbClr val="2B91AF"/>
                </a:solidFill>
                <a:latin typeface="Consolas" pitchFamily="49" charset="0"/>
              </a:rPr>
              <a:t>ISerializable</a:t>
            </a:r>
            <a:r>
              <a:rPr lang="en-US" sz="1400" b="1" dirty="0">
                <a:solidFill>
                  <a:srgbClr val="2B91AF"/>
                </a:solidFill>
                <a:latin typeface="Consolas" pitchFamily="49" charset="0"/>
              </a:rPr>
              <a:t> {</a:t>
            </a:r>
          </a:p>
          <a:p>
            <a:pPr defTabSz="365760"/>
            <a:endParaRPr lang="en-US" sz="1400" dirty="0">
              <a:solidFill>
                <a:srgbClr val="2B91AF"/>
              </a:solidFill>
              <a:latin typeface="Consolas" pitchFamily="49" charset="0"/>
            </a:endParaRPr>
          </a:p>
          <a:p>
            <a:pPr defTabSz="365760"/>
            <a:r>
              <a:rPr lang="en-US" sz="1400" dirty="0">
                <a:solidFill>
                  <a:srgbClr val="2B91AF"/>
                </a:solidFill>
                <a:latin typeface="Consolas" pitchFamily="49" charset="0"/>
              </a:rPr>
              <a:t>	</a:t>
            </a:r>
            <a:r>
              <a:rPr lang="en-US" sz="1400" dirty="0">
                <a:solidFill>
                  <a:srgbClr val="0000FF"/>
                </a:solidFill>
                <a:latin typeface="Consolas" pitchFamily="49" charset="0"/>
              </a:rPr>
              <a:t>public string </a:t>
            </a:r>
            <a:r>
              <a:rPr lang="en-US" sz="1400" dirty="0">
                <a:solidFill>
                  <a:srgbClr val="010001"/>
                </a:solidFill>
                <a:latin typeface="Consolas" pitchFamily="49" charset="0"/>
              </a:rPr>
              <a:t>_</a:t>
            </a:r>
            <a:r>
              <a:rPr lang="en-US" sz="1400" dirty="0" err="1">
                <a:solidFill>
                  <a:srgbClr val="010001"/>
                </a:solidFill>
                <a:latin typeface="Consolas" pitchFamily="49" charset="0"/>
              </a:rPr>
              <a:t>dataItemOne</a:t>
            </a:r>
            <a:r>
              <a:rPr lang="en-US" sz="1400" dirty="0">
                <a:solidFill>
                  <a:srgbClr val="010001"/>
                </a:solidFill>
                <a:latin typeface="Consolas" pitchFamily="49" charset="0"/>
              </a:rPr>
              <a:t>, _</a:t>
            </a:r>
            <a:r>
              <a:rPr lang="en-US" sz="1400" dirty="0" err="1">
                <a:solidFill>
                  <a:srgbClr val="010001"/>
                </a:solidFill>
                <a:latin typeface="Consolas" pitchFamily="49" charset="0"/>
              </a:rPr>
              <a:t>dataItemTwo</a:t>
            </a:r>
            <a:r>
              <a:rPr lang="en-US" sz="1400" dirty="0">
                <a:solidFill>
                  <a:srgbClr val="010001"/>
                </a:solidFill>
                <a:latin typeface="Consolas" pitchFamily="49" charset="0"/>
              </a:rPr>
              <a:t>;</a:t>
            </a:r>
          </a:p>
          <a:p>
            <a:pPr defTabSz="365760"/>
            <a:r>
              <a:rPr lang="en-US" sz="1400" dirty="0">
                <a:solidFill>
                  <a:srgbClr val="010001"/>
                </a:solidFill>
                <a:latin typeface="Consolas" pitchFamily="49" charset="0"/>
              </a:rPr>
              <a:t>	</a:t>
            </a:r>
            <a:r>
              <a:rPr lang="en-US" sz="1400" dirty="0">
                <a:solidFill>
                  <a:srgbClr val="0000FF"/>
                </a:solidFill>
                <a:latin typeface="Consolas" pitchFamily="49" charset="0"/>
              </a:rPr>
              <a:t>public </a:t>
            </a:r>
            <a:r>
              <a:rPr lang="en-US" sz="1400" dirty="0" err="1">
                <a:solidFill>
                  <a:srgbClr val="010001"/>
                </a:solidFill>
                <a:latin typeface="Consolas" pitchFamily="49" charset="0"/>
              </a:rPr>
              <a:t>MyStringData</a:t>
            </a:r>
            <a:r>
              <a:rPr lang="en-US" sz="1400" dirty="0">
                <a:solidFill>
                  <a:srgbClr val="010001"/>
                </a:solidFill>
                <a:latin typeface="Consolas" pitchFamily="49" charset="0"/>
              </a:rPr>
              <a:t>() { }</a:t>
            </a:r>
          </a:p>
          <a:p>
            <a:pPr defTabSz="365760"/>
            <a:endParaRPr lang="en-US" sz="1400" dirty="0">
              <a:solidFill>
                <a:srgbClr val="010001"/>
              </a:solidFill>
              <a:latin typeface="Consolas" pitchFamily="49" charset="0"/>
            </a:endParaRPr>
          </a:p>
          <a:p>
            <a:pPr defTabSz="365760"/>
            <a:r>
              <a:rPr lang="en-US" sz="1400" dirty="0">
                <a:solidFill>
                  <a:srgbClr val="010001"/>
                </a:solidFill>
                <a:latin typeface="Consolas" pitchFamily="49" charset="0"/>
              </a:rPr>
              <a:t>	</a:t>
            </a:r>
            <a:r>
              <a:rPr lang="en-US" sz="1400" dirty="0">
                <a:solidFill>
                  <a:srgbClr val="0000FF"/>
                </a:solidFill>
                <a:latin typeface="Consolas" pitchFamily="49" charset="0"/>
              </a:rPr>
              <a:t>protected </a:t>
            </a:r>
            <a:r>
              <a:rPr lang="en-US" sz="1400" dirty="0" err="1">
                <a:solidFill>
                  <a:srgbClr val="010001"/>
                </a:solidFill>
                <a:latin typeface="Consolas" pitchFamily="49" charset="0"/>
              </a:rPr>
              <a:t>MyStringData</a:t>
            </a:r>
            <a:r>
              <a:rPr lang="en-US" sz="1400" dirty="0">
                <a:solidFill>
                  <a:srgbClr val="010001"/>
                </a:solidFill>
                <a:latin typeface="Consolas" pitchFamily="49" charset="0"/>
              </a:rPr>
              <a:t>(</a:t>
            </a:r>
            <a:r>
              <a:rPr lang="en-US" sz="1400" b="1" dirty="0" err="1">
                <a:solidFill>
                  <a:srgbClr val="0000FF"/>
                </a:solidFill>
                <a:latin typeface="Consolas" pitchFamily="49" charset="0"/>
              </a:rPr>
              <a:t>SerializationInfo</a:t>
            </a:r>
            <a:r>
              <a:rPr lang="en-US" sz="1400" b="1" dirty="0">
                <a:solidFill>
                  <a:srgbClr val="0000FF"/>
                </a:solidFill>
                <a:latin typeface="Consolas" pitchFamily="49" charset="0"/>
              </a:rPr>
              <a:t> </a:t>
            </a:r>
            <a:r>
              <a:rPr lang="en-US" sz="1400" b="1" dirty="0" err="1">
                <a:solidFill>
                  <a:srgbClr val="010001"/>
                </a:solidFill>
                <a:latin typeface="Consolas" pitchFamily="49" charset="0"/>
              </a:rPr>
              <a:t>si</a:t>
            </a:r>
            <a:r>
              <a:rPr lang="en-US" sz="1400" b="1" dirty="0">
                <a:solidFill>
                  <a:srgbClr val="010001"/>
                </a:solidFill>
                <a:latin typeface="Consolas" pitchFamily="49" charset="0"/>
              </a:rPr>
              <a:t>, </a:t>
            </a:r>
            <a:r>
              <a:rPr lang="en-US" sz="1400" b="1" dirty="0" err="1">
                <a:solidFill>
                  <a:srgbClr val="2B91AF"/>
                </a:solidFill>
                <a:latin typeface="Consolas" pitchFamily="49" charset="0"/>
              </a:rPr>
              <a:t>StreamingContext</a:t>
            </a:r>
            <a:r>
              <a:rPr lang="en-US" sz="1400" b="1" dirty="0">
                <a:solidFill>
                  <a:srgbClr val="2B91AF"/>
                </a:solidFill>
                <a:latin typeface="Consolas" pitchFamily="49" charset="0"/>
              </a:rPr>
              <a:t> </a:t>
            </a:r>
            <a:r>
              <a:rPr lang="en-US" sz="1400" b="1" dirty="0" err="1">
                <a:solidFill>
                  <a:srgbClr val="010001"/>
                </a:solidFill>
                <a:latin typeface="Consolas" pitchFamily="49" charset="0"/>
              </a:rPr>
              <a:t>ctx</a:t>
            </a:r>
            <a:r>
              <a:rPr lang="en-US" sz="1400" b="1" dirty="0">
                <a:solidFill>
                  <a:srgbClr val="010001"/>
                </a:solidFill>
                <a:latin typeface="Consolas" pitchFamily="49" charset="0"/>
              </a:rPr>
              <a:t>) {</a:t>
            </a:r>
          </a:p>
          <a:p>
            <a:pPr defTabSz="365760"/>
            <a:r>
              <a:rPr lang="en-US" sz="1400" dirty="0">
                <a:solidFill>
                  <a:srgbClr val="010001"/>
                </a:solidFill>
                <a:latin typeface="Consolas" pitchFamily="49" charset="0"/>
              </a:rPr>
              <a:t>		_</a:t>
            </a:r>
            <a:r>
              <a:rPr lang="en-US" sz="1400" dirty="0" err="1">
                <a:solidFill>
                  <a:srgbClr val="010001"/>
                </a:solidFill>
                <a:latin typeface="Consolas" pitchFamily="49" charset="0"/>
              </a:rPr>
              <a:t>dataItemOne</a:t>
            </a:r>
            <a:r>
              <a:rPr lang="en-US" sz="1400" dirty="0">
                <a:solidFill>
                  <a:srgbClr val="010001"/>
                </a:solidFill>
                <a:latin typeface="Consolas" pitchFamily="49" charset="0"/>
              </a:rPr>
              <a:t> = </a:t>
            </a:r>
            <a:r>
              <a:rPr lang="en-US" sz="1400" dirty="0" err="1">
                <a:solidFill>
                  <a:srgbClr val="010001"/>
                </a:solidFill>
                <a:latin typeface="Consolas" pitchFamily="49" charset="0"/>
              </a:rPr>
              <a:t>si.GetString</a:t>
            </a:r>
            <a:r>
              <a:rPr lang="en-US" sz="1400" dirty="0">
                <a:solidFill>
                  <a:srgbClr val="010001"/>
                </a:solidFill>
                <a:latin typeface="Consolas" pitchFamily="49" charset="0"/>
              </a:rPr>
              <a:t>(</a:t>
            </a:r>
            <a:r>
              <a:rPr lang="en-US" sz="1400" dirty="0">
                <a:solidFill>
                  <a:srgbClr val="A31515"/>
                </a:solidFill>
                <a:latin typeface="Consolas" pitchFamily="49" charset="0"/>
              </a:rPr>
              <a:t>"</a:t>
            </a:r>
            <a:r>
              <a:rPr lang="en-US" sz="1400" dirty="0" err="1">
                <a:solidFill>
                  <a:srgbClr val="A31515"/>
                </a:solidFill>
                <a:latin typeface="Consolas" pitchFamily="49" charset="0"/>
              </a:rPr>
              <a:t>First_Item</a:t>
            </a:r>
            <a:r>
              <a:rPr lang="en-US" sz="1400" dirty="0">
                <a:solidFill>
                  <a:srgbClr val="A31515"/>
                </a:solidFill>
                <a:latin typeface="Consolas" pitchFamily="49" charset="0"/>
              </a:rPr>
              <a:t>").</a:t>
            </a:r>
            <a:r>
              <a:rPr lang="en-US" sz="1400" dirty="0" err="1">
                <a:solidFill>
                  <a:srgbClr val="010001"/>
                </a:solidFill>
                <a:latin typeface="Consolas" pitchFamily="49" charset="0"/>
              </a:rPr>
              <a:t>ToLower</a:t>
            </a:r>
            <a:r>
              <a:rPr lang="en-US" sz="1400" dirty="0">
                <a:solidFill>
                  <a:srgbClr val="010001"/>
                </a:solidFill>
                <a:latin typeface="Consolas" pitchFamily="49" charset="0"/>
              </a:rPr>
              <a:t>();</a:t>
            </a:r>
          </a:p>
          <a:p>
            <a:pPr defTabSz="365760"/>
            <a:r>
              <a:rPr lang="en-US" sz="1400" dirty="0">
                <a:solidFill>
                  <a:srgbClr val="010001"/>
                </a:solidFill>
                <a:latin typeface="Consolas" pitchFamily="49" charset="0"/>
              </a:rPr>
              <a:t>		_</a:t>
            </a:r>
            <a:r>
              <a:rPr lang="en-US" sz="1400" dirty="0" err="1">
                <a:solidFill>
                  <a:srgbClr val="010001"/>
                </a:solidFill>
                <a:latin typeface="Consolas" pitchFamily="49" charset="0"/>
              </a:rPr>
              <a:t>dataItemTwo</a:t>
            </a:r>
            <a:r>
              <a:rPr lang="en-US" sz="1400" dirty="0">
                <a:solidFill>
                  <a:srgbClr val="010001"/>
                </a:solidFill>
                <a:latin typeface="Consolas" pitchFamily="49" charset="0"/>
              </a:rPr>
              <a:t> = </a:t>
            </a:r>
            <a:r>
              <a:rPr lang="en-US" sz="1400" dirty="0" err="1">
                <a:solidFill>
                  <a:srgbClr val="010001"/>
                </a:solidFill>
                <a:latin typeface="Consolas" pitchFamily="49" charset="0"/>
              </a:rPr>
              <a:t>si.GetString</a:t>
            </a:r>
            <a:r>
              <a:rPr lang="en-US" sz="1400" dirty="0">
                <a:solidFill>
                  <a:srgbClr val="010001"/>
                </a:solidFill>
                <a:latin typeface="Consolas" pitchFamily="49" charset="0"/>
              </a:rPr>
              <a:t>(</a:t>
            </a:r>
            <a:r>
              <a:rPr lang="en-US" sz="1400" dirty="0">
                <a:solidFill>
                  <a:srgbClr val="A31515"/>
                </a:solidFill>
                <a:latin typeface="Consolas" pitchFamily="49" charset="0"/>
              </a:rPr>
              <a:t>"</a:t>
            </a:r>
            <a:r>
              <a:rPr lang="en-US" sz="1400" dirty="0" err="1">
                <a:solidFill>
                  <a:srgbClr val="A31515"/>
                </a:solidFill>
                <a:latin typeface="Consolas" pitchFamily="49" charset="0"/>
              </a:rPr>
              <a:t>dataItemTwo</a:t>
            </a:r>
            <a:r>
              <a:rPr lang="en-US" sz="1400" dirty="0">
                <a:solidFill>
                  <a:srgbClr val="A31515"/>
                </a:solidFill>
                <a:latin typeface="Consolas" pitchFamily="49" charset="0"/>
              </a:rPr>
              <a:t>").</a:t>
            </a:r>
            <a:r>
              <a:rPr lang="en-US" sz="1400" dirty="0" err="1">
                <a:solidFill>
                  <a:srgbClr val="010001"/>
                </a:solidFill>
                <a:latin typeface="Consolas" pitchFamily="49" charset="0"/>
              </a:rPr>
              <a:t>ToLower</a:t>
            </a:r>
            <a:r>
              <a:rPr lang="en-US" sz="1400" dirty="0">
                <a:solidFill>
                  <a:srgbClr val="010001"/>
                </a:solidFill>
                <a:latin typeface="Consolas" pitchFamily="49" charset="0"/>
              </a:rPr>
              <a:t>();</a:t>
            </a:r>
          </a:p>
          <a:p>
            <a:pPr defTabSz="365760"/>
            <a:r>
              <a:rPr lang="en-US" sz="1400" dirty="0">
                <a:solidFill>
                  <a:srgbClr val="010001"/>
                </a:solidFill>
                <a:latin typeface="Consolas" pitchFamily="49" charset="0"/>
              </a:rPr>
              <a:t>		</a:t>
            </a:r>
            <a:r>
              <a:rPr lang="en-US" sz="1400" b="1" dirty="0" err="1">
                <a:solidFill>
                  <a:srgbClr val="0000FF"/>
                </a:solidFill>
                <a:latin typeface="Consolas" pitchFamily="49" charset="0"/>
              </a:rPr>
              <a:t>Trace</a:t>
            </a:r>
            <a:r>
              <a:rPr lang="en-US" sz="1400" dirty="0" err="1">
                <a:solidFill>
                  <a:srgbClr val="010001"/>
                </a:solidFill>
                <a:latin typeface="Consolas" pitchFamily="49" charset="0"/>
              </a:rPr>
              <a:t>.WriteLine</a:t>
            </a:r>
            <a:r>
              <a:rPr lang="en-US" sz="1400" dirty="0">
                <a:solidFill>
                  <a:srgbClr val="A31515"/>
                </a:solidFill>
                <a:latin typeface="Consolas" pitchFamily="49" charset="0"/>
              </a:rPr>
              <a:t>("time saved: {0}"</a:t>
            </a:r>
            <a:r>
              <a:rPr lang="en-US" sz="1400" dirty="0">
                <a:solidFill>
                  <a:srgbClr val="010001"/>
                </a:solidFill>
                <a:latin typeface="Consolas" pitchFamily="49" charset="0"/>
              </a:rPr>
              <a:t>, </a:t>
            </a:r>
            <a:r>
              <a:rPr lang="en-US" sz="1400" dirty="0" err="1">
                <a:solidFill>
                  <a:srgbClr val="010001"/>
                </a:solidFill>
                <a:latin typeface="Consolas" pitchFamily="49" charset="0"/>
              </a:rPr>
              <a:t>si.GetDateTime</a:t>
            </a:r>
            <a:r>
              <a:rPr lang="en-US" sz="1400" dirty="0">
                <a:solidFill>
                  <a:srgbClr val="010001"/>
                </a:solidFill>
                <a:latin typeface="Consolas" pitchFamily="49" charset="0"/>
              </a:rPr>
              <a:t>(</a:t>
            </a:r>
            <a:r>
              <a:rPr lang="en-US" sz="1400" dirty="0">
                <a:solidFill>
                  <a:srgbClr val="A31515"/>
                </a:solidFill>
                <a:latin typeface="Consolas" pitchFamily="49" charset="0"/>
              </a:rPr>
              <a:t>"time"</a:t>
            </a:r>
            <a:r>
              <a:rPr lang="en-US" sz="1400" dirty="0">
                <a:solidFill>
                  <a:srgbClr val="010001"/>
                </a:solidFill>
                <a:latin typeface="Consolas" pitchFamily="49" charset="0"/>
              </a:rPr>
              <a:t>));</a:t>
            </a:r>
          </a:p>
          <a:p>
            <a:pPr defTabSz="365760"/>
            <a:r>
              <a:rPr lang="en-US" sz="1400" dirty="0">
                <a:solidFill>
                  <a:srgbClr val="010001"/>
                </a:solidFill>
                <a:latin typeface="Consolas" pitchFamily="49" charset="0"/>
              </a:rPr>
              <a:t>	}</a:t>
            </a:r>
          </a:p>
          <a:p>
            <a:pPr defTabSz="365760"/>
            <a:endParaRPr lang="en-US" sz="1400" dirty="0">
              <a:solidFill>
                <a:srgbClr val="010001"/>
              </a:solidFill>
              <a:latin typeface="Consolas" pitchFamily="49" charset="0"/>
            </a:endParaRPr>
          </a:p>
          <a:p>
            <a:pPr defTabSz="365760"/>
            <a:r>
              <a:rPr lang="en-US" sz="1400" dirty="0">
                <a:solidFill>
                  <a:srgbClr val="010001"/>
                </a:solidFill>
                <a:latin typeface="Consolas" pitchFamily="49" charset="0"/>
              </a:rPr>
              <a:t>	</a:t>
            </a:r>
            <a:r>
              <a:rPr lang="en-US" sz="1400" dirty="0">
                <a:solidFill>
                  <a:srgbClr val="0000FF"/>
                </a:solidFill>
                <a:latin typeface="Consolas" pitchFamily="49" charset="0"/>
              </a:rPr>
              <a:t>void </a:t>
            </a:r>
            <a:r>
              <a:rPr lang="en-US" sz="1400" dirty="0" err="1">
                <a:solidFill>
                  <a:srgbClr val="2B91AF"/>
                </a:solidFill>
                <a:latin typeface="Consolas" pitchFamily="49" charset="0"/>
              </a:rPr>
              <a:t>ISerializable.</a:t>
            </a:r>
            <a:r>
              <a:rPr lang="en-US" sz="1400" dirty="0" err="1">
                <a:solidFill>
                  <a:srgbClr val="010001"/>
                </a:solidFill>
                <a:latin typeface="Consolas" pitchFamily="49" charset="0"/>
              </a:rPr>
              <a:t>GetObjectData</a:t>
            </a:r>
            <a:r>
              <a:rPr lang="en-US" sz="1400" dirty="0">
                <a:solidFill>
                  <a:srgbClr val="010001"/>
                </a:solidFill>
                <a:latin typeface="Consolas" pitchFamily="49" charset="0"/>
              </a:rPr>
              <a:t>(</a:t>
            </a:r>
            <a:r>
              <a:rPr lang="en-US" sz="1400" b="1" dirty="0" err="1">
                <a:solidFill>
                  <a:srgbClr val="0000FF"/>
                </a:solidFill>
                <a:latin typeface="Consolas" pitchFamily="49" charset="0"/>
              </a:rPr>
              <a:t>SerializationInfo</a:t>
            </a:r>
            <a:r>
              <a:rPr lang="en-US" sz="1400" b="1" dirty="0">
                <a:solidFill>
                  <a:srgbClr val="0000FF"/>
                </a:solidFill>
                <a:latin typeface="Consolas" pitchFamily="49" charset="0"/>
              </a:rPr>
              <a:t> </a:t>
            </a:r>
            <a:r>
              <a:rPr lang="en-US" sz="1400" b="1" dirty="0">
                <a:solidFill>
                  <a:srgbClr val="010001"/>
                </a:solidFill>
                <a:latin typeface="Consolas" pitchFamily="49" charset="0"/>
              </a:rPr>
              <a:t>info, </a:t>
            </a:r>
            <a:r>
              <a:rPr lang="en-US" sz="1400" b="1" dirty="0" err="1">
                <a:solidFill>
                  <a:srgbClr val="2B91AF"/>
                </a:solidFill>
                <a:latin typeface="Consolas" pitchFamily="49" charset="0"/>
              </a:rPr>
              <a:t>StreamingContext</a:t>
            </a:r>
            <a:r>
              <a:rPr lang="en-US" sz="1400" b="1" dirty="0">
                <a:solidFill>
                  <a:srgbClr val="2B91AF"/>
                </a:solidFill>
                <a:latin typeface="Consolas" pitchFamily="49" charset="0"/>
              </a:rPr>
              <a:t> </a:t>
            </a:r>
            <a:r>
              <a:rPr lang="en-US" sz="1400" b="1" dirty="0" err="1">
                <a:solidFill>
                  <a:srgbClr val="010001"/>
                </a:solidFill>
                <a:latin typeface="Consolas" pitchFamily="49" charset="0"/>
              </a:rPr>
              <a:t>ctx</a:t>
            </a:r>
            <a:r>
              <a:rPr lang="en-US" sz="1400" b="1" dirty="0">
                <a:solidFill>
                  <a:srgbClr val="010001"/>
                </a:solidFill>
                <a:latin typeface="Consolas" pitchFamily="49" charset="0"/>
              </a:rPr>
              <a:t>) {</a:t>
            </a:r>
          </a:p>
          <a:p>
            <a:pPr defTabSz="365760"/>
            <a:r>
              <a:rPr lang="en-US" sz="1400" dirty="0">
                <a:solidFill>
                  <a:srgbClr val="010001"/>
                </a:solidFill>
                <a:latin typeface="Consolas" pitchFamily="49" charset="0"/>
              </a:rPr>
              <a:t>		</a:t>
            </a:r>
            <a:r>
              <a:rPr lang="en-US" sz="1400" dirty="0" err="1">
                <a:solidFill>
                  <a:srgbClr val="010001"/>
                </a:solidFill>
                <a:latin typeface="Consolas" pitchFamily="49" charset="0"/>
              </a:rPr>
              <a:t>info.AddValue</a:t>
            </a:r>
            <a:r>
              <a:rPr lang="en-US" sz="1400" dirty="0">
                <a:solidFill>
                  <a:srgbClr val="010001"/>
                </a:solidFill>
                <a:latin typeface="Consolas" pitchFamily="49" charset="0"/>
              </a:rPr>
              <a:t>(</a:t>
            </a:r>
            <a:r>
              <a:rPr lang="en-US" sz="1400" dirty="0">
                <a:solidFill>
                  <a:srgbClr val="A31515"/>
                </a:solidFill>
                <a:latin typeface="Consolas" pitchFamily="49" charset="0"/>
              </a:rPr>
              <a:t>"</a:t>
            </a:r>
            <a:r>
              <a:rPr lang="en-US" sz="1400" dirty="0" err="1">
                <a:solidFill>
                  <a:srgbClr val="A31515"/>
                </a:solidFill>
                <a:latin typeface="Consolas" pitchFamily="49" charset="0"/>
              </a:rPr>
              <a:t>First_Item</a:t>
            </a:r>
            <a:r>
              <a:rPr lang="en-US" sz="1400" dirty="0">
                <a:solidFill>
                  <a:srgbClr val="A31515"/>
                </a:solidFill>
                <a:latin typeface="Consolas" pitchFamily="49" charset="0"/>
              </a:rPr>
              <a:t>", </a:t>
            </a:r>
            <a:r>
              <a:rPr lang="en-US" sz="1400" dirty="0">
                <a:solidFill>
                  <a:srgbClr val="010001"/>
                </a:solidFill>
                <a:latin typeface="Consolas" pitchFamily="49" charset="0"/>
              </a:rPr>
              <a:t>_</a:t>
            </a:r>
            <a:r>
              <a:rPr lang="en-US" sz="1400" dirty="0" err="1">
                <a:solidFill>
                  <a:srgbClr val="010001"/>
                </a:solidFill>
                <a:latin typeface="Consolas" pitchFamily="49" charset="0"/>
              </a:rPr>
              <a:t>dataItemOne.ToUpper</a:t>
            </a:r>
            <a:r>
              <a:rPr lang="en-US" sz="1400" dirty="0">
                <a:solidFill>
                  <a:srgbClr val="010001"/>
                </a:solidFill>
                <a:latin typeface="Consolas" pitchFamily="49" charset="0"/>
              </a:rPr>
              <a:t>());</a:t>
            </a:r>
          </a:p>
          <a:p>
            <a:pPr defTabSz="365760"/>
            <a:r>
              <a:rPr lang="en-US" sz="1400" dirty="0">
                <a:solidFill>
                  <a:srgbClr val="010001"/>
                </a:solidFill>
                <a:latin typeface="Consolas" pitchFamily="49" charset="0"/>
              </a:rPr>
              <a:t>		</a:t>
            </a:r>
            <a:r>
              <a:rPr lang="en-US" sz="1400" dirty="0" err="1">
                <a:solidFill>
                  <a:srgbClr val="010001"/>
                </a:solidFill>
                <a:latin typeface="Consolas" pitchFamily="49" charset="0"/>
              </a:rPr>
              <a:t>info.AddValue</a:t>
            </a:r>
            <a:r>
              <a:rPr lang="en-US" sz="1400" dirty="0">
                <a:solidFill>
                  <a:srgbClr val="010001"/>
                </a:solidFill>
                <a:latin typeface="Consolas" pitchFamily="49" charset="0"/>
              </a:rPr>
              <a:t>(</a:t>
            </a:r>
            <a:r>
              <a:rPr lang="en-US" sz="1400" dirty="0">
                <a:solidFill>
                  <a:srgbClr val="A31515"/>
                </a:solidFill>
                <a:latin typeface="Consolas" pitchFamily="49" charset="0"/>
              </a:rPr>
              <a:t>"</a:t>
            </a:r>
            <a:r>
              <a:rPr lang="en-US" sz="1400" dirty="0" err="1">
                <a:solidFill>
                  <a:srgbClr val="A31515"/>
                </a:solidFill>
                <a:latin typeface="Consolas" pitchFamily="49" charset="0"/>
              </a:rPr>
              <a:t>dataItemTwo</a:t>
            </a:r>
            <a:r>
              <a:rPr lang="en-US" sz="1400" dirty="0">
                <a:solidFill>
                  <a:srgbClr val="A31515"/>
                </a:solidFill>
                <a:latin typeface="Consolas" pitchFamily="49" charset="0"/>
              </a:rPr>
              <a:t>", </a:t>
            </a:r>
            <a:r>
              <a:rPr lang="en-US" sz="1400" dirty="0">
                <a:solidFill>
                  <a:srgbClr val="010001"/>
                </a:solidFill>
                <a:latin typeface="Consolas" pitchFamily="49" charset="0"/>
              </a:rPr>
              <a:t>_</a:t>
            </a:r>
            <a:r>
              <a:rPr lang="en-US" sz="1400" dirty="0" err="1">
                <a:solidFill>
                  <a:srgbClr val="010001"/>
                </a:solidFill>
                <a:latin typeface="Consolas" pitchFamily="49" charset="0"/>
              </a:rPr>
              <a:t>dataItemTwo.ToUpper</a:t>
            </a:r>
            <a:r>
              <a:rPr lang="en-US" sz="1400" dirty="0">
                <a:solidFill>
                  <a:srgbClr val="010001"/>
                </a:solidFill>
                <a:latin typeface="Consolas" pitchFamily="49" charset="0"/>
              </a:rPr>
              <a:t>());</a:t>
            </a:r>
          </a:p>
          <a:p>
            <a:pPr defTabSz="365760"/>
            <a:r>
              <a:rPr lang="en-US" sz="1400" dirty="0">
                <a:solidFill>
                  <a:srgbClr val="010001"/>
                </a:solidFill>
                <a:latin typeface="Consolas" pitchFamily="49" charset="0"/>
              </a:rPr>
              <a:t>		</a:t>
            </a:r>
            <a:r>
              <a:rPr lang="en-US" sz="1400" dirty="0" err="1">
                <a:solidFill>
                  <a:srgbClr val="010001"/>
                </a:solidFill>
                <a:latin typeface="Consolas" pitchFamily="49" charset="0"/>
              </a:rPr>
              <a:t>info.AddValue</a:t>
            </a:r>
            <a:r>
              <a:rPr lang="en-US" sz="1400" dirty="0">
                <a:solidFill>
                  <a:srgbClr val="010001"/>
                </a:solidFill>
                <a:latin typeface="Consolas" pitchFamily="49" charset="0"/>
              </a:rPr>
              <a:t>(</a:t>
            </a:r>
            <a:r>
              <a:rPr lang="en-US" sz="1400" dirty="0">
                <a:solidFill>
                  <a:srgbClr val="A31515"/>
                </a:solidFill>
                <a:latin typeface="Consolas" pitchFamily="49" charset="0"/>
              </a:rPr>
              <a:t>"time", </a:t>
            </a:r>
            <a:r>
              <a:rPr lang="en-US" sz="1400" dirty="0" err="1">
                <a:solidFill>
                  <a:srgbClr val="010001"/>
                </a:solidFill>
                <a:latin typeface="Consolas" pitchFamily="49" charset="0"/>
              </a:rPr>
              <a:t>DateTime.Now</a:t>
            </a:r>
            <a:r>
              <a:rPr lang="en-US" sz="1400" dirty="0">
                <a:solidFill>
                  <a:srgbClr val="010001"/>
                </a:solidFill>
                <a:latin typeface="Consolas" pitchFamily="49" charset="0"/>
              </a:rPr>
              <a:t>);</a:t>
            </a:r>
          </a:p>
          <a:p>
            <a:pPr defTabSz="365760"/>
            <a:r>
              <a:rPr lang="en-US" sz="1400" dirty="0">
                <a:solidFill>
                  <a:srgbClr val="010001"/>
                </a:solidFill>
                <a:latin typeface="Consolas" pitchFamily="49" charset="0"/>
              </a:rPr>
              <a:t>	}</a:t>
            </a:r>
          </a:p>
          <a:p>
            <a:pPr defTabSz="365760"/>
            <a:r>
              <a:rPr lang="en-US" sz="1400" dirty="0">
                <a:solidFill>
                  <a:srgbClr val="010001"/>
                </a:solidFill>
                <a:latin typeface="Consolas" pitchFamily="49" charset="0"/>
              </a:rPr>
              <a:t>}</a:t>
            </a:r>
          </a:p>
        </p:txBody>
      </p:sp>
    </p:spTree>
    <p:extLst>
      <p:ext uri="{BB962C8B-B14F-4D97-AF65-F5344CB8AC3E}">
        <p14:creationId xmlns:p14="http://schemas.microsoft.com/office/powerpoint/2010/main" val="2420525771"/>
      </p:ext>
    </p:extLst>
  </p:cSld>
  <p:clrMapOvr>
    <a:masterClrMapping/>
  </p:clrMapOvr>
  <p:transition>
    <p:fade/>
  </p:transition>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 Notes</a:t>
            </a:r>
          </a:p>
        </p:txBody>
      </p:sp>
      <p:sp>
        <p:nvSpPr>
          <p:cNvPr id="3" name="Content Placeholder 2"/>
          <p:cNvSpPr>
            <a:spLocks noGrp="1"/>
          </p:cNvSpPr>
          <p:nvPr>
            <p:ph idx="1"/>
          </p:nvPr>
        </p:nvSpPr>
        <p:spPr/>
        <p:txBody>
          <a:bodyPr>
            <a:normAutofit fontScale="92500" lnSpcReduction="10000"/>
          </a:bodyPr>
          <a:lstStyle/>
          <a:p>
            <a:r>
              <a:rPr lang="en-US" dirty="0"/>
              <a:t>Multiple object graphs may be serialized</a:t>
            </a:r>
          </a:p>
          <a:p>
            <a:pPr lvl="1"/>
            <a:r>
              <a:rPr lang="en-US" dirty="0"/>
              <a:t>Just need to de-serialize in the same order</a:t>
            </a:r>
          </a:p>
          <a:p>
            <a:r>
              <a:rPr lang="en-US" dirty="0"/>
              <a:t>Custom serialization may be used to encrypt the data</a:t>
            </a:r>
          </a:p>
          <a:p>
            <a:r>
              <a:rPr lang="en-US" dirty="0"/>
              <a:t>The </a:t>
            </a:r>
            <a:r>
              <a:rPr lang="en-US" dirty="0" err="1">
                <a:latin typeface="Consolas" pitchFamily="49" charset="0"/>
              </a:rPr>
              <a:t>Serializable</a:t>
            </a:r>
            <a:r>
              <a:rPr lang="en-US" dirty="0"/>
              <a:t> attribute is not inherited</a:t>
            </a:r>
          </a:p>
          <a:p>
            <a:r>
              <a:rPr lang="en-US" dirty="0"/>
              <a:t>A base type that uses custom serialization must mark the </a:t>
            </a:r>
            <a:r>
              <a:rPr lang="en-US" dirty="0" err="1">
                <a:latin typeface="Consolas" pitchFamily="49" charset="0"/>
              </a:rPr>
              <a:t>GetObjectData</a:t>
            </a:r>
            <a:r>
              <a:rPr lang="en-US" dirty="0"/>
              <a:t> method as protected</a:t>
            </a:r>
          </a:p>
          <a:p>
            <a:pPr lvl="1"/>
            <a:r>
              <a:rPr lang="en-US" dirty="0"/>
              <a:t>Derived types must call the base type’s implementation</a:t>
            </a:r>
          </a:p>
          <a:p>
            <a:pPr lvl="1"/>
            <a:r>
              <a:rPr lang="en-US" dirty="0"/>
              <a:t>Derived types must use custom serialization</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336</a:t>
            </a:fld>
            <a:endParaRPr lang="he-IL"/>
          </a:p>
        </p:txBody>
      </p:sp>
      <p:pic>
        <p:nvPicPr>
          <p:cNvPr id="1026" name="Picture 2" descr="C:\Users\Pavel\Pictures\Icons\48x48\shadow\warning.png"/>
          <p:cNvPicPr>
            <a:picLocks noChangeAspect="1" noChangeArrowheads="1"/>
          </p:cNvPicPr>
          <p:nvPr/>
        </p:nvPicPr>
        <p:blipFill>
          <a:blip r:embed="rId2" cstate="print"/>
          <a:srcRect/>
          <a:stretch>
            <a:fillRect/>
          </a:stretch>
        </p:blipFill>
        <p:spPr bwMode="auto">
          <a:xfrm>
            <a:off x="0" y="3143248"/>
            <a:ext cx="617537" cy="617537"/>
          </a:xfrm>
          <a:prstGeom prst="rect">
            <a:avLst/>
          </a:prstGeom>
          <a:noFill/>
        </p:spPr>
      </p:pic>
      <p:pic>
        <p:nvPicPr>
          <p:cNvPr id="7" name="Picture 2" descr="C:\Users\Pavel\Pictures\Icons\48x48\shadow\check2.png"/>
          <p:cNvPicPr>
            <a:picLocks noChangeAspect="1" noChangeArrowheads="1"/>
          </p:cNvPicPr>
          <p:nvPr/>
        </p:nvPicPr>
        <p:blipFill>
          <a:blip r:embed="rId3" cstate="print"/>
          <a:srcRect/>
          <a:stretch>
            <a:fillRect/>
          </a:stretch>
        </p:blipFill>
        <p:spPr bwMode="auto">
          <a:xfrm>
            <a:off x="7072330" y="4786322"/>
            <a:ext cx="617537" cy="617537"/>
          </a:xfrm>
          <a:prstGeom prst="rect">
            <a:avLst/>
          </a:prstGeom>
          <a:noFill/>
        </p:spPr>
      </p:pic>
    </p:spTree>
    <p:extLst>
      <p:ext uri="{BB962C8B-B14F-4D97-AF65-F5344CB8AC3E}">
        <p14:creationId xmlns:p14="http://schemas.microsoft.com/office/powerpoint/2010/main" val="2498720045"/>
      </p:ext>
    </p:extLst>
  </p:cSld>
  <p:clrMapOvr>
    <a:masterClrMapping/>
  </p:clrMapOvr>
  <p:transition>
    <p:fade/>
  </p:transition>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Versioning</a:t>
            </a:r>
            <a:endParaRPr lang="he-IL" dirty="0"/>
          </a:p>
        </p:txBody>
      </p:sp>
      <p:sp>
        <p:nvSpPr>
          <p:cNvPr id="3" name="מציין מיקום תוכן 2"/>
          <p:cNvSpPr>
            <a:spLocks noGrp="1"/>
          </p:cNvSpPr>
          <p:nvPr>
            <p:ph idx="1"/>
          </p:nvPr>
        </p:nvSpPr>
        <p:spPr/>
        <p:txBody>
          <a:bodyPr>
            <a:normAutofit fontScale="85000" lnSpcReduction="20000"/>
          </a:bodyPr>
          <a:lstStyle/>
          <a:p>
            <a:r>
              <a:rPr lang="en-US" b="1" dirty="0" err="1">
                <a:latin typeface="Consolas" pitchFamily="49" charset="0"/>
                <a:cs typeface="Consolas" pitchFamily="49" charset="0"/>
              </a:rPr>
              <a:t>SoapFormatter</a:t>
            </a:r>
            <a:endParaRPr lang="en-US" b="1" dirty="0">
              <a:latin typeface="Consolas" pitchFamily="49" charset="0"/>
              <a:cs typeface="Consolas" pitchFamily="49" charset="0"/>
            </a:endParaRPr>
          </a:p>
          <a:p>
            <a:pPr lvl="1"/>
            <a:r>
              <a:rPr lang="en-US" dirty="0"/>
              <a:t>Different assembly version causes an exception</a:t>
            </a:r>
          </a:p>
          <a:p>
            <a:pPr lvl="2"/>
            <a:r>
              <a:rPr lang="en-US" dirty="0"/>
              <a:t>Use the </a:t>
            </a:r>
            <a:r>
              <a:rPr lang="en-US" dirty="0" err="1">
                <a:latin typeface="Consolas" pitchFamily="49" charset="0"/>
                <a:cs typeface="Consolas" pitchFamily="49" charset="0"/>
              </a:rPr>
              <a:t>SoapFormatter.AssemblyFormatter</a:t>
            </a:r>
            <a:r>
              <a:rPr lang="en-US" dirty="0"/>
              <a:t> property to prevent full assembly name serialization</a:t>
            </a:r>
          </a:p>
          <a:p>
            <a:pPr lvl="1"/>
            <a:r>
              <a:rPr lang="en-US" dirty="0"/>
              <a:t>New object fields cause exception during </a:t>
            </a:r>
            <a:r>
              <a:rPr lang="en-US" dirty="0" err="1"/>
              <a:t>deserialization</a:t>
            </a:r>
            <a:endParaRPr lang="en-US" dirty="0"/>
          </a:p>
          <a:p>
            <a:pPr lvl="2"/>
            <a:r>
              <a:rPr lang="en-US" dirty="0"/>
              <a:t>Use the </a:t>
            </a:r>
            <a:r>
              <a:rPr lang="en-US" b="1" dirty="0" err="1">
                <a:solidFill>
                  <a:srgbClr val="FF0000"/>
                </a:solidFill>
                <a:latin typeface="Consolas" pitchFamily="49" charset="0"/>
                <a:cs typeface="Consolas" pitchFamily="49" charset="0"/>
              </a:rPr>
              <a:t>OptionalField</a:t>
            </a:r>
            <a:r>
              <a:rPr lang="en-US" dirty="0"/>
              <a:t> attribute to prevent exception</a:t>
            </a:r>
          </a:p>
          <a:p>
            <a:pPr lvl="1"/>
            <a:r>
              <a:rPr lang="en-US" dirty="0"/>
              <a:t>Extra fields are ignored</a:t>
            </a:r>
          </a:p>
          <a:p>
            <a:r>
              <a:rPr lang="en-US" b="1" dirty="0" err="1">
                <a:latin typeface="Consolas" pitchFamily="49" charset="0"/>
                <a:cs typeface="Consolas" pitchFamily="49" charset="0"/>
              </a:rPr>
              <a:t>BinaryFormatter</a:t>
            </a:r>
            <a:endParaRPr lang="en-US" b="1" dirty="0">
              <a:latin typeface="Consolas" pitchFamily="49" charset="0"/>
              <a:cs typeface="Consolas" pitchFamily="49" charset="0"/>
            </a:endParaRPr>
          </a:p>
          <a:p>
            <a:pPr lvl="1"/>
            <a:r>
              <a:rPr lang="en-US" dirty="0"/>
              <a:t>Ignores assembly version</a:t>
            </a:r>
          </a:p>
          <a:p>
            <a:pPr lvl="1"/>
            <a:r>
              <a:rPr lang="en-US" dirty="0"/>
              <a:t>Ignores new fields</a:t>
            </a:r>
          </a:p>
          <a:p>
            <a:pPr lvl="1"/>
            <a:r>
              <a:rPr lang="en-US" dirty="0"/>
              <a:t>Ignores extra fields</a:t>
            </a:r>
          </a:p>
          <a:p>
            <a:r>
              <a:rPr lang="en-US" dirty="0"/>
              <a:t>Consider implementing </a:t>
            </a:r>
            <a:r>
              <a:rPr lang="en-US" b="1" dirty="0" err="1">
                <a:latin typeface="Consolas" pitchFamily="49" charset="0"/>
                <a:cs typeface="Consolas" pitchFamily="49" charset="0"/>
              </a:rPr>
              <a:t>ISerializable</a:t>
            </a:r>
            <a:endParaRPr lang="he-IL" b="1" dirty="0">
              <a:latin typeface="Consolas" pitchFamily="49" charset="0"/>
            </a:endParaRPr>
          </a:p>
        </p:txBody>
      </p:sp>
      <p:sp>
        <p:nvSpPr>
          <p:cNvPr id="5" name="מציין מיקום של כותרת תחתונה 4"/>
          <p:cNvSpPr>
            <a:spLocks noGrp="1"/>
          </p:cNvSpPr>
          <p:nvPr>
            <p:ph type="ftr" sz="quarter" idx="11"/>
          </p:nvPr>
        </p:nvSpPr>
        <p:spPr/>
        <p:txBody>
          <a:bodyPr/>
          <a:lstStyle/>
          <a:p>
            <a:r>
              <a:rPr lang="en-US"/>
              <a:t>(C)2011 Pavel Yosifovich</a:t>
            </a:r>
            <a:endParaRPr lang="he-IL" dirty="0"/>
          </a:p>
        </p:txBody>
      </p:sp>
      <p:sp>
        <p:nvSpPr>
          <p:cNvPr id="4" name="מציין מיקום של מספר שקופית 3"/>
          <p:cNvSpPr>
            <a:spLocks noGrp="1"/>
          </p:cNvSpPr>
          <p:nvPr>
            <p:ph type="sldNum" sz="quarter" idx="12"/>
          </p:nvPr>
        </p:nvSpPr>
        <p:spPr/>
        <p:txBody>
          <a:bodyPr/>
          <a:lstStyle/>
          <a:p>
            <a:fld id="{8D5EC362-8DE0-4138-8AD2-9C18772BB671}" type="slidenum">
              <a:rPr lang="he-IL" smtClean="0"/>
              <a:pPr/>
              <a:t>337</a:t>
            </a:fld>
            <a:endParaRPr lang="he-IL"/>
          </a:p>
        </p:txBody>
      </p:sp>
    </p:spTree>
    <p:extLst>
      <p:ext uri="{BB962C8B-B14F-4D97-AF65-F5344CB8AC3E}">
        <p14:creationId xmlns:p14="http://schemas.microsoft.com/office/powerpoint/2010/main" val="2681901789"/>
      </p:ext>
    </p:extLst>
  </p:cSld>
  <p:clrMapOvr>
    <a:masterClrMapping/>
  </p:clrMapOvr>
  <p:transition>
    <p:fade/>
  </p:transition>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Serialization</a:t>
            </a:r>
          </a:p>
        </p:txBody>
      </p:sp>
      <p:sp>
        <p:nvSpPr>
          <p:cNvPr id="3" name="Content Placeholder 2"/>
          <p:cNvSpPr>
            <a:spLocks noGrp="1"/>
          </p:cNvSpPr>
          <p:nvPr>
            <p:ph idx="1"/>
          </p:nvPr>
        </p:nvSpPr>
        <p:spPr/>
        <p:txBody>
          <a:bodyPr>
            <a:normAutofit fontScale="85000" lnSpcReduction="10000"/>
          </a:bodyPr>
          <a:lstStyle/>
          <a:p>
            <a:r>
              <a:rPr lang="en-US" b="1" dirty="0" err="1">
                <a:solidFill>
                  <a:srgbClr val="FF0000"/>
                </a:solidFill>
                <a:latin typeface="Consolas" pitchFamily="49" charset="0"/>
              </a:rPr>
              <a:t>System.Xml.Serialization.XmlSerializer</a:t>
            </a:r>
            <a:endParaRPr lang="en-US" b="1" dirty="0">
              <a:solidFill>
                <a:srgbClr val="FF0000"/>
              </a:solidFill>
              <a:latin typeface="Consolas" pitchFamily="49" charset="0"/>
            </a:endParaRPr>
          </a:p>
          <a:p>
            <a:pPr lvl="1"/>
            <a:r>
              <a:rPr lang="en-US" dirty="0"/>
              <a:t>Does not implement </a:t>
            </a:r>
            <a:r>
              <a:rPr lang="en-US" b="1" dirty="0" err="1">
                <a:latin typeface="Consolas" pitchFamily="49" charset="0"/>
              </a:rPr>
              <a:t>IFormatter</a:t>
            </a:r>
            <a:endParaRPr lang="en-US" b="1" dirty="0">
              <a:latin typeface="Consolas" pitchFamily="49" charset="0"/>
            </a:endParaRPr>
          </a:p>
          <a:p>
            <a:pPr lvl="1"/>
            <a:r>
              <a:rPr lang="en-US" dirty="0"/>
              <a:t>Does have a </a:t>
            </a:r>
            <a:r>
              <a:rPr lang="en-US" b="1" dirty="0">
                <a:solidFill>
                  <a:srgbClr val="7030A0"/>
                </a:solidFill>
                <a:latin typeface="Consolas" pitchFamily="49" charset="0"/>
              </a:rPr>
              <a:t>Serialize</a:t>
            </a:r>
            <a:r>
              <a:rPr lang="en-US" dirty="0"/>
              <a:t> and a </a:t>
            </a:r>
            <a:r>
              <a:rPr lang="en-US" b="1" dirty="0" err="1">
                <a:solidFill>
                  <a:srgbClr val="7030A0"/>
                </a:solidFill>
                <a:latin typeface="Consolas" pitchFamily="49" charset="0"/>
              </a:rPr>
              <a:t>Deserialize</a:t>
            </a:r>
            <a:r>
              <a:rPr lang="en-US" dirty="0"/>
              <a:t> methods</a:t>
            </a:r>
          </a:p>
          <a:p>
            <a:r>
              <a:rPr lang="en-US" dirty="0"/>
              <a:t>Serializes public properties only</a:t>
            </a:r>
          </a:p>
          <a:p>
            <a:r>
              <a:rPr lang="en-US" dirty="0"/>
              <a:t>Generated XML can be customized by using custom attributes</a:t>
            </a:r>
          </a:p>
          <a:p>
            <a:pPr lvl="1"/>
            <a:r>
              <a:rPr lang="en-US" b="1" dirty="0" err="1">
                <a:solidFill>
                  <a:srgbClr val="FF0000"/>
                </a:solidFill>
                <a:latin typeface="Consolas" pitchFamily="49" charset="0"/>
              </a:rPr>
              <a:t>XmlRootElement</a:t>
            </a:r>
            <a:r>
              <a:rPr lang="en-US" dirty="0"/>
              <a:t>, </a:t>
            </a:r>
            <a:r>
              <a:rPr lang="en-US" b="1" dirty="0" err="1">
                <a:solidFill>
                  <a:srgbClr val="FF0000"/>
                </a:solidFill>
                <a:latin typeface="Consolas" pitchFamily="49" charset="0"/>
              </a:rPr>
              <a:t>XmlAttribute</a:t>
            </a:r>
            <a:r>
              <a:rPr lang="en-US" dirty="0"/>
              <a:t>, </a:t>
            </a:r>
            <a:r>
              <a:rPr lang="en-US" b="1" dirty="0" err="1">
                <a:solidFill>
                  <a:srgbClr val="FF0000"/>
                </a:solidFill>
                <a:latin typeface="Consolas" pitchFamily="49" charset="0"/>
              </a:rPr>
              <a:t>XmlElement</a:t>
            </a:r>
            <a:r>
              <a:rPr lang="en-US" dirty="0"/>
              <a:t> and others</a:t>
            </a:r>
          </a:p>
          <a:p>
            <a:r>
              <a:rPr lang="en-US" dirty="0"/>
              <a:t>Can further customize by implementing the </a:t>
            </a:r>
            <a:r>
              <a:rPr lang="en-US" b="1" dirty="0" err="1">
                <a:solidFill>
                  <a:srgbClr val="FF0000"/>
                </a:solidFill>
                <a:latin typeface="Consolas" pitchFamily="49" charset="0"/>
              </a:rPr>
              <a:t>IXmlSerializable</a:t>
            </a:r>
            <a:r>
              <a:rPr lang="en-US" dirty="0"/>
              <a:t> interface</a:t>
            </a:r>
          </a:p>
          <a:p>
            <a:pPr lvl="1"/>
            <a:endParaRPr lang="en-US"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338</a:t>
            </a:fld>
            <a:endParaRPr lang="he-IL"/>
          </a:p>
        </p:txBody>
      </p:sp>
      <p:pic>
        <p:nvPicPr>
          <p:cNvPr id="6" name="Picture 5" descr="information2.png"/>
          <p:cNvPicPr>
            <a:picLocks noChangeAspect="1"/>
          </p:cNvPicPr>
          <p:nvPr/>
        </p:nvPicPr>
        <p:blipFill>
          <a:blip r:embed="rId2" cstate="print"/>
          <a:stretch>
            <a:fillRect/>
          </a:stretch>
        </p:blipFill>
        <p:spPr>
          <a:xfrm>
            <a:off x="8286776" y="214290"/>
            <a:ext cx="609954" cy="609954"/>
          </a:xfrm>
          <a:prstGeom prst="rect">
            <a:avLst/>
          </a:prstGeom>
        </p:spPr>
      </p:pic>
    </p:spTree>
    <p:extLst>
      <p:ext uri="{BB962C8B-B14F-4D97-AF65-F5344CB8AC3E}">
        <p14:creationId xmlns:p14="http://schemas.microsoft.com/office/powerpoint/2010/main" val="700598638"/>
      </p:ext>
    </p:extLst>
  </p:cSld>
  <p:clrMapOvr>
    <a:masterClrMapping/>
  </p:clrMapOvr>
  <p:transition>
    <p:fade/>
  </p:transition>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lnSpcReduction="10000"/>
          </a:bodyPr>
          <a:lstStyle/>
          <a:p>
            <a:r>
              <a:rPr lang="en-US" dirty="0"/>
              <a:t>Serialization and de-serialization allow persistence of object graphs</a:t>
            </a:r>
          </a:p>
          <a:p>
            <a:r>
              <a:rPr lang="en-US" dirty="0"/>
              <a:t>The CLR provides easy automatic serialization</a:t>
            </a:r>
          </a:p>
          <a:p>
            <a:r>
              <a:rPr lang="en-US" dirty="0"/>
              <a:t>Serialization events and custom serialization may be used in special cases</a:t>
            </a:r>
          </a:p>
          <a:p>
            <a:r>
              <a:rPr lang="en-US" dirty="0"/>
              <a:t>The BCL provides two formatters, a binary formatter and a SOAP formatter</a:t>
            </a:r>
          </a:p>
          <a:p>
            <a:r>
              <a:rPr lang="en-US" dirty="0"/>
              <a:t>Other serialization types exist</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339</a:t>
            </a:fld>
            <a:endParaRPr lang="he-IL"/>
          </a:p>
        </p:txBody>
      </p:sp>
    </p:spTree>
    <p:extLst>
      <p:ext uri="{BB962C8B-B14F-4D97-AF65-F5344CB8AC3E}">
        <p14:creationId xmlns:p14="http://schemas.microsoft.com/office/powerpoint/2010/main" val="4229033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Construction</a:t>
            </a:r>
          </a:p>
        </p:txBody>
      </p:sp>
      <p:sp>
        <p:nvSpPr>
          <p:cNvPr id="3" name="Content Placeholder 2"/>
          <p:cNvSpPr>
            <a:spLocks noGrp="1"/>
          </p:cNvSpPr>
          <p:nvPr>
            <p:ph idx="1"/>
          </p:nvPr>
        </p:nvSpPr>
        <p:spPr/>
        <p:txBody>
          <a:bodyPr>
            <a:normAutofit fontScale="85000" lnSpcReduction="20000"/>
          </a:bodyPr>
          <a:lstStyle/>
          <a:p>
            <a:pPr>
              <a:lnSpc>
                <a:spcPct val="110000"/>
              </a:lnSpc>
            </a:pPr>
            <a:r>
              <a:rPr lang="en-US" dirty="0"/>
              <a:t>The parameters passed to a custom attribute are serialized into the metadata</a:t>
            </a:r>
          </a:p>
          <a:p>
            <a:pPr>
              <a:lnSpc>
                <a:spcPct val="110000"/>
              </a:lnSpc>
            </a:pPr>
            <a:r>
              <a:rPr lang="en-US" dirty="0"/>
              <a:t>Getting the attributes at runtime via reflection is done using the </a:t>
            </a:r>
            <a:r>
              <a:rPr lang="en-US" sz="3300" b="1" dirty="0" err="1">
                <a:solidFill>
                  <a:srgbClr val="7030A0"/>
                </a:solidFill>
                <a:latin typeface="Consolas" pitchFamily="49" charset="0"/>
              </a:rPr>
              <a:t>GetCustomAttributes</a:t>
            </a:r>
            <a:r>
              <a:rPr lang="en-US" sz="2800" dirty="0">
                <a:solidFill>
                  <a:srgbClr val="FFFF00"/>
                </a:solidFill>
                <a:latin typeface="Consolas" pitchFamily="49" charset="0"/>
              </a:rPr>
              <a:t> </a:t>
            </a:r>
            <a:r>
              <a:rPr lang="en-US" dirty="0"/>
              <a:t>method</a:t>
            </a:r>
          </a:p>
          <a:p>
            <a:pPr lvl="1">
              <a:lnSpc>
                <a:spcPct val="110000"/>
              </a:lnSpc>
            </a:pPr>
            <a:r>
              <a:rPr lang="en-US" dirty="0"/>
              <a:t>Instantiates attributes from the serialized BLOBs</a:t>
            </a:r>
          </a:p>
          <a:p>
            <a:pPr lvl="1">
              <a:lnSpc>
                <a:spcPct val="110000"/>
              </a:lnSpc>
            </a:pPr>
            <a:r>
              <a:rPr lang="en-US" dirty="0"/>
              <a:t>Returns an array of </a:t>
            </a:r>
            <a:r>
              <a:rPr lang="en-US" dirty="0" err="1">
                <a:latin typeface="Consolas" pitchFamily="49" charset="0"/>
              </a:rPr>
              <a:t>System.Object</a:t>
            </a:r>
            <a:r>
              <a:rPr lang="en-US" dirty="0"/>
              <a:t> references for the custom attributes</a:t>
            </a:r>
          </a:p>
          <a:p>
            <a:pPr lvl="2">
              <a:lnSpc>
                <a:spcPct val="110000"/>
              </a:lnSpc>
            </a:pPr>
            <a:r>
              <a:rPr lang="en-US" sz="2800" dirty="0"/>
              <a:t>Downcast and use</a:t>
            </a:r>
          </a:p>
          <a:p>
            <a:pPr lvl="1">
              <a:lnSpc>
                <a:spcPct val="110000"/>
              </a:lnSpc>
            </a:pPr>
            <a:r>
              <a:rPr lang="en-US" dirty="0"/>
              <a:t>An overloaded version exists which accepts a </a:t>
            </a:r>
            <a:r>
              <a:rPr lang="en-US" b="1" dirty="0" err="1">
                <a:latin typeface="Consolas" pitchFamily="49" charset="0"/>
              </a:rPr>
              <a:t>System.Type</a:t>
            </a:r>
            <a:r>
              <a:rPr lang="en-US" dirty="0"/>
              <a:t> to restrict the types of attributes returned</a:t>
            </a:r>
            <a:endParaRPr lang="en-US" sz="3600" dirty="0"/>
          </a:p>
          <a:p>
            <a:pPr>
              <a:lnSpc>
                <a:spcPct val="110000"/>
              </a:lnSpc>
            </a:pPr>
            <a:endParaRPr lang="en-US" sz="2800"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34</a:t>
            </a:fld>
            <a:endParaRPr lang="he-IL"/>
          </a:p>
        </p:txBody>
      </p:sp>
    </p:spTree>
  </p:cSld>
  <p:clrMapOvr>
    <a:masterClrMapping/>
  </p:clrMapOvr>
  <p:transition>
    <p:fade/>
  </p:transition>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Interoperability</a:t>
            </a:r>
            <a:endParaRPr lang="he-IL" dirty="0"/>
          </a:p>
        </p:txBody>
      </p:sp>
      <p:sp>
        <p:nvSpPr>
          <p:cNvPr id="5" name="Subtitle 4"/>
          <p:cNvSpPr>
            <a:spLocks noGrp="1"/>
          </p:cNvSpPr>
          <p:nvPr>
            <p:ph type="body" idx="1"/>
          </p:nvPr>
        </p:nvSpPr>
        <p:spPr/>
        <p:txBody>
          <a:bodyPr/>
          <a:lstStyle/>
          <a:p>
            <a:r>
              <a:rPr lang="en-US" dirty="0"/>
              <a:t>Appendix B</a:t>
            </a:r>
            <a:endParaRPr lang="he-IL" dirty="0"/>
          </a:p>
        </p:txBody>
      </p:sp>
    </p:spTree>
  </p:cSld>
  <p:clrMapOvr>
    <a:masterClrMapping/>
  </p:clrMapOvr>
  <p:transition>
    <p:fade/>
  </p:transition>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Agenda</a:t>
            </a:r>
          </a:p>
        </p:txBody>
      </p:sp>
      <p:sp>
        <p:nvSpPr>
          <p:cNvPr id="578563" name="Rectangle 3"/>
          <p:cNvSpPr>
            <a:spLocks noGrp="1" noChangeArrowheads="1"/>
          </p:cNvSpPr>
          <p:nvPr>
            <p:ph idx="1"/>
          </p:nvPr>
        </p:nvSpPr>
        <p:spPr/>
        <p:txBody>
          <a:bodyPr/>
          <a:lstStyle/>
          <a:p>
            <a:r>
              <a:rPr lang="en-US" dirty="0"/>
              <a:t>Execution Modes</a:t>
            </a:r>
          </a:p>
          <a:p>
            <a:r>
              <a:rPr lang="en-US" dirty="0"/>
              <a:t>Using P/Invoke</a:t>
            </a:r>
          </a:p>
          <a:p>
            <a:r>
              <a:rPr lang="en-US" dirty="0"/>
              <a:t>Using COM Components</a:t>
            </a:r>
          </a:p>
          <a:p>
            <a:r>
              <a:rPr lang="en-US" dirty="0"/>
              <a:t>Other Interoperability Issues</a:t>
            </a:r>
          </a:p>
          <a:p>
            <a:r>
              <a:rPr lang="en-US" dirty="0"/>
              <a:t>Summary</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341</a:t>
            </a:fld>
            <a:endParaRPr lang="he-IL"/>
          </a:p>
        </p:txBody>
      </p:sp>
    </p:spTree>
  </p:cSld>
  <p:clrMapOvr>
    <a:masterClrMapping/>
  </p:clrMapOvr>
  <p:transition>
    <p:fade/>
  </p:transition>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r>
              <a:rPr lang="en-US"/>
              <a:t>Execution Modes</a:t>
            </a:r>
          </a:p>
        </p:txBody>
      </p:sp>
      <p:sp>
        <p:nvSpPr>
          <p:cNvPr id="579587" name="Rectangle 3"/>
          <p:cNvSpPr>
            <a:spLocks noGrp="1" noChangeArrowheads="1"/>
          </p:cNvSpPr>
          <p:nvPr>
            <p:ph idx="1"/>
          </p:nvPr>
        </p:nvSpPr>
        <p:spPr/>
        <p:txBody>
          <a:bodyPr/>
          <a:lstStyle/>
          <a:p>
            <a:r>
              <a:rPr lang="en-US"/>
              <a:t>Managed execution</a:t>
            </a:r>
          </a:p>
          <a:p>
            <a:pPr lvl="1"/>
            <a:r>
              <a:rPr lang="en-US"/>
              <a:t>Code running under the control of the CLR</a:t>
            </a:r>
          </a:p>
          <a:p>
            <a:pPr lvl="1"/>
            <a:r>
              <a:rPr lang="en-US"/>
              <a:t>The CLR is know-all and omnipotent</a:t>
            </a:r>
          </a:p>
          <a:p>
            <a:pPr lvl="2"/>
            <a:r>
              <a:rPr lang="en-US"/>
              <a:t>Knows about variables, stack frames, object references, etc.</a:t>
            </a:r>
          </a:p>
          <a:p>
            <a:r>
              <a:rPr lang="en-US"/>
              <a:t>Unmanaged execution</a:t>
            </a:r>
          </a:p>
          <a:p>
            <a:pPr lvl="1"/>
            <a:r>
              <a:rPr lang="en-US"/>
              <a:t>The pre-.NET execution mode</a:t>
            </a:r>
          </a:p>
          <a:p>
            <a:pPr lvl="1"/>
            <a:r>
              <a:rPr lang="en-US"/>
              <a:t>Code the CLR knows nothing about</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342</a:t>
            </a:fld>
            <a:endParaRPr lang="he-IL"/>
          </a:p>
        </p:txBody>
      </p:sp>
    </p:spTree>
  </p:cSld>
  <p:clrMapOvr>
    <a:masterClrMapping/>
  </p:clrMapOvr>
  <p:transition>
    <p:fade/>
  </p:transition>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Interoperability</a:t>
            </a:r>
          </a:p>
        </p:txBody>
      </p:sp>
      <p:sp>
        <p:nvSpPr>
          <p:cNvPr id="580611" name="Rectangle 3"/>
          <p:cNvSpPr>
            <a:spLocks noGrp="1" noChangeArrowheads="1"/>
          </p:cNvSpPr>
          <p:nvPr>
            <p:ph idx="1"/>
          </p:nvPr>
        </p:nvSpPr>
        <p:spPr/>
        <p:txBody>
          <a:bodyPr>
            <a:normAutofit/>
          </a:bodyPr>
          <a:lstStyle/>
          <a:p>
            <a:pPr>
              <a:lnSpc>
                <a:spcPct val="90000"/>
              </a:lnSpc>
            </a:pPr>
            <a:r>
              <a:rPr lang="en-US" sz="3200" dirty="0"/>
              <a:t>A lot of unmanaged code exists from the pre-.NET era</a:t>
            </a:r>
          </a:p>
          <a:p>
            <a:pPr lvl="1">
              <a:lnSpc>
                <a:spcPct val="90000"/>
              </a:lnSpc>
            </a:pPr>
            <a:r>
              <a:rPr lang="en-US" sz="2800" dirty="0"/>
              <a:t>Classic C DLLs (e.g. the Win32 API)</a:t>
            </a:r>
          </a:p>
          <a:p>
            <a:pPr lvl="1">
              <a:lnSpc>
                <a:spcPct val="90000"/>
              </a:lnSpc>
            </a:pPr>
            <a:r>
              <a:rPr lang="en-US" sz="2800" dirty="0"/>
              <a:t>COM servers</a:t>
            </a:r>
          </a:p>
          <a:p>
            <a:pPr>
              <a:lnSpc>
                <a:spcPct val="90000"/>
              </a:lnSpc>
            </a:pPr>
            <a:r>
              <a:rPr lang="en-US" sz="3200" dirty="0"/>
              <a:t>All this legacy code cannot be ignored</a:t>
            </a:r>
          </a:p>
          <a:p>
            <a:pPr>
              <a:lnSpc>
                <a:spcPct val="90000"/>
              </a:lnSpc>
            </a:pPr>
            <a:r>
              <a:rPr lang="en-US" sz="3200" dirty="0"/>
              <a:t>The CLR has facilities for calling unmanaged code</a:t>
            </a:r>
          </a:p>
          <a:p>
            <a:pPr lvl="1">
              <a:lnSpc>
                <a:spcPct val="90000"/>
              </a:lnSpc>
            </a:pPr>
            <a:r>
              <a:rPr lang="en-US" sz="2800" dirty="0"/>
              <a:t>Platform Invoke (P/Invoke)</a:t>
            </a:r>
          </a:p>
          <a:p>
            <a:pPr lvl="2">
              <a:lnSpc>
                <a:spcPct val="90000"/>
              </a:lnSpc>
            </a:pPr>
            <a:r>
              <a:rPr lang="en-US" sz="2400" dirty="0"/>
              <a:t>For calling classic C DLLs</a:t>
            </a:r>
          </a:p>
          <a:p>
            <a:pPr lvl="1">
              <a:lnSpc>
                <a:spcPct val="90000"/>
              </a:lnSpc>
            </a:pPr>
            <a:r>
              <a:rPr lang="en-US" sz="2800" dirty="0"/>
              <a:t>Type library importers/exporters</a:t>
            </a:r>
          </a:p>
          <a:p>
            <a:pPr lvl="2">
              <a:lnSpc>
                <a:spcPct val="90000"/>
              </a:lnSpc>
            </a:pPr>
            <a:r>
              <a:rPr lang="en-US" sz="2400" dirty="0"/>
              <a:t>For using COM objects/exposing .NET classes as COM objects</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343</a:t>
            </a:fld>
            <a:endParaRPr lang="he-IL"/>
          </a:p>
        </p:txBody>
      </p:sp>
    </p:spTree>
  </p:cSld>
  <p:clrMapOvr>
    <a:masterClrMapping/>
  </p:clrMapOvr>
  <p:transition>
    <p:fade/>
  </p:transition>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dirty="0"/>
              <a:t>Using P/Invoke</a:t>
            </a:r>
          </a:p>
        </p:txBody>
      </p:sp>
      <p:sp>
        <p:nvSpPr>
          <p:cNvPr id="582659" name="Rectangle 3"/>
          <p:cNvSpPr>
            <a:spLocks noGrp="1" noChangeArrowheads="1"/>
          </p:cNvSpPr>
          <p:nvPr>
            <p:ph idx="1"/>
          </p:nvPr>
        </p:nvSpPr>
        <p:spPr/>
        <p:txBody>
          <a:bodyPr>
            <a:normAutofit fontScale="92500" lnSpcReduction="10000"/>
          </a:bodyPr>
          <a:lstStyle/>
          <a:p>
            <a:pPr>
              <a:lnSpc>
                <a:spcPct val="80000"/>
              </a:lnSpc>
            </a:pPr>
            <a:r>
              <a:rPr lang="en-US" dirty="0"/>
              <a:t>Mark the method as </a:t>
            </a:r>
            <a:r>
              <a:rPr lang="en-US" dirty="0">
                <a:latin typeface="Consolas" pitchFamily="49" charset="0"/>
              </a:rPr>
              <a:t>public</a:t>
            </a:r>
            <a:r>
              <a:rPr lang="en-US" dirty="0"/>
              <a:t> </a:t>
            </a:r>
            <a:r>
              <a:rPr lang="en-US" dirty="0">
                <a:latin typeface="Consolas" pitchFamily="49" charset="0"/>
              </a:rPr>
              <a:t>extern</a:t>
            </a:r>
            <a:r>
              <a:rPr lang="en-US" dirty="0"/>
              <a:t> </a:t>
            </a:r>
            <a:r>
              <a:rPr lang="en-US" dirty="0">
                <a:latin typeface="Consolas" pitchFamily="49" charset="0"/>
              </a:rPr>
              <a:t>static</a:t>
            </a:r>
            <a:r>
              <a:rPr lang="en-US" dirty="0"/>
              <a:t> and use the </a:t>
            </a:r>
            <a:r>
              <a:rPr lang="en-US" sz="2800" b="1" dirty="0" err="1">
                <a:solidFill>
                  <a:srgbClr val="FF0000"/>
                </a:solidFill>
                <a:latin typeface="Consolas" pitchFamily="49" charset="0"/>
              </a:rPr>
              <a:t>DllImport</a:t>
            </a:r>
            <a:r>
              <a:rPr lang="en-US" sz="2800" dirty="0"/>
              <a:t> </a:t>
            </a:r>
            <a:r>
              <a:rPr lang="en-US" dirty="0"/>
              <a:t>pseudo-custom CLR attribute</a:t>
            </a:r>
          </a:p>
          <a:p>
            <a:pPr lvl="1">
              <a:lnSpc>
                <a:spcPct val="80000"/>
              </a:lnSpc>
            </a:pPr>
            <a:r>
              <a:rPr lang="en-US" dirty="0"/>
              <a:t>In the </a:t>
            </a:r>
            <a:r>
              <a:rPr lang="en-US" b="1" dirty="0" err="1">
                <a:solidFill>
                  <a:srgbClr val="FF0000"/>
                </a:solidFill>
                <a:latin typeface="Consolas" pitchFamily="49" charset="0"/>
                <a:ea typeface="+mn-ea"/>
                <a:cs typeface="+mn-cs"/>
              </a:rPr>
              <a:t>System.Runtime.InteropServices</a:t>
            </a:r>
            <a:r>
              <a:rPr lang="en-US" dirty="0">
                <a:solidFill>
                  <a:srgbClr val="FF0000"/>
                </a:solidFill>
                <a:latin typeface="Consolas" pitchFamily="49" charset="0"/>
              </a:rPr>
              <a:t> </a:t>
            </a:r>
            <a:r>
              <a:rPr lang="en-US" dirty="0"/>
              <a:t>namespace</a:t>
            </a:r>
          </a:p>
          <a:p>
            <a:pPr>
              <a:lnSpc>
                <a:spcPct val="80000"/>
              </a:lnSpc>
            </a:pPr>
            <a:r>
              <a:rPr lang="en-US" dirty="0"/>
              <a:t>Declare the function to be called in the target language syntax with special metadata attributes</a:t>
            </a:r>
          </a:p>
          <a:p>
            <a:pPr lvl="1">
              <a:lnSpc>
                <a:spcPct val="80000"/>
              </a:lnSpc>
            </a:pPr>
            <a:r>
              <a:rPr lang="en-US" dirty="0"/>
              <a:t>At least specify DLL path and function name</a:t>
            </a:r>
          </a:p>
          <a:p>
            <a:pPr lvl="1">
              <a:lnSpc>
                <a:spcPct val="80000"/>
              </a:lnSpc>
            </a:pPr>
            <a:r>
              <a:rPr lang="en-US" dirty="0"/>
              <a:t>May also specify other properties</a:t>
            </a:r>
          </a:p>
          <a:p>
            <a:pPr>
              <a:lnSpc>
                <a:spcPct val="80000"/>
              </a:lnSpc>
            </a:pPr>
            <a:r>
              <a:rPr lang="en-US" dirty="0"/>
              <a:t>P/Invoke will call the unmanaged functions </a:t>
            </a:r>
            <a:r>
              <a:rPr lang="en-US" sz="2800" b="1" dirty="0" err="1">
                <a:solidFill>
                  <a:srgbClr val="7030A0"/>
                </a:solidFill>
                <a:latin typeface="Consolas" pitchFamily="49" charset="0"/>
              </a:rPr>
              <a:t>LoadLibrary</a:t>
            </a:r>
            <a:r>
              <a:rPr lang="en-US" dirty="0"/>
              <a:t> and </a:t>
            </a:r>
            <a:r>
              <a:rPr lang="en-US" sz="2800" b="1" dirty="0" err="1">
                <a:solidFill>
                  <a:srgbClr val="7030A0"/>
                </a:solidFill>
                <a:latin typeface="Consolas" pitchFamily="49" charset="0"/>
              </a:rPr>
              <a:t>GetProcAddress</a:t>
            </a:r>
            <a:r>
              <a:rPr lang="en-US" dirty="0"/>
              <a:t> prior to invocation</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344</a:t>
            </a:fld>
            <a:endParaRPr lang="he-IL"/>
          </a:p>
        </p:txBody>
      </p:sp>
    </p:spTree>
  </p:cSld>
  <p:clrMapOvr>
    <a:masterClrMapping/>
  </p:clrMapOvr>
  <p:transition>
    <p:fade/>
  </p:transition>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r>
              <a:rPr lang="en-US" dirty="0"/>
              <a:t>P/Invoke Example</a:t>
            </a:r>
          </a:p>
        </p:txBody>
      </p:sp>
      <p:sp>
        <p:nvSpPr>
          <p:cNvPr id="583683" name="Rectangle 3"/>
          <p:cNvSpPr>
            <a:spLocks noGrp="1" noChangeArrowheads="1"/>
          </p:cNvSpPr>
          <p:nvPr>
            <p:ph idx="1"/>
          </p:nvPr>
        </p:nvSpPr>
        <p:spPr>
          <a:xfrm>
            <a:off x="457200" y="4005064"/>
            <a:ext cx="8229600" cy="2014737"/>
          </a:xfrm>
        </p:spPr>
        <p:txBody>
          <a:bodyPr>
            <a:normAutofit/>
          </a:bodyPr>
          <a:lstStyle/>
          <a:p>
            <a:r>
              <a:rPr lang="en-US" sz="3200" dirty="0"/>
              <a:t>Wrapper for the Kernel32.DLL function Sleep</a:t>
            </a:r>
          </a:p>
          <a:p>
            <a:r>
              <a:rPr lang="en-US" sz="3200" dirty="0"/>
              <a:t>Original prototype</a:t>
            </a:r>
          </a:p>
          <a:p>
            <a:pPr lvl="1"/>
            <a:r>
              <a:rPr lang="en-US" sz="2800" dirty="0">
                <a:latin typeface="Consolas" pitchFamily="49" charset="0"/>
              </a:rPr>
              <a:t>void Sleep(DWORD </a:t>
            </a:r>
            <a:r>
              <a:rPr lang="en-US" sz="2800" dirty="0" err="1">
                <a:latin typeface="Consolas" pitchFamily="49" charset="0"/>
              </a:rPr>
              <a:t>msec</a:t>
            </a:r>
            <a:r>
              <a:rPr lang="en-US" sz="2800" dirty="0">
                <a:latin typeface="Consolas" pitchFamily="49" charset="0"/>
              </a:rPr>
              <a:t>)</a:t>
            </a:r>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345</a:t>
            </a:fld>
            <a:endParaRPr lang="he-IL"/>
          </a:p>
        </p:txBody>
      </p:sp>
      <p:sp>
        <p:nvSpPr>
          <p:cNvPr id="7" name="Rectangle 6"/>
          <p:cNvSpPr>
            <a:spLocks noChangeArrowheads="1"/>
          </p:cNvSpPr>
          <p:nvPr/>
        </p:nvSpPr>
        <p:spPr bwMode="auto">
          <a:xfrm>
            <a:off x="500034" y="1214422"/>
            <a:ext cx="8001056" cy="2554545"/>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5760"/>
            <a:r>
              <a:rPr lang="en-US" sz="1600" dirty="0">
                <a:solidFill>
                  <a:srgbClr val="0000FF"/>
                </a:solidFill>
                <a:latin typeface="Consolas" pitchFamily="49" charset="0"/>
              </a:rPr>
              <a:t>using </a:t>
            </a:r>
            <a:r>
              <a:rPr lang="en-US" sz="1600" dirty="0" err="1">
                <a:solidFill>
                  <a:srgbClr val="010001"/>
                </a:solidFill>
                <a:latin typeface="Consolas" pitchFamily="49" charset="0"/>
              </a:rPr>
              <a:t>System.Runtime.InteropServices</a:t>
            </a:r>
            <a:r>
              <a:rPr lang="en-US" sz="1600" dirty="0">
                <a:solidFill>
                  <a:srgbClr val="010001"/>
                </a:solidFill>
                <a:latin typeface="Consolas" pitchFamily="49" charset="0"/>
              </a:rPr>
              <a:t>;</a:t>
            </a:r>
          </a:p>
          <a:p>
            <a:pPr defTabSz="365760"/>
            <a:endParaRPr lang="en-US" sz="1600" dirty="0">
              <a:solidFill>
                <a:srgbClr val="010001"/>
              </a:solidFill>
              <a:latin typeface="Consolas" pitchFamily="49" charset="0"/>
            </a:endParaRPr>
          </a:p>
          <a:p>
            <a:pPr defTabSz="365760"/>
            <a:r>
              <a:rPr lang="en-US" sz="1600" dirty="0">
                <a:solidFill>
                  <a:srgbClr val="0000FF"/>
                </a:solidFill>
                <a:latin typeface="Consolas" pitchFamily="49" charset="0"/>
              </a:rPr>
              <a:t>public class </a:t>
            </a:r>
            <a:r>
              <a:rPr lang="en-US" sz="1600" b="1" dirty="0">
                <a:solidFill>
                  <a:srgbClr val="0000FF"/>
                </a:solidFill>
                <a:latin typeface="Consolas" pitchFamily="49" charset="0"/>
              </a:rPr>
              <a:t>K32Wrapper {</a:t>
            </a:r>
          </a:p>
          <a:p>
            <a:pPr defTabSz="365760"/>
            <a:r>
              <a:rPr lang="en-US" sz="1600" dirty="0">
                <a:solidFill>
                  <a:srgbClr val="0000FF"/>
                </a:solidFill>
                <a:latin typeface="Consolas" pitchFamily="49" charset="0"/>
              </a:rPr>
              <a:t>	[ </a:t>
            </a:r>
            <a:r>
              <a:rPr lang="en-US" sz="1600" b="1" dirty="0" err="1">
                <a:solidFill>
                  <a:srgbClr val="0000FF"/>
                </a:solidFill>
                <a:latin typeface="Consolas" pitchFamily="49" charset="0"/>
              </a:rPr>
              <a:t>DllImport</a:t>
            </a:r>
            <a:r>
              <a:rPr lang="en-US" sz="1600" b="1" dirty="0">
                <a:solidFill>
                  <a:srgbClr val="0000FF"/>
                </a:solidFill>
                <a:latin typeface="Consolas" pitchFamily="49" charset="0"/>
              </a:rPr>
              <a:t>(</a:t>
            </a:r>
            <a:r>
              <a:rPr lang="en-US" sz="1600" b="1" dirty="0">
                <a:solidFill>
                  <a:srgbClr val="A31515"/>
                </a:solidFill>
                <a:latin typeface="Consolas" pitchFamily="49" charset="0"/>
              </a:rPr>
              <a:t>"kernel32.dll") ]</a:t>
            </a:r>
          </a:p>
          <a:p>
            <a:pPr defTabSz="365760"/>
            <a:r>
              <a:rPr lang="en-US" sz="1600" dirty="0">
                <a:solidFill>
                  <a:srgbClr val="A31515"/>
                </a:solidFill>
                <a:latin typeface="Consolas" pitchFamily="49" charset="0"/>
              </a:rPr>
              <a:t>	</a:t>
            </a:r>
            <a:r>
              <a:rPr lang="en-US" sz="1600" dirty="0">
                <a:solidFill>
                  <a:srgbClr val="0000FF"/>
                </a:solidFill>
                <a:latin typeface="Consolas" pitchFamily="49" charset="0"/>
              </a:rPr>
              <a:t>public extern static void </a:t>
            </a:r>
            <a:r>
              <a:rPr lang="en-US" sz="1600" dirty="0">
                <a:solidFill>
                  <a:srgbClr val="010001"/>
                </a:solidFill>
                <a:latin typeface="Consolas" pitchFamily="49" charset="0"/>
              </a:rPr>
              <a:t>Sleep(</a:t>
            </a:r>
            <a:r>
              <a:rPr lang="en-US" sz="1600" dirty="0" err="1">
                <a:solidFill>
                  <a:srgbClr val="0000FF"/>
                </a:solidFill>
                <a:latin typeface="Consolas" pitchFamily="49" charset="0"/>
              </a:rPr>
              <a:t>uint</a:t>
            </a:r>
            <a:r>
              <a:rPr lang="en-US" sz="1600" dirty="0">
                <a:solidFill>
                  <a:srgbClr val="0000FF"/>
                </a:solidFill>
                <a:latin typeface="Consolas" pitchFamily="49" charset="0"/>
              </a:rPr>
              <a:t> </a:t>
            </a:r>
            <a:r>
              <a:rPr lang="en-US" sz="1600" dirty="0" err="1">
                <a:solidFill>
                  <a:srgbClr val="010001"/>
                </a:solidFill>
                <a:latin typeface="Consolas" pitchFamily="49" charset="0"/>
              </a:rPr>
              <a:t>msec</a:t>
            </a:r>
            <a:r>
              <a:rPr lang="en-US" sz="1600" dirty="0">
                <a:solidFill>
                  <a:srgbClr val="010001"/>
                </a:solidFill>
                <a:latin typeface="Consolas" pitchFamily="49" charset="0"/>
              </a:rPr>
              <a:t>);</a:t>
            </a:r>
          </a:p>
          <a:p>
            <a:pPr defTabSz="365760"/>
            <a:endParaRPr lang="en-US" sz="1600" dirty="0">
              <a:solidFill>
                <a:srgbClr val="010001"/>
              </a:solidFill>
              <a:latin typeface="Consolas" pitchFamily="49" charset="0"/>
            </a:endParaRPr>
          </a:p>
          <a:p>
            <a:pPr defTabSz="365760"/>
            <a:r>
              <a:rPr lang="en-US" sz="1600" dirty="0">
                <a:solidFill>
                  <a:srgbClr val="010001"/>
                </a:solidFill>
                <a:latin typeface="Consolas" pitchFamily="49" charset="0"/>
              </a:rPr>
              <a:t>	</a:t>
            </a:r>
            <a:r>
              <a:rPr lang="en-US" sz="1600" dirty="0">
                <a:solidFill>
                  <a:srgbClr val="008000"/>
                </a:solidFill>
                <a:latin typeface="Consolas" pitchFamily="49" charset="0"/>
              </a:rPr>
              <a:t>// same thing</a:t>
            </a:r>
          </a:p>
          <a:p>
            <a:pPr defTabSz="365760"/>
            <a:r>
              <a:rPr lang="en-US" sz="1600" dirty="0">
                <a:solidFill>
                  <a:srgbClr val="008000"/>
                </a:solidFill>
                <a:latin typeface="Consolas" pitchFamily="49" charset="0"/>
              </a:rPr>
              <a:t>	[ </a:t>
            </a:r>
            <a:r>
              <a:rPr lang="en-US" sz="1600" b="1" dirty="0" err="1">
                <a:solidFill>
                  <a:srgbClr val="0000FF"/>
                </a:solidFill>
                <a:latin typeface="Consolas" pitchFamily="49" charset="0"/>
              </a:rPr>
              <a:t>DllImport</a:t>
            </a:r>
            <a:r>
              <a:rPr lang="en-US" sz="1600" b="1" dirty="0">
                <a:solidFill>
                  <a:srgbClr val="0000FF"/>
                </a:solidFill>
                <a:latin typeface="Consolas" pitchFamily="49" charset="0"/>
              </a:rPr>
              <a:t>(</a:t>
            </a:r>
            <a:r>
              <a:rPr lang="en-US" sz="1600" b="1" dirty="0">
                <a:solidFill>
                  <a:srgbClr val="A31515"/>
                </a:solidFill>
                <a:latin typeface="Consolas" pitchFamily="49" charset="0"/>
              </a:rPr>
              <a:t>"kernel32.dll", </a:t>
            </a:r>
            <a:r>
              <a:rPr lang="en-US" sz="1600" b="1" dirty="0" err="1">
                <a:solidFill>
                  <a:srgbClr val="010001"/>
                </a:solidFill>
                <a:latin typeface="Consolas" pitchFamily="49" charset="0"/>
              </a:rPr>
              <a:t>EntryPoint</a:t>
            </a:r>
            <a:r>
              <a:rPr lang="en-US" sz="1600" b="1" dirty="0">
                <a:solidFill>
                  <a:srgbClr val="010001"/>
                </a:solidFill>
                <a:latin typeface="Consolas" pitchFamily="49" charset="0"/>
              </a:rPr>
              <a:t> = </a:t>
            </a:r>
            <a:r>
              <a:rPr lang="en-US" sz="1600" b="1" dirty="0">
                <a:solidFill>
                  <a:srgbClr val="A31515"/>
                </a:solidFill>
                <a:latin typeface="Consolas" pitchFamily="49" charset="0"/>
              </a:rPr>
              <a:t>"Sleep") ]</a:t>
            </a:r>
          </a:p>
          <a:p>
            <a:pPr defTabSz="365760"/>
            <a:r>
              <a:rPr lang="en-US" sz="1600" dirty="0">
                <a:solidFill>
                  <a:srgbClr val="A31515"/>
                </a:solidFill>
                <a:latin typeface="Consolas" pitchFamily="49" charset="0"/>
              </a:rPr>
              <a:t>	</a:t>
            </a:r>
            <a:r>
              <a:rPr lang="en-US" sz="1600" dirty="0">
                <a:solidFill>
                  <a:srgbClr val="0000FF"/>
                </a:solidFill>
                <a:latin typeface="Consolas" pitchFamily="49" charset="0"/>
              </a:rPr>
              <a:t>public extern static void </a:t>
            </a:r>
            <a:r>
              <a:rPr lang="en-US" sz="1600" dirty="0">
                <a:solidFill>
                  <a:srgbClr val="010001"/>
                </a:solidFill>
                <a:latin typeface="Consolas" pitchFamily="49" charset="0"/>
              </a:rPr>
              <a:t>Doze(</a:t>
            </a:r>
            <a:r>
              <a:rPr lang="en-US" sz="1600" dirty="0" err="1">
                <a:solidFill>
                  <a:srgbClr val="0000FF"/>
                </a:solidFill>
                <a:latin typeface="Consolas" pitchFamily="49" charset="0"/>
              </a:rPr>
              <a:t>uint</a:t>
            </a:r>
            <a:r>
              <a:rPr lang="en-US" sz="1600" dirty="0">
                <a:solidFill>
                  <a:srgbClr val="0000FF"/>
                </a:solidFill>
                <a:latin typeface="Consolas" pitchFamily="49" charset="0"/>
              </a:rPr>
              <a:t> </a:t>
            </a:r>
            <a:r>
              <a:rPr lang="en-US" sz="1600" dirty="0" err="1">
                <a:solidFill>
                  <a:srgbClr val="010001"/>
                </a:solidFill>
                <a:latin typeface="Consolas" pitchFamily="49" charset="0"/>
              </a:rPr>
              <a:t>msec</a:t>
            </a:r>
            <a:r>
              <a:rPr lang="en-US" sz="1600" dirty="0">
                <a:solidFill>
                  <a:srgbClr val="010001"/>
                </a:solidFill>
                <a:latin typeface="Consolas" pitchFamily="49" charset="0"/>
              </a:rPr>
              <a:t>);</a:t>
            </a:r>
          </a:p>
          <a:p>
            <a:pPr defTabSz="365760"/>
            <a:r>
              <a:rPr lang="en-US" sz="1600" dirty="0">
                <a:solidFill>
                  <a:srgbClr val="010001"/>
                </a:solidFill>
                <a:latin typeface="Consolas" pitchFamily="49" charset="0"/>
              </a:rPr>
              <a:t>}</a:t>
            </a:r>
          </a:p>
        </p:txBody>
      </p:sp>
    </p:spTree>
  </p:cSld>
  <p:clrMapOvr>
    <a:masterClrMapping/>
  </p:clrMapOvr>
  <p:transition>
    <p:fade/>
  </p:transition>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itchFamily="49" charset="0"/>
              </a:rPr>
              <a:t>DllImport</a:t>
            </a:r>
            <a:r>
              <a:rPr lang="en-US" dirty="0"/>
              <a:t> Attribute Parameters</a:t>
            </a:r>
            <a:endParaRPr lang="he-IL" dirty="0"/>
          </a:p>
        </p:txBody>
      </p:sp>
      <p:graphicFrame>
        <p:nvGraphicFramePr>
          <p:cNvPr id="4" name="Group 222"/>
          <p:cNvGraphicFramePr>
            <a:graphicFrameLocks noGrp="1"/>
          </p:cNvGraphicFramePr>
          <p:nvPr>
            <p:ph idx="1"/>
            <p:extLst>
              <p:ext uri="{D42A27DB-BD31-4B8C-83A1-F6EECF244321}">
                <p14:modId xmlns:p14="http://schemas.microsoft.com/office/powerpoint/2010/main" val="3315777743"/>
              </p:ext>
            </p:extLst>
          </p:nvPr>
        </p:nvGraphicFramePr>
        <p:xfrm>
          <a:off x="457200" y="1447800"/>
          <a:ext cx="8229600" cy="4572000"/>
        </p:xfrm>
        <a:graphic>
          <a:graphicData uri="http://schemas.openxmlformats.org/drawingml/2006/table">
            <a:tbl>
              <a:tblPr firstRow="1" firstCol="1">
                <a:tableStyleId>{5C22544A-7EE6-4342-B048-85BDC9FD1C3A}</a:tableStyleId>
              </a:tblPr>
              <a:tblGrid>
                <a:gridCol w="1847850">
                  <a:extLst>
                    <a:ext uri="{9D8B030D-6E8A-4147-A177-3AD203B41FA5}">
                      <a16:colId xmlns:a16="http://schemas.microsoft.com/office/drawing/2014/main" val="20000"/>
                    </a:ext>
                  </a:extLst>
                </a:gridCol>
                <a:gridCol w="1974850">
                  <a:extLst>
                    <a:ext uri="{9D8B030D-6E8A-4147-A177-3AD203B41FA5}">
                      <a16:colId xmlns:a16="http://schemas.microsoft.com/office/drawing/2014/main" val="20001"/>
                    </a:ext>
                  </a:extLst>
                </a:gridCol>
                <a:gridCol w="2852738">
                  <a:extLst>
                    <a:ext uri="{9D8B030D-6E8A-4147-A177-3AD203B41FA5}">
                      <a16:colId xmlns:a16="http://schemas.microsoft.com/office/drawing/2014/main" val="20002"/>
                    </a:ext>
                  </a:extLst>
                </a:gridCol>
                <a:gridCol w="1554162">
                  <a:extLst>
                    <a:ext uri="{9D8B030D-6E8A-4147-A177-3AD203B41FA5}">
                      <a16:colId xmlns:a16="http://schemas.microsoft.com/office/drawing/2014/main" val="20003"/>
                    </a:ext>
                  </a:extLst>
                </a:gridCol>
              </a:tblGrid>
              <a:tr h="571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Parameter Name</a:t>
                      </a:r>
                      <a:endParaRPr kumimoji="0" lang="en-US" sz="1600" b="0" i="0" u="none" strike="noStrike" cap="none" normalizeH="0" baseline="0" dirty="0">
                        <a:ln>
                          <a:noFill/>
                        </a:ln>
                        <a:solidFill>
                          <a:schemeClr val="tx1"/>
                        </a:solidFill>
                        <a:effectLst/>
                        <a:latin typeface="Arial"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Type</a:t>
                      </a:r>
                      <a:endParaRPr kumimoji="0" lang="en-US" sz="1600" b="0" i="0" u="none" strike="noStrike" cap="none" normalizeH="0" baseline="0">
                        <a:ln>
                          <a:noFill/>
                        </a:ln>
                        <a:solidFill>
                          <a:schemeClr val="tx1"/>
                        </a:solidFill>
                        <a:effectLst/>
                        <a:latin typeface="Arial"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Description</a:t>
                      </a:r>
                      <a:endParaRPr kumimoji="0" lang="en-US" sz="1600" b="0" i="0" u="none" strike="noStrike" cap="none" normalizeH="0" baseline="0">
                        <a:ln>
                          <a:noFill/>
                        </a:ln>
                        <a:solidFill>
                          <a:schemeClr val="tx1"/>
                        </a:solidFill>
                        <a:effectLst/>
                        <a:latin typeface="Arial"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Default</a:t>
                      </a:r>
                      <a:endParaRPr kumimoji="0" lang="en-US" sz="1600" b="0" i="0" u="none" strike="noStrike" cap="none" normalizeH="0" baseline="0" dirty="0">
                        <a:ln>
                          <a:noFill/>
                        </a:ln>
                        <a:solidFill>
                          <a:schemeClr val="tx1"/>
                        </a:solidFill>
                        <a:effectLst/>
                        <a:latin typeface="Arial"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71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Value</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System.String</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Path for </a:t>
                      </a:r>
                      <a:r>
                        <a:rPr kumimoji="0" lang="en-US" sz="1600" u="none" strike="noStrike" cap="none" normalizeH="0" baseline="0" dirty="0" err="1">
                          <a:ln>
                            <a:noFill/>
                          </a:ln>
                          <a:effectLst/>
                        </a:rPr>
                        <a:t>LoadLibrary</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&lt;mandatory&gt;</a:t>
                      </a:r>
                      <a:endParaRPr kumimoji="0" lang="en-US" sz="1600" b="1" i="0" u="none" strike="noStrike" cap="none" normalizeH="0" baseline="0" dirty="0">
                        <a:ln>
                          <a:noFill/>
                        </a:ln>
                        <a:solidFill>
                          <a:schemeClr val="bg2"/>
                        </a:solidFill>
                        <a:effectLst/>
                        <a:latin typeface="Arial"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1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EntryPoint</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System.String</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Symbol for </a:t>
                      </a:r>
                      <a:r>
                        <a:rPr kumimoji="0" lang="en-US" sz="1600" u="none" strike="noStrike" cap="none" normalizeH="0" baseline="0" dirty="0" err="1">
                          <a:ln>
                            <a:noFill/>
                          </a:ln>
                          <a:effectLst/>
                        </a:rPr>
                        <a:t>GetProcAddress</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&lt;methodname&gt;</a:t>
                      </a:r>
                      <a:endParaRPr kumimoji="0" lang="en-US" sz="1600" b="1" i="0" u="none" strike="noStrike" cap="none" normalizeH="0" baseline="0">
                        <a:ln>
                          <a:noFill/>
                        </a:ln>
                        <a:solidFill>
                          <a:schemeClr val="bg2"/>
                        </a:solidFill>
                        <a:effectLst/>
                        <a:latin typeface="Arial"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71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CallingConvention</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CallingConvention</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Stack cleanup/order</a:t>
                      </a:r>
                      <a:endParaRPr kumimoji="0" lang="en-US" sz="1600" b="1" i="0" u="none" strike="noStrike" cap="none" normalizeH="0" baseline="0">
                        <a:ln>
                          <a:noFill/>
                        </a:ln>
                        <a:solidFill>
                          <a:schemeClr val="bg2"/>
                        </a:solidFill>
                        <a:effectLst/>
                        <a:latin typeface="Arial"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__</a:t>
                      </a:r>
                      <a:r>
                        <a:rPr kumimoji="0" lang="en-US" sz="1600" u="none" strike="noStrike" cap="none" normalizeH="0" baseline="0" dirty="0" err="1">
                          <a:ln>
                            <a:noFill/>
                          </a:ln>
                          <a:effectLst/>
                        </a:rPr>
                        <a:t>stdcall</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71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CharSet</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CharSet</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WCHAR/CHAR/TCHAR</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Ansi</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71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ExactSpelling</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System.Boolean</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Don't look for name with A/W</a:t>
                      </a:r>
                      <a:endParaRPr kumimoji="0" lang="en-US" sz="1600" b="1" i="0" u="none" strike="noStrike" cap="none" normalizeH="0" baseline="0">
                        <a:ln>
                          <a:noFill/>
                        </a:ln>
                        <a:solidFill>
                          <a:schemeClr val="bg2"/>
                        </a:solidFill>
                        <a:effectLst/>
                        <a:latin typeface="Arial"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false</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71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PreserveSig</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System.Boolean</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Don't treat as [out, </a:t>
                      </a:r>
                      <a:r>
                        <a:rPr kumimoji="0" lang="en-US" sz="1600" u="none" strike="noStrike" cap="none" normalizeH="0" baseline="0" dirty="0" err="1">
                          <a:ln>
                            <a:noFill/>
                          </a:ln>
                          <a:effectLst/>
                        </a:rPr>
                        <a:t>retval</a:t>
                      </a:r>
                      <a:r>
                        <a:rPr kumimoji="0" lang="en-US" sz="1600" u="none" strike="noStrike" cap="none" normalizeH="0" baseline="0" dirty="0">
                          <a:ln>
                            <a:noFill/>
                          </a:ln>
                          <a:effectLst/>
                        </a:rPr>
                        <a:t>]</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true</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71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SetLastError</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System.Boolean</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GetLastError</a:t>
                      </a:r>
                      <a:r>
                        <a:rPr kumimoji="0" lang="en-US" sz="1600" u="none" strike="noStrike" cap="none" normalizeH="0" baseline="0" dirty="0">
                          <a:ln>
                            <a:noFill/>
                          </a:ln>
                          <a:effectLst/>
                        </a:rPr>
                        <a:t> valid for call</a:t>
                      </a:r>
                      <a:endParaRPr kumimoji="0" lang="en-US" sz="1600" b="1" i="0" u="none" strike="noStrike" cap="none" normalizeH="0" baseline="0" dirty="0">
                        <a:ln>
                          <a:noFill/>
                        </a:ln>
                        <a:solidFill>
                          <a:schemeClr val="bg2"/>
                        </a:solidFill>
                        <a:effectLst/>
                        <a:latin typeface="Arial"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false</a:t>
                      </a:r>
                      <a:endParaRPr kumimoji="0" lang="en-US" sz="1600" b="1" i="0" u="none" strike="noStrike" cap="none" normalizeH="0" baseline="0" dirty="0">
                        <a:ln>
                          <a:noFill/>
                        </a:ln>
                        <a:solidFill>
                          <a:schemeClr val="bg2"/>
                        </a:solidFill>
                        <a:effectLst/>
                        <a:latin typeface="Consolas" pitchFamily="49"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346</a:t>
            </a:fld>
            <a:endParaRPr lang="he-IL"/>
          </a:p>
        </p:txBody>
      </p:sp>
    </p:spTree>
  </p:cSld>
  <p:clrMapOvr>
    <a:masterClrMapping/>
  </p:clrMapOvr>
  <p:transition>
    <p:fade/>
  </p:transition>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en-US"/>
              <a:t>Finding Entry Points</a:t>
            </a:r>
          </a:p>
        </p:txBody>
      </p:sp>
      <p:sp>
        <p:nvSpPr>
          <p:cNvPr id="586755" name="Rectangle 3"/>
          <p:cNvSpPr>
            <a:spLocks noGrp="1" noChangeArrowheads="1"/>
          </p:cNvSpPr>
          <p:nvPr>
            <p:ph idx="1"/>
          </p:nvPr>
        </p:nvSpPr>
        <p:spPr/>
        <p:txBody>
          <a:bodyPr>
            <a:normAutofit fontScale="92500" lnSpcReduction="10000"/>
          </a:bodyPr>
          <a:lstStyle/>
          <a:p>
            <a:r>
              <a:rPr lang="en-US" sz="3500" b="1" dirty="0" err="1">
                <a:solidFill>
                  <a:srgbClr val="0E22BA"/>
                </a:solidFill>
                <a:latin typeface="Consolas" pitchFamily="49" charset="0"/>
              </a:rPr>
              <a:t>ExactSpelling</a:t>
            </a:r>
            <a:endParaRPr lang="en-US" sz="2400" b="1" dirty="0">
              <a:solidFill>
                <a:srgbClr val="0E22BA"/>
              </a:solidFill>
              <a:latin typeface="Consolas" pitchFamily="49" charset="0"/>
            </a:endParaRPr>
          </a:p>
          <a:p>
            <a:pPr lvl="1"/>
            <a:r>
              <a:rPr lang="en-US" dirty="0"/>
              <a:t>If not specified, the P/Invoke engine will try several possibilities to locate the symbol, including adding “A” or “W” to the base name</a:t>
            </a:r>
          </a:p>
          <a:p>
            <a:pPr lvl="1"/>
            <a:r>
              <a:rPr lang="en-US" dirty="0"/>
              <a:t>If specified, the engine will skip these heuristics</a:t>
            </a:r>
          </a:p>
          <a:p>
            <a:pPr lvl="1"/>
            <a:r>
              <a:rPr lang="en-US" dirty="0"/>
              <a:t>If still not found, will try to mangles the name with the </a:t>
            </a:r>
            <a:r>
              <a:rPr lang="en-US" sz="2400" b="1" dirty="0" err="1">
                <a:solidFill>
                  <a:srgbClr val="0070C0"/>
                </a:solidFill>
                <a:latin typeface="Consolas" pitchFamily="49" charset="0"/>
              </a:rPr>
              <a:t>stdcall</a:t>
            </a:r>
            <a:r>
              <a:rPr lang="en-US" dirty="0"/>
              <a:t> calling convention (e.g. </a:t>
            </a:r>
            <a:r>
              <a:rPr lang="en-US" dirty="0">
                <a:latin typeface="Consolas" pitchFamily="49" charset="0"/>
              </a:rPr>
              <a:t>Sleep</a:t>
            </a:r>
            <a:r>
              <a:rPr lang="en-US" dirty="0"/>
              <a:t> will be searched using </a:t>
            </a:r>
            <a:r>
              <a:rPr lang="en-US" dirty="0">
                <a:latin typeface="Consolas" pitchFamily="49" charset="0"/>
              </a:rPr>
              <a:t>_Sleep@4</a:t>
            </a:r>
            <a:r>
              <a:rPr lang="en-US" dirty="0"/>
              <a:t>)</a:t>
            </a:r>
          </a:p>
          <a:p>
            <a:r>
              <a:rPr lang="en-US" sz="3500" b="1" dirty="0" err="1">
                <a:solidFill>
                  <a:srgbClr val="0E22BA"/>
                </a:solidFill>
                <a:latin typeface="Consolas" pitchFamily="49" charset="0"/>
              </a:rPr>
              <a:t>CallingConvention</a:t>
            </a:r>
            <a:endParaRPr lang="en-US" sz="2400" b="1" dirty="0">
              <a:solidFill>
                <a:srgbClr val="0E22BA"/>
              </a:solidFill>
              <a:latin typeface="Consolas" pitchFamily="49" charset="0"/>
            </a:endParaRPr>
          </a:p>
          <a:p>
            <a:pPr lvl="1"/>
            <a:r>
              <a:rPr lang="en-US" dirty="0"/>
              <a:t>May specify the exact calling convention desired</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347</a:t>
            </a:fld>
            <a:endParaRPr lang="he-IL"/>
          </a:p>
        </p:txBody>
      </p:sp>
    </p:spTree>
  </p:cSld>
  <p:clrMapOvr>
    <a:masterClrMapping/>
  </p:clrMapOvr>
  <p:transition>
    <p:fade/>
  </p:transition>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en-US"/>
              <a:t>Handling Win32 Errors</a:t>
            </a:r>
          </a:p>
        </p:txBody>
      </p:sp>
      <p:sp>
        <p:nvSpPr>
          <p:cNvPr id="587779" name="Rectangle 3"/>
          <p:cNvSpPr>
            <a:spLocks noGrp="1" noChangeArrowheads="1"/>
          </p:cNvSpPr>
          <p:nvPr>
            <p:ph idx="1"/>
          </p:nvPr>
        </p:nvSpPr>
        <p:spPr>
          <a:xfrm>
            <a:off x="457200" y="1124743"/>
            <a:ext cx="8229600" cy="2088233"/>
          </a:xfrm>
        </p:spPr>
        <p:txBody>
          <a:bodyPr>
            <a:normAutofit lnSpcReduction="10000"/>
          </a:bodyPr>
          <a:lstStyle/>
          <a:p>
            <a:pPr>
              <a:lnSpc>
                <a:spcPct val="80000"/>
              </a:lnSpc>
            </a:pPr>
            <a:r>
              <a:rPr lang="en-US" sz="2800" dirty="0"/>
              <a:t>Win32 calls may return errors</a:t>
            </a:r>
          </a:p>
          <a:p>
            <a:pPr lvl="1">
              <a:lnSpc>
                <a:spcPct val="80000"/>
              </a:lnSpc>
            </a:pPr>
            <a:r>
              <a:rPr lang="en-US" sz="2400" dirty="0"/>
              <a:t>Unmanaged code calls </a:t>
            </a:r>
            <a:r>
              <a:rPr lang="en-US" sz="2400" b="1" dirty="0" err="1">
                <a:latin typeface="Consolas" pitchFamily="49" charset="0"/>
              </a:rPr>
              <a:t>GetLastError</a:t>
            </a:r>
            <a:r>
              <a:rPr lang="en-US" sz="2400" dirty="0"/>
              <a:t> to retrieve</a:t>
            </a:r>
          </a:p>
          <a:p>
            <a:pPr lvl="1">
              <a:lnSpc>
                <a:spcPct val="80000"/>
              </a:lnSpc>
            </a:pPr>
            <a:r>
              <a:rPr lang="en-US" sz="2400" dirty="0"/>
              <a:t>Use the </a:t>
            </a:r>
            <a:r>
              <a:rPr lang="en-US" sz="2400" b="1" dirty="0" err="1">
                <a:solidFill>
                  <a:srgbClr val="C00000"/>
                </a:solidFill>
                <a:latin typeface="Consolas" pitchFamily="49" charset="0"/>
              </a:rPr>
              <a:t>SetLastError</a:t>
            </a:r>
            <a:r>
              <a:rPr lang="en-US" sz="2400" dirty="0"/>
              <a:t> with true to get back the error code</a:t>
            </a:r>
          </a:p>
          <a:p>
            <a:pPr lvl="2">
              <a:lnSpc>
                <a:spcPct val="80000"/>
              </a:lnSpc>
            </a:pPr>
            <a:r>
              <a:rPr lang="en-US" sz="2000" dirty="0"/>
              <a:t>Using the </a:t>
            </a:r>
            <a:r>
              <a:rPr lang="en-US" sz="2000" b="1" dirty="0">
                <a:solidFill>
                  <a:srgbClr val="7030A0"/>
                </a:solidFill>
                <a:latin typeface="Consolas" pitchFamily="49" charset="0"/>
              </a:rPr>
              <a:t>Marshal.GetLastWin32Error</a:t>
            </a:r>
            <a:r>
              <a:rPr lang="en-US" sz="2000" dirty="0"/>
              <a:t> static method</a:t>
            </a:r>
          </a:p>
          <a:p>
            <a:pPr lvl="1">
              <a:lnSpc>
                <a:spcPct val="80000"/>
              </a:lnSpc>
            </a:pPr>
            <a:r>
              <a:rPr lang="en-US" sz="2400" dirty="0"/>
              <a:t>If not used, the Win32 error code will not be preserved</a:t>
            </a:r>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348</a:t>
            </a:fld>
            <a:endParaRPr lang="he-IL"/>
          </a:p>
        </p:txBody>
      </p:sp>
      <p:sp>
        <p:nvSpPr>
          <p:cNvPr id="7" name="Rectangle 6"/>
          <p:cNvSpPr>
            <a:spLocks noChangeArrowheads="1"/>
          </p:cNvSpPr>
          <p:nvPr/>
        </p:nvSpPr>
        <p:spPr bwMode="auto">
          <a:xfrm>
            <a:off x="428596" y="3088119"/>
            <a:ext cx="8215370" cy="3293209"/>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5760"/>
            <a:r>
              <a:rPr lang="en-US" sz="1600" dirty="0">
                <a:solidFill>
                  <a:srgbClr val="0000FF"/>
                </a:solidFill>
                <a:latin typeface="Consolas" pitchFamily="49" charset="0"/>
              </a:rPr>
              <a:t>using </a:t>
            </a:r>
            <a:r>
              <a:rPr lang="en-US" sz="1600" dirty="0">
                <a:solidFill>
                  <a:srgbClr val="010001"/>
                </a:solidFill>
                <a:latin typeface="Consolas" pitchFamily="49" charset="0"/>
              </a:rPr>
              <a:t>System;</a:t>
            </a:r>
          </a:p>
          <a:p>
            <a:pPr defTabSz="365760"/>
            <a:r>
              <a:rPr lang="en-US" sz="1600" dirty="0">
                <a:solidFill>
                  <a:srgbClr val="0000FF"/>
                </a:solidFill>
                <a:latin typeface="Consolas" pitchFamily="49" charset="0"/>
              </a:rPr>
              <a:t>using </a:t>
            </a:r>
            <a:r>
              <a:rPr lang="en-US" sz="1600" dirty="0" err="1">
                <a:solidFill>
                  <a:srgbClr val="010001"/>
                </a:solidFill>
                <a:latin typeface="Consolas" pitchFamily="49" charset="0"/>
              </a:rPr>
              <a:t>System.Runtime.InteropServices</a:t>
            </a:r>
            <a:r>
              <a:rPr lang="en-US" sz="1600" dirty="0">
                <a:solidFill>
                  <a:srgbClr val="010001"/>
                </a:solidFill>
                <a:latin typeface="Consolas" pitchFamily="49" charset="0"/>
              </a:rPr>
              <a:t>;</a:t>
            </a:r>
          </a:p>
          <a:p>
            <a:pPr defTabSz="365760"/>
            <a:endParaRPr lang="en-US" sz="1600" dirty="0">
              <a:solidFill>
                <a:srgbClr val="010001"/>
              </a:solidFill>
              <a:latin typeface="Consolas" pitchFamily="49" charset="0"/>
            </a:endParaRPr>
          </a:p>
          <a:p>
            <a:pPr defTabSz="365760"/>
            <a:r>
              <a:rPr lang="en-US" sz="1600" dirty="0">
                <a:solidFill>
                  <a:srgbClr val="0000FF"/>
                </a:solidFill>
                <a:latin typeface="Consolas" pitchFamily="49" charset="0"/>
              </a:rPr>
              <a:t>sealed class </a:t>
            </a:r>
            <a:r>
              <a:rPr lang="en-US" sz="1600" b="1" dirty="0">
                <a:solidFill>
                  <a:srgbClr val="0000FF"/>
                </a:solidFill>
                <a:latin typeface="Consolas" pitchFamily="49" charset="0"/>
              </a:rPr>
              <a:t>App {</a:t>
            </a:r>
          </a:p>
          <a:p>
            <a:pPr defTabSz="365760"/>
            <a:r>
              <a:rPr lang="en-US" sz="1600" dirty="0">
                <a:solidFill>
                  <a:srgbClr val="0000FF"/>
                </a:solidFill>
                <a:latin typeface="Consolas" pitchFamily="49" charset="0"/>
              </a:rPr>
              <a:t>	[ </a:t>
            </a:r>
            <a:r>
              <a:rPr lang="en-US" sz="1600" b="1" dirty="0" err="1">
                <a:solidFill>
                  <a:srgbClr val="0000FF"/>
                </a:solidFill>
                <a:latin typeface="Consolas" pitchFamily="49" charset="0"/>
              </a:rPr>
              <a:t>DllImport</a:t>
            </a:r>
            <a:r>
              <a:rPr lang="en-US" sz="1600" b="1" dirty="0">
                <a:solidFill>
                  <a:srgbClr val="0000FF"/>
                </a:solidFill>
                <a:latin typeface="Consolas" pitchFamily="49" charset="0"/>
              </a:rPr>
              <a:t>(</a:t>
            </a:r>
            <a:r>
              <a:rPr lang="en-US" sz="1600" b="1" dirty="0">
                <a:solidFill>
                  <a:srgbClr val="A31515"/>
                </a:solidFill>
                <a:latin typeface="Consolas" pitchFamily="49" charset="0"/>
              </a:rPr>
              <a:t>"kernel32.dll", </a:t>
            </a:r>
            <a:r>
              <a:rPr lang="en-US" sz="1600" b="1" dirty="0" err="1">
                <a:solidFill>
                  <a:srgbClr val="010001"/>
                </a:solidFill>
                <a:latin typeface="Consolas" pitchFamily="49" charset="0"/>
              </a:rPr>
              <a:t>SetLastError</a:t>
            </a:r>
            <a:r>
              <a:rPr lang="en-US" sz="1600" b="1" dirty="0">
                <a:solidFill>
                  <a:srgbClr val="010001"/>
                </a:solidFill>
                <a:latin typeface="Consolas" pitchFamily="49" charset="0"/>
              </a:rPr>
              <a:t> = </a:t>
            </a:r>
            <a:r>
              <a:rPr lang="en-US" sz="1600" b="1" dirty="0">
                <a:solidFill>
                  <a:srgbClr val="0000FF"/>
                </a:solidFill>
                <a:latin typeface="Consolas" pitchFamily="49" charset="0"/>
              </a:rPr>
              <a:t>true) ]</a:t>
            </a:r>
          </a:p>
          <a:p>
            <a:pPr defTabSz="365760"/>
            <a:r>
              <a:rPr lang="en-US" sz="1600" dirty="0">
                <a:solidFill>
                  <a:srgbClr val="0000FF"/>
                </a:solidFill>
                <a:latin typeface="Consolas" pitchFamily="49" charset="0"/>
              </a:rPr>
              <a:t>	static extern </a:t>
            </a:r>
            <a:r>
              <a:rPr lang="en-US" sz="1600" dirty="0" err="1">
                <a:solidFill>
                  <a:srgbClr val="0000FF"/>
                </a:solidFill>
                <a:latin typeface="Consolas" pitchFamily="49" charset="0"/>
              </a:rPr>
              <a:t>bool</a:t>
            </a:r>
            <a:r>
              <a:rPr lang="en-US" sz="1600" dirty="0">
                <a:solidFill>
                  <a:srgbClr val="0000FF"/>
                </a:solidFill>
                <a:latin typeface="Consolas" pitchFamily="49" charset="0"/>
              </a:rPr>
              <a:t> </a:t>
            </a:r>
            <a:r>
              <a:rPr lang="en-US" sz="1600" dirty="0" err="1">
                <a:solidFill>
                  <a:srgbClr val="010001"/>
                </a:solidFill>
                <a:latin typeface="Consolas" pitchFamily="49" charset="0"/>
              </a:rPr>
              <a:t>CloseHandle</a:t>
            </a:r>
            <a:r>
              <a:rPr lang="en-US" sz="1600" dirty="0">
                <a:solidFill>
                  <a:srgbClr val="010001"/>
                </a:solidFill>
                <a:latin typeface="Consolas" pitchFamily="49" charset="0"/>
              </a:rPr>
              <a:t>(</a:t>
            </a:r>
            <a:r>
              <a:rPr lang="en-US" sz="1600" dirty="0" err="1">
                <a:solidFill>
                  <a:srgbClr val="2B91AF"/>
                </a:solidFill>
                <a:latin typeface="Consolas" pitchFamily="49" charset="0"/>
              </a:rPr>
              <a:t>IntPtr</a:t>
            </a:r>
            <a:r>
              <a:rPr lang="en-US" sz="1600" dirty="0">
                <a:solidFill>
                  <a:srgbClr val="2B91AF"/>
                </a:solidFill>
                <a:latin typeface="Consolas" pitchFamily="49" charset="0"/>
              </a:rPr>
              <a:t> </a:t>
            </a:r>
            <a:r>
              <a:rPr lang="en-US" sz="1600" dirty="0">
                <a:solidFill>
                  <a:srgbClr val="010001"/>
                </a:solidFill>
                <a:latin typeface="Consolas" pitchFamily="49" charset="0"/>
              </a:rPr>
              <a:t>handle);</a:t>
            </a:r>
          </a:p>
          <a:p>
            <a:pPr defTabSz="365760"/>
            <a:endParaRPr lang="en-US" sz="1600" dirty="0">
              <a:solidFill>
                <a:srgbClr val="010001"/>
              </a:solidFill>
              <a:latin typeface="Consolas" pitchFamily="49" charset="0"/>
            </a:endParaRPr>
          </a:p>
          <a:p>
            <a:pPr defTabSz="365760"/>
            <a:r>
              <a:rPr lang="en-US" sz="1600" dirty="0">
                <a:solidFill>
                  <a:srgbClr val="010001"/>
                </a:solidFill>
                <a:latin typeface="Consolas" pitchFamily="49" charset="0"/>
              </a:rPr>
              <a:t>	</a:t>
            </a:r>
            <a:r>
              <a:rPr lang="en-US" sz="1600" dirty="0">
                <a:solidFill>
                  <a:srgbClr val="0000FF"/>
                </a:solidFill>
                <a:latin typeface="Consolas" pitchFamily="49" charset="0"/>
              </a:rPr>
              <a:t>static void </a:t>
            </a:r>
            <a:r>
              <a:rPr lang="en-US" sz="1600" dirty="0">
                <a:solidFill>
                  <a:srgbClr val="010001"/>
                </a:solidFill>
                <a:latin typeface="Consolas" pitchFamily="49" charset="0"/>
              </a:rPr>
              <a:t>Main() {</a:t>
            </a:r>
          </a:p>
          <a:p>
            <a:pPr defTabSz="365760"/>
            <a:r>
              <a:rPr lang="en-US" sz="1600" dirty="0">
                <a:solidFill>
                  <a:srgbClr val="010001"/>
                </a:solidFill>
                <a:latin typeface="Consolas" pitchFamily="49" charset="0"/>
              </a:rPr>
              <a:t>		</a:t>
            </a:r>
            <a:r>
              <a:rPr lang="en-US" sz="1600" dirty="0">
                <a:solidFill>
                  <a:srgbClr val="0000FF"/>
                </a:solidFill>
                <a:latin typeface="Consolas" pitchFamily="49" charset="0"/>
              </a:rPr>
              <a:t>if(!</a:t>
            </a:r>
            <a:r>
              <a:rPr lang="en-US" sz="1600" dirty="0" err="1">
                <a:solidFill>
                  <a:srgbClr val="010001"/>
                </a:solidFill>
                <a:latin typeface="Consolas" pitchFamily="49" charset="0"/>
              </a:rPr>
              <a:t>CloseHandle</a:t>
            </a:r>
            <a:r>
              <a:rPr lang="en-US" sz="1600" dirty="0">
                <a:solidFill>
                  <a:srgbClr val="010001"/>
                </a:solidFill>
                <a:latin typeface="Consolas" pitchFamily="49" charset="0"/>
              </a:rPr>
              <a:t>(</a:t>
            </a:r>
            <a:r>
              <a:rPr lang="en-US" sz="1600" dirty="0" err="1">
                <a:solidFill>
                  <a:srgbClr val="2B91AF"/>
                </a:solidFill>
                <a:latin typeface="Consolas" pitchFamily="49" charset="0"/>
              </a:rPr>
              <a:t>IntPtr.</a:t>
            </a:r>
            <a:r>
              <a:rPr lang="en-US" sz="1600" dirty="0" err="1">
                <a:solidFill>
                  <a:srgbClr val="010001"/>
                </a:solidFill>
                <a:latin typeface="Consolas" pitchFamily="49" charset="0"/>
              </a:rPr>
              <a:t>Zero</a:t>
            </a:r>
            <a:r>
              <a:rPr lang="en-US" sz="1600" dirty="0">
                <a:solidFill>
                  <a:srgbClr val="010001"/>
                </a:solidFill>
                <a:latin typeface="Consolas" pitchFamily="49" charset="0"/>
              </a:rPr>
              <a:t>))</a:t>
            </a:r>
          </a:p>
          <a:p>
            <a:pPr defTabSz="365760"/>
            <a:r>
              <a:rPr lang="en-US" sz="1600" dirty="0">
                <a:solidFill>
                  <a:srgbClr val="010001"/>
                </a:solidFill>
                <a:latin typeface="Consolas" pitchFamily="49" charset="0"/>
              </a:rPr>
              <a:t>			</a:t>
            </a:r>
            <a:r>
              <a:rPr lang="en-US" sz="1600" b="1" dirty="0" err="1">
                <a:solidFill>
                  <a:srgbClr val="0000FF"/>
                </a:solidFill>
                <a:latin typeface="Consolas" pitchFamily="49" charset="0"/>
              </a:rPr>
              <a:t>Console.</a:t>
            </a:r>
            <a:r>
              <a:rPr lang="en-US" sz="1600" b="1" dirty="0" err="1">
                <a:solidFill>
                  <a:srgbClr val="010001"/>
                </a:solidFill>
                <a:latin typeface="Consolas" pitchFamily="49" charset="0"/>
              </a:rPr>
              <a:t>WriteLine</a:t>
            </a:r>
            <a:r>
              <a:rPr lang="en-US" sz="1600" b="1" dirty="0">
                <a:solidFill>
                  <a:srgbClr val="010001"/>
                </a:solidFill>
                <a:latin typeface="Consolas" pitchFamily="49" charset="0"/>
              </a:rPr>
              <a:t>(</a:t>
            </a:r>
            <a:r>
              <a:rPr lang="en-US" sz="1600" b="1" dirty="0">
                <a:solidFill>
                  <a:srgbClr val="A31515"/>
                </a:solidFill>
                <a:latin typeface="Consolas" pitchFamily="49" charset="0"/>
              </a:rPr>
              <a:t>"Error: {0} ", </a:t>
            </a:r>
            <a:r>
              <a:rPr lang="en-US" sz="1600" b="1" dirty="0">
                <a:solidFill>
                  <a:srgbClr val="0000FF"/>
                </a:solidFill>
                <a:latin typeface="Consolas" pitchFamily="49" charset="0"/>
              </a:rPr>
              <a:t>Marshal.</a:t>
            </a:r>
            <a:r>
              <a:rPr lang="en-US" sz="1600" b="1" dirty="0">
                <a:solidFill>
                  <a:srgbClr val="010001"/>
                </a:solidFill>
                <a:latin typeface="Consolas" pitchFamily="49" charset="0"/>
              </a:rPr>
              <a:t>GetLastWin32Error()); </a:t>
            </a:r>
          </a:p>
          <a:p>
            <a:pPr defTabSz="365760"/>
            <a:r>
              <a:rPr lang="en-US" sz="1600" dirty="0">
                <a:solidFill>
                  <a:srgbClr val="010001"/>
                </a:solidFill>
                <a:latin typeface="Consolas" pitchFamily="49" charset="0"/>
              </a:rPr>
              <a:t>			</a:t>
            </a:r>
            <a:r>
              <a:rPr lang="en-US" sz="1600" dirty="0">
                <a:solidFill>
                  <a:srgbClr val="008000"/>
                </a:solidFill>
                <a:latin typeface="Consolas" pitchFamily="49" charset="0"/>
              </a:rPr>
              <a:t>// returns (ERROR_INVALID_HANDLE)</a:t>
            </a:r>
          </a:p>
          <a:p>
            <a:pPr defTabSz="365760"/>
            <a:r>
              <a:rPr lang="en-US" sz="1600" dirty="0">
                <a:solidFill>
                  <a:srgbClr val="008000"/>
                </a:solidFill>
                <a:latin typeface="Consolas" pitchFamily="49" charset="0"/>
              </a:rPr>
              <a:t>	}</a:t>
            </a:r>
          </a:p>
          <a:p>
            <a:pPr defTabSz="365760"/>
            <a:r>
              <a:rPr lang="en-US" sz="1600" dirty="0">
                <a:solidFill>
                  <a:srgbClr val="008000"/>
                </a:solidFill>
                <a:latin typeface="Consolas" pitchFamily="49" charset="0"/>
              </a:rPr>
              <a:t>}</a:t>
            </a:r>
          </a:p>
        </p:txBody>
      </p:sp>
    </p:spTree>
  </p:cSld>
  <p:clrMapOvr>
    <a:masterClrMapping/>
  </p:clrMapOvr>
  <p:transition>
    <p:fade/>
  </p:transition>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n-US" dirty="0"/>
              <a:t>Handling </a:t>
            </a:r>
            <a:r>
              <a:rPr lang="en-US" dirty="0">
                <a:latin typeface="Consolas" pitchFamily="49" charset="0"/>
              </a:rPr>
              <a:t>HRESULT</a:t>
            </a:r>
            <a:r>
              <a:rPr lang="en-US" dirty="0"/>
              <a:t>s</a:t>
            </a:r>
          </a:p>
        </p:txBody>
      </p:sp>
      <p:sp>
        <p:nvSpPr>
          <p:cNvPr id="588803" name="Rectangle 3"/>
          <p:cNvSpPr>
            <a:spLocks noGrp="1" noChangeArrowheads="1"/>
          </p:cNvSpPr>
          <p:nvPr>
            <p:ph idx="1"/>
          </p:nvPr>
        </p:nvSpPr>
        <p:spPr/>
        <p:txBody>
          <a:bodyPr/>
          <a:lstStyle/>
          <a:p>
            <a:r>
              <a:rPr lang="en-US" sz="2800" dirty="0"/>
              <a:t>COM API functions typically return </a:t>
            </a:r>
            <a:r>
              <a:rPr lang="en-US" sz="2800" dirty="0">
                <a:latin typeface="Consolas" pitchFamily="49" charset="0"/>
              </a:rPr>
              <a:t>HRESULT</a:t>
            </a:r>
            <a:r>
              <a:rPr lang="en-US" sz="2800" dirty="0"/>
              <a:t> values (32 bit integer)</a:t>
            </a:r>
          </a:p>
          <a:p>
            <a:r>
              <a:rPr lang="en-US" sz="2800" dirty="0"/>
              <a:t>By default, the value will be returned from the P/Invoke call as an integer</a:t>
            </a:r>
          </a:p>
          <a:p>
            <a:r>
              <a:rPr lang="en-US" sz="2800" dirty="0"/>
              <a:t>Specifying </a:t>
            </a:r>
            <a:r>
              <a:rPr lang="en-US" sz="2800" b="1" dirty="0" err="1">
                <a:solidFill>
                  <a:srgbClr val="C00000"/>
                </a:solidFill>
                <a:latin typeface="Consolas" pitchFamily="49" charset="0"/>
              </a:rPr>
              <a:t>PreserveSig</a:t>
            </a:r>
            <a:r>
              <a:rPr lang="en-US" sz="2800" b="1" dirty="0">
                <a:solidFill>
                  <a:srgbClr val="C00000"/>
                </a:solidFill>
                <a:latin typeface="Consolas" pitchFamily="49" charset="0"/>
              </a:rPr>
              <a:t>=false</a:t>
            </a:r>
            <a:r>
              <a:rPr lang="en-US" sz="2800" dirty="0"/>
              <a:t> changes the method’s signature and if an error occurs (the returned </a:t>
            </a:r>
            <a:r>
              <a:rPr lang="en-US" sz="2800" dirty="0">
                <a:latin typeface="Consolas" pitchFamily="49" charset="0"/>
              </a:rPr>
              <a:t>HRESULT</a:t>
            </a:r>
            <a:r>
              <a:rPr lang="en-US" sz="2800" dirty="0"/>
              <a:t> fails the </a:t>
            </a:r>
            <a:r>
              <a:rPr lang="en-US" sz="2800" dirty="0">
                <a:latin typeface="Consolas" pitchFamily="49" charset="0"/>
              </a:rPr>
              <a:t>SUCCEEDED</a:t>
            </a:r>
            <a:r>
              <a:rPr lang="en-US" sz="2800" dirty="0"/>
              <a:t> test, the engine throws the </a:t>
            </a:r>
            <a:r>
              <a:rPr lang="en-US" sz="2800" b="1" dirty="0" err="1">
                <a:solidFill>
                  <a:srgbClr val="FF0000"/>
                </a:solidFill>
                <a:latin typeface="Consolas" pitchFamily="49" charset="0"/>
              </a:rPr>
              <a:t>COMException</a:t>
            </a:r>
            <a:r>
              <a:rPr lang="en-US" sz="2800" dirty="0"/>
              <a:t> exception</a:t>
            </a:r>
          </a:p>
          <a:p>
            <a:pPr lvl="1"/>
            <a:r>
              <a:rPr lang="en-US" sz="2400" dirty="0"/>
              <a:t>The out parameter of the method becomes the direct return value of the method</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349</a:t>
            </a:fld>
            <a:endParaRPr lang="he-IL"/>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Custom Attributes Example</a:t>
            </a:r>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35</a:t>
            </a:fld>
            <a:endParaRPr lang="he-IL"/>
          </a:p>
        </p:txBody>
      </p:sp>
      <p:sp>
        <p:nvSpPr>
          <p:cNvPr id="4" name="Rectangle 3"/>
          <p:cNvSpPr>
            <a:spLocks noChangeArrowheads="1"/>
          </p:cNvSpPr>
          <p:nvPr/>
        </p:nvSpPr>
        <p:spPr bwMode="auto">
          <a:xfrm>
            <a:off x="500034" y="1167546"/>
            <a:ext cx="8072494" cy="5047536"/>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400" dirty="0">
                <a:solidFill>
                  <a:srgbClr val="0000FF"/>
                </a:solidFill>
                <a:latin typeface="Consolas" pitchFamily="49" charset="0"/>
              </a:rPr>
              <a:t>using </a:t>
            </a:r>
            <a:r>
              <a:rPr lang="en-US" sz="1400" dirty="0">
                <a:solidFill>
                  <a:srgbClr val="010001"/>
                </a:solidFill>
                <a:latin typeface="Consolas" pitchFamily="49" charset="0"/>
              </a:rPr>
              <a:t>System;</a:t>
            </a:r>
          </a:p>
          <a:p>
            <a:pPr defTabSz="360000"/>
            <a:r>
              <a:rPr lang="en-US" sz="1400" dirty="0">
                <a:solidFill>
                  <a:srgbClr val="0000FF"/>
                </a:solidFill>
                <a:latin typeface="Consolas" pitchFamily="49" charset="0"/>
              </a:rPr>
              <a:t>using </a:t>
            </a:r>
            <a:r>
              <a:rPr lang="en-US" sz="1400" dirty="0" err="1">
                <a:solidFill>
                  <a:srgbClr val="010001"/>
                </a:solidFill>
                <a:latin typeface="Consolas" pitchFamily="49" charset="0"/>
              </a:rPr>
              <a:t>System.Reflection</a:t>
            </a:r>
            <a:r>
              <a:rPr lang="en-US" sz="1400" dirty="0">
                <a:solidFill>
                  <a:srgbClr val="010001"/>
                </a:solidFill>
                <a:latin typeface="Consolas" pitchFamily="49" charset="0"/>
              </a:rPr>
              <a:t>;</a:t>
            </a:r>
          </a:p>
          <a:p>
            <a:pPr defTabSz="360000"/>
            <a:endParaRPr lang="en-US" sz="1400" dirty="0">
              <a:solidFill>
                <a:srgbClr val="010001"/>
              </a:solidFill>
              <a:latin typeface="Consolas" pitchFamily="49" charset="0"/>
            </a:endParaRPr>
          </a:p>
          <a:p>
            <a:pPr defTabSz="360000"/>
            <a:r>
              <a:rPr lang="en-US" sz="1400" dirty="0">
                <a:solidFill>
                  <a:srgbClr val="0000FF"/>
                </a:solidFill>
                <a:latin typeface="Consolas" pitchFamily="49" charset="0"/>
              </a:rPr>
              <a:t>public sealed class </a:t>
            </a:r>
            <a:r>
              <a:rPr lang="en-US" sz="1400" b="1" dirty="0" err="1">
                <a:solidFill>
                  <a:srgbClr val="0000FF"/>
                </a:solidFill>
                <a:latin typeface="Consolas" pitchFamily="49" charset="0"/>
              </a:rPr>
              <a:t>AttrDemo</a:t>
            </a:r>
            <a:r>
              <a:rPr lang="en-US" sz="1400" b="1" dirty="0">
                <a:solidFill>
                  <a:srgbClr val="0000FF"/>
                </a:solidFill>
                <a:latin typeface="Consolas" pitchFamily="49" charset="0"/>
              </a:rPr>
              <a:t> {</a:t>
            </a:r>
          </a:p>
          <a:p>
            <a:pPr defTabSz="360000"/>
            <a:r>
              <a:rPr lang="en-US" sz="1400" dirty="0">
                <a:solidFill>
                  <a:srgbClr val="0000FF"/>
                </a:solidFill>
                <a:latin typeface="Consolas" pitchFamily="49" charset="0"/>
              </a:rPr>
              <a:t>  static void </a:t>
            </a:r>
            <a:r>
              <a:rPr lang="en-US" sz="1400" dirty="0" err="1">
                <a:solidFill>
                  <a:srgbClr val="010001"/>
                </a:solidFill>
                <a:latin typeface="Consolas" pitchFamily="49" charset="0"/>
              </a:rPr>
              <a:t>DisplayMethodStatus</a:t>
            </a:r>
            <a:r>
              <a:rPr lang="en-US" sz="1400" dirty="0">
                <a:solidFill>
                  <a:srgbClr val="010001"/>
                </a:solidFill>
                <a:latin typeface="Consolas" pitchFamily="49" charset="0"/>
              </a:rPr>
              <a:t> (</a:t>
            </a:r>
            <a:r>
              <a:rPr lang="en-US" sz="1400" b="1" dirty="0">
                <a:solidFill>
                  <a:srgbClr val="0000FF"/>
                </a:solidFill>
                <a:latin typeface="Consolas" pitchFamily="49" charset="0"/>
              </a:rPr>
              <a:t>Type </a:t>
            </a:r>
            <a:r>
              <a:rPr lang="en-US" sz="1400" b="1" dirty="0" err="1">
                <a:solidFill>
                  <a:srgbClr val="010001"/>
                </a:solidFill>
                <a:latin typeface="Consolas" pitchFamily="49" charset="0"/>
              </a:rPr>
              <a:t>type</a:t>
            </a:r>
            <a:r>
              <a:rPr lang="en-US" sz="1400" b="1" dirty="0">
                <a:solidFill>
                  <a:srgbClr val="010001"/>
                </a:solidFill>
                <a:latin typeface="Consolas" pitchFamily="49" charset="0"/>
              </a:rPr>
              <a:t>) {</a:t>
            </a:r>
          </a:p>
          <a:p>
            <a:pPr defTabSz="360000"/>
            <a:endParaRPr lang="en-US" sz="1400" dirty="0">
              <a:solidFill>
                <a:srgbClr val="010001"/>
              </a:solidFill>
              <a:latin typeface="Consolas" pitchFamily="49" charset="0"/>
            </a:endParaRPr>
          </a:p>
          <a:p>
            <a:pPr defTabSz="360000"/>
            <a:r>
              <a:rPr lang="en-US" sz="1400" dirty="0">
                <a:solidFill>
                  <a:srgbClr val="010001"/>
                </a:solidFill>
                <a:latin typeface="Consolas" pitchFamily="49" charset="0"/>
              </a:rPr>
              <a:t>    </a:t>
            </a:r>
            <a:r>
              <a:rPr lang="en-US" sz="1400" b="1" dirty="0">
                <a:solidFill>
                  <a:srgbClr val="0000FF"/>
                </a:solidFill>
                <a:latin typeface="Consolas" pitchFamily="49" charset="0"/>
              </a:rPr>
              <a:t>Type </a:t>
            </a:r>
            <a:r>
              <a:rPr lang="en-US" sz="1400" b="1" dirty="0" err="1">
                <a:solidFill>
                  <a:srgbClr val="010001"/>
                </a:solidFill>
                <a:latin typeface="Consolas" pitchFamily="49" charset="0"/>
              </a:rPr>
              <a:t>attType</a:t>
            </a:r>
            <a:r>
              <a:rPr lang="en-US" sz="1400" b="1" dirty="0">
                <a:solidFill>
                  <a:srgbClr val="010001"/>
                </a:solidFill>
                <a:latin typeface="Consolas" pitchFamily="49" charset="0"/>
              </a:rPr>
              <a:t> = </a:t>
            </a:r>
            <a:r>
              <a:rPr lang="en-US" sz="1400" b="1" dirty="0" err="1">
                <a:solidFill>
                  <a:srgbClr val="0000FF"/>
                </a:solidFill>
                <a:latin typeface="Consolas" pitchFamily="49" charset="0"/>
              </a:rPr>
              <a:t>typeof</a:t>
            </a:r>
            <a:r>
              <a:rPr lang="en-US" sz="1400" b="1" dirty="0">
                <a:solidFill>
                  <a:srgbClr val="0000FF"/>
                </a:solidFill>
                <a:latin typeface="Consolas" pitchFamily="49" charset="0"/>
              </a:rPr>
              <a:t>(</a:t>
            </a:r>
            <a:r>
              <a:rPr lang="en-US" sz="1400" b="1" dirty="0" err="1">
                <a:solidFill>
                  <a:srgbClr val="0000FF"/>
                </a:solidFill>
                <a:latin typeface="Consolas" pitchFamily="49" charset="0"/>
              </a:rPr>
              <a:t>DocumentedAttribute</a:t>
            </a:r>
            <a:r>
              <a:rPr lang="en-US" sz="1400" b="1" dirty="0">
                <a:solidFill>
                  <a:srgbClr val="0000FF"/>
                </a:solidFill>
                <a:latin typeface="Consolas" pitchFamily="49" charset="0"/>
              </a:rPr>
              <a:t>);</a:t>
            </a:r>
          </a:p>
          <a:p>
            <a:pPr defTabSz="360000"/>
            <a:r>
              <a:rPr lang="en-US" sz="1400" dirty="0">
                <a:solidFill>
                  <a:srgbClr val="0000FF"/>
                </a:solidFill>
                <a:latin typeface="Consolas" pitchFamily="49" charset="0"/>
              </a:rPr>
              <a:t>    </a:t>
            </a:r>
            <a:r>
              <a:rPr lang="en-US" sz="1400" dirty="0" err="1">
                <a:solidFill>
                  <a:srgbClr val="0000FF"/>
                </a:solidFill>
                <a:latin typeface="Consolas" pitchFamily="49" charset="0"/>
              </a:rPr>
              <a:t>foreach</a:t>
            </a:r>
            <a:r>
              <a:rPr lang="en-US" sz="1400" dirty="0">
                <a:solidFill>
                  <a:srgbClr val="0000FF"/>
                </a:solidFill>
                <a:latin typeface="Consolas" pitchFamily="49" charset="0"/>
              </a:rPr>
              <a:t>(</a:t>
            </a:r>
            <a:r>
              <a:rPr lang="en-US" sz="1400" b="1" dirty="0" err="1">
                <a:solidFill>
                  <a:srgbClr val="0000FF"/>
                </a:solidFill>
                <a:latin typeface="Consolas" pitchFamily="49" charset="0"/>
              </a:rPr>
              <a:t>MethodInfo</a:t>
            </a:r>
            <a:r>
              <a:rPr lang="en-US" sz="1400" b="1" dirty="0">
                <a:solidFill>
                  <a:srgbClr val="0000FF"/>
                </a:solidFill>
                <a:latin typeface="Consolas" pitchFamily="49" charset="0"/>
              </a:rPr>
              <a:t> </a:t>
            </a:r>
            <a:r>
              <a:rPr lang="en-US" sz="1400" b="1" dirty="0">
                <a:solidFill>
                  <a:srgbClr val="010001"/>
                </a:solidFill>
                <a:latin typeface="Consolas" pitchFamily="49" charset="0"/>
              </a:rPr>
              <a:t>m </a:t>
            </a:r>
            <a:r>
              <a:rPr lang="en-US" sz="1400" b="1" dirty="0">
                <a:solidFill>
                  <a:srgbClr val="0000FF"/>
                </a:solidFill>
                <a:latin typeface="Consolas" pitchFamily="49" charset="0"/>
              </a:rPr>
              <a:t>in </a:t>
            </a:r>
            <a:r>
              <a:rPr lang="en-US" sz="1400" b="1" dirty="0" err="1">
                <a:solidFill>
                  <a:srgbClr val="010001"/>
                </a:solidFill>
                <a:latin typeface="Consolas" pitchFamily="49" charset="0"/>
              </a:rPr>
              <a:t>type.GetMethods</a:t>
            </a:r>
            <a:r>
              <a:rPr lang="en-US" sz="1400" b="1" dirty="0">
                <a:solidFill>
                  <a:srgbClr val="010001"/>
                </a:solidFill>
                <a:latin typeface="Consolas" pitchFamily="49" charset="0"/>
              </a:rPr>
              <a:t>()) {</a:t>
            </a:r>
          </a:p>
          <a:p>
            <a:pPr defTabSz="360000"/>
            <a:r>
              <a:rPr lang="en-US" sz="1400" dirty="0">
                <a:solidFill>
                  <a:srgbClr val="010001"/>
                </a:solidFill>
                <a:latin typeface="Consolas" pitchFamily="49" charset="0"/>
              </a:rPr>
              <a:t>	    </a:t>
            </a:r>
            <a:r>
              <a:rPr lang="en-US" sz="1400" b="1" dirty="0" err="1">
                <a:solidFill>
                  <a:srgbClr val="0000FF"/>
                </a:solidFill>
                <a:latin typeface="Consolas" pitchFamily="49" charset="0"/>
              </a:rPr>
              <a:t>Console.</a:t>
            </a:r>
            <a:r>
              <a:rPr lang="en-US" sz="1400" b="1" dirty="0" err="1">
                <a:solidFill>
                  <a:srgbClr val="010001"/>
                </a:solidFill>
                <a:latin typeface="Consolas" pitchFamily="49" charset="0"/>
              </a:rPr>
              <a:t>Write</a:t>
            </a:r>
            <a:r>
              <a:rPr lang="en-US" sz="1400" b="1" dirty="0">
                <a:solidFill>
                  <a:srgbClr val="010001"/>
                </a:solidFill>
                <a:latin typeface="Consolas" pitchFamily="49" charset="0"/>
              </a:rPr>
              <a:t>(</a:t>
            </a:r>
            <a:r>
              <a:rPr lang="en-US" sz="1400" b="1" dirty="0">
                <a:solidFill>
                  <a:srgbClr val="A31515"/>
                </a:solidFill>
                <a:latin typeface="Consolas" pitchFamily="49" charset="0"/>
              </a:rPr>
              <a:t>"{0} : ", </a:t>
            </a:r>
            <a:r>
              <a:rPr lang="en-US" sz="1400" b="1" dirty="0" err="1">
                <a:solidFill>
                  <a:srgbClr val="010001"/>
                </a:solidFill>
                <a:latin typeface="Consolas" pitchFamily="49" charset="0"/>
              </a:rPr>
              <a:t>m.Name</a:t>
            </a:r>
            <a:r>
              <a:rPr lang="en-US" sz="1400" b="1" dirty="0">
                <a:solidFill>
                  <a:srgbClr val="010001"/>
                </a:solidFill>
                <a:latin typeface="Consolas" pitchFamily="49" charset="0"/>
              </a:rPr>
              <a:t>);</a:t>
            </a:r>
          </a:p>
          <a:p>
            <a:pPr defTabSz="360000"/>
            <a:endParaRPr lang="en-US" sz="1400" dirty="0">
              <a:solidFill>
                <a:srgbClr val="010001"/>
              </a:solidFill>
              <a:latin typeface="Consolas" pitchFamily="49" charset="0"/>
            </a:endParaRPr>
          </a:p>
          <a:p>
            <a:pPr defTabSz="360000"/>
            <a:r>
              <a:rPr lang="en-US" sz="1400" dirty="0">
                <a:solidFill>
                  <a:srgbClr val="010001"/>
                </a:solidFill>
                <a:latin typeface="Consolas" pitchFamily="49" charset="0"/>
              </a:rPr>
              <a:t>    	    </a:t>
            </a:r>
            <a:r>
              <a:rPr lang="en-US" sz="1400" dirty="0">
                <a:solidFill>
                  <a:srgbClr val="008000"/>
                </a:solidFill>
                <a:latin typeface="Consolas" pitchFamily="49" charset="0"/>
              </a:rPr>
              <a:t>// check the documented attribute</a:t>
            </a:r>
          </a:p>
          <a:p>
            <a:pPr defTabSz="360000"/>
            <a:r>
              <a:rPr lang="en-US" sz="1400" dirty="0">
                <a:solidFill>
                  <a:srgbClr val="008000"/>
                </a:solidFill>
                <a:latin typeface="Consolas" pitchFamily="49" charset="0"/>
              </a:rPr>
              <a:t>	    </a:t>
            </a:r>
            <a:r>
              <a:rPr lang="en-US" sz="1400" dirty="0">
                <a:solidFill>
                  <a:srgbClr val="0000FF"/>
                </a:solidFill>
                <a:latin typeface="Consolas" pitchFamily="49" charset="0"/>
              </a:rPr>
              <a:t>if(!</a:t>
            </a:r>
            <a:r>
              <a:rPr lang="en-US" sz="1400" dirty="0" err="1">
                <a:solidFill>
                  <a:srgbClr val="010001"/>
                </a:solidFill>
                <a:latin typeface="Consolas" pitchFamily="49" charset="0"/>
              </a:rPr>
              <a:t>m.IsDefined</a:t>
            </a:r>
            <a:r>
              <a:rPr lang="en-US" sz="1400" dirty="0">
                <a:solidFill>
                  <a:srgbClr val="010001"/>
                </a:solidFill>
                <a:latin typeface="Consolas" pitchFamily="49" charset="0"/>
              </a:rPr>
              <a:t>(</a:t>
            </a:r>
            <a:r>
              <a:rPr lang="en-US" sz="1400" dirty="0" err="1">
                <a:solidFill>
                  <a:srgbClr val="010001"/>
                </a:solidFill>
                <a:latin typeface="Consolas" pitchFamily="49" charset="0"/>
              </a:rPr>
              <a:t>attType</a:t>
            </a:r>
            <a:r>
              <a:rPr lang="en-US" sz="1400" dirty="0">
                <a:solidFill>
                  <a:srgbClr val="010001"/>
                </a:solidFill>
                <a:latin typeface="Consolas" pitchFamily="49" charset="0"/>
              </a:rPr>
              <a:t>, </a:t>
            </a:r>
            <a:r>
              <a:rPr lang="en-US" sz="1400" dirty="0">
                <a:solidFill>
                  <a:srgbClr val="0000FF"/>
                </a:solidFill>
                <a:latin typeface="Consolas" pitchFamily="49" charset="0"/>
              </a:rPr>
              <a:t>true)) {</a:t>
            </a:r>
          </a:p>
          <a:p>
            <a:pPr defTabSz="360000"/>
            <a:r>
              <a:rPr lang="en-US" sz="1400" dirty="0">
                <a:solidFill>
                  <a:srgbClr val="0000FF"/>
                </a:solidFill>
                <a:latin typeface="Consolas" pitchFamily="49" charset="0"/>
              </a:rPr>
              <a:t>			 </a:t>
            </a:r>
            <a:r>
              <a:rPr lang="en-US" sz="1400" b="1" dirty="0" err="1">
                <a:solidFill>
                  <a:srgbClr val="0000FF"/>
                </a:solidFill>
                <a:latin typeface="Consolas" pitchFamily="49" charset="0"/>
              </a:rPr>
              <a:t>Console.</a:t>
            </a:r>
            <a:r>
              <a:rPr lang="en-US" sz="1400" b="1" dirty="0" err="1">
                <a:solidFill>
                  <a:srgbClr val="010001"/>
                </a:solidFill>
                <a:latin typeface="Consolas" pitchFamily="49" charset="0"/>
              </a:rPr>
              <a:t>WriteLine</a:t>
            </a:r>
            <a:r>
              <a:rPr lang="en-US" sz="1400" b="1" dirty="0">
                <a:solidFill>
                  <a:srgbClr val="010001"/>
                </a:solidFill>
                <a:latin typeface="Consolas" pitchFamily="49" charset="0"/>
              </a:rPr>
              <a:t>(</a:t>
            </a:r>
            <a:r>
              <a:rPr lang="en-US" sz="1400" b="1" dirty="0">
                <a:solidFill>
                  <a:srgbClr val="A31515"/>
                </a:solidFill>
                <a:latin typeface="Consolas" pitchFamily="49" charset="0"/>
              </a:rPr>
              <a:t>"Undocumented");</a:t>
            </a:r>
          </a:p>
          <a:p>
            <a:pPr defTabSz="360000"/>
            <a:r>
              <a:rPr lang="en-US" sz="1400" dirty="0">
                <a:solidFill>
                  <a:srgbClr val="A31515"/>
                </a:solidFill>
                <a:latin typeface="Consolas" pitchFamily="49" charset="0"/>
              </a:rPr>
              <a:t>			 </a:t>
            </a:r>
            <a:r>
              <a:rPr lang="en-US" sz="1400" dirty="0">
                <a:solidFill>
                  <a:srgbClr val="0000FF"/>
                </a:solidFill>
                <a:latin typeface="Consolas" pitchFamily="49" charset="0"/>
              </a:rPr>
              <a:t>continue;</a:t>
            </a:r>
          </a:p>
          <a:p>
            <a:pPr defTabSz="360000"/>
            <a:r>
              <a:rPr lang="en-US" sz="1400" dirty="0">
                <a:solidFill>
                  <a:srgbClr val="0000FF"/>
                </a:solidFill>
                <a:latin typeface="Consolas" pitchFamily="49" charset="0"/>
              </a:rPr>
              <a:t>		 }</a:t>
            </a:r>
          </a:p>
          <a:p>
            <a:pPr defTabSz="360000"/>
            <a:r>
              <a:rPr lang="en-US" sz="1400" dirty="0">
                <a:solidFill>
                  <a:srgbClr val="0000FF"/>
                </a:solidFill>
                <a:latin typeface="Consolas" pitchFamily="49" charset="0"/>
              </a:rPr>
              <a:t>   </a:t>
            </a:r>
          </a:p>
          <a:p>
            <a:pPr defTabSz="360000"/>
            <a:r>
              <a:rPr lang="en-US" sz="1400" dirty="0">
                <a:solidFill>
                  <a:srgbClr val="0000FF"/>
                </a:solidFill>
                <a:latin typeface="Consolas" pitchFamily="49" charset="0"/>
              </a:rPr>
              <a:t>		object[] </a:t>
            </a:r>
            <a:r>
              <a:rPr lang="en-US" sz="1400" dirty="0" err="1">
                <a:solidFill>
                  <a:srgbClr val="010001"/>
                </a:solidFill>
                <a:latin typeface="Consolas" pitchFamily="49" charset="0"/>
              </a:rPr>
              <a:t>atts</a:t>
            </a:r>
            <a:r>
              <a:rPr lang="en-US" sz="1400" dirty="0">
                <a:solidFill>
                  <a:srgbClr val="010001"/>
                </a:solidFill>
                <a:latin typeface="Consolas" pitchFamily="49" charset="0"/>
              </a:rPr>
              <a:t> = </a:t>
            </a:r>
            <a:r>
              <a:rPr lang="en-US" sz="1400" dirty="0" err="1">
                <a:solidFill>
                  <a:srgbClr val="010001"/>
                </a:solidFill>
                <a:latin typeface="Consolas" pitchFamily="49" charset="0"/>
              </a:rPr>
              <a:t>m.GetCustomAttributes</a:t>
            </a:r>
            <a:r>
              <a:rPr lang="en-US" sz="1400" dirty="0">
                <a:solidFill>
                  <a:srgbClr val="010001"/>
                </a:solidFill>
                <a:latin typeface="Consolas" pitchFamily="49" charset="0"/>
              </a:rPr>
              <a:t>(</a:t>
            </a:r>
            <a:r>
              <a:rPr lang="en-US" sz="1400" dirty="0" err="1">
                <a:solidFill>
                  <a:srgbClr val="010001"/>
                </a:solidFill>
                <a:latin typeface="Consolas" pitchFamily="49" charset="0"/>
              </a:rPr>
              <a:t>attType</a:t>
            </a:r>
            <a:r>
              <a:rPr lang="en-US" sz="1400" dirty="0">
                <a:solidFill>
                  <a:srgbClr val="010001"/>
                </a:solidFill>
                <a:latin typeface="Consolas" pitchFamily="49" charset="0"/>
              </a:rPr>
              <a:t>, </a:t>
            </a:r>
            <a:r>
              <a:rPr lang="en-US" sz="1400" dirty="0">
                <a:solidFill>
                  <a:srgbClr val="0000FF"/>
                </a:solidFill>
                <a:latin typeface="Consolas" pitchFamily="49" charset="0"/>
              </a:rPr>
              <a:t>true);</a:t>
            </a:r>
          </a:p>
          <a:p>
            <a:pPr defTabSz="360000"/>
            <a:r>
              <a:rPr lang="en-US" sz="1400" dirty="0">
                <a:solidFill>
                  <a:srgbClr val="0000FF"/>
                </a:solidFill>
                <a:latin typeface="Consolas" pitchFamily="49" charset="0"/>
              </a:rPr>
              <a:t>		</a:t>
            </a:r>
            <a:r>
              <a:rPr lang="en-US" sz="1400" b="1" dirty="0" err="1">
                <a:solidFill>
                  <a:srgbClr val="0000FF"/>
                </a:solidFill>
                <a:latin typeface="Consolas" pitchFamily="49" charset="0"/>
              </a:rPr>
              <a:t>DocumentedAttribute</a:t>
            </a:r>
            <a:r>
              <a:rPr lang="en-US" sz="1400" b="1" dirty="0">
                <a:solidFill>
                  <a:srgbClr val="0000FF"/>
                </a:solidFill>
                <a:latin typeface="Consolas" pitchFamily="49" charset="0"/>
              </a:rPr>
              <a:t> </a:t>
            </a:r>
            <a:r>
              <a:rPr lang="en-US" sz="1400" b="1" dirty="0" err="1">
                <a:solidFill>
                  <a:srgbClr val="010001"/>
                </a:solidFill>
                <a:latin typeface="Consolas" pitchFamily="49" charset="0"/>
              </a:rPr>
              <a:t>att</a:t>
            </a:r>
            <a:r>
              <a:rPr lang="en-US" sz="1400" b="1" dirty="0">
                <a:solidFill>
                  <a:srgbClr val="010001"/>
                </a:solidFill>
                <a:latin typeface="Consolas" pitchFamily="49" charset="0"/>
              </a:rPr>
              <a:t> = (</a:t>
            </a:r>
            <a:r>
              <a:rPr lang="en-US" sz="1400" b="1" dirty="0" err="1">
                <a:solidFill>
                  <a:srgbClr val="0000FF"/>
                </a:solidFill>
                <a:latin typeface="Consolas" pitchFamily="49" charset="0"/>
              </a:rPr>
              <a:t>DocumentedAttribute</a:t>
            </a:r>
            <a:r>
              <a:rPr lang="en-US" sz="1400" b="1" dirty="0">
                <a:solidFill>
                  <a:srgbClr val="0000FF"/>
                </a:solidFill>
                <a:latin typeface="Consolas" pitchFamily="49" charset="0"/>
              </a:rPr>
              <a:t>)</a:t>
            </a:r>
            <a:r>
              <a:rPr lang="en-US" sz="1400" b="1" dirty="0" err="1">
                <a:solidFill>
                  <a:srgbClr val="010001"/>
                </a:solidFill>
                <a:latin typeface="Consolas" pitchFamily="49" charset="0"/>
              </a:rPr>
              <a:t>atts</a:t>
            </a:r>
            <a:r>
              <a:rPr lang="en-US" sz="1400" b="1" dirty="0">
                <a:solidFill>
                  <a:srgbClr val="010001"/>
                </a:solidFill>
                <a:latin typeface="Consolas" pitchFamily="49" charset="0"/>
              </a:rPr>
              <a:t>[0];</a:t>
            </a:r>
          </a:p>
          <a:p>
            <a:pPr defTabSz="360000"/>
            <a:r>
              <a:rPr lang="en-US" sz="1400" dirty="0">
                <a:solidFill>
                  <a:srgbClr val="010001"/>
                </a:solidFill>
                <a:latin typeface="Consolas" pitchFamily="49" charset="0"/>
              </a:rPr>
              <a:t>		</a:t>
            </a:r>
            <a:r>
              <a:rPr lang="en-US" sz="1400" b="1" dirty="0" err="1">
                <a:solidFill>
                  <a:srgbClr val="0000FF"/>
                </a:solidFill>
                <a:latin typeface="Consolas" pitchFamily="49" charset="0"/>
              </a:rPr>
              <a:t>Console.</a:t>
            </a:r>
            <a:r>
              <a:rPr lang="en-US" sz="1400" b="1" dirty="0" err="1">
                <a:solidFill>
                  <a:srgbClr val="010001"/>
                </a:solidFill>
                <a:latin typeface="Consolas" pitchFamily="49" charset="0"/>
              </a:rPr>
              <a:t>WriteLine</a:t>
            </a:r>
            <a:r>
              <a:rPr lang="en-US" sz="1400" b="1" dirty="0">
                <a:solidFill>
                  <a:srgbClr val="010001"/>
                </a:solidFill>
                <a:latin typeface="Consolas" pitchFamily="49" charset="0"/>
              </a:rPr>
              <a:t>(</a:t>
            </a:r>
            <a:r>
              <a:rPr lang="en-US" sz="1400" b="1" dirty="0">
                <a:solidFill>
                  <a:srgbClr val="A31515"/>
                </a:solidFill>
                <a:latin typeface="Consolas" pitchFamily="49" charset="0"/>
              </a:rPr>
              <a:t>"{0} : {1}  words [{2} ]", </a:t>
            </a:r>
            <a:r>
              <a:rPr lang="en-US" sz="1400" b="1" dirty="0" err="1">
                <a:solidFill>
                  <a:srgbClr val="010001"/>
                </a:solidFill>
                <a:latin typeface="Consolas" pitchFamily="49" charset="0"/>
              </a:rPr>
              <a:t>att.Writer</a:t>
            </a:r>
            <a:r>
              <a:rPr lang="en-US" sz="1400" b="1" dirty="0">
                <a:solidFill>
                  <a:srgbClr val="010001"/>
                </a:solidFill>
                <a:latin typeface="Consolas" pitchFamily="49" charset="0"/>
              </a:rPr>
              <a:t>, </a:t>
            </a:r>
            <a:r>
              <a:rPr lang="en-US" sz="1400" b="1" dirty="0" err="1">
                <a:solidFill>
                  <a:srgbClr val="010001"/>
                </a:solidFill>
                <a:latin typeface="Consolas" pitchFamily="49" charset="0"/>
              </a:rPr>
              <a:t>att.WordCount</a:t>
            </a:r>
            <a:r>
              <a:rPr lang="en-US" sz="1400" b="1" dirty="0">
                <a:solidFill>
                  <a:srgbClr val="010001"/>
                </a:solidFill>
                <a:latin typeface="Consolas" pitchFamily="49" charset="0"/>
              </a:rPr>
              <a:t>,</a:t>
            </a:r>
          </a:p>
          <a:p>
            <a:pPr defTabSz="360000"/>
            <a:r>
              <a:rPr lang="en-US" sz="1400" dirty="0">
                <a:solidFill>
                  <a:srgbClr val="010001"/>
                </a:solidFill>
                <a:latin typeface="Consolas" pitchFamily="49" charset="0"/>
              </a:rPr>
              <a:t>			(</a:t>
            </a:r>
            <a:r>
              <a:rPr lang="en-US" sz="1400" dirty="0" err="1">
                <a:solidFill>
                  <a:srgbClr val="010001"/>
                </a:solidFill>
                <a:latin typeface="Consolas" pitchFamily="49" charset="0"/>
              </a:rPr>
              <a:t>att.Reviewed</a:t>
            </a:r>
            <a:r>
              <a:rPr lang="en-US" sz="1400" dirty="0">
                <a:solidFill>
                  <a:srgbClr val="010001"/>
                </a:solidFill>
                <a:latin typeface="Consolas" pitchFamily="49" charset="0"/>
              </a:rPr>
              <a:t> ? </a:t>
            </a:r>
            <a:r>
              <a:rPr lang="en-US" sz="1400" dirty="0">
                <a:solidFill>
                  <a:srgbClr val="A31515"/>
                </a:solidFill>
                <a:latin typeface="Consolas" pitchFamily="49" charset="0"/>
              </a:rPr>
              <a:t>"ok" : "hold" ));</a:t>
            </a:r>
          </a:p>
          <a:p>
            <a:pPr defTabSz="360000"/>
            <a:r>
              <a:rPr lang="en-US" sz="1400" dirty="0">
                <a:solidFill>
                  <a:srgbClr val="A31515"/>
                </a:solidFill>
                <a:latin typeface="Consolas" pitchFamily="49" charset="0"/>
              </a:rPr>
              <a:t>		}</a:t>
            </a:r>
          </a:p>
          <a:p>
            <a:pPr defTabSz="360000"/>
            <a:r>
              <a:rPr lang="en-US" sz="1400" dirty="0">
                <a:solidFill>
                  <a:srgbClr val="A31515"/>
                </a:solidFill>
                <a:latin typeface="Consolas" pitchFamily="49" charset="0"/>
              </a:rPr>
              <a:t>	}</a:t>
            </a:r>
          </a:p>
          <a:p>
            <a:pPr defTabSz="360000"/>
            <a:r>
              <a:rPr lang="en-US" sz="1400" dirty="0">
                <a:solidFill>
                  <a:srgbClr val="A31515"/>
                </a:solidFill>
                <a:latin typeface="Consolas" pitchFamily="49" charset="0"/>
              </a:rPr>
              <a:t>}</a:t>
            </a:r>
          </a:p>
        </p:txBody>
      </p:sp>
    </p:spTree>
  </p:cSld>
  <p:clrMapOvr>
    <a:masterClrMapping/>
  </p:clrMapOvr>
  <p:transition>
    <p:fade/>
  </p:transition>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a:t>
            </a:r>
            <a:endParaRPr lang="he-IL" dirty="0"/>
          </a:p>
        </p:txBody>
      </p:sp>
      <p:sp>
        <p:nvSpPr>
          <p:cNvPr id="3" name="Content Placeholder 2"/>
          <p:cNvSpPr>
            <a:spLocks noGrp="1"/>
          </p:cNvSpPr>
          <p:nvPr>
            <p:ph idx="1"/>
          </p:nvPr>
        </p:nvSpPr>
        <p:spPr>
          <a:xfrm>
            <a:off x="228600" y="1071546"/>
            <a:ext cx="8915400" cy="2717494"/>
          </a:xfrm>
        </p:spPr>
        <p:txBody>
          <a:bodyPr>
            <a:normAutofit fontScale="77500" lnSpcReduction="20000"/>
          </a:bodyPr>
          <a:lstStyle/>
          <a:p>
            <a:r>
              <a:rPr lang="en-US" dirty="0"/>
              <a:t>P/Invoke may need to convert parameters from their managed to their unmanaged representation and back</a:t>
            </a:r>
          </a:p>
          <a:p>
            <a:r>
              <a:rPr lang="en-US" dirty="0"/>
              <a:t>The attribute </a:t>
            </a:r>
            <a:r>
              <a:rPr lang="en-US" b="1" dirty="0" err="1">
                <a:solidFill>
                  <a:srgbClr val="FF0000"/>
                </a:solidFill>
                <a:latin typeface="Consolas" pitchFamily="49" charset="0"/>
              </a:rPr>
              <a:t>MarshalAs</a:t>
            </a:r>
            <a:r>
              <a:rPr lang="en-US" dirty="0">
                <a:latin typeface="Consolas" pitchFamily="49" charset="0"/>
              </a:rPr>
              <a:t> </a:t>
            </a:r>
            <a:r>
              <a:rPr lang="en-US" dirty="0"/>
              <a:t>allows controlling the type of marshalling performed on method parameters</a:t>
            </a:r>
          </a:p>
          <a:p>
            <a:pPr lvl="1"/>
            <a:r>
              <a:rPr lang="en-US" dirty="0"/>
              <a:t>Accepts a mandatory value of the </a:t>
            </a:r>
            <a:r>
              <a:rPr lang="en-US" b="1" dirty="0" err="1">
                <a:solidFill>
                  <a:srgbClr val="FF0000"/>
                </a:solidFill>
                <a:latin typeface="Consolas" pitchFamily="49" charset="0"/>
              </a:rPr>
              <a:t>UnmanagedType</a:t>
            </a:r>
            <a:r>
              <a:rPr lang="en-US" dirty="0"/>
              <a:t> enumeration</a:t>
            </a:r>
          </a:p>
          <a:p>
            <a:pPr lvl="1"/>
            <a:r>
              <a:rPr lang="en-US" dirty="0"/>
              <a:t>May be used for strings, arrays and others</a:t>
            </a:r>
          </a:p>
          <a:p>
            <a:pPr lvl="2"/>
            <a:endParaRPr lang="he-IL" dirty="0"/>
          </a:p>
        </p:txBody>
      </p:sp>
      <p:sp>
        <p:nvSpPr>
          <p:cNvPr id="7" name="Footer Placeholder 6"/>
          <p:cNvSpPr>
            <a:spLocks noGrp="1"/>
          </p:cNvSpPr>
          <p:nvPr>
            <p:ph type="ftr" sz="quarter" idx="11"/>
          </p:nvPr>
        </p:nvSpPr>
        <p:spPr/>
        <p:txBody>
          <a:bodyPr/>
          <a:lstStyle/>
          <a:p>
            <a:r>
              <a:rPr lang="en-US"/>
              <a:t>(C)2011 Pavel Yosifovich</a:t>
            </a:r>
            <a:endParaRPr lang="he-IL" dirty="0"/>
          </a:p>
        </p:txBody>
      </p:sp>
      <p:sp>
        <p:nvSpPr>
          <p:cNvPr id="6" name="Slide Number Placeholder 5"/>
          <p:cNvSpPr>
            <a:spLocks noGrp="1"/>
          </p:cNvSpPr>
          <p:nvPr>
            <p:ph type="sldNum" sz="quarter" idx="12"/>
          </p:nvPr>
        </p:nvSpPr>
        <p:spPr/>
        <p:txBody>
          <a:bodyPr/>
          <a:lstStyle/>
          <a:p>
            <a:fld id="{8D5EC362-8DE0-4138-8AD2-9C18772BB671}" type="slidenum">
              <a:rPr lang="he-IL" smtClean="0"/>
              <a:pPr/>
              <a:t>350</a:t>
            </a:fld>
            <a:endParaRPr lang="he-IL"/>
          </a:p>
        </p:txBody>
      </p:sp>
      <p:sp>
        <p:nvSpPr>
          <p:cNvPr id="4" name="Rectangle 3"/>
          <p:cNvSpPr>
            <a:spLocks noChangeArrowheads="1"/>
          </p:cNvSpPr>
          <p:nvPr/>
        </p:nvSpPr>
        <p:spPr bwMode="auto">
          <a:xfrm>
            <a:off x="500034" y="4289676"/>
            <a:ext cx="8001056" cy="185897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400" b="1" dirty="0">
                <a:latin typeface="Consolas" pitchFamily="49" charset="0"/>
              </a:rPr>
              <a:t>[ </a:t>
            </a:r>
            <a:r>
              <a:rPr lang="en-US" altLang="en-US" sz="1400" b="1" dirty="0" err="1">
                <a:latin typeface="Consolas" pitchFamily="49" charset="0"/>
              </a:rPr>
              <a:t>DllImport</a:t>
            </a:r>
            <a:r>
              <a:rPr lang="en-US" altLang="en-US" sz="1400" b="1" dirty="0">
                <a:latin typeface="Consolas" pitchFamily="49" charset="0"/>
              </a:rPr>
              <a:t>("foobar.dll") ]</a:t>
            </a: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public static extern void </a:t>
            </a:r>
            <a:r>
              <a:rPr lang="en-US" altLang="en-US" sz="1400" b="1" dirty="0" err="1">
                <a:latin typeface="Consolas" pitchFamily="49" charset="0"/>
              </a:rPr>
              <a:t>DoIt</a:t>
            </a:r>
            <a:r>
              <a:rPr lang="en-US" altLang="en-US" sz="1400" b="1" dirty="0">
                <a:latin typeface="Consolas" pitchFamily="49" charset="0"/>
              </a:rPr>
              <a:t>(</a:t>
            </a: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  [</a:t>
            </a:r>
            <a:r>
              <a:rPr lang="en-US" altLang="en-US" sz="1400" b="1" dirty="0" err="1">
                <a:latin typeface="Consolas" pitchFamily="49" charset="0"/>
              </a:rPr>
              <a:t>MarshalAs</a:t>
            </a:r>
            <a:r>
              <a:rPr lang="en-US" altLang="en-US" sz="1400" b="1" dirty="0">
                <a:latin typeface="Consolas" pitchFamily="49" charset="0"/>
              </a:rPr>
              <a:t>(</a:t>
            </a:r>
            <a:r>
              <a:rPr lang="en-US" altLang="en-US" sz="1400" b="1" dirty="0" err="1">
                <a:latin typeface="Consolas" pitchFamily="49" charset="0"/>
              </a:rPr>
              <a:t>UnmanagedType.LPWStr</a:t>
            </a:r>
            <a:r>
              <a:rPr lang="en-US" altLang="en-US" sz="1400" b="1" dirty="0">
                <a:latin typeface="Consolas" pitchFamily="49" charset="0"/>
              </a:rPr>
              <a:t>)] String s1,</a:t>
            </a: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  [</a:t>
            </a:r>
            <a:r>
              <a:rPr lang="en-US" altLang="en-US" sz="1400" b="1" dirty="0" err="1">
                <a:latin typeface="Consolas" pitchFamily="49" charset="0"/>
              </a:rPr>
              <a:t>MarshalAs</a:t>
            </a:r>
            <a:r>
              <a:rPr lang="en-US" altLang="en-US" sz="1400" b="1" dirty="0">
                <a:latin typeface="Consolas" pitchFamily="49" charset="0"/>
              </a:rPr>
              <a:t>(</a:t>
            </a:r>
            <a:r>
              <a:rPr lang="en-US" altLang="en-US" sz="1400" b="1" dirty="0" err="1">
                <a:latin typeface="Consolas" pitchFamily="49" charset="0"/>
              </a:rPr>
              <a:t>UnmanagedType.LPStr</a:t>
            </a:r>
            <a:r>
              <a:rPr lang="en-US" altLang="en-US" sz="1400" b="1" dirty="0">
                <a:latin typeface="Consolas" pitchFamily="49" charset="0"/>
              </a:rPr>
              <a:t>)] String s2,</a:t>
            </a: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  [</a:t>
            </a:r>
            <a:r>
              <a:rPr lang="en-US" altLang="en-US" sz="1400" b="1" dirty="0" err="1">
                <a:latin typeface="Consolas" pitchFamily="49" charset="0"/>
              </a:rPr>
              <a:t>MarshalAs</a:t>
            </a:r>
            <a:r>
              <a:rPr lang="en-US" altLang="en-US" sz="1400" b="1" dirty="0">
                <a:latin typeface="Consolas" pitchFamily="49" charset="0"/>
              </a:rPr>
              <a:t>(</a:t>
            </a:r>
            <a:r>
              <a:rPr lang="en-US" altLang="en-US" sz="1400" b="1" dirty="0" err="1">
                <a:latin typeface="Consolas" pitchFamily="49" charset="0"/>
              </a:rPr>
              <a:t>UnmanagedType.LPTStr</a:t>
            </a:r>
            <a:r>
              <a:rPr lang="en-US" altLang="en-US" sz="1400" b="1" dirty="0">
                <a:latin typeface="Consolas" pitchFamily="49" charset="0"/>
              </a:rPr>
              <a:t>)] String s3,</a:t>
            </a: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  [</a:t>
            </a:r>
            <a:r>
              <a:rPr lang="en-US" altLang="en-US" sz="1400" b="1" dirty="0" err="1">
                <a:latin typeface="Consolas" pitchFamily="49" charset="0"/>
              </a:rPr>
              <a:t>MarshalAs</a:t>
            </a:r>
            <a:r>
              <a:rPr lang="en-US" altLang="en-US" sz="1400" b="1" dirty="0">
                <a:latin typeface="Consolas" pitchFamily="49" charset="0"/>
              </a:rPr>
              <a:t>(</a:t>
            </a:r>
            <a:r>
              <a:rPr lang="en-US" altLang="en-US" sz="1400" b="1" dirty="0" err="1">
                <a:latin typeface="Consolas" pitchFamily="49" charset="0"/>
              </a:rPr>
              <a:t>UnmanagedType.BStr</a:t>
            </a:r>
            <a:r>
              <a:rPr lang="en-US" altLang="en-US" sz="1400" b="1" dirty="0">
                <a:latin typeface="Consolas" pitchFamily="49" charset="0"/>
              </a:rPr>
              <a:t>)] String s4</a:t>
            </a: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a:t>
            </a:r>
          </a:p>
        </p:txBody>
      </p:sp>
      <p:sp>
        <p:nvSpPr>
          <p:cNvPr id="5" name="Rectangle 4"/>
          <p:cNvSpPr>
            <a:spLocks noChangeArrowheads="1"/>
          </p:cNvSpPr>
          <p:nvPr/>
        </p:nvSpPr>
        <p:spPr bwMode="auto">
          <a:xfrm>
            <a:off x="500034" y="3861048"/>
            <a:ext cx="8001056" cy="30777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400" b="1" dirty="0">
                <a:latin typeface="Consolas" pitchFamily="49" charset="0"/>
              </a:rPr>
              <a:t>void __</a:t>
            </a:r>
            <a:r>
              <a:rPr lang="en-US" altLang="en-US" sz="1400" b="1" dirty="0" err="1">
                <a:latin typeface="Consolas" pitchFamily="49" charset="0"/>
              </a:rPr>
              <a:t>stdcall</a:t>
            </a:r>
            <a:r>
              <a:rPr lang="en-US" altLang="en-US" sz="1400" b="1" dirty="0">
                <a:latin typeface="Consolas" pitchFamily="49" charset="0"/>
              </a:rPr>
              <a:t> </a:t>
            </a:r>
            <a:r>
              <a:rPr lang="en-US" altLang="en-US" sz="1400" b="1" dirty="0" err="1">
                <a:latin typeface="Consolas" pitchFamily="49" charset="0"/>
              </a:rPr>
              <a:t>DoIt</a:t>
            </a:r>
            <a:r>
              <a:rPr lang="en-US" altLang="en-US" sz="1400" b="1" dirty="0">
                <a:latin typeface="Consolas" pitchFamily="49" charset="0"/>
              </a:rPr>
              <a:t>(LPCWSTR s1, LPCSTR s2, LPCTSTR  s3, BSTR s4);</a:t>
            </a:r>
          </a:p>
        </p:txBody>
      </p:sp>
    </p:spTree>
  </p:cSld>
  <p:clrMapOvr>
    <a:masterClrMapping/>
  </p:clrMapOvr>
  <p:transition>
    <p:fade/>
  </p:transition>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Structures Marshalling</a:t>
            </a:r>
            <a:endParaRPr lang="he-IL" dirty="0"/>
          </a:p>
        </p:txBody>
      </p:sp>
      <p:sp>
        <p:nvSpPr>
          <p:cNvPr id="3" name="Content Placeholder 2"/>
          <p:cNvSpPr>
            <a:spLocks noGrp="1"/>
          </p:cNvSpPr>
          <p:nvPr>
            <p:ph idx="1"/>
          </p:nvPr>
        </p:nvSpPr>
        <p:spPr/>
        <p:txBody>
          <a:bodyPr>
            <a:normAutofit lnSpcReduction="10000"/>
          </a:bodyPr>
          <a:lstStyle/>
          <a:p>
            <a:r>
              <a:rPr lang="en-US" dirty="0"/>
              <a:t>Classic C/C++ structure members reside in memory in order of declaration</a:t>
            </a:r>
          </a:p>
          <a:p>
            <a:r>
              <a:rPr lang="en-US" dirty="0"/>
              <a:t>CLR structures may be reordered by the CLR for better performance</a:t>
            </a:r>
          </a:p>
          <a:p>
            <a:r>
              <a:rPr lang="en-US" dirty="0"/>
              <a:t>Member alignment is determined by the CLR as well</a:t>
            </a:r>
          </a:p>
          <a:p>
            <a:r>
              <a:rPr lang="en-US" dirty="0"/>
              <a:t>For P/Invoke this is unacceptable</a:t>
            </a:r>
          </a:p>
          <a:p>
            <a:r>
              <a:rPr lang="en-US" dirty="0"/>
              <a:t>The CLR provides attributes to control the layout of structures</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351</a:t>
            </a:fld>
            <a:endParaRPr lang="he-IL"/>
          </a:p>
        </p:txBody>
      </p:sp>
    </p:spTree>
  </p:cSld>
  <p:clrMapOvr>
    <a:masterClrMapping/>
  </p:clrMapOvr>
  <p:transition>
    <p:fade/>
  </p:transition>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Layout</a:t>
            </a:r>
            <a:endParaRPr lang="he-IL" dirty="0"/>
          </a:p>
        </p:txBody>
      </p:sp>
      <p:sp>
        <p:nvSpPr>
          <p:cNvPr id="3" name="Content Placeholder 2"/>
          <p:cNvSpPr>
            <a:spLocks noGrp="1"/>
          </p:cNvSpPr>
          <p:nvPr>
            <p:ph idx="1"/>
          </p:nvPr>
        </p:nvSpPr>
        <p:spPr/>
        <p:txBody>
          <a:bodyPr>
            <a:normAutofit fontScale="92500" lnSpcReduction="20000"/>
          </a:bodyPr>
          <a:lstStyle/>
          <a:p>
            <a:r>
              <a:rPr lang="en-US" sz="3200" dirty="0"/>
              <a:t>The </a:t>
            </a:r>
            <a:r>
              <a:rPr lang="en-US" sz="3200" b="1" dirty="0" err="1">
                <a:solidFill>
                  <a:srgbClr val="FF0000"/>
                </a:solidFill>
                <a:latin typeface="Consolas" pitchFamily="49" charset="0"/>
              </a:rPr>
              <a:t>StructLayout</a:t>
            </a:r>
            <a:r>
              <a:rPr lang="en-US" sz="3200" dirty="0"/>
              <a:t> attribute applied to a type accepting the </a:t>
            </a:r>
            <a:r>
              <a:rPr lang="en-US" sz="3200" b="1" dirty="0" err="1">
                <a:solidFill>
                  <a:srgbClr val="FF0000"/>
                </a:solidFill>
                <a:latin typeface="Consolas" pitchFamily="49" charset="0"/>
              </a:rPr>
              <a:t>LayoutKind</a:t>
            </a:r>
            <a:r>
              <a:rPr lang="en-US" sz="3200" dirty="0"/>
              <a:t> enumeration</a:t>
            </a:r>
          </a:p>
          <a:p>
            <a:pPr lvl="1"/>
            <a:r>
              <a:rPr lang="en-US" sz="2800" b="1" dirty="0">
                <a:solidFill>
                  <a:srgbClr val="0E22BA"/>
                </a:solidFill>
                <a:latin typeface="Consolas" pitchFamily="49" charset="0"/>
              </a:rPr>
              <a:t>Auto</a:t>
            </a:r>
          </a:p>
          <a:p>
            <a:pPr lvl="2"/>
            <a:r>
              <a:rPr lang="en-US" sz="2400" dirty="0"/>
              <a:t>No specific layout – the CLR calculates the layout at runtime</a:t>
            </a:r>
          </a:p>
          <a:p>
            <a:pPr lvl="1"/>
            <a:r>
              <a:rPr lang="en-US" sz="2800" b="1" dirty="0">
                <a:solidFill>
                  <a:srgbClr val="0E22BA"/>
                </a:solidFill>
                <a:latin typeface="Consolas" pitchFamily="49" charset="0"/>
              </a:rPr>
              <a:t>Sequential</a:t>
            </a:r>
          </a:p>
          <a:p>
            <a:pPr lvl="2"/>
            <a:r>
              <a:rPr lang="en-US" sz="2400" dirty="0"/>
              <a:t>Layout order is order of member declarations</a:t>
            </a:r>
          </a:p>
          <a:p>
            <a:pPr lvl="2"/>
            <a:r>
              <a:rPr lang="en-US" sz="2400" dirty="0"/>
              <a:t>Default packing rules dependent on platform</a:t>
            </a:r>
          </a:p>
          <a:p>
            <a:pPr lvl="3"/>
            <a:r>
              <a:rPr lang="en-US" sz="2000" dirty="0"/>
              <a:t>Win32: 8 bytes [#</a:t>
            </a:r>
            <a:r>
              <a:rPr lang="en-US" sz="2000" dirty="0" err="1"/>
              <a:t>pragma</a:t>
            </a:r>
            <a:r>
              <a:rPr lang="en-US" sz="2000" dirty="0"/>
              <a:t> pack(8)]</a:t>
            </a:r>
          </a:p>
          <a:p>
            <a:pPr lvl="1"/>
            <a:r>
              <a:rPr lang="en-US" sz="2800" b="1" dirty="0">
                <a:solidFill>
                  <a:srgbClr val="0E22BA"/>
                </a:solidFill>
                <a:latin typeface="Consolas" pitchFamily="49" charset="0"/>
              </a:rPr>
              <a:t>Explicit</a:t>
            </a:r>
          </a:p>
          <a:p>
            <a:pPr lvl="2"/>
            <a:r>
              <a:rPr lang="en-US" sz="2400" dirty="0"/>
              <a:t>The offsets of each member may be controlled explicitly via the </a:t>
            </a:r>
            <a:r>
              <a:rPr lang="en-US" sz="2400" b="1" dirty="0" err="1">
                <a:solidFill>
                  <a:srgbClr val="FF0000"/>
                </a:solidFill>
                <a:latin typeface="Consolas" pitchFamily="49" charset="0"/>
              </a:rPr>
              <a:t>FieldOffset</a:t>
            </a:r>
            <a:r>
              <a:rPr lang="en-US" sz="2400" dirty="0"/>
              <a:t> attribute</a:t>
            </a:r>
          </a:p>
          <a:p>
            <a:pPr lvl="2"/>
            <a:r>
              <a:rPr lang="en-US" sz="2400" dirty="0"/>
              <a:t>Care must be taken when allocating members of platform-dependent size (e.g. </a:t>
            </a:r>
            <a:r>
              <a:rPr lang="en-US" sz="2400" dirty="0" err="1">
                <a:latin typeface="Consolas" pitchFamily="49" charset="0"/>
              </a:rPr>
              <a:t>IntPtr</a:t>
            </a:r>
            <a:r>
              <a:rPr lang="en-US" sz="2400" dirty="0"/>
              <a:t>, object references)</a:t>
            </a:r>
          </a:p>
          <a:p>
            <a:pPr lvl="2"/>
            <a:r>
              <a:rPr lang="en-US" sz="2400" dirty="0"/>
              <a:t>May be used to construct C/C++ style unions</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352</a:t>
            </a:fld>
            <a:endParaRPr lang="he-IL"/>
          </a:p>
        </p:txBody>
      </p:sp>
    </p:spTree>
  </p:cSld>
  <p:clrMapOvr>
    <a:masterClrMapping/>
  </p:clrMapOvr>
  <p:transition>
    <p:fade/>
  </p:transition>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Callbacks</a:t>
            </a:r>
            <a:endParaRPr lang="he-IL" dirty="0"/>
          </a:p>
        </p:txBody>
      </p:sp>
      <p:sp>
        <p:nvSpPr>
          <p:cNvPr id="3" name="Content Placeholder 2"/>
          <p:cNvSpPr>
            <a:spLocks noGrp="1"/>
          </p:cNvSpPr>
          <p:nvPr>
            <p:ph idx="1"/>
          </p:nvPr>
        </p:nvSpPr>
        <p:spPr>
          <a:xfrm>
            <a:off x="228600" y="1071546"/>
            <a:ext cx="8915400" cy="2201239"/>
          </a:xfrm>
        </p:spPr>
        <p:txBody>
          <a:bodyPr>
            <a:normAutofit lnSpcReduction="10000"/>
          </a:bodyPr>
          <a:lstStyle/>
          <a:p>
            <a:r>
              <a:rPr lang="en-US" dirty="0"/>
              <a:t>Some Windows API function require a callback as an argument</a:t>
            </a:r>
          </a:p>
          <a:p>
            <a:r>
              <a:rPr lang="en-US" dirty="0"/>
              <a:t>Use a delegate to declare the required signature</a:t>
            </a:r>
            <a:endParaRPr lang="he-IL" dirty="0"/>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353</a:t>
            </a:fld>
            <a:endParaRPr lang="he-IL"/>
          </a:p>
        </p:txBody>
      </p:sp>
      <p:sp>
        <p:nvSpPr>
          <p:cNvPr id="4" name="Rectangle 3"/>
          <p:cNvSpPr>
            <a:spLocks noChangeArrowheads="1"/>
          </p:cNvSpPr>
          <p:nvPr/>
        </p:nvSpPr>
        <p:spPr bwMode="auto">
          <a:xfrm>
            <a:off x="428596" y="3272785"/>
            <a:ext cx="8358246" cy="3108543"/>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5760"/>
            <a:r>
              <a:rPr lang="en-US" sz="1400" dirty="0">
                <a:solidFill>
                  <a:srgbClr val="0000FF"/>
                </a:solidFill>
                <a:latin typeface="Consolas" pitchFamily="49" charset="0"/>
              </a:rPr>
              <a:t>class </a:t>
            </a:r>
            <a:r>
              <a:rPr lang="en-US" sz="1400" b="1" dirty="0">
                <a:solidFill>
                  <a:srgbClr val="0000FF"/>
                </a:solidFill>
                <a:latin typeface="Consolas" pitchFamily="49" charset="0"/>
              </a:rPr>
              <a:t>Program {</a:t>
            </a:r>
          </a:p>
          <a:p>
            <a:pPr defTabSz="365760"/>
            <a:r>
              <a:rPr lang="en-US" sz="1400" dirty="0">
                <a:solidFill>
                  <a:srgbClr val="0000FF"/>
                </a:solidFill>
                <a:latin typeface="Consolas" pitchFamily="49" charset="0"/>
              </a:rPr>
              <a:t>	internal delegate </a:t>
            </a:r>
            <a:r>
              <a:rPr lang="en-US" sz="1400" dirty="0" err="1">
                <a:solidFill>
                  <a:srgbClr val="0000FF"/>
                </a:solidFill>
                <a:latin typeface="Consolas" pitchFamily="49" charset="0"/>
              </a:rPr>
              <a:t>bool</a:t>
            </a:r>
            <a:r>
              <a:rPr lang="en-US" sz="1400" dirty="0">
                <a:solidFill>
                  <a:srgbClr val="0000FF"/>
                </a:solidFill>
                <a:latin typeface="Consolas" pitchFamily="49" charset="0"/>
              </a:rPr>
              <a:t> </a:t>
            </a:r>
            <a:r>
              <a:rPr lang="en-US" sz="1400" dirty="0" err="1">
                <a:solidFill>
                  <a:srgbClr val="2B91AF"/>
                </a:solidFill>
                <a:latin typeface="Consolas" pitchFamily="49" charset="0"/>
              </a:rPr>
              <a:t>EnumWindowsProcDelegate</a:t>
            </a:r>
            <a:r>
              <a:rPr lang="en-US" sz="1400" dirty="0">
                <a:solidFill>
                  <a:srgbClr val="2B91AF"/>
                </a:solidFill>
                <a:latin typeface="Consolas" pitchFamily="49" charset="0"/>
              </a:rPr>
              <a:t>(</a:t>
            </a:r>
            <a:r>
              <a:rPr lang="en-US" sz="1400" dirty="0" err="1">
                <a:solidFill>
                  <a:srgbClr val="010001"/>
                </a:solidFill>
                <a:latin typeface="Consolas" pitchFamily="49" charset="0"/>
              </a:rPr>
              <a:t>IntPtr</a:t>
            </a:r>
            <a:r>
              <a:rPr lang="en-US" sz="1400" dirty="0">
                <a:solidFill>
                  <a:srgbClr val="010001"/>
                </a:solidFill>
                <a:latin typeface="Consolas" pitchFamily="49" charset="0"/>
              </a:rPr>
              <a:t> </a:t>
            </a:r>
            <a:r>
              <a:rPr lang="en-US" sz="1400" dirty="0" err="1">
                <a:solidFill>
                  <a:srgbClr val="010001"/>
                </a:solidFill>
                <a:latin typeface="Consolas" pitchFamily="49" charset="0"/>
              </a:rPr>
              <a:t>hWnd</a:t>
            </a:r>
            <a:r>
              <a:rPr lang="en-US" sz="1400" dirty="0">
                <a:solidFill>
                  <a:srgbClr val="010001"/>
                </a:solidFill>
                <a:latin typeface="Consolas" pitchFamily="49" charset="0"/>
              </a:rPr>
              <a:t>, </a:t>
            </a:r>
            <a:r>
              <a:rPr lang="en-US" sz="1400" dirty="0" err="1">
                <a:solidFill>
                  <a:srgbClr val="0000FF"/>
                </a:solidFill>
                <a:latin typeface="Consolas" pitchFamily="49" charset="0"/>
              </a:rPr>
              <a:t>int</a:t>
            </a:r>
            <a:r>
              <a:rPr lang="en-US" sz="1400" dirty="0">
                <a:solidFill>
                  <a:srgbClr val="0000FF"/>
                </a:solidFill>
                <a:latin typeface="Consolas" pitchFamily="49" charset="0"/>
              </a:rPr>
              <a:t> </a:t>
            </a:r>
            <a:r>
              <a:rPr lang="en-US" sz="1400" dirty="0" err="1">
                <a:solidFill>
                  <a:srgbClr val="010001"/>
                </a:solidFill>
                <a:latin typeface="Consolas" pitchFamily="49" charset="0"/>
              </a:rPr>
              <a:t>param</a:t>
            </a:r>
            <a:r>
              <a:rPr lang="en-US" sz="1400" dirty="0">
                <a:solidFill>
                  <a:srgbClr val="010001"/>
                </a:solidFill>
                <a:latin typeface="Consolas" pitchFamily="49" charset="0"/>
              </a:rPr>
              <a:t>);</a:t>
            </a:r>
          </a:p>
          <a:p>
            <a:pPr defTabSz="365760"/>
            <a:endParaRPr lang="en-US" sz="1400" dirty="0">
              <a:solidFill>
                <a:srgbClr val="010001"/>
              </a:solidFill>
              <a:latin typeface="Consolas" pitchFamily="49" charset="0"/>
            </a:endParaRPr>
          </a:p>
          <a:p>
            <a:pPr defTabSz="365760"/>
            <a:r>
              <a:rPr lang="en-US" sz="1400" dirty="0">
                <a:solidFill>
                  <a:srgbClr val="010001"/>
                </a:solidFill>
                <a:latin typeface="Consolas" pitchFamily="49" charset="0"/>
              </a:rPr>
              <a:t>	[</a:t>
            </a:r>
            <a:r>
              <a:rPr lang="en-US" sz="1400" dirty="0" err="1">
                <a:solidFill>
                  <a:srgbClr val="010001"/>
                </a:solidFill>
                <a:latin typeface="Consolas" pitchFamily="49" charset="0"/>
              </a:rPr>
              <a:t>DllImport</a:t>
            </a:r>
            <a:r>
              <a:rPr lang="en-US" sz="1400" dirty="0">
                <a:solidFill>
                  <a:srgbClr val="010001"/>
                </a:solidFill>
                <a:latin typeface="Consolas" pitchFamily="49" charset="0"/>
              </a:rPr>
              <a:t>(</a:t>
            </a:r>
            <a:r>
              <a:rPr lang="en-US" sz="1400" dirty="0">
                <a:solidFill>
                  <a:srgbClr val="A31515"/>
                </a:solidFill>
                <a:latin typeface="Consolas" pitchFamily="49" charset="0"/>
              </a:rPr>
              <a:t>"user32.dll")]</a:t>
            </a:r>
          </a:p>
          <a:p>
            <a:pPr defTabSz="365760"/>
            <a:r>
              <a:rPr lang="en-US" sz="1400" dirty="0">
                <a:solidFill>
                  <a:srgbClr val="A31515"/>
                </a:solidFill>
                <a:latin typeface="Consolas" pitchFamily="49" charset="0"/>
              </a:rPr>
              <a:t>	</a:t>
            </a:r>
            <a:r>
              <a:rPr lang="en-US" sz="1400" dirty="0">
                <a:solidFill>
                  <a:srgbClr val="0000FF"/>
                </a:solidFill>
                <a:latin typeface="Consolas" pitchFamily="49" charset="0"/>
              </a:rPr>
              <a:t>public static extern </a:t>
            </a:r>
            <a:r>
              <a:rPr lang="en-US" sz="1400" dirty="0" err="1">
                <a:solidFill>
                  <a:srgbClr val="0000FF"/>
                </a:solidFill>
                <a:latin typeface="Consolas" pitchFamily="49" charset="0"/>
              </a:rPr>
              <a:t>bool</a:t>
            </a:r>
            <a:r>
              <a:rPr lang="en-US" sz="1400" dirty="0">
                <a:solidFill>
                  <a:srgbClr val="0000FF"/>
                </a:solidFill>
                <a:latin typeface="Consolas" pitchFamily="49" charset="0"/>
              </a:rPr>
              <a:t> </a:t>
            </a:r>
            <a:r>
              <a:rPr lang="en-US" sz="1400" dirty="0" err="1">
                <a:solidFill>
                  <a:srgbClr val="010001"/>
                </a:solidFill>
                <a:latin typeface="Consolas" pitchFamily="49" charset="0"/>
              </a:rPr>
              <a:t>EnumWindows</a:t>
            </a:r>
            <a:r>
              <a:rPr lang="en-US" sz="1400" dirty="0">
                <a:solidFill>
                  <a:srgbClr val="010001"/>
                </a:solidFill>
                <a:latin typeface="Consolas" pitchFamily="49" charset="0"/>
              </a:rPr>
              <a:t>(</a:t>
            </a:r>
            <a:r>
              <a:rPr lang="en-US" sz="1400" dirty="0" err="1">
                <a:solidFill>
                  <a:srgbClr val="2B91AF"/>
                </a:solidFill>
                <a:latin typeface="Consolas" pitchFamily="49" charset="0"/>
              </a:rPr>
              <a:t>EnumWindowsProcDelegate</a:t>
            </a:r>
            <a:r>
              <a:rPr lang="en-US" sz="1400" dirty="0">
                <a:solidFill>
                  <a:srgbClr val="2B91AF"/>
                </a:solidFill>
                <a:latin typeface="Consolas" pitchFamily="49" charset="0"/>
              </a:rPr>
              <a:t> </a:t>
            </a:r>
            <a:r>
              <a:rPr lang="en-US" sz="1400" dirty="0" err="1">
                <a:solidFill>
                  <a:srgbClr val="010001"/>
                </a:solidFill>
                <a:latin typeface="Consolas" pitchFamily="49" charset="0"/>
              </a:rPr>
              <a:t>cb</a:t>
            </a:r>
            <a:r>
              <a:rPr lang="en-US" sz="1400" dirty="0">
                <a:solidFill>
                  <a:srgbClr val="010001"/>
                </a:solidFill>
                <a:latin typeface="Consolas" pitchFamily="49" charset="0"/>
              </a:rPr>
              <a:t>, </a:t>
            </a:r>
            <a:r>
              <a:rPr lang="en-US" sz="1400" dirty="0" err="1">
                <a:solidFill>
                  <a:srgbClr val="0000FF"/>
                </a:solidFill>
                <a:latin typeface="Consolas" pitchFamily="49" charset="0"/>
              </a:rPr>
              <a:t>int</a:t>
            </a:r>
            <a:r>
              <a:rPr lang="en-US" sz="1400" dirty="0">
                <a:solidFill>
                  <a:srgbClr val="0000FF"/>
                </a:solidFill>
                <a:latin typeface="Consolas" pitchFamily="49" charset="0"/>
              </a:rPr>
              <a:t> </a:t>
            </a:r>
            <a:r>
              <a:rPr lang="en-US" sz="1400" dirty="0" err="1">
                <a:solidFill>
                  <a:srgbClr val="010001"/>
                </a:solidFill>
                <a:latin typeface="Consolas" pitchFamily="49" charset="0"/>
              </a:rPr>
              <a:t>param</a:t>
            </a:r>
            <a:r>
              <a:rPr lang="en-US" sz="1400" dirty="0">
                <a:solidFill>
                  <a:srgbClr val="010001"/>
                </a:solidFill>
                <a:latin typeface="Consolas" pitchFamily="49" charset="0"/>
              </a:rPr>
              <a:t>);</a:t>
            </a:r>
          </a:p>
          <a:p>
            <a:pPr defTabSz="365760"/>
            <a:endParaRPr lang="en-US" sz="1400" dirty="0">
              <a:solidFill>
                <a:srgbClr val="010001"/>
              </a:solidFill>
              <a:latin typeface="Consolas" pitchFamily="49" charset="0"/>
            </a:endParaRPr>
          </a:p>
          <a:p>
            <a:pPr defTabSz="365760"/>
            <a:r>
              <a:rPr lang="en-US" sz="1400" dirty="0">
                <a:solidFill>
                  <a:srgbClr val="010001"/>
                </a:solidFill>
                <a:latin typeface="Consolas" pitchFamily="49" charset="0"/>
              </a:rPr>
              <a:t>	</a:t>
            </a:r>
            <a:r>
              <a:rPr lang="en-US" sz="1400" dirty="0">
                <a:solidFill>
                  <a:srgbClr val="0000FF"/>
                </a:solidFill>
                <a:latin typeface="Consolas" pitchFamily="49" charset="0"/>
              </a:rPr>
              <a:t>private static void </a:t>
            </a:r>
            <a:r>
              <a:rPr lang="en-US" sz="1400" dirty="0">
                <a:solidFill>
                  <a:srgbClr val="010001"/>
                </a:solidFill>
                <a:latin typeface="Consolas" pitchFamily="49" charset="0"/>
              </a:rPr>
              <a:t>Main(</a:t>
            </a:r>
            <a:r>
              <a:rPr lang="en-US" sz="1400" dirty="0">
                <a:solidFill>
                  <a:srgbClr val="0000FF"/>
                </a:solidFill>
                <a:latin typeface="Consolas" pitchFamily="49" charset="0"/>
              </a:rPr>
              <a:t>string[] </a:t>
            </a:r>
            <a:r>
              <a:rPr lang="en-US" sz="1400" dirty="0" err="1">
                <a:solidFill>
                  <a:srgbClr val="010001"/>
                </a:solidFill>
                <a:latin typeface="Consolas" pitchFamily="49" charset="0"/>
              </a:rPr>
              <a:t>args</a:t>
            </a:r>
            <a:r>
              <a:rPr lang="en-US" sz="1400" dirty="0">
                <a:solidFill>
                  <a:srgbClr val="010001"/>
                </a:solidFill>
                <a:latin typeface="Consolas" pitchFamily="49" charset="0"/>
              </a:rPr>
              <a:t>) {</a:t>
            </a:r>
          </a:p>
          <a:p>
            <a:pPr defTabSz="365760"/>
            <a:r>
              <a:rPr lang="en-US" sz="1400" dirty="0">
                <a:solidFill>
                  <a:srgbClr val="010001"/>
                </a:solidFill>
                <a:latin typeface="Consolas" pitchFamily="49" charset="0"/>
              </a:rPr>
              <a:t>		</a:t>
            </a:r>
            <a:r>
              <a:rPr lang="en-US" sz="1400" dirty="0" err="1">
                <a:solidFill>
                  <a:srgbClr val="010001"/>
                </a:solidFill>
                <a:latin typeface="Consolas" pitchFamily="49" charset="0"/>
              </a:rPr>
              <a:t>EnumWindows</a:t>
            </a:r>
            <a:r>
              <a:rPr lang="en-US" sz="1400" dirty="0">
                <a:solidFill>
                  <a:srgbClr val="010001"/>
                </a:solidFill>
                <a:latin typeface="Consolas" pitchFamily="49" charset="0"/>
              </a:rPr>
              <a:t>(</a:t>
            </a:r>
            <a:r>
              <a:rPr lang="en-US" sz="1400" dirty="0" err="1">
                <a:solidFill>
                  <a:srgbClr val="010001"/>
                </a:solidFill>
                <a:latin typeface="Consolas" pitchFamily="49" charset="0"/>
              </a:rPr>
              <a:t>AnotherWindow</a:t>
            </a:r>
            <a:r>
              <a:rPr lang="en-US" sz="1400" dirty="0">
                <a:solidFill>
                  <a:srgbClr val="010001"/>
                </a:solidFill>
                <a:latin typeface="Consolas" pitchFamily="49" charset="0"/>
              </a:rPr>
              <a:t>, 0);</a:t>
            </a:r>
          </a:p>
          <a:p>
            <a:pPr defTabSz="365760"/>
            <a:r>
              <a:rPr lang="en-US" sz="1400" dirty="0">
                <a:solidFill>
                  <a:srgbClr val="010001"/>
                </a:solidFill>
                <a:latin typeface="Consolas" pitchFamily="49" charset="0"/>
              </a:rPr>
              <a:t>	}</a:t>
            </a:r>
          </a:p>
          <a:p>
            <a:pPr defTabSz="365760"/>
            <a:endParaRPr lang="en-US" sz="1400" dirty="0">
              <a:solidFill>
                <a:srgbClr val="010001"/>
              </a:solidFill>
              <a:latin typeface="Consolas" pitchFamily="49" charset="0"/>
            </a:endParaRPr>
          </a:p>
          <a:p>
            <a:pPr defTabSz="365760"/>
            <a:r>
              <a:rPr lang="en-US" sz="1400" dirty="0">
                <a:solidFill>
                  <a:srgbClr val="010001"/>
                </a:solidFill>
                <a:latin typeface="Consolas" pitchFamily="49" charset="0"/>
              </a:rPr>
              <a:t>	</a:t>
            </a:r>
            <a:r>
              <a:rPr lang="en-US" sz="1400" dirty="0">
                <a:solidFill>
                  <a:srgbClr val="0000FF"/>
                </a:solidFill>
                <a:latin typeface="Consolas" pitchFamily="49" charset="0"/>
              </a:rPr>
              <a:t>internal static </a:t>
            </a:r>
            <a:r>
              <a:rPr lang="en-US" sz="1400" dirty="0" err="1">
                <a:solidFill>
                  <a:srgbClr val="0000FF"/>
                </a:solidFill>
                <a:latin typeface="Consolas" pitchFamily="49" charset="0"/>
              </a:rPr>
              <a:t>bool</a:t>
            </a:r>
            <a:r>
              <a:rPr lang="en-US" sz="1400" dirty="0">
                <a:solidFill>
                  <a:srgbClr val="0000FF"/>
                </a:solidFill>
                <a:latin typeface="Consolas" pitchFamily="49" charset="0"/>
              </a:rPr>
              <a:t> </a:t>
            </a:r>
            <a:r>
              <a:rPr lang="en-US" sz="1400" dirty="0" err="1">
                <a:solidFill>
                  <a:srgbClr val="010001"/>
                </a:solidFill>
                <a:latin typeface="Consolas" pitchFamily="49" charset="0"/>
              </a:rPr>
              <a:t>AnotherWindow</a:t>
            </a:r>
            <a:r>
              <a:rPr lang="en-US" sz="1400" dirty="0">
                <a:solidFill>
                  <a:srgbClr val="010001"/>
                </a:solidFill>
                <a:latin typeface="Consolas" pitchFamily="49" charset="0"/>
              </a:rPr>
              <a:t>(</a:t>
            </a:r>
            <a:r>
              <a:rPr lang="en-US" sz="1400" dirty="0" err="1">
                <a:solidFill>
                  <a:srgbClr val="010001"/>
                </a:solidFill>
                <a:latin typeface="Consolas" pitchFamily="49" charset="0"/>
              </a:rPr>
              <a:t>IntPtr</a:t>
            </a:r>
            <a:r>
              <a:rPr lang="en-US" sz="1400" dirty="0">
                <a:solidFill>
                  <a:srgbClr val="010001"/>
                </a:solidFill>
                <a:latin typeface="Consolas" pitchFamily="49" charset="0"/>
              </a:rPr>
              <a:t> </a:t>
            </a:r>
            <a:r>
              <a:rPr lang="en-US" sz="1400" dirty="0" err="1">
                <a:solidFill>
                  <a:srgbClr val="010001"/>
                </a:solidFill>
                <a:latin typeface="Consolas" pitchFamily="49" charset="0"/>
              </a:rPr>
              <a:t>hWnd</a:t>
            </a:r>
            <a:r>
              <a:rPr lang="en-US" sz="1400" dirty="0">
                <a:solidFill>
                  <a:srgbClr val="010001"/>
                </a:solidFill>
                <a:latin typeface="Consolas" pitchFamily="49" charset="0"/>
              </a:rPr>
              <a:t>, </a:t>
            </a:r>
            <a:r>
              <a:rPr lang="en-US" sz="1400" dirty="0" err="1">
                <a:solidFill>
                  <a:srgbClr val="0000FF"/>
                </a:solidFill>
                <a:latin typeface="Consolas" pitchFamily="49" charset="0"/>
              </a:rPr>
              <a:t>int</a:t>
            </a:r>
            <a:r>
              <a:rPr lang="en-US" sz="1400" dirty="0">
                <a:solidFill>
                  <a:srgbClr val="0000FF"/>
                </a:solidFill>
                <a:latin typeface="Consolas" pitchFamily="49" charset="0"/>
              </a:rPr>
              <a:t> </a:t>
            </a:r>
            <a:r>
              <a:rPr lang="en-US" sz="1400" dirty="0" err="1">
                <a:solidFill>
                  <a:srgbClr val="010001"/>
                </a:solidFill>
                <a:latin typeface="Consolas" pitchFamily="49" charset="0"/>
              </a:rPr>
              <a:t>param</a:t>
            </a:r>
            <a:r>
              <a:rPr lang="en-US" sz="1400" dirty="0">
                <a:solidFill>
                  <a:srgbClr val="010001"/>
                </a:solidFill>
                <a:latin typeface="Consolas" pitchFamily="49" charset="0"/>
              </a:rPr>
              <a:t>) {</a:t>
            </a:r>
          </a:p>
          <a:p>
            <a:pPr defTabSz="365760"/>
            <a:r>
              <a:rPr lang="en-US" sz="1400" dirty="0">
                <a:solidFill>
                  <a:srgbClr val="010001"/>
                </a:solidFill>
                <a:latin typeface="Consolas" pitchFamily="49" charset="0"/>
              </a:rPr>
              <a:t>		</a:t>
            </a:r>
            <a:r>
              <a:rPr lang="en-US" sz="1400" dirty="0">
                <a:solidFill>
                  <a:srgbClr val="0000FF"/>
                </a:solidFill>
                <a:latin typeface="Consolas" pitchFamily="49" charset="0"/>
              </a:rPr>
              <a:t>return true;</a:t>
            </a:r>
          </a:p>
          <a:p>
            <a:pPr defTabSz="365760"/>
            <a:r>
              <a:rPr lang="en-US" sz="1400" dirty="0">
                <a:solidFill>
                  <a:srgbClr val="0000FF"/>
                </a:solidFill>
                <a:latin typeface="Consolas" pitchFamily="49" charset="0"/>
              </a:rPr>
              <a:t>	}</a:t>
            </a:r>
          </a:p>
          <a:p>
            <a:pPr defTabSz="365760"/>
            <a:r>
              <a:rPr lang="en-US" sz="1400" dirty="0">
                <a:solidFill>
                  <a:srgbClr val="0000FF"/>
                </a:solidFill>
                <a:latin typeface="Consolas" pitchFamily="49" charset="0"/>
              </a:rPr>
              <a:t>}</a:t>
            </a:r>
          </a:p>
        </p:txBody>
      </p:sp>
    </p:spTree>
  </p:cSld>
  <p:clrMapOvr>
    <a:masterClrMapping/>
  </p:clrMapOvr>
  <p:transition>
    <p:fade/>
  </p:transition>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 and the CLR</a:t>
            </a:r>
            <a:endParaRPr lang="he-IL" dirty="0"/>
          </a:p>
        </p:txBody>
      </p:sp>
      <p:sp>
        <p:nvSpPr>
          <p:cNvPr id="3" name="Content Placeholder 2"/>
          <p:cNvSpPr>
            <a:spLocks noGrp="1"/>
          </p:cNvSpPr>
          <p:nvPr>
            <p:ph idx="1"/>
          </p:nvPr>
        </p:nvSpPr>
        <p:spPr/>
        <p:txBody>
          <a:bodyPr/>
          <a:lstStyle/>
          <a:p>
            <a:pPr>
              <a:lnSpc>
                <a:spcPct val="90000"/>
              </a:lnSpc>
            </a:pPr>
            <a:r>
              <a:rPr lang="en-US" sz="2800" dirty="0"/>
              <a:t>COM components are unmanaged modules (DLLs or EXEs) exposing COM classes (</a:t>
            </a:r>
            <a:r>
              <a:rPr lang="en-US" sz="2800" dirty="0" err="1"/>
              <a:t>coclasses</a:t>
            </a:r>
            <a:r>
              <a:rPr lang="en-US" sz="2800" dirty="0"/>
              <a:t>) implementing COM interfaces</a:t>
            </a:r>
          </a:p>
          <a:p>
            <a:pPr>
              <a:lnSpc>
                <a:spcPct val="90000"/>
              </a:lnSpc>
            </a:pPr>
            <a:r>
              <a:rPr lang="en-US" sz="2800" dirty="0"/>
              <a:t>Transitions to and from managed code occur when calling COM from .NET and vise versa</a:t>
            </a:r>
          </a:p>
          <a:p>
            <a:pPr>
              <a:lnSpc>
                <a:spcPct val="90000"/>
              </a:lnSpc>
            </a:pPr>
            <a:r>
              <a:rPr lang="en-US" sz="2800" dirty="0"/>
              <a:t>Accessing COM objects</a:t>
            </a:r>
          </a:p>
          <a:p>
            <a:pPr lvl="1">
              <a:lnSpc>
                <a:spcPct val="90000"/>
              </a:lnSpc>
            </a:pPr>
            <a:r>
              <a:rPr lang="en-US" sz="2400" dirty="0"/>
              <a:t>A Runtime Callable Wrapper (RCW) is created as a proxy to the COM object</a:t>
            </a:r>
          </a:p>
          <a:p>
            <a:pPr>
              <a:lnSpc>
                <a:spcPct val="90000"/>
              </a:lnSpc>
            </a:pPr>
            <a:r>
              <a:rPr lang="en-US" sz="2800" dirty="0"/>
              <a:t>Accessing .NET objects from unmanaged clients</a:t>
            </a:r>
          </a:p>
          <a:p>
            <a:pPr lvl="1">
              <a:lnSpc>
                <a:spcPct val="90000"/>
              </a:lnSpc>
            </a:pPr>
            <a:r>
              <a:rPr lang="en-US" sz="2400" dirty="0"/>
              <a:t>A COM Callable Wrapper (CCW) is created as a proxy to the .NET object</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354</a:t>
            </a:fld>
            <a:endParaRPr lang="he-IL"/>
          </a:p>
        </p:txBody>
      </p:sp>
    </p:spTree>
  </p:cSld>
  <p:clrMapOvr>
    <a:masterClrMapping/>
  </p:clrMapOvr>
  <p:transition>
    <p:fade/>
  </p:transition>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RCW and CCW</a:t>
            </a:r>
            <a:endParaRPr lang="he-IL" dirty="0"/>
          </a:p>
        </p:txBody>
      </p:sp>
      <p:sp>
        <p:nvSpPr>
          <p:cNvPr id="3" name="Content Placeholder 2"/>
          <p:cNvSpPr>
            <a:spLocks noGrp="1"/>
          </p:cNvSpPr>
          <p:nvPr>
            <p:ph idx="1"/>
          </p:nvPr>
        </p:nvSpPr>
        <p:spPr/>
        <p:txBody>
          <a:bodyPr>
            <a:normAutofit fontScale="92500" lnSpcReduction="10000"/>
          </a:bodyPr>
          <a:lstStyle/>
          <a:p>
            <a:pPr>
              <a:lnSpc>
                <a:spcPct val="80000"/>
              </a:lnSpc>
            </a:pPr>
            <a:r>
              <a:rPr lang="en-US" sz="2800" dirty="0"/>
              <a:t>Implement the underlying interfaces of the target object</a:t>
            </a:r>
          </a:p>
          <a:p>
            <a:pPr>
              <a:lnSpc>
                <a:spcPct val="80000"/>
              </a:lnSpc>
            </a:pPr>
            <a:r>
              <a:rPr lang="en-US" sz="2800" dirty="0"/>
              <a:t>Try to map technology idioms across to the other technology (e.g. </a:t>
            </a:r>
            <a:r>
              <a:rPr lang="en-US" sz="2400" b="1" dirty="0" err="1">
                <a:solidFill>
                  <a:srgbClr val="FF0000"/>
                </a:solidFill>
                <a:latin typeface="Consolas" pitchFamily="49" charset="0"/>
              </a:rPr>
              <a:t>IDispatch</a:t>
            </a:r>
            <a:r>
              <a:rPr lang="en-US" sz="2800" dirty="0"/>
              <a:t>, object persistence, events)</a:t>
            </a:r>
          </a:p>
          <a:p>
            <a:pPr>
              <a:lnSpc>
                <a:spcPct val="80000"/>
              </a:lnSpc>
            </a:pPr>
            <a:r>
              <a:rPr lang="en-US" sz="2800" dirty="0"/>
              <a:t>Problems with memory management</a:t>
            </a:r>
          </a:p>
          <a:p>
            <a:pPr lvl="1">
              <a:lnSpc>
                <a:spcPct val="80000"/>
              </a:lnSpc>
            </a:pPr>
            <a:r>
              <a:rPr lang="en-US" sz="2400" dirty="0"/>
              <a:t>An RCW calls </a:t>
            </a:r>
            <a:r>
              <a:rPr lang="en-US" sz="2400" b="1" dirty="0" err="1">
                <a:solidFill>
                  <a:srgbClr val="7030A0"/>
                </a:solidFill>
                <a:latin typeface="Consolas" pitchFamily="49" charset="0"/>
                <a:ea typeface="+mn-ea"/>
                <a:cs typeface="+mn-cs"/>
              </a:rPr>
              <a:t>AddRef</a:t>
            </a:r>
            <a:r>
              <a:rPr lang="en-US" sz="2400" dirty="0"/>
              <a:t> on the underlying COM object</a:t>
            </a:r>
          </a:p>
          <a:p>
            <a:pPr lvl="1">
              <a:lnSpc>
                <a:spcPct val="80000"/>
              </a:lnSpc>
            </a:pPr>
            <a:r>
              <a:rPr lang="en-US" sz="2400" dirty="0"/>
              <a:t>This means the COM object will be alive until the RCW is finalized (which may be a long time after the RCW and the COM object are not needed)</a:t>
            </a:r>
          </a:p>
          <a:p>
            <a:pPr lvl="1">
              <a:lnSpc>
                <a:spcPct val="80000"/>
              </a:lnSpc>
            </a:pPr>
            <a:r>
              <a:rPr lang="en-US" sz="2400" dirty="0"/>
              <a:t>A CCW holds a reference to a CLR object which cannot be garbage collected</a:t>
            </a:r>
          </a:p>
          <a:p>
            <a:pPr lvl="1">
              <a:lnSpc>
                <a:spcPct val="80000"/>
              </a:lnSpc>
            </a:pPr>
            <a:r>
              <a:rPr lang="en-US" sz="2400" dirty="0"/>
              <a:t>If cycles exist in the object graph, breaking it is required</a:t>
            </a:r>
          </a:p>
          <a:p>
            <a:pPr lvl="2">
              <a:lnSpc>
                <a:spcPct val="80000"/>
              </a:lnSpc>
            </a:pPr>
            <a:r>
              <a:rPr lang="en-US" b="1" dirty="0" err="1">
                <a:solidFill>
                  <a:srgbClr val="7030A0"/>
                </a:solidFill>
                <a:latin typeface="Consolas" pitchFamily="49" charset="0"/>
              </a:rPr>
              <a:t>Marshal.ReleaseComObject</a:t>
            </a:r>
            <a:r>
              <a:rPr lang="en-US" dirty="0"/>
              <a:t> will forcefully call </a:t>
            </a:r>
            <a:r>
              <a:rPr lang="en-US" dirty="0">
                <a:latin typeface="Consolas" pitchFamily="49" charset="0"/>
              </a:rPr>
              <a:t>Release</a:t>
            </a:r>
            <a:r>
              <a:rPr lang="en-US" dirty="0"/>
              <a:t> on the target COM object</a:t>
            </a:r>
          </a:p>
          <a:p>
            <a:pPr lvl="2">
              <a:lnSpc>
                <a:spcPct val="80000"/>
              </a:lnSpc>
            </a:pPr>
            <a:r>
              <a:rPr lang="en-US" b="1" dirty="0" err="1">
                <a:solidFill>
                  <a:srgbClr val="7030A0"/>
                </a:solidFill>
                <a:latin typeface="Consolas" pitchFamily="49" charset="0"/>
              </a:rPr>
              <a:t>Marshal.ChangeWrapperHandleStrength</a:t>
            </a:r>
            <a:r>
              <a:rPr lang="en-US" dirty="0"/>
              <a:t> changes the reference that the CCW holds to a weak reference, allowing it to be garbage collected</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355</a:t>
            </a:fld>
            <a:endParaRPr lang="he-IL"/>
          </a:p>
        </p:txBody>
      </p:sp>
    </p:spTree>
  </p:cSld>
  <p:clrMapOvr>
    <a:masterClrMapping/>
  </p:clrMapOvr>
  <p:transition>
    <p:fade/>
  </p:transition>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Through an RCW</a:t>
            </a:r>
            <a:endParaRPr lang="he-IL" dirty="0"/>
          </a:p>
        </p:txBody>
      </p:sp>
      <p:sp>
        <p:nvSpPr>
          <p:cNvPr id="3" name="Content Placeholder 2"/>
          <p:cNvSpPr>
            <a:spLocks noGrp="1"/>
          </p:cNvSpPr>
          <p:nvPr>
            <p:ph idx="1"/>
          </p:nvPr>
        </p:nvSpPr>
        <p:spPr/>
        <p:txBody>
          <a:bodyPr/>
          <a:lstStyle/>
          <a:p>
            <a:r>
              <a:rPr lang="en-US" dirty="0"/>
              <a:t>Similar to a P/Invoke call</a:t>
            </a:r>
          </a:p>
          <a:p>
            <a:r>
              <a:rPr lang="en-US" dirty="0"/>
              <a:t>Different defaults</a:t>
            </a:r>
          </a:p>
          <a:p>
            <a:pPr lvl="1"/>
            <a:r>
              <a:rPr lang="en-US" b="1" dirty="0" err="1">
                <a:solidFill>
                  <a:srgbClr val="C00000"/>
                </a:solidFill>
                <a:latin typeface="Consolas" pitchFamily="49" charset="0"/>
              </a:rPr>
              <a:t>PreserveSig</a:t>
            </a:r>
            <a:r>
              <a:rPr lang="en-US" sz="2400" dirty="0"/>
              <a:t> </a:t>
            </a:r>
            <a:r>
              <a:rPr lang="en-US" dirty="0"/>
              <a:t>defaults to </a:t>
            </a:r>
            <a:r>
              <a:rPr lang="en-US" dirty="0">
                <a:latin typeface="Consolas" pitchFamily="49" charset="0"/>
              </a:rPr>
              <a:t>false</a:t>
            </a:r>
          </a:p>
          <a:p>
            <a:pPr lvl="1"/>
            <a:r>
              <a:rPr lang="en-US" dirty="0"/>
              <a:t>String defaults to </a:t>
            </a:r>
            <a:r>
              <a:rPr lang="en-US" dirty="0">
                <a:latin typeface="Consolas" pitchFamily="49" charset="0"/>
              </a:rPr>
              <a:t>BSTR</a:t>
            </a:r>
          </a:p>
          <a:p>
            <a:pPr lvl="1"/>
            <a:r>
              <a:rPr lang="en-US" dirty="0"/>
              <a:t>Boolean defaults to </a:t>
            </a:r>
            <a:r>
              <a:rPr lang="en-US" sz="2400" dirty="0">
                <a:latin typeface="Consolas" pitchFamily="49" charset="0"/>
              </a:rPr>
              <a:t>VARIANT_BOOL</a:t>
            </a:r>
            <a:endParaRPr lang="en-US" dirty="0">
              <a:latin typeface="Consolas" pitchFamily="49" charset="0"/>
            </a:endParaRPr>
          </a:p>
          <a:p>
            <a:r>
              <a:rPr lang="en-US" dirty="0"/>
              <a:t>Additional attributes may be specified</a:t>
            </a:r>
          </a:p>
          <a:p>
            <a:pPr lvl="1"/>
            <a:r>
              <a:rPr lang="en-US" dirty="0"/>
              <a:t>Interfaces and class GUIDs</a:t>
            </a:r>
          </a:p>
          <a:p>
            <a:endParaRPr lang="he-IL"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356</a:t>
            </a:fld>
            <a:endParaRPr lang="he-IL"/>
          </a:p>
        </p:txBody>
      </p:sp>
    </p:spTree>
  </p:cSld>
  <p:clrMapOvr>
    <a:masterClrMapping/>
  </p:clrMapOvr>
  <p:transition>
    <p:fade/>
  </p:transition>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 vs. the CLR</a:t>
            </a:r>
            <a:endParaRPr lang="he-IL" dirty="0"/>
          </a:p>
        </p:txBody>
      </p:sp>
      <p:sp>
        <p:nvSpPr>
          <p:cNvPr id="3" name="Content Placeholder 2"/>
          <p:cNvSpPr>
            <a:spLocks noGrp="1"/>
          </p:cNvSpPr>
          <p:nvPr>
            <p:ph idx="1"/>
          </p:nvPr>
        </p:nvSpPr>
        <p:spPr/>
        <p:txBody>
          <a:bodyPr>
            <a:normAutofit fontScale="92500" lnSpcReduction="10000"/>
          </a:bodyPr>
          <a:lstStyle/>
          <a:p>
            <a:r>
              <a:rPr lang="en-US" sz="3000" dirty="0"/>
              <a:t>Type</a:t>
            </a:r>
            <a:r>
              <a:rPr lang="en-US" sz="2800" dirty="0"/>
              <a:t> </a:t>
            </a:r>
            <a:r>
              <a:rPr lang="en-US" sz="3000" dirty="0"/>
              <a:t>information</a:t>
            </a:r>
            <a:endParaRPr lang="en-US" sz="2800" dirty="0"/>
          </a:p>
          <a:p>
            <a:pPr lvl="1"/>
            <a:r>
              <a:rPr lang="en-US" sz="2400" dirty="0"/>
              <a:t>COM uses type libraries for type description</a:t>
            </a:r>
          </a:p>
          <a:p>
            <a:pPr lvl="1"/>
            <a:r>
              <a:rPr lang="en-US" sz="2400" dirty="0"/>
              <a:t>The CLR uses assembly metadata</a:t>
            </a:r>
          </a:p>
          <a:p>
            <a:r>
              <a:rPr lang="en-US" sz="3000" dirty="0"/>
              <a:t>Conversions</a:t>
            </a:r>
            <a:endParaRPr lang="en-US" sz="2800" dirty="0"/>
          </a:p>
          <a:p>
            <a:pPr lvl="1"/>
            <a:r>
              <a:rPr lang="en-US" sz="2600" dirty="0"/>
              <a:t>The </a:t>
            </a:r>
            <a:r>
              <a:rPr lang="en-US" sz="2600" b="1" dirty="0" err="1">
                <a:solidFill>
                  <a:srgbClr val="FF0000"/>
                </a:solidFill>
                <a:latin typeface="Consolas" pitchFamily="49" charset="0"/>
              </a:rPr>
              <a:t>TypeLibConverter</a:t>
            </a:r>
            <a:r>
              <a:rPr lang="en-US" sz="2600" dirty="0"/>
              <a:t> class</a:t>
            </a:r>
          </a:p>
          <a:p>
            <a:pPr lvl="2"/>
            <a:r>
              <a:rPr lang="en-US" b="1" dirty="0" err="1">
                <a:solidFill>
                  <a:srgbClr val="7030A0"/>
                </a:solidFill>
                <a:latin typeface="Consolas" pitchFamily="49" charset="0"/>
              </a:rPr>
              <a:t>ConvertTypeLibToAssembly</a:t>
            </a:r>
            <a:r>
              <a:rPr lang="en-US" dirty="0"/>
              <a:t> method</a:t>
            </a:r>
          </a:p>
          <a:p>
            <a:pPr lvl="3"/>
            <a:r>
              <a:rPr lang="en-US" sz="2600" dirty="0"/>
              <a:t>Converts a COM type library to a CLR assembly</a:t>
            </a:r>
          </a:p>
          <a:p>
            <a:pPr lvl="3"/>
            <a:r>
              <a:rPr lang="en-US" sz="2600" dirty="0"/>
              <a:t>Wrapped in the SDK tool </a:t>
            </a:r>
            <a:r>
              <a:rPr lang="en-US" sz="2600" b="1" dirty="0">
                <a:latin typeface="Consolas" pitchFamily="49" charset="0"/>
              </a:rPr>
              <a:t>TLBIMP.EXE</a:t>
            </a:r>
          </a:p>
          <a:p>
            <a:pPr lvl="2"/>
            <a:r>
              <a:rPr lang="en-US" b="1" dirty="0" err="1">
                <a:solidFill>
                  <a:srgbClr val="7030A0"/>
                </a:solidFill>
                <a:latin typeface="Consolas" pitchFamily="49" charset="0"/>
              </a:rPr>
              <a:t>ConvertAssemblyToTypeLib</a:t>
            </a:r>
            <a:r>
              <a:rPr lang="en-US" dirty="0"/>
              <a:t> method</a:t>
            </a:r>
          </a:p>
          <a:p>
            <a:pPr lvl="3"/>
            <a:r>
              <a:rPr lang="en-US" sz="2600" dirty="0"/>
              <a:t>Converts an assembly to a COM type library</a:t>
            </a:r>
          </a:p>
          <a:p>
            <a:pPr lvl="3"/>
            <a:r>
              <a:rPr lang="en-US" sz="2600" dirty="0"/>
              <a:t>Wrapped in the SDK tool </a:t>
            </a:r>
            <a:r>
              <a:rPr lang="en-US" sz="2600" b="1" dirty="0">
                <a:latin typeface="Consolas" pitchFamily="49" charset="0"/>
              </a:rPr>
              <a:t>TLBEXP.EXE</a:t>
            </a:r>
          </a:p>
          <a:p>
            <a:r>
              <a:rPr lang="en-US" sz="3000" dirty="0"/>
              <a:t>Similar functionality in Visual Studio</a:t>
            </a:r>
            <a:endParaRPr lang="he-IL" sz="3000"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357</a:t>
            </a:fld>
            <a:endParaRPr lang="he-IL"/>
          </a:p>
        </p:txBody>
      </p:sp>
    </p:spTree>
  </p:cSld>
  <p:clrMapOvr>
    <a:masterClrMapping/>
  </p:clrMapOvr>
  <p:transition>
    <p:fade/>
  </p:transition>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COM Without </a:t>
            </a:r>
            <a:r>
              <a:rPr lang="en-US" dirty="0" err="1"/>
              <a:t>TlbImp.Exe</a:t>
            </a:r>
            <a:endParaRPr lang="he-IL" dirty="0"/>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358</a:t>
            </a:fld>
            <a:endParaRPr lang="he-IL"/>
          </a:p>
        </p:txBody>
      </p:sp>
      <p:sp>
        <p:nvSpPr>
          <p:cNvPr id="4" name="Rectangle 3"/>
          <p:cNvSpPr>
            <a:spLocks noChangeArrowheads="1"/>
          </p:cNvSpPr>
          <p:nvPr/>
        </p:nvSpPr>
        <p:spPr bwMode="auto">
          <a:xfrm>
            <a:off x="714348" y="1118349"/>
            <a:ext cx="7643866" cy="5262979"/>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5760"/>
            <a:r>
              <a:rPr lang="en-US" sz="1200" dirty="0">
                <a:solidFill>
                  <a:srgbClr val="010001"/>
                </a:solidFill>
                <a:latin typeface="Consolas" pitchFamily="49" charset="0"/>
              </a:rPr>
              <a:t>[</a:t>
            </a:r>
            <a:r>
              <a:rPr lang="en-US" sz="1200" b="1" dirty="0" err="1">
                <a:solidFill>
                  <a:srgbClr val="0000FF"/>
                </a:solidFill>
                <a:latin typeface="Consolas" pitchFamily="49" charset="0"/>
              </a:rPr>
              <a:t>Guid</a:t>
            </a:r>
            <a:r>
              <a:rPr lang="en-US" sz="1200" b="1" dirty="0">
                <a:solidFill>
                  <a:srgbClr val="0000FF"/>
                </a:solidFill>
                <a:latin typeface="Consolas" pitchFamily="49" charset="0"/>
              </a:rPr>
              <a:t>(</a:t>
            </a:r>
            <a:r>
              <a:rPr lang="en-US" sz="1200" b="1" dirty="0">
                <a:solidFill>
                  <a:srgbClr val="A31515"/>
                </a:solidFill>
                <a:latin typeface="Consolas" pitchFamily="49" charset="0"/>
              </a:rPr>
              <a:t>"56A868B1-0AD4-11CE-B03A-0020AF0BA770")]</a:t>
            </a:r>
          </a:p>
          <a:p>
            <a:pPr defTabSz="365760"/>
            <a:r>
              <a:rPr lang="en-US" sz="1200" dirty="0">
                <a:solidFill>
                  <a:srgbClr val="0000FF"/>
                </a:solidFill>
                <a:latin typeface="Consolas" pitchFamily="49" charset="0"/>
              </a:rPr>
              <a:t>interface </a:t>
            </a:r>
            <a:r>
              <a:rPr lang="en-US" sz="1200" dirty="0" err="1">
                <a:solidFill>
                  <a:srgbClr val="2B91AF"/>
                </a:solidFill>
                <a:latin typeface="Consolas" pitchFamily="49" charset="0"/>
              </a:rPr>
              <a:t>IAVIPlay</a:t>
            </a:r>
            <a:r>
              <a:rPr lang="en-US" sz="1200" dirty="0">
                <a:solidFill>
                  <a:srgbClr val="2B91AF"/>
                </a:solidFill>
                <a:latin typeface="Consolas" pitchFamily="49" charset="0"/>
              </a:rPr>
              <a:t> {</a:t>
            </a:r>
          </a:p>
          <a:p>
            <a:pPr defTabSz="365760"/>
            <a:r>
              <a:rPr lang="en-US" sz="1200" dirty="0">
                <a:solidFill>
                  <a:srgbClr val="2B91AF"/>
                </a:solidFill>
                <a:latin typeface="Consolas" pitchFamily="49" charset="0"/>
              </a:rPr>
              <a:t>	</a:t>
            </a:r>
            <a:r>
              <a:rPr lang="en-US" sz="1200" dirty="0">
                <a:solidFill>
                  <a:srgbClr val="0000FF"/>
                </a:solidFill>
                <a:latin typeface="Consolas" pitchFamily="49" charset="0"/>
              </a:rPr>
              <a:t>void </a:t>
            </a:r>
            <a:r>
              <a:rPr lang="en-US" sz="1200" dirty="0">
                <a:solidFill>
                  <a:srgbClr val="010001"/>
                </a:solidFill>
                <a:latin typeface="Consolas" pitchFamily="49" charset="0"/>
              </a:rPr>
              <a:t>Run();</a:t>
            </a:r>
          </a:p>
          <a:p>
            <a:pPr defTabSz="365760"/>
            <a:r>
              <a:rPr lang="en-US" sz="1200" dirty="0">
                <a:solidFill>
                  <a:srgbClr val="010001"/>
                </a:solidFill>
                <a:latin typeface="Consolas" pitchFamily="49" charset="0"/>
              </a:rPr>
              <a:t>	</a:t>
            </a:r>
            <a:r>
              <a:rPr lang="en-US" sz="1200" dirty="0">
                <a:solidFill>
                  <a:srgbClr val="0000FF"/>
                </a:solidFill>
                <a:latin typeface="Consolas" pitchFamily="49" charset="0"/>
              </a:rPr>
              <a:t>void </a:t>
            </a:r>
            <a:r>
              <a:rPr lang="en-US" sz="1200" dirty="0">
                <a:solidFill>
                  <a:srgbClr val="010001"/>
                </a:solidFill>
                <a:latin typeface="Consolas" pitchFamily="49" charset="0"/>
              </a:rPr>
              <a:t>Pause();</a:t>
            </a:r>
          </a:p>
          <a:p>
            <a:pPr defTabSz="365760"/>
            <a:r>
              <a:rPr lang="en-US" sz="1200" dirty="0">
                <a:solidFill>
                  <a:srgbClr val="010001"/>
                </a:solidFill>
                <a:latin typeface="Consolas" pitchFamily="49" charset="0"/>
              </a:rPr>
              <a:t>	</a:t>
            </a:r>
            <a:r>
              <a:rPr lang="en-US" sz="1200" dirty="0">
                <a:solidFill>
                  <a:srgbClr val="0000FF"/>
                </a:solidFill>
                <a:latin typeface="Consolas" pitchFamily="49" charset="0"/>
              </a:rPr>
              <a:t>void </a:t>
            </a:r>
            <a:r>
              <a:rPr lang="en-US" sz="1200" dirty="0">
                <a:solidFill>
                  <a:srgbClr val="010001"/>
                </a:solidFill>
                <a:latin typeface="Consolas" pitchFamily="49" charset="0"/>
              </a:rPr>
              <a:t>Stop();</a:t>
            </a:r>
          </a:p>
          <a:p>
            <a:pPr defTabSz="365760"/>
            <a:r>
              <a:rPr lang="en-US" sz="1200" dirty="0">
                <a:solidFill>
                  <a:srgbClr val="010001"/>
                </a:solidFill>
                <a:latin typeface="Consolas" pitchFamily="49" charset="0"/>
              </a:rPr>
              <a:t>	</a:t>
            </a:r>
            <a:r>
              <a:rPr lang="en-US" sz="1200" dirty="0" err="1">
                <a:solidFill>
                  <a:srgbClr val="0000FF"/>
                </a:solidFill>
                <a:latin typeface="Consolas" pitchFamily="49" charset="0"/>
              </a:rPr>
              <a:t>int</a:t>
            </a:r>
            <a:r>
              <a:rPr lang="en-US" sz="1200" dirty="0">
                <a:solidFill>
                  <a:srgbClr val="0000FF"/>
                </a:solidFill>
                <a:latin typeface="Consolas" pitchFamily="49" charset="0"/>
              </a:rPr>
              <a:t> </a:t>
            </a:r>
            <a:r>
              <a:rPr lang="en-US" sz="1200" dirty="0" err="1">
                <a:solidFill>
                  <a:srgbClr val="010001"/>
                </a:solidFill>
                <a:latin typeface="Consolas" pitchFamily="49" charset="0"/>
              </a:rPr>
              <a:t>GetState</a:t>
            </a:r>
            <a:r>
              <a:rPr lang="en-US" sz="1200" dirty="0">
                <a:solidFill>
                  <a:srgbClr val="010001"/>
                </a:solidFill>
                <a:latin typeface="Consolas" pitchFamily="49" charset="0"/>
              </a:rPr>
              <a:t>(</a:t>
            </a:r>
            <a:r>
              <a:rPr lang="en-US" sz="1200" dirty="0" err="1">
                <a:solidFill>
                  <a:srgbClr val="0000FF"/>
                </a:solidFill>
                <a:latin typeface="Consolas" pitchFamily="49" charset="0"/>
              </a:rPr>
              <a:t>int</a:t>
            </a:r>
            <a:r>
              <a:rPr lang="en-US" sz="1200" dirty="0">
                <a:solidFill>
                  <a:srgbClr val="0000FF"/>
                </a:solidFill>
                <a:latin typeface="Consolas" pitchFamily="49" charset="0"/>
              </a:rPr>
              <a:t> </a:t>
            </a:r>
            <a:r>
              <a:rPr lang="en-US" sz="1200" dirty="0">
                <a:solidFill>
                  <a:srgbClr val="010001"/>
                </a:solidFill>
                <a:latin typeface="Consolas" pitchFamily="49" charset="0"/>
              </a:rPr>
              <a:t>timeout);</a:t>
            </a:r>
          </a:p>
          <a:p>
            <a:pPr defTabSz="365760"/>
            <a:r>
              <a:rPr lang="en-US" sz="1200" dirty="0">
                <a:solidFill>
                  <a:srgbClr val="010001"/>
                </a:solidFill>
                <a:latin typeface="Consolas" pitchFamily="49" charset="0"/>
              </a:rPr>
              <a:t>	</a:t>
            </a:r>
            <a:r>
              <a:rPr lang="en-US" sz="1200" dirty="0">
                <a:solidFill>
                  <a:srgbClr val="0000FF"/>
                </a:solidFill>
                <a:latin typeface="Consolas" pitchFamily="49" charset="0"/>
              </a:rPr>
              <a:t>void </a:t>
            </a:r>
            <a:r>
              <a:rPr lang="en-US" sz="1200" dirty="0" err="1">
                <a:solidFill>
                  <a:srgbClr val="010001"/>
                </a:solidFill>
                <a:latin typeface="Consolas" pitchFamily="49" charset="0"/>
              </a:rPr>
              <a:t>RenderFile</a:t>
            </a:r>
            <a:r>
              <a:rPr lang="en-US" sz="1200" dirty="0">
                <a:solidFill>
                  <a:srgbClr val="010001"/>
                </a:solidFill>
                <a:latin typeface="Consolas" pitchFamily="49" charset="0"/>
              </a:rPr>
              <a:t>(</a:t>
            </a:r>
            <a:r>
              <a:rPr lang="en-US" sz="1200" dirty="0">
                <a:solidFill>
                  <a:srgbClr val="0000FF"/>
                </a:solidFill>
                <a:latin typeface="Consolas" pitchFamily="49" charset="0"/>
              </a:rPr>
              <a:t>string </a:t>
            </a:r>
            <a:r>
              <a:rPr lang="en-US" sz="1200" dirty="0">
                <a:solidFill>
                  <a:srgbClr val="010001"/>
                </a:solidFill>
                <a:latin typeface="Consolas" pitchFamily="49" charset="0"/>
              </a:rPr>
              <a:t>filename);</a:t>
            </a:r>
          </a:p>
          <a:p>
            <a:pPr defTabSz="365760"/>
            <a:r>
              <a:rPr lang="en-US" sz="1200" dirty="0">
                <a:solidFill>
                  <a:srgbClr val="010001"/>
                </a:solidFill>
                <a:latin typeface="Consolas" pitchFamily="49" charset="0"/>
              </a:rPr>
              <a:t>	</a:t>
            </a:r>
            <a:r>
              <a:rPr lang="en-US" sz="1200" dirty="0">
                <a:solidFill>
                  <a:srgbClr val="0000FF"/>
                </a:solidFill>
                <a:latin typeface="Consolas" pitchFamily="49" charset="0"/>
              </a:rPr>
              <a:t>object </a:t>
            </a:r>
            <a:r>
              <a:rPr lang="en-US" sz="1200" dirty="0" err="1">
                <a:solidFill>
                  <a:srgbClr val="010001"/>
                </a:solidFill>
                <a:latin typeface="Consolas" pitchFamily="49" charset="0"/>
              </a:rPr>
              <a:t>AddSourceFilter</a:t>
            </a:r>
            <a:r>
              <a:rPr lang="en-US" sz="1200" dirty="0">
                <a:solidFill>
                  <a:srgbClr val="010001"/>
                </a:solidFill>
                <a:latin typeface="Consolas" pitchFamily="49" charset="0"/>
              </a:rPr>
              <a:t>(</a:t>
            </a:r>
            <a:r>
              <a:rPr lang="en-US" sz="1200" dirty="0">
                <a:solidFill>
                  <a:srgbClr val="0000FF"/>
                </a:solidFill>
                <a:latin typeface="Consolas" pitchFamily="49" charset="0"/>
              </a:rPr>
              <a:t>string </a:t>
            </a:r>
            <a:r>
              <a:rPr lang="en-US" sz="1200" dirty="0">
                <a:solidFill>
                  <a:srgbClr val="010001"/>
                </a:solidFill>
                <a:latin typeface="Consolas" pitchFamily="49" charset="0"/>
              </a:rPr>
              <a:t>filter);</a:t>
            </a:r>
          </a:p>
          <a:p>
            <a:pPr defTabSz="365760"/>
            <a:r>
              <a:rPr lang="en-US" sz="1200" dirty="0">
                <a:solidFill>
                  <a:srgbClr val="010001"/>
                </a:solidFill>
                <a:latin typeface="Consolas" pitchFamily="49" charset="0"/>
              </a:rPr>
              <a:t>	</a:t>
            </a:r>
            <a:r>
              <a:rPr lang="en-US" sz="1200" dirty="0">
                <a:solidFill>
                  <a:srgbClr val="0000FF"/>
                </a:solidFill>
                <a:latin typeface="Consolas" pitchFamily="49" charset="0"/>
              </a:rPr>
              <a:t>object </a:t>
            </a:r>
            <a:r>
              <a:rPr lang="en-US" sz="1200" dirty="0" err="1">
                <a:solidFill>
                  <a:srgbClr val="010001"/>
                </a:solidFill>
                <a:latin typeface="Consolas" pitchFamily="49" charset="0"/>
              </a:rPr>
              <a:t>FilterCollection</a:t>
            </a:r>
            <a:r>
              <a:rPr lang="en-US" sz="1200" dirty="0">
                <a:solidFill>
                  <a:srgbClr val="010001"/>
                </a:solidFill>
                <a:latin typeface="Consolas" pitchFamily="49" charset="0"/>
              </a:rPr>
              <a:t>();</a:t>
            </a:r>
          </a:p>
          <a:p>
            <a:pPr defTabSz="365760"/>
            <a:r>
              <a:rPr lang="en-US" sz="1200" dirty="0">
                <a:solidFill>
                  <a:srgbClr val="010001"/>
                </a:solidFill>
                <a:latin typeface="Consolas" pitchFamily="49" charset="0"/>
              </a:rPr>
              <a:t>	</a:t>
            </a:r>
            <a:r>
              <a:rPr lang="en-US" sz="1200" dirty="0">
                <a:solidFill>
                  <a:srgbClr val="0000FF"/>
                </a:solidFill>
                <a:latin typeface="Consolas" pitchFamily="49" charset="0"/>
              </a:rPr>
              <a:t>object </a:t>
            </a:r>
            <a:r>
              <a:rPr lang="en-US" sz="1200" dirty="0" err="1">
                <a:solidFill>
                  <a:srgbClr val="010001"/>
                </a:solidFill>
                <a:latin typeface="Consolas" pitchFamily="49" charset="0"/>
              </a:rPr>
              <a:t>RegFilterCollection</a:t>
            </a:r>
            <a:r>
              <a:rPr lang="en-US" sz="1200" dirty="0">
                <a:solidFill>
                  <a:srgbClr val="010001"/>
                </a:solidFill>
                <a:latin typeface="Consolas" pitchFamily="49" charset="0"/>
              </a:rPr>
              <a:t>();</a:t>
            </a:r>
          </a:p>
          <a:p>
            <a:pPr defTabSz="365760"/>
            <a:r>
              <a:rPr lang="en-US" sz="1200" dirty="0">
                <a:solidFill>
                  <a:srgbClr val="010001"/>
                </a:solidFill>
                <a:latin typeface="Consolas" pitchFamily="49" charset="0"/>
              </a:rPr>
              <a:t>	</a:t>
            </a:r>
            <a:r>
              <a:rPr lang="en-US" sz="1200" dirty="0">
                <a:solidFill>
                  <a:srgbClr val="0000FF"/>
                </a:solidFill>
                <a:latin typeface="Consolas" pitchFamily="49" charset="0"/>
              </a:rPr>
              <a:t>void </a:t>
            </a:r>
            <a:r>
              <a:rPr lang="en-US" sz="1200" dirty="0" err="1">
                <a:solidFill>
                  <a:srgbClr val="010001"/>
                </a:solidFill>
                <a:latin typeface="Consolas" pitchFamily="49" charset="0"/>
              </a:rPr>
              <a:t>StopWhenReady</a:t>
            </a:r>
            <a:r>
              <a:rPr lang="en-US" sz="1200" dirty="0">
                <a:solidFill>
                  <a:srgbClr val="010001"/>
                </a:solidFill>
                <a:latin typeface="Consolas" pitchFamily="49" charset="0"/>
              </a:rPr>
              <a:t>();</a:t>
            </a:r>
          </a:p>
          <a:p>
            <a:pPr defTabSz="365760"/>
            <a:r>
              <a:rPr lang="en-US" sz="1200" dirty="0">
                <a:solidFill>
                  <a:srgbClr val="010001"/>
                </a:solidFill>
                <a:latin typeface="Consolas" pitchFamily="49" charset="0"/>
              </a:rPr>
              <a:t>}</a:t>
            </a:r>
          </a:p>
          <a:p>
            <a:pPr defTabSz="365760"/>
            <a:endParaRPr lang="en-US" sz="1200" dirty="0">
              <a:solidFill>
                <a:srgbClr val="010001"/>
              </a:solidFill>
              <a:latin typeface="Consolas" pitchFamily="49" charset="0"/>
            </a:endParaRPr>
          </a:p>
          <a:p>
            <a:pPr defTabSz="365760"/>
            <a:r>
              <a:rPr lang="en-US" sz="1200" dirty="0">
                <a:solidFill>
                  <a:srgbClr val="010001"/>
                </a:solidFill>
                <a:latin typeface="Consolas" pitchFamily="49" charset="0"/>
              </a:rPr>
              <a:t>[</a:t>
            </a:r>
            <a:r>
              <a:rPr lang="en-US" sz="1200" b="1" dirty="0" err="1">
                <a:solidFill>
                  <a:srgbClr val="0000FF"/>
                </a:solidFill>
                <a:latin typeface="Consolas" pitchFamily="49" charset="0"/>
              </a:rPr>
              <a:t>ComImport</a:t>
            </a:r>
            <a:r>
              <a:rPr lang="en-US" sz="1200" b="1" dirty="0">
                <a:solidFill>
                  <a:srgbClr val="0000FF"/>
                </a:solidFill>
                <a:latin typeface="Consolas" pitchFamily="49" charset="0"/>
              </a:rPr>
              <a:t>]</a:t>
            </a:r>
          </a:p>
          <a:p>
            <a:pPr defTabSz="365760"/>
            <a:r>
              <a:rPr lang="en-US" sz="1200" dirty="0">
                <a:solidFill>
                  <a:srgbClr val="0000FF"/>
                </a:solidFill>
                <a:latin typeface="Consolas" pitchFamily="49" charset="0"/>
              </a:rPr>
              <a:t>[</a:t>
            </a:r>
            <a:r>
              <a:rPr lang="en-US" sz="1200" b="1" dirty="0" err="1">
                <a:solidFill>
                  <a:srgbClr val="0000FF"/>
                </a:solidFill>
                <a:latin typeface="Consolas" pitchFamily="49" charset="0"/>
              </a:rPr>
              <a:t>Guid</a:t>
            </a:r>
            <a:r>
              <a:rPr lang="en-US" sz="1200" b="1" dirty="0">
                <a:solidFill>
                  <a:srgbClr val="0000FF"/>
                </a:solidFill>
                <a:latin typeface="Consolas" pitchFamily="49" charset="0"/>
              </a:rPr>
              <a:t>(</a:t>
            </a:r>
            <a:r>
              <a:rPr lang="en-US" sz="1200" b="1" dirty="0">
                <a:solidFill>
                  <a:srgbClr val="A31515"/>
                </a:solidFill>
                <a:latin typeface="Consolas" pitchFamily="49" charset="0"/>
              </a:rPr>
              <a:t>"E436EBB3-524F-11CE-9F53-0020AF0BA770")]</a:t>
            </a:r>
          </a:p>
          <a:p>
            <a:pPr defTabSz="365760"/>
            <a:r>
              <a:rPr lang="en-US" sz="1200" dirty="0">
                <a:solidFill>
                  <a:srgbClr val="0000FF"/>
                </a:solidFill>
                <a:latin typeface="Consolas" pitchFamily="49" charset="0"/>
              </a:rPr>
              <a:t>class </a:t>
            </a:r>
            <a:r>
              <a:rPr lang="en-US" sz="1200" b="1" dirty="0" err="1">
                <a:solidFill>
                  <a:srgbClr val="0000FF"/>
                </a:solidFill>
                <a:latin typeface="Consolas" pitchFamily="49" charset="0"/>
              </a:rPr>
              <a:t>AVIPlayer</a:t>
            </a:r>
            <a:r>
              <a:rPr lang="en-US" sz="1200" b="1" dirty="0">
                <a:solidFill>
                  <a:srgbClr val="0000FF"/>
                </a:solidFill>
                <a:latin typeface="Consolas" pitchFamily="49" charset="0"/>
              </a:rPr>
              <a:t> {</a:t>
            </a:r>
          </a:p>
          <a:p>
            <a:pPr defTabSz="365760"/>
            <a:r>
              <a:rPr lang="en-US" sz="1200" dirty="0">
                <a:solidFill>
                  <a:srgbClr val="0000FF"/>
                </a:solidFill>
                <a:latin typeface="Consolas" pitchFamily="49" charset="0"/>
              </a:rPr>
              <a:t>}</a:t>
            </a:r>
          </a:p>
          <a:p>
            <a:pPr defTabSz="365760"/>
            <a:endParaRPr lang="en-US" sz="1200" dirty="0">
              <a:solidFill>
                <a:srgbClr val="0000FF"/>
              </a:solidFill>
              <a:latin typeface="Consolas" pitchFamily="49" charset="0"/>
            </a:endParaRPr>
          </a:p>
          <a:p>
            <a:pPr defTabSz="365760"/>
            <a:r>
              <a:rPr lang="en-US" sz="1200" dirty="0">
                <a:solidFill>
                  <a:srgbClr val="0000FF"/>
                </a:solidFill>
                <a:latin typeface="Consolas" pitchFamily="49" charset="0"/>
              </a:rPr>
              <a:t>public class </a:t>
            </a:r>
            <a:r>
              <a:rPr lang="en-US" sz="1200" b="1" dirty="0">
                <a:solidFill>
                  <a:srgbClr val="0000FF"/>
                </a:solidFill>
                <a:latin typeface="Consolas" pitchFamily="49" charset="0"/>
              </a:rPr>
              <a:t>Program {</a:t>
            </a:r>
          </a:p>
          <a:p>
            <a:pPr defTabSz="365760"/>
            <a:r>
              <a:rPr lang="en-US" sz="1200" dirty="0">
                <a:solidFill>
                  <a:srgbClr val="0000FF"/>
                </a:solidFill>
                <a:latin typeface="Consolas" pitchFamily="49" charset="0"/>
              </a:rPr>
              <a:t>	static void </a:t>
            </a:r>
            <a:r>
              <a:rPr lang="en-US" sz="1200" dirty="0">
                <a:solidFill>
                  <a:srgbClr val="010001"/>
                </a:solidFill>
                <a:latin typeface="Consolas" pitchFamily="49" charset="0"/>
              </a:rPr>
              <a:t>Main() {</a:t>
            </a:r>
          </a:p>
          <a:p>
            <a:pPr defTabSz="365760"/>
            <a:r>
              <a:rPr lang="en-US" sz="1200" dirty="0">
                <a:solidFill>
                  <a:srgbClr val="010001"/>
                </a:solidFill>
                <a:latin typeface="Consolas" pitchFamily="49" charset="0"/>
              </a:rPr>
              <a:t>		</a:t>
            </a:r>
            <a:r>
              <a:rPr lang="en-US" sz="1200" dirty="0" err="1">
                <a:solidFill>
                  <a:srgbClr val="2B91AF"/>
                </a:solidFill>
                <a:latin typeface="Consolas" pitchFamily="49" charset="0"/>
              </a:rPr>
              <a:t>IAVIPlay</a:t>
            </a:r>
            <a:r>
              <a:rPr lang="en-US" sz="1200" dirty="0">
                <a:solidFill>
                  <a:srgbClr val="2B91AF"/>
                </a:solidFill>
                <a:latin typeface="Consolas" pitchFamily="49" charset="0"/>
              </a:rPr>
              <a:t> </a:t>
            </a:r>
            <a:r>
              <a:rPr lang="en-US" sz="1200" dirty="0">
                <a:solidFill>
                  <a:srgbClr val="010001"/>
                </a:solidFill>
                <a:latin typeface="Consolas" pitchFamily="49" charset="0"/>
              </a:rPr>
              <a:t>media = (</a:t>
            </a:r>
            <a:r>
              <a:rPr lang="en-US" sz="1200" dirty="0" err="1">
                <a:solidFill>
                  <a:srgbClr val="2B91AF"/>
                </a:solidFill>
                <a:latin typeface="Consolas" pitchFamily="49" charset="0"/>
              </a:rPr>
              <a:t>IAVIPlay</a:t>
            </a:r>
            <a:r>
              <a:rPr lang="en-US" sz="1200" dirty="0">
                <a:solidFill>
                  <a:srgbClr val="2B91AF"/>
                </a:solidFill>
                <a:latin typeface="Consolas" pitchFamily="49" charset="0"/>
              </a:rPr>
              <a:t>)</a:t>
            </a:r>
            <a:r>
              <a:rPr lang="en-US" sz="1200" dirty="0">
                <a:solidFill>
                  <a:srgbClr val="0000FF"/>
                </a:solidFill>
                <a:latin typeface="Consolas" pitchFamily="49" charset="0"/>
              </a:rPr>
              <a:t>new </a:t>
            </a:r>
            <a:r>
              <a:rPr lang="en-US" sz="1200" b="1" dirty="0" err="1">
                <a:solidFill>
                  <a:srgbClr val="0000FF"/>
                </a:solidFill>
                <a:latin typeface="Consolas" pitchFamily="49" charset="0"/>
              </a:rPr>
              <a:t>AVIPlayer</a:t>
            </a:r>
            <a:r>
              <a:rPr lang="en-US" sz="1200" b="1" dirty="0">
                <a:solidFill>
                  <a:srgbClr val="0000FF"/>
                </a:solidFill>
                <a:latin typeface="Consolas" pitchFamily="49" charset="0"/>
              </a:rPr>
              <a:t>();</a:t>
            </a:r>
          </a:p>
          <a:p>
            <a:pPr defTabSz="365760"/>
            <a:r>
              <a:rPr lang="en-US" sz="1200" dirty="0">
                <a:solidFill>
                  <a:srgbClr val="0000FF"/>
                </a:solidFill>
                <a:latin typeface="Consolas" pitchFamily="49" charset="0"/>
              </a:rPr>
              <a:t>		</a:t>
            </a:r>
            <a:r>
              <a:rPr lang="en-US" sz="1200" dirty="0" err="1">
                <a:solidFill>
                  <a:srgbClr val="010001"/>
                </a:solidFill>
                <a:latin typeface="Consolas" pitchFamily="49" charset="0"/>
              </a:rPr>
              <a:t>media.RenderFile</a:t>
            </a:r>
            <a:r>
              <a:rPr lang="en-US" sz="1200" dirty="0">
                <a:solidFill>
                  <a:srgbClr val="010001"/>
                </a:solidFill>
                <a:latin typeface="Consolas" pitchFamily="49" charset="0"/>
              </a:rPr>
              <a:t>(</a:t>
            </a:r>
            <a:r>
              <a:rPr lang="en-US" sz="1200" dirty="0">
                <a:solidFill>
                  <a:srgbClr val="A31515"/>
                </a:solidFill>
                <a:latin typeface="Consolas" pitchFamily="49" charset="0"/>
              </a:rPr>
              <a:t>@"c:\temp\video.wmv");</a:t>
            </a:r>
          </a:p>
          <a:p>
            <a:pPr defTabSz="365760"/>
            <a:r>
              <a:rPr lang="en-US" sz="1200" dirty="0">
                <a:solidFill>
                  <a:srgbClr val="A31515"/>
                </a:solidFill>
                <a:latin typeface="Consolas" pitchFamily="49" charset="0"/>
              </a:rPr>
              <a:t>		</a:t>
            </a:r>
            <a:r>
              <a:rPr lang="en-US" sz="1200" dirty="0" err="1">
                <a:solidFill>
                  <a:srgbClr val="010001"/>
                </a:solidFill>
                <a:latin typeface="Consolas" pitchFamily="49" charset="0"/>
              </a:rPr>
              <a:t>media.Run</a:t>
            </a:r>
            <a:r>
              <a:rPr lang="en-US" sz="1200" dirty="0">
                <a:solidFill>
                  <a:srgbClr val="010001"/>
                </a:solidFill>
                <a:latin typeface="Consolas" pitchFamily="49" charset="0"/>
              </a:rPr>
              <a:t>();</a:t>
            </a:r>
          </a:p>
          <a:p>
            <a:pPr defTabSz="365760"/>
            <a:endParaRPr lang="en-US" sz="1200" dirty="0">
              <a:solidFill>
                <a:srgbClr val="010001"/>
              </a:solidFill>
              <a:latin typeface="Consolas" pitchFamily="49" charset="0"/>
            </a:endParaRPr>
          </a:p>
          <a:p>
            <a:pPr defTabSz="365760"/>
            <a:r>
              <a:rPr lang="en-US" sz="1200" dirty="0">
                <a:solidFill>
                  <a:srgbClr val="010001"/>
                </a:solidFill>
                <a:latin typeface="Consolas" pitchFamily="49" charset="0"/>
              </a:rPr>
              <a:t>		</a:t>
            </a:r>
            <a:r>
              <a:rPr lang="en-US" sz="1200" b="1" dirty="0" err="1">
                <a:solidFill>
                  <a:srgbClr val="0000FF"/>
                </a:solidFill>
                <a:latin typeface="Consolas" pitchFamily="49" charset="0"/>
              </a:rPr>
              <a:t>Console.</a:t>
            </a:r>
            <a:r>
              <a:rPr lang="en-US" sz="1200" b="1" dirty="0" err="1">
                <a:solidFill>
                  <a:srgbClr val="010001"/>
                </a:solidFill>
                <a:latin typeface="Consolas" pitchFamily="49" charset="0"/>
              </a:rPr>
              <a:t>ReadLine</a:t>
            </a:r>
            <a:r>
              <a:rPr lang="en-US" sz="1200" b="1" dirty="0">
                <a:solidFill>
                  <a:srgbClr val="010001"/>
                </a:solidFill>
                <a:latin typeface="Consolas" pitchFamily="49" charset="0"/>
              </a:rPr>
              <a:t>();</a:t>
            </a:r>
          </a:p>
          <a:p>
            <a:pPr defTabSz="365760"/>
            <a:r>
              <a:rPr lang="en-US" sz="1200" dirty="0">
                <a:solidFill>
                  <a:srgbClr val="010001"/>
                </a:solidFill>
                <a:latin typeface="Consolas" pitchFamily="49" charset="0"/>
              </a:rPr>
              <a:t>	}</a:t>
            </a:r>
          </a:p>
          <a:p>
            <a:pPr defTabSz="365760"/>
            <a:r>
              <a:rPr lang="en-US" sz="1200" dirty="0">
                <a:solidFill>
                  <a:srgbClr val="010001"/>
                </a:solidFill>
                <a:latin typeface="Consolas" pitchFamily="49" charset="0"/>
              </a:rPr>
              <a:t>}</a:t>
            </a:r>
          </a:p>
        </p:txBody>
      </p:sp>
    </p:spTree>
  </p:cSld>
  <p:clrMapOvr>
    <a:masterClrMapping/>
  </p:clrMapOvr>
  <p:transition>
    <p:fade/>
  </p:transition>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 Apartments and the CLR</a:t>
            </a:r>
            <a:endParaRPr lang="he-IL" dirty="0"/>
          </a:p>
        </p:txBody>
      </p:sp>
      <p:sp>
        <p:nvSpPr>
          <p:cNvPr id="3" name="Content Placeholder 2"/>
          <p:cNvSpPr>
            <a:spLocks noGrp="1"/>
          </p:cNvSpPr>
          <p:nvPr>
            <p:ph idx="1"/>
          </p:nvPr>
        </p:nvSpPr>
        <p:spPr/>
        <p:txBody>
          <a:bodyPr>
            <a:normAutofit fontScale="92500" lnSpcReduction="20000"/>
          </a:bodyPr>
          <a:lstStyle/>
          <a:p>
            <a:r>
              <a:rPr lang="en-US" sz="2800" dirty="0"/>
              <a:t>COM used the “Apartments” model to help manage concurrency</a:t>
            </a:r>
          </a:p>
          <a:p>
            <a:pPr lvl="1"/>
            <a:r>
              <a:rPr lang="en-US" sz="2400" dirty="0"/>
              <a:t>Single Threaded Apartment (STA)</a:t>
            </a:r>
          </a:p>
          <a:p>
            <a:pPr lvl="2"/>
            <a:r>
              <a:rPr lang="en-US" sz="2400" dirty="0"/>
              <a:t>One and the same thread used to call methods of objects living in that apartment</a:t>
            </a:r>
          </a:p>
          <a:p>
            <a:pPr lvl="1"/>
            <a:r>
              <a:rPr lang="en-US" sz="2400" dirty="0"/>
              <a:t>Multithreaded Apartment (MTA)</a:t>
            </a:r>
          </a:p>
          <a:p>
            <a:pPr lvl="2"/>
            <a:r>
              <a:rPr lang="en-US" sz="2400" dirty="0"/>
              <a:t>Any one of a number of threads used can call methods on objects living in that apartment</a:t>
            </a:r>
          </a:p>
          <a:p>
            <a:r>
              <a:rPr lang="en-US" sz="2800" dirty="0"/>
              <a:t>The CLR does not use apartments</a:t>
            </a:r>
          </a:p>
          <a:p>
            <a:pPr lvl="1"/>
            <a:r>
              <a:rPr lang="en-US" sz="2400" dirty="0"/>
              <a:t>Conceptually, only an MTA exists</a:t>
            </a:r>
          </a:p>
          <a:p>
            <a:r>
              <a:rPr lang="en-US" sz="2800" dirty="0"/>
              <a:t>When calling COM objects, apartments matter</a:t>
            </a:r>
          </a:p>
          <a:p>
            <a:r>
              <a:rPr lang="en-US" sz="2800" dirty="0"/>
              <a:t>A managed thread is created by default in the MTA</a:t>
            </a:r>
          </a:p>
          <a:p>
            <a:pPr lvl="1"/>
            <a:r>
              <a:rPr lang="en-US" sz="2400" dirty="0"/>
              <a:t>Can change by the </a:t>
            </a:r>
            <a:r>
              <a:rPr lang="en-US" sz="2400" b="1" dirty="0" err="1">
                <a:solidFill>
                  <a:srgbClr val="FF0000"/>
                </a:solidFill>
                <a:latin typeface="Consolas" pitchFamily="49" charset="0"/>
                <a:cs typeface="Consolas" pitchFamily="49" charset="0"/>
              </a:rPr>
              <a:t>STAThread</a:t>
            </a:r>
            <a:r>
              <a:rPr lang="en-US" sz="2400" dirty="0"/>
              <a:t> attribute on the Main method only or</a:t>
            </a:r>
          </a:p>
          <a:p>
            <a:pPr lvl="1"/>
            <a:r>
              <a:rPr lang="en-US" sz="2400" dirty="0"/>
              <a:t>Call </a:t>
            </a:r>
            <a:r>
              <a:rPr lang="en-US" sz="2400" b="1" dirty="0" err="1">
                <a:solidFill>
                  <a:srgbClr val="7030A0"/>
                </a:solidFill>
                <a:latin typeface="Consolas" pitchFamily="49" charset="0"/>
                <a:cs typeface="Consolas" pitchFamily="49" charset="0"/>
              </a:rPr>
              <a:t>Thread.SetApartmentState</a:t>
            </a:r>
            <a:r>
              <a:rPr lang="en-US" sz="2400" dirty="0"/>
              <a:t> on the thread object before calling </a:t>
            </a:r>
            <a:r>
              <a:rPr lang="en-US" sz="2400" b="1" dirty="0" err="1">
                <a:solidFill>
                  <a:srgbClr val="7030A0"/>
                </a:solidFill>
                <a:latin typeface="Consolas" pitchFamily="49" charset="0"/>
                <a:cs typeface="Consolas" pitchFamily="49" charset="0"/>
              </a:rPr>
              <a:t>Thread.Start</a:t>
            </a:r>
            <a:endParaRPr lang="he-IL" sz="2400" b="1" dirty="0">
              <a:solidFill>
                <a:srgbClr val="7030A0"/>
              </a:solidFill>
              <a:latin typeface="Consolas" pitchFamily="49" charset="0"/>
              <a:cs typeface="Consolas" pitchFamily="49" charset="0"/>
            </a:endParaRP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359</a:t>
            </a:fld>
            <a:endParaRPr lang="he-IL"/>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Restricting Attribute Usage</a:t>
            </a:r>
          </a:p>
        </p:txBody>
      </p:sp>
      <p:sp>
        <p:nvSpPr>
          <p:cNvPr id="3" name="Content Placeholder 2"/>
          <p:cNvSpPr>
            <a:spLocks noGrp="1"/>
          </p:cNvSpPr>
          <p:nvPr>
            <p:ph idx="1"/>
          </p:nvPr>
        </p:nvSpPr>
        <p:spPr/>
        <p:txBody>
          <a:bodyPr>
            <a:normAutofit fontScale="92500" lnSpcReduction="20000"/>
          </a:bodyPr>
          <a:lstStyle/>
          <a:p>
            <a:pPr>
              <a:lnSpc>
                <a:spcPct val="80000"/>
              </a:lnSpc>
            </a:pPr>
            <a:r>
              <a:rPr lang="en-US" sz="2800" dirty="0"/>
              <a:t>Some custom attributes may make sense on some items and not others</a:t>
            </a:r>
          </a:p>
          <a:p>
            <a:pPr lvl="1">
              <a:lnSpc>
                <a:spcPct val="80000"/>
              </a:lnSpc>
            </a:pPr>
            <a:r>
              <a:rPr lang="en-US" sz="2400" dirty="0"/>
              <a:t>E.g. the </a:t>
            </a:r>
            <a:r>
              <a:rPr lang="en-US" sz="2400" dirty="0">
                <a:latin typeface="Consolas" pitchFamily="49" charset="0"/>
              </a:rPr>
              <a:t>Flags </a:t>
            </a:r>
            <a:r>
              <a:rPr lang="en-US" sz="2400" dirty="0"/>
              <a:t>is probably meaningless for a field</a:t>
            </a:r>
          </a:p>
          <a:p>
            <a:pPr>
              <a:lnSpc>
                <a:spcPct val="80000"/>
              </a:lnSpc>
            </a:pPr>
            <a:r>
              <a:rPr lang="en-US" sz="2800" dirty="0"/>
              <a:t>Use the </a:t>
            </a:r>
            <a:r>
              <a:rPr lang="en-US" sz="2800" b="1" dirty="0" err="1">
                <a:solidFill>
                  <a:srgbClr val="FF0000"/>
                </a:solidFill>
                <a:latin typeface="Consolas" pitchFamily="49" charset="0"/>
              </a:rPr>
              <a:t>AttributeUsageAttribute</a:t>
            </a:r>
            <a:r>
              <a:rPr lang="en-US" sz="2800" dirty="0"/>
              <a:t> attribute to control custom attribute’s usage</a:t>
            </a:r>
          </a:p>
          <a:p>
            <a:pPr>
              <a:lnSpc>
                <a:spcPct val="80000"/>
              </a:lnSpc>
            </a:pPr>
            <a:r>
              <a:rPr lang="en-US" sz="2800" dirty="0"/>
              <a:t>Properties</a:t>
            </a:r>
          </a:p>
          <a:p>
            <a:pPr lvl="1">
              <a:lnSpc>
                <a:spcPct val="80000"/>
              </a:lnSpc>
            </a:pPr>
            <a:r>
              <a:rPr lang="en-US" sz="2400" b="1" dirty="0" err="1">
                <a:solidFill>
                  <a:srgbClr val="C00000"/>
                </a:solidFill>
                <a:latin typeface="Consolas" pitchFamily="49" charset="0"/>
              </a:rPr>
              <a:t>ValidOn</a:t>
            </a:r>
            <a:endParaRPr lang="en-US" sz="2400" b="1" dirty="0">
              <a:solidFill>
                <a:srgbClr val="C00000"/>
              </a:solidFill>
              <a:latin typeface="Consolas" pitchFamily="49" charset="0"/>
            </a:endParaRPr>
          </a:p>
          <a:p>
            <a:pPr lvl="2">
              <a:lnSpc>
                <a:spcPct val="80000"/>
              </a:lnSpc>
            </a:pPr>
            <a:r>
              <a:rPr lang="en-US" dirty="0"/>
              <a:t>Indicates on which constructs the attribute can be applied to</a:t>
            </a:r>
          </a:p>
          <a:p>
            <a:pPr lvl="3">
              <a:lnSpc>
                <a:spcPct val="80000"/>
              </a:lnSpc>
            </a:pPr>
            <a:r>
              <a:rPr lang="en-US" dirty="0"/>
              <a:t>The </a:t>
            </a:r>
            <a:r>
              <a:rPr lang="en-US" b="1" dirty="0" err="1">
                <a:solidFill>
                  <a:srgbClr val="FF0000"/>
                </a:solidFill>
                <a:latin typeface="Consolas" pitchFamily="49" charset="0"/>
              </a:rPr>
              <a:t>AttributeTargets</a:t>
            </a:r>
            <a:r>
              <a:rPr lang="en-US" dirty="0"/>
              <a:t> enumeration</a:t>
            </a:r>
          </a:p>
          <a:p>
            <a:pPr lvl="2">
              <a:lnSpc>
                <a:spcPct val="80000"/>
              </a:lnSpc>
            </a:pPr>
            <a:r>
              <a:rPr lang="en-US" dirty="0"/>
              <a:t>Exposed via a constructor as well</a:t>
            </a:r>
          </a:p>
          <a:p>
            <a:pPr lvl="1">
              <a:lnSpc>
                <a:spcPct val="80000"/>
              </a:lnSpc>
            </a:pPr>
            <a:r>
              <a:rPr lang="en-US" sz="2400" b="1" dirty="0">
                <a:solidFill>
                  <a:srgbClr val="C00000"/>
                </a:solidFill>
                <a:latin typeface="Consolas" pitchFamily="49" charset="0"/>
              </a:rPr>
              <a:t>Inherited</a:t>
            </a:r>
          </a:p>
          <a:p>
            <a:pPr lvl="2">
              <a:lnSpc>
                <a:spcPct val="80000"/>
              </a:lnSpc>
            </a:pPr>
            <a:r>
              <a:rPr lang="en-US" dirty="0"/>
              <a:t>Indicates whether the attribute should be visible to derived types (Default = false)</a:t>
            </a:r>
          </a:p>
          <a:p>
            <a:pPr lvl="1">
              <a:lnSpc>
                <a:spcPct val="80000"/>
              </a:lnSpc>
            </a:pPr>
            <a:r>
              <a:rPr lang="en-US" sz="2400" b="1" dirty="0" err="1">
                <a:solidFill>
                  <a:srgbClr val="C00000"/>
                </a:solidFill>
                <a:latin typeface="Consolas" pitchFamily="49" charset="0"/>
              </a:rPr>
              <a:t>AllowMultiple</a:t>
            </a:r>
            <a:endParaRPr lang="en-US" sz="2400" b="1" dirty="0">
              <a:solidFill>
                <a:srgbClr val="C00000"/>
              </a:solidFill>
              <a:latin typeface="Consolas" pitchFamily="49" charset="0"/>
            </a:endParaRPr>
          </a:p>
          <a:p>
            <a:pPr lvl="2">
              <a:lnSpc>
                <a:spcPct val="80000"/>
              </a:lnSpc>
            </a:pPr>
            <a:r>
              <a:rPr lang="en-US" dirty="0"/>
              <a:t>Indicates whether the attribute can be applied multiple times on the same target (Default = false)</a:t>
            </a:r>
          </a:p>
          <a:p>
            <a:endParaRPr lang="en-US"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36</a:t>
            </a:fld>
            <a:endParaRPr lang="he-IL"/>
          </a:p>
        </p:txBody>
      </p:sp>
      <p:pic>
        <p:nvPicPr>
          <p:cNvPr id="6" name="Picture 2" descr="C:\Users\Pavel\Pictures\Icons\48x48\shadow\check2.png"/>
          <p:cNvPicPr>
            <a:picLocks noChangeAspect="1" noChangeArrowheads="1"/>
          </p:cNvPicPr>
          <p:nvPr/>
        </p:nvPicPr>
        <p:blipFill>
          <a:blip r:embed="rId3" cstate="print"/>
          <a:srcRect/>
          <a:stretch>
            <a:fillRect/>
          </a:stretch>
        </p:blipFill>
        <p:spPr bwMode="auto">
          <a:xfrm>
            <a:off x="334140" y="3236345"/>
            <a:ext cx="617537" cy="617537"/>
          </a:xfrm>
          <a:prstGeom prst="rect">
            <a:avLst/>
          </a:prstGeom>
          <a:noFill/>
        </p:spPr>
      </p:pic>
    </p:spTree>
  </p:cSld>
  <p:clrMapOvr>
    <a:masterClrMapping/>
  </p:clrMapOvr>
  <p:transition>
    <p:fade/>
  </p:transition>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he-IL" dirty="0"/>
          </a:p>
        </p:txBody>
      </p:sp>
      <p:sp>
        <p:nvSpPr>
          <p:cNvPr id="3" name="Content Placeholder 2"/>
          <p:cNvSpPr>
            <a:spLocks noGrp="1"/>
          </p:cNvSpPr>
          <p:nvPr>
            <p:ph idx="1"/>
          </p:nvPr>
        </p:nvSpPr>
        <p:spPr/>
        <p:txBody>
          <a:bodyPr/>
          <a:lstStyle/>
          <a:p>
            <a:r>
              <a:rPr lang="en-US" dirty="0"/>
              <a:t>The CLR provides ways to use pre-CLR components and vice-versa</a:t>
            </a:r>
          </a:p>
          <a:p>
            <a:r>
              <a:rPr lang="en-US" dirty="0"/>
              <a:t>P/Invoke is used to call classic C functions in DLLs</a:t>
            </a:r>
          </a:p>
          <a:p>
            <a:r>
              <a:rPr lang="en-US" dirty="0"/>
              <a:t>COM interoperability is used to call COM objects from the CLR world and vice versa</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360</a:t>
            </a:fld>
            <a:endParaRPr lang="he-IL"/>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Restricting Attributes Example</a:t>
            </a:r>
          </a:p>
        </p:txBody>
      </p:sp>
      <p:sp>
        <p:nvSpPr>
          <p:cNvPr id="3" name="Content Placeholder 2"/>
          <p:cNvSpPr>
            <a:spLocks noGrp="1"/>
          </p:cNvSpPr>
          <p:nvPr>
            <p:ph idx="1"/>
          </p:nvPr>
        </p:nvSpPr>
        <p:spPr>
          <a:xfrm>
            <a:off x="228600" y="4857760"/>
            <a:ext cx="8915400" cy="1695440"/>
          </a:xfrm>
        </p:spPr>
        <p:txBody>
          <a:bodyPr>
            <a:normAutofit lnSpcReduction="10000"/>
          </a:bodyPr>
          <a:lstStyle/>
          <a:p>
            <a:r>
              <a:rPr lang="en-US" dirty="0"/>
              <a:t>The </a:t>
            </a:r>
            <a:r>
              <a:rPr lang="en-US" dirty="0" err="1">
                <a:latin typeface="Consolas" pitchFamily="49" charset="0"/>
              </a:rPr>
              <a:t>foo</a:t>
            </a:r>
            <a:r>
              <a:rPr lang="en-US" dirty="0"/>
              <a:t> method will have three objects of the </a:t>
            </a:r>
            <a:r>
              <a:rPr lang="en-US" dirty="0" err="1">
                <a:latin typeface="Consolas" pitchFamily="49" charset="0"/>
              </a:rPr>
              <a:t>DocumentedAttribute</a:t>
            </a:r>
            <a:r>
              <a:rPr lang="en-US" dirty="0"/>
              <a:t> type returned via </a:t>
            </a:r>
            <a:r>
              <a:rPr lang="en-US" b="1" dirty="0" err="1">
                <a:solidFill>
                  <a:srgbClr val="7030A0"/>
                </a:solidFill>
                <a:latin typeface="Consolas" pitchFamily="49" charset="0"/>
              </a:rPr>
              <a:t>GetCustomAttributes</a:t>
            </a:r>
            <a:endParaRPr lang="en-US" b="1" dirty="0">
              <a:solidFill>
                <a:srgbClr val="7030A0"/>
              </a:solidFill>
              <a:latin typeface="Consolas" pitchFamily="49" charset="0"/>
            </a:endParaRPr>
          </a:p>
          <a:p>
            <a:endParaRPr lang="en-US" dirty="0"/>
          </a:p>
        </p:txBody>
      </p:sp>
      <p:sp>
        <p:nvSpPr>
          <p:cNvPr id="7" name="Footer Placeholder 6"/>
          <p:cNvSpPr>
            <a:spLocks noGrp="1"/>
          </p:cNvSpPr>
          <p:nvPr>
            <p:ph type="ftr" sz="quarter" idx="11"/>
          </p:nvPr>
        </p:nvSpPr>
        <p:spPr/>
        <p:txBody>
          <a:bodyPr/>
          <a:lstStyle/>
          <a:p>
            <a:r>
              <a:rPr lang="en-US"/>
              <a:t>(C)2011 Pavel Yosifovich</a:t>
            </a:r>
            <a:endParaRPr lang="he-IL" dirty="0"/>
          </a:p>
        </p:txBody>
      </p:sp>
      <p:sp>
        <p:nvSpPr>
          <p:cNvPr id="6" name="Slide Number Placeholder 5"/>
          <p:cNvSpPr>
            <a:spLocks noGrp="1"/>
          </p:cNvSpPr>
          <p:nvPr>
            <p:ph type="sldNum" sz="quarter" idx="12"/>
          </p:nvPr>
        </p:nvSpPr>
        <p:spPr/>
        <p:txBody>
          <a:bodyPr/>
          <a:lstStyle/>
          <a:p>
            <a:fld id="{8D5EC362-8DE0-4138-8AD2-9C18772BB671}" type="slidenum">
              <a:rPr lang="he-IL" smtClean="0"/>
              <a:pPr/>
              <a:t>37</a:t>
            </a:fld>
            <a:endParaRPr lang="he-IL"/>
          </a:p>
        </p:txBody>
      </p:sp>
      <p:sp>
        <p:nvSpPr>
          <p:cNvPr id="4" name="Rectangle 3"/>
          <p:cNvSpPr>
            <a:spLocks noChangeArrowheads="1"/>
          </p:cNvSpPr>
          <p:nvPr/>
        </p:nvSpPr>
        <p:spPr bwMode="auto">
          <a:xfrm>
            <a:off x="428596" y="1126711"/>
            <a:ext cx="8358246" cy="249299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400" dirty="0">
                <a:solidFill>
                  <a:srgbClr val="0000FF"/>
                </a:solidFill>
                <a:latin typeface="Consolas" pitchFamily="49" charset="0"/>
              </a:rPr>
              <a:t>using </a:t>
            </a:r>
            <a:r>
              <a:rPr lang="en-US" sz="1400" dirty="0">
                <a:solidFill>
                  <a:srgbClr val="010001"/>
                </a:solidFill>
                <a:latin typeface="Consolas" pitchFamily="49" charset="0"/>
              </a:rPr>
              <a:t>System;</a:t>
            </a:r>
          </a:p>
          <a:p>
            <a:pPr defTabSz="360000"/>
            <a:r>
              <a:rPr lang="en-US" sz="1400" dirty="0">
                <a:solidFill>
                  <a:srgbClr val="010001"/>
                </a:solidFill>
                <a:latin typeface="Consolas" pitchFamily="49" charset="0"/>
              </a:rPr>
              <a:t>[</a:t>
            </a:r>
          </a:p>
          <a:p>
            <a:pPr defTabSz="360000"/>
            <a:r>
              <a:rPr lang="en-US" sz="1400" dirty="0">
                <a:solidFill>
                  <a:srgbClr val="010001"/>
                </a:solidFill>
                <a:latin typeface="Consolas" pitchFamily="49" charset="0"/>
              </a:rPr>
              <a:t>  </a:t>
            </a:r>
            <a:r>
              <a:rPr lang="en-US" sz="1400" b="1" dirty="0" err="1">
                <a:solidFill>
                  <a:srgbClr val="0000FF"/>
                </a:solidFill>
                <a:latin typeface="Consolas" pitchFamily="49" charset="0"/>
              </a:rPr>
              <a:t>AttributeUsage</a:t>
            </a:r>
            <a:r>
              <a:rPr lang="en-US" sz="1400" b="1" dirty="0">
                <a:solidFill>
                  <a:srgbClr val="0000FF"/>
                </a:solidFill>
                <a:latin typeface="Consolas" pitchFamily="49" charset="0"/>
              </a:rPr>
              <a:t>(</a:t>
            </a:r>
            <a:r>
              <a:rPr lang="en-US" sz="1400" b="1" dirty="0" err="1">
                <a:solidFill>
                  <a:srgbClr val="800080"/>
                </a:solidFill>
                <a:latin typeface="Consolas" pitchFamily="49" charset="0"/>
              </a:rPr>
              <a:t>AttributeTargets.</a:t>
            </a:r>
            <a:r>
              <a:rPr lang="en-US" sz="1400" b="1" dirty="0" err="1">
                <a:solidFill>
                  <a:srgbClr val="010001"/>
                </a:solidFill>
                <a:latin typeface="Consolas" pitchFamily="49" charset="0"/>
              </a:rPr>
              <a:t>Method</a:t>
            </a:r>
            <a:r>
              <a:rPr lang="en-US" sz="1400" b="1" dirty="0">
                <a:solidFill>
                  <a:srgbClr val="010001"/>
                </a:solidFill>
                <a:latin typeface="Consolas" pitchFamily="49" charset="0"/>
              </a:rPr>
              <a:t>, Inherited = </a:t>
            </a:r>
            <a:r>
              <a:rPr lang="en-US" sz="1400" b="1" dirty="0">
                <a:solidFill>
                  <a:srgbClr val="0000FF"/>
                </a:solidFill>
                <a:latin typeface="Consolas" pitchFamily="49" charset="0"/>
              </a:rPr>
              <a:t>false, </a:t>
            </a:r>
            <a:r>
              <a:rPr lang="en-US" sz="1400" b="1" dirty="0" err="1">
                <a:solidFill>
                  <a:srgbClr val="010001"/>
                </a:solidFill>
                <a:latin typeface="Consolas" pitchFamily="49" charset="0"/>
              </a:rPr>
              <a:t>AllowMultiple</a:t>
            </a:r>
            <a:r>
              <a:rPr lang="en-US" sz="1400" b="1" dirty="0">
                <a:solidFill>
                  <a:srgbClr val="010001"/>
                </a:solidFill>
                <a:latin typeface="Consolas" pitchFamily="49" charset="0"/>
              </a:rPr>
              <a:t> = </a:t>
            </a:r>
            <a:r>
              <a:rPr lang="en-US" sz="1400" b="1" dirty="0">
                <a:solidFill>
                  <a:srgbClr val="0000FF"/>
                </a:solidFill>
                <a:latin typeface="Consolas" pitchFamily="49" charset="0"/>
              </a:rPr>
              <a:t>true)</a:t>
            </a:r>
          </a:p>
          <a:p>
            <a:pPr defTabSz="360000"/>
            <a:r>
              <a:rPr lang="en-US" sz="1400" dirty="0">
                <a:solidFill>
                  <a:srgbClr val="0000FF"/>
                </a:solidFill>
                <a:latin typeface="Consolas" pitchFamily="49" charset="0"/>
              </a:rPr>
              <a:t>]</a:t>
            </a:r>
          </a:p>
          <a:p>
            <a:pPr defTabSz="360000"/>
            <a:r>
              <a:rPr lang="en-US" sz="1400" dirty="0">
                <a:solidFill>
                  <a:srgbClr val="0000FF"/>
                </a:solidFill>
                <a:latin typeface="Consolas" pitchFamily="49" charset="0"/>
              </a:rPr>
              <a:t>public sealed class </a:t>
            </a:r>
            <a:r>
              <a:rPr lang="en-US" sz="1400" b="1" dirty="0" err="1">
                <a:solidFill>
                  <a:srgbClr val="0000FF"/>
                </a:solidFill>
                <a:latin typeface="Consolas" pitchFamily="49" charset="0"/>
              </a:rPr>
              <a:t>DocumentedAttribute</a:t>
            </a:r>
            <a:r>
              <a:rPr lang="en-US" sz="1400" b="1" dirty="0">
                <a:solidFill>
                  <a:srgbClr val="0000FF"/>
                </a:solidFill>
                <a:latin typeface="Consolas" pitchFamily="49" charset="0"/>
              </a:rPr>
              <a:t> : Attribute </a:t>
            </a:r>
            <a:r>
              <a:rPr lang="en-US" sz="1400" dirty="0">
                <a:solidFill>
                  <a:srgbClr val="0000FF"/>
                </a:solidFill>
                <a:latin typeface="Consolas" pitchFamily="49" charset="0"/>
              </a:rPr>
              <a:t>{</a:t>
            </a:r>
          </a:p>
          <a:p>
            <a:pPr defTabSz="360000"/>
            <a:r>
              <a:rPr lang="en-US" sz="1400" dirty="0">
                <a:solidFill>
                  <a:srgbClr val="0000FF"/>
                </a:solidFill>
                <a:latin typeface="Consolas" pitchFamily="49" charset="0"/>
              </a:rPr>
              <a:t>	public </a:t>
            </a:r>
            <a:r>
              <a:rPr lang="en-US" sz="1400" dirty="0" err="1">
                <a:solidFill>
                  <a:srgbClr val="010001"/>
                </a:solidFill>
                <a:latin typeface="Consolas" pitchFamily="49" charset="0"/>
              </a:rPr>
              <a:t>DocumentedAttribute</a:t>
            </a:r>
            <a:r>
              <a:rPr lang="en-US" sz="1400" dirty="0">
                <a:solidFill>
                  <a:srgbClr val="010001"/>
                </a:solidFill>
                <a:latin typeface="Consolas" pitchFamily="49" charset="0"/>
              </a:rPr>
              <a:t>() {  }</a:t>
            </a:r>
          </a:p>
          <a:p>
            <a:pPr defTabSz="360000"/>
            <a:r>
              <a:rPr lang="en-US" sz="1400" dirty="0">
                <a:solidFill>
                  <a:srgbClr val="0000FF"/>
                </a:solidFill>
                <a:latin typeface="Consolas" pitchFamily="49" charset="0"/>
              </a:rPr>
              <a:t>	public </a:t>
            </a:r>
            <a:r>
              <a:rPr lang="en-US" sz="1400" dirty="0" err="1">
                <a:solidFill>
                  <a:srgbClr val="010001"/>
                </a:solidFill>
                <a:latin typeface="Consolas" pitchFamily="49" charset="0"/>
              </a:rPr>
              <a:t>DocumentedAttribute</a:t>
            </a:r>
            <a:r>
              <a:rPr lang="en-US" sz="1400" dirty="0">
                <a:solidFill>
                  <a:srgbClr val="010001"/>
                </a:solidFill>
                <a:latin typeface="Consolas" pitchFamily="49" charset="0"/>
              </a:rPr>
              <a:t>(</a:t>
            </a:r>
            <a:r>
              <a:rPr lang="en-US" sz="1400" dirty="0">
                <a:solidFill>
                  <a:srgbClr val="0000FF"/>
                </a:solidFill>
                <a:latin typeface="Consolas" pitchFamily="49" charset="0"/>
              </a:rPr>
              <a:t>string </a:t>
            </a:r>
            <a:r>
              <a:rPr lang="en-US" sz="1400" dirty="0">
                <a:solidFill>
                  <a:srgbClr val="010001"/>
                </a:solidFill>
                <a:latin typeface="Consolas" pitchFamily="49" charset="0"/>
              </a:rPr>
              <a:t>w) { Writer = w; }</a:t>
            </a:r>
          </a:p>
          <a:p>
            <a:pPr defTabSz="360000"/>
            <a:r>
              <a:rPr lang="en-US" sz="1400" dirty="0">
                <a:solidFill>
                  <a:srgbClr val="0000FF"/>
                </a:solidFill>
                <a:latin typeface="Consolas" pitchFamily="49" charset="0"/>
              </a:rPr>
              <a:t>	public string </a:t>
            </a:r>
            <a:r>
              <a:rPr lang="en-US" sz="1400" dirty="0">
                <a:solidFill>
                  <a:srgbClr val="010001"/>
                </a:solidFill>
                <a:latin typeface="Consolas" pitchFamily="49" charset="0"/>
              </a:rPr>
              <a:t>Writer    { </a:t>
            </a:r>
            <a:r>
              <a:rPr lang="en-US" sz="1400" dirty="0">
                <a:solidFill>
                  <a:srgbClr val="0000FF"/>
                </a:solidFill>
                <a:latin typeface="Consolas" pitchFamily="49" charset="0"/>
              </a:rPr>
              <a:t>get</a:t>
            </a:r>
            <a:r>
              <a:rPr lang="en-US" sz="1400" dirty="0">
                <a:solidFill>
                  <a:srgbClr val="010001"/>
                </a:solidFill>
                <a:latin typeface="Consolas" pitchFamily="49" charset="0"/>
              </a:rPr>
              <a:t>; </a:t>
            </a:r>
            <a:r>
              <a:rPr lang="en-US" sz="1400" dirty="0">
                <a:solidFill>
                  <a:srgbClr val="0000FF"/>
                </a:solidFill>
                <a:latin typeface="Consolas" pitchFamily="49" charset="0"/>
              </a:rPr>
              <a:t>set</a:t>
            </a:r>
            <a:r>
              <a:rPr lang="en-US" sz="1400" dirty="0">
                <a:solidFill>
                  <a:srgbClr val="010001"/>
                </a:solidFill>
                <a:latin typeface="Consolas" pitchFamily="49" charset="0"/>
              </a:rPr>
              <a:t>; }</a:t>
            </a:r>
          </a:p>
          <a:p>
            <a:pPr defTabSz="360000"/>
            <a:r>
              <a:rPr lang="en-US" sz="1400" dirty="0">
                <a:solidFill>
                  <a:srgbClr val="0000FF"/>
                </a:solidFill>
                <a:latin typeface="Consolas" pitchFamily="49" charset="0"/>
              </a:rPr>
              <a:t>	public </a:t>
            </a:r>
            <a:r>
              <a:rPr lang="en-US" sz="1400" dirty="0" err="1">
                <a:solidFill>
                  <a:srgbClr val="0000FF"/>
                </a:solidFill>
                <a:latin typeface="Consolas" pitchFamily="49" charset="0"/>
              </a:rPr>
              <a:t>int</a:t>
            </a:r>
            <a:r>
              <a:rPr lang="en-US" sz="1400" dirty="0">
                <a:solidFill>
                  <a:srgbClr val="0000FF"/>
                </a:solidFill>
                <a:latin typeface="Consolas" pitchFamily="49" charset="0"/>
              </a:rPr>
              <a:t>    </a:t>
            </a:r>
            <a:r>
              <a:rPr lang="en-US" sz="1400" dirty="0" err="1">
                <a:solidFill>
                  <a:srgbClr val="010001"/>
                </a:solidFill>
                <a:latin typeface="Consolas" pitchFamily="49" charset="0"/>
              </a:rPr>
              <a:t>WordCount</a:t>
            </a:r>
            <a:r>
              <a:rPr lang="en-US" sz="1400" dirty="0">
                <a:solidFill>
                  <a:srgbClr val="010001"/>
                </a:solidFill>
                <a:latin typeface="Consolas" pitchFamily="49" charset="0"/>
              </a:rPr>
              <a:t> { </a:t>
            </a:r>
            <a:r>
              <a:rPr lang="en-US" sz="1400" dirty="0">
                <a:solidFill>
                  <a:srgbClr val="0000FF"/>
                </a:solidFill>
                <a:latin typeface="Consolas" pitchFamily="49" charset="0"/>
              </a:rPr>
              <a:t>get</a:t>
            </a:r>
            <a:r>
              <a:rPr lang="en-US" sz="1400" dirty="0">
                <a:solidFill>
                  <a:srgbClr val="010001"/>
                </a:solidFill>
                <a:latin typeface="Consolas" pitchFamily="49" charset="0"/>
              </a:rPr>
              <a:t>; </a:t>
            </a:r>
            <a:r>
              <a:rPr lang="en-US" sz="1400" dirty="0">
                <a:solidFill>
                  <a:srgbClr val="0000FF"/>
                </a:solidFill>
                <a:latin typeface="Consolas" pitchFamily="49" charset="0"/>
              </a:rPr>
              <a:t>set</a:t>
            </a:r>
            <a:r>
              <a:rPr lang="en-US" sz="1400" dirty="0">
                <a:solidFill>
                  <a:srgbClr val="010001"/>
                </a:solidFill>
                <a:latin typeface="Consolas" pitchFamily="49" charset="0"/>
              </a:rPr>
              <a:t>; }</a:t>
            </a:r>
          </a:p>
          <a:p>
            <a:pPr defTabSz="360000"/>
            <a:r>
              <a:rPr lang="en-US" sz="1400" dirty="0">
                <a:solidFill>
                  <a:srgbClr val="0000FF"/>
                </a:solidFill>
                <a:latin typeface="Consolas" pitchFamily="49" charset="0"/>
              </a:rPr>
              <a:t>	public </a:t>
            </a:r>
            <a:r>
              <a:rPr lang="en-US" sz="1400" dirty="0" err="1">
                <a:solidFill>
                  <a:srgbClr val="0000FF"/>
                </a:solidFill>
                <a:latin typeface="Consolas" pitchFamily="49" charset="0"/>
              </a:rPr>
              <a:t>bool</a:t>
            </a:r>
            <a:r>
              <a:rPr lang="en-US" sz="1400" dirty="0">
                <a:solidFill>
                  <a:srgbClr val="0000FF"/>
                </a:solidFill>
                <a:latin typeface="Consolas" pitchFamily="49" charset="0"/>
              </a:rPr>
              <a:t>   </a:t>
            </a:r>
            <a:r>
              <a:rPr lang="en-US" sz="1400" dirty="0">
                <a:solidFill>
                  <a:srgbClr val="010001"/>
                </a:solidFill>
                <a:latin typeface="Consolas" pitchFamily="49" charset="0"/>
              </a:rPr>
              <a:t>Reviewed  { </a:t>
            </a:r>
            <a:r>
              <a:rPr lang="en-US" sz="1400" dirty="0">
                <a:solidFill>
                  <a:srgbClr val="0000FF"/>
                </a:solidFill>
                <a:latin typeface="Consolas" pitchFamily="49" charset="0"/>
              </a:rPr>
              <a:t>get</a:t>
            </a:r>
            <a:r>
              <a:rPr lang="en-US" sz="1400" dirty="0">
                <a:solidFill>
                  <a:srgbClr val="010001"/>
                </a:solidFill>
                <a:latin typeface="Consolas" pitchFamily="49" charset="0"/>
              </a:rPr>
              <a:t>; </a:t>
            </a:r>
            <a:r>
              <a:rPr lang="en-US" sz="1400" dirty="0">
                <a:solidFill>
                  <a:srgbClr val="0000FF"/>
                </a:solidFill>
                <a:latin typeface="Consolas" pitchFamily="49" charset="0"/>
              </a:rPr>
              <a:t>set</a:t>
            </a:r>
            <a:r>
              <a:rPr lang="en-US" sz="1400" dirty="0">
                <a:solidFill>
                  <a:srgbClr val="010001"/>
                </a:solidFill>
                <a:latin typeface="Consolas" pitchFamily="49" charset="0"/>
              </a:rPr>
              <a:t>; }</a:t>
            </a:r>
          </a:p>
          <a:p>
            <a:pPr defTabSz="360000"/>
            <a:r>
              <a:rPr lang="en-US" sz="1400" dirty="0">
                <a:solidFill>
                  <a:srgbClr val="010001"/>
                </a:solidFill>
                <a:latin typeface="Consolas" pitchFamily="49" charset="0"/>
              </a:rPr>
              <a:t>}</a:t>
            </a:r>
          </a:p>
        </p:txBody>
      </p:sp>
      <p:sp>
        <p:nvSpPr>
          <p:cNvPr id="5" name="Rectangle 4"/>
          <p:cNvSpPr>
            <a:spLocks noChangeArrowheads="1"/>
          </p:cNvSpPr>
          <p:nvPr/>
        </p:nvSpPr>
        <p:spPr bwMode="auto">
          <a:xfrm>
            <a:off x="1214414" y="3484165"/>
            <a:ext cx="7143800" cy="1384995"/>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400" dirty="0">
                <a:solidFill>
                  <a:srgbClr val="0000FF"/>
                </a:solidFill>
                <a:latin typeface="Consolas" pitchFamily="49" charset="0"/>
              </a:rPr>
              <a:t>public sealed class </a:t>
            </a:r>
            <a:r>
              <a:rPr lang="en-US" sz="1400" b="1" dirty="0" err="1">
                <a:solidFill>
                  <a:srgbClr val="0000FF"/>
                </a:solidFill>
                <a:latin typeface="Consolas" pitchFamily="49" charset="0"/>
              </a:rPr>
              <a:t>MyCode</a:t>
            </a:r>
            <a:r>
              <a:rPr lang="en-US" sz="1400" b="1" dirty="0">
                <a:solidFill>
                  <a:srgbClr val="0000FF"/>
                </a:solidFill>
                <a:latin typeface="Consolas" pitchFamily="49" charset="0"/>
              </a:rPr>
              <a:t> {</a:t>
            </a:r>
          </a:p>
          <a:p>
            <a:pPr defTabSz="360000"/>
            <a:r>
              <a:rPr lang="en-US" sz="1400" dirty="0">
                <a:solidFill>
                  <a:srgbClr val="0000FF"/>
                </a:solidFill>
                <a:latin typeface="Consolas" pitchFamily="49" charset="0"/>
              </a:rPr>
              <a:t>	[ </a:t>
            </a:r>
            <a:r>
              <a:rPr lang="en-US" sz="1400" b="1" dirty="0">
                <a:solidFill>
                  <a:srgbClr val="0000FF"/>
                </a:solidFill>
                <a:latin typeface="Consolas" pitchFamily="49" charset="0"/>
              </a:rPr>
              <a:t>Documented(</a:t>
            </a:r>
            <a:r>
              <a:rPr lang="en-US" sz="1400" b="1" dirty="0">
                <a:solidFill>
                  <a:srgbClr val="A31515"/>
                </a:solidFill>
                <a:latin typeface="Consolas" pitchFamily="49" charset="0"/>
              </a:rPr>
              <a:t>"Bart Simpson", </a:t>
            </a:r>
            <a:r>
              <a:rPr lang="en-US" sz="1400" b="1" dirty="0" err="1">
                <a:solidFill>
                  <a:srgbClr val="010001"/>
                </a:solidFill>
                <a:latin typeface="Consolas" pitchFamily="49" charset="0"/>
              </a:rPr>
              <a:t>WordCount</a:t>
            </a:r>
            <a:r>
              <a:rPr lang="en-US" sz="1400" b="1" dirty="0">
                <a:solidFill>
                  <a:srgbClr val="010001"/>
                </a:solidFill>
                <a:latin typeface="Consolas" pitchFamily="49" charset="0"/>
              </a:rPr>
              <a:t> = 193) ]</a:t>
            </a:r>
          </a:p>
          <a:p>
            <a:pPr defTabSz="360000"/>
            <a:r>
              <a:rPr lang="en-US" sz="1400" dirty="0">
                <a:solidFill>
                  <a:srgbClr val="010001"/>
                </a:solidFill>
                <a:latin typeface="Consolas" pitchFamily="49" charset="0"/>
              </a:rPr>
              <a:t>	[ </a:t>
            </a:r>
            <a:r>
              <a:rPr lang="en-US" sz="1400" b="1" dirty="0">
                <a:solidFill>
                  <a:srgbClr val="0000FF"/>
                </a:solidFill>
                <a:latin typeface="Consolas" pitchFamily="49" charset="0"/>
              </a:rPr>
              <a:t>Documented(</a:t>
            </a:r>
            <a:r>
              <a:rPr lang="en-US" sz="1400" b="1" dirty="0">
                <a:solidFill>
                  <a:srgbClr val="A31515"/>
                </a:solidFill>
                <a:latin typeface="Consolas" pitchFamily="49" charset="0"/>
              </a:rPr>
              <a:t>"Donald Duck", </a:t>
            </a:r>
            <a:r>
              <a:rPr lang="en-US" sz="1400" b="1" dirty="0" err="1">
                <a:solidFill>
                  <a:srgbClr val="010001"/>
                </a:solidFill>
                <a:latin typeface="Consolas" pitchFamily="49" charset="0"/>
              </a:rPr>
              <a:t>WordCount</a:t>
            </a:r>
            <a:r>
              <a:rPr lang="en-US" sz="1400" b="1" dirty="0">
                <a:solidFill>
                  <a:srgbClr val="010001"/>
                </a:solidFill>
                <a:latin typeface="Consolas" pitchFamily="49" charset="0"/>
              </a:rPr>
              <a:t> = 1722) ]</a:t>
            </a:r>
          </a:p>
          <a:p>
            <a:pPr defTabSz="360000"/>
            <a:r>
              <a:rPr lang="en-US" sz="1400" dirty="0">
                <a:solidFill>
                  <a:srgbClr val="010001"/>
                </a:solidFill>
                <a:latin typeface="Consolas" pitchFamily="49" charset="0"/>
              </a:rPr>
              <a:t>	[ </a:t>
            </a:r>
            <a:r>
              <a:rPr lang="en-US" sz="1400" b="1" dirty="0">
                <a:solidFill>
                  <a:srgbClr val="0000FF"/>
                </a:solidFill>
                <a:latin typeface="Consolas" pitchFamily="49" charset="0"/>
              </a:rPr>
              <a:t>Documented(</a:t>
            </a:r>
            <a:r>
              <a:rPr lang="en-US" sz="1400" b="1" dirty="0">
                <a:solidFill>
                  <a:srgbClr val="A31515"/>
                </a:solidFill>
                <a:latin typeface="Consolas" pitchFamily="49" charset="0"/>
              </a:rPr>
              <a:t>"John Doe", </a:t>
            </a:r>
            <a:r>
              <a:rPr lang="en-US" sz="1400" b="1" dirty="0">
                <a:solidFill>
                  <a:srgbClr val="010001"/>
                </a:solidFill>
                <a:latin typeface="Consolas" pitchFamily="49" charset="0"/>
              </a:rPr>
              <a:t>Reviewed = </a:t>
            </a:r>
            <a:r>
              <a:rPr lang="en-US" sz="1400" b="1" dirty="0">
                <a:solidFill>
                  <a:srgbClr val="0000FF"/>
                </a:solidFill>
                <a:latin typeface="Consolas" pitchFamily="49" charset="0"/>
              </a:rPr>
              <a:t>true) ]</a:t>
            </a:r>
          </a:p>
          <a:p>
            <a:pPr defTabSz="360000"/>
            <a:r>
              <a:rPr lang="en-US" sz="1400" dirty="0">
                <a:solidFill>
                  <a:srgbClr val="0000FF"/>
                </a:solidFill>
                <a:latin typeface="Consolas" pitchFamily="49" charset="0"/>
              </a:rPr>
              <a:t>	void </a:t>
            </a:r>
            <a:r>
              <a:rPr lang="en-US" sz="1400" dirty="0" err="1">
                <a:solidFill>
                  <a:srgbClr val="010001"/>
                </a:solidFill>
                <a:latin typeface="Consolas" pitchFamily="49" charset="0"/>
              </a:rPr>
              <a:t>foo</a:t>
            </a:r>
            <a:r>
              <a:rPr lang="en-US" sz="1400" dirty="0">
                <a:solidFill>
                  <a:srgbClr val="010001"/>
                </a:solidFill>
                <a:latin typeface="Consolas" pitchFamily="49" charset="0"/>
              </a:rPr>
              <a:t>() {}</a:t>
            </a:r>
          </a:p>
          <a:p>
            <a:pPr defTabSz="360000"/>
            <a:r>
              <a:rPr lang="en-US" sz="1400" dirty="0">
                <a:solidFill>
                  <a:srgbClr val="010001"/>
                </a:solidFill>
                <a:latin typeface="Consolas" pitchFamily="49" charset="0"/>
              </a:rPr>
              <a:t>}</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Assemblies</a:t>
            </a:r>
          </a:p>
        </p:txBody>
      </p:sp>
      <p:sp>
        <p:nvSpPr>
          <p:cNvPr id="3" name="Content Placeholder 2"/>
          <p:cNvSpPr>
            <a:spLocks noGrp="1"/>
          </p:cNvSpPr>
          <p:nvPr>
            <p:ph idx="1"/>
          </p:nvPr>
        </p:nvSpPr>
        <p:spPr/>
        <p:txBody>
          <a:bodyPr>
            <a:normAutofit fontScale="92500" lnSpcReduction="10000"/>
          </a:bodyPr>
          <a:lstStyle/>
          <a:p>
            <a:r>
              <a:rPr lang="en-US" dirty="0"/>
              <a:t>Usually assemblies are created by a compiler</a:t>
            </a:r>
          </a:p>
          <a:p>
            <a:pPr lvl="1"/>
            <a:r>
              <a:rPr lang="en-US" dirty="0"/>
              <a:t>Deployed as a file (or files)</a:t>
            </a:r>
          </a:p>
          <a:p>
            <a:pPr lvl="1"/>
            <a:r>
              <a:rPr lang="en-US" dirty="0"/>
              <a:t>Static assembly</a:t>
            </a:r>
          </a:p>
          <a:p>
            <a:r>
              <a:rPr lang="en-US" dirty="0"/>
              <a:t>Assemblies may be created at runtime</a:t>
            </a:r>
          </a:p>
          <a:p>
            <a:pPr lvl="1"/>
            <a:r>
              <a:rPr lang="en-US" dirty="0"/>
              <a:t>Dynamic assemblies</a:t>
            </a:r>
          </a:p>
          <a:p>
            <a:pPr lvl="1"/>
            <a:r>
              <a:rPr lang="en-US" dirty="0"/>
              <a:t>May be persisted to a file or remain in memory only</a:t>
            </a:r>
          </a:p>
          <a:p>
            <a:r>
              <a:rPr lang="en-US" dirty="0"/>
              <a:t>Dynamic assemblies may contain anything a static one can</a:t>
            </a:r>
          </a:p>
          <a:p>
            <a:pPr lvl="1"/>
            <a:r>
              <a:rPr lang="en-US" dirty="0"/>
              <a:t>E.g. types and code</a:t>
            </a:r>
          </a:p>
        </p:txBody>
      </p:sp>
      <p:sp>
        <p:nvSpPr>
          <p:cNvPr id="4" name="Slide Number Placeholder 3"/>
          <p:cNvSpPr>
            <a:spLocks noGrp="1"/>
          </p:cNvSpPr>
          <p:nvPr>
            <p:ph type="sldNum" sz="quarter" idx="11"/>
          </p:nvPr>
        </p:nvSpPr>
        <p:spPr/>
        <p:txBody>
          <a:bodyPr/>
          <a:lstStyle/>
          <a:p>
            <a:fld id="{8D5EC362-8DE0-4138-8AD2-9C18772BB671}" type="slidenum">
              <a:rPr lang="he-IL" smtClean="0"/>
              <a:pPr/>
              <a:t>38</a:t>
            </a:fld>
            <a:endParaRPr lang="he-IL"/>
          </a:p>
        </p:txBody>
      </p:sp>
      <p:sp>
        <p:nvSpPr>
          <p:cNvPr id="5" name="Footer Placeholder 4"/>
          <p:cNvSpPr>
            <a:spLocks noGrp="1"/>
          </p:cNvSpPr>
          <p:nvPr>
            <p:ph type="ftr" sz="quarter" idx="12"/>
          </p:nvPr>
        </p:nvSpPr>
        <p:spPr/>
        <p:txBody>
          <a:bodyPr/>
          <a:lstStyle/>
          <a:p>
            <a:r>
              <a:rPr lang="en-US"/>
              <a:t>(C)2008 Pavel Yosifovich</a:t>
            </a:r>
            <a:endParaRPr lang="he-IL" dirty="0"/>
          </a:p>
        </p:txBody>
      </p:sp>
    </p:spTree>
    <p:extLst>
      <p:ext uri="{BB962C8B-B14F-4D97-AF65-F5344CB8AC3E}">
        <p14:creationId xmlns:p14="http://schemas.microsoft.com/office/powerpoint/2010/main" val="8304814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Dynamic Assemblies</a:t>
            </a:r>
          </a:p>
        </p:txBody>
      </p:sp>
      <p:sp>
        <p:nvSpPr>
          <p:cNvPr id="3" name="Content Placeholder 2"/>
          <p:cNvSpPr>
            <a:spLocks noGrp="1"/>
          </p:cNvSpPr>
          <p:nvPr>
            <p:ph idx="1"/>
          </p:nvPr>
        </p:nvSpPr>
        <p:spPr/>
        <p:txBody>
          <a:bodyPr>
            <a:normAutofit fontScale="77500" lnSpcReduction="20000"/>
          </a:bodyPr>
          <a:lstStyle/>
          <a:p>
            <a:r>
              <a:rPr lang="en-US" dirty="0"/>
              <a:t>Usage</a:t>
            </a:r>
          </a:p>
          <a:p>
            <a:pPr lvl="1"/>
            <a:r>
              <a:rPr lang="en-US" dirty="0"/>
              <a:t>Tools that generate code from something else (e.g. UML diagrams)</a:t>
            </a:r>
          </a:p>
          <a:p>
            <a:pPr lvl="1"/>
            <a:r>
              <a:rPr lang="en-US" dirty="0"/>
              <a:t>Script-like languages turned into CLR code</a:t>
            </a:r>
          </a:p>
          <a:p>
            <a:r>
              <a:rPr lang="en-US" dirty="0"/>
              <a:t>Generation options</a:t>
            </a:r>
          </a:p>
          <a:p>
            <a:pPr lvl="1"/>
            <a:r>
              <a:rPr lang="en-US" b="1" dirty="0" err="1">
                <a:solidFill>
                  <a:srgbClr val="FF0000"/>
                </a:solidFill>
                <a:latin typeface="Consolas" pitchFamily="49" charset="0"/>
              </a:rPr>
              <a:t>System.Reflection.Emit</a:t>
            </a:r>
            <a:endParaRPr lang="en-US" b="1" dirty="0">
              <a:solidFill>
                <a:srgbClr val="FF0000"/>
              </a:solidFill>
              <a:latin typeface="Consolas" pitchFamily="49" charset="0"/>
            </a:endParaRPr>
          </a:p>
          <a:p>
            <a:pPr lvl="2"/>
            <a:r>
              <a:rPr lang="en-US" dirty="0"/>
              <a:t>Low-level support for assembly generation</a:t>
            </a:r>
          </a:p>
          <a:p>
            <a:pPr lvl="2"/>
            <a:r>
              <a:rPr lang="en-US" dirty="0"/>
              <a:t>Emit direct CIL instructions</a:t>
            </a:r>
          </a:p>
          <a:p>
            <a:pPr lvl="2"/>
            <a:r>
              <a:rPr lang="en-US" dirty="0"/>
              <a:t>Used by .NET language compilers</a:t>
            </a:r>
          </a:p>
          <a:p>
            <a:pPr lvl="1"/>
            <a:r>
              <a:rPr lang="en-US" b="1" dirty="0" err="1">
                <a:solidFill>
                  <a:srgbClr val="FF0000"/>
                </a:solidFill>
                <a:latin typeface="Consolas" pitchFamily="49" charset="0"/>
              </a:rPr>
              <a:t>System.CodeDOM</a:t>
            </a:r>
            <a:endParaRPr lang="en-US" b="1" dirty="0">
              <a:solidFill>
                <a:srgbClr val="FF0000"/>
              </a:solidFill>
              <a:latin typeface="Consolas" pitchFamily="49" charset="0"/>
            </a:endParaRPr>
          </a:p>
          <a:p>
            <a:pPr lvl="2"/>
            <a:r>
              <a:rPr lang="en-US" dirty="0"/>
              <a:t>High level code generation</a:t>
            </a:r>
          </a:p>
          <a:p>
            <a:pPr lvl="2"/>
            <a:r>
              <a:rPr lang="en-US" dirty="0"/>
              <a:t>Similar to an Abstract Syntax Tree (AST)</a:t>
            </a:r>
          </a:p>
          <a:p>
            <a:pPr lvl="2"/>
            <a:r>
              <a:rPr lang="en-US" dirty="0"/>
              <a:t>Language neutral</a:t>
            </a:r>
          </a:p>
          <a:p>
            <a:pPr lvl="2"/>
            <a:r>
              <a:rPr lang="en-US" dirty="0"/>
              <a:t>Less powerful but more convenient</a:t>
            </a:r>
          </a:p>
        </p:txBody>
      </p:sp>
      <p:sp>
        <p:nvSpPr>
          <p:cNvPr id="4" name="Slide Number Placeholder 3"/>
          <p:cNvSpPr>
            <a:spLocks noGrp="1"/>
          </p:cNvSpPr>
          <p:nvPr>
            <p:ph type="sldNum" sz="quarter" idx="11"/>
          </p:nvPr>
        </p:nvSpPr>
        <p:spPr/>
        <p:txBody>
          <a:bodyPr/>
          <a:lstStyle/>
          <a:p>
            <a:fld id="{8D5EC362-8DE0-4138-8AD2-9C18772BB671}" type="slidenum">
              <a:rPr lang="he-IL" smtClean="0"/>
              <a:pPr/>
              <a:t>39</a:t>
            </a:fld>
            <a:endParaRPr lang="he-IL"/>
          </a:p>
        </p:txBody>
      </p:sp>
      <p:sp>
        <p:nvSpPr>
          <p:cNvPr id="5" name="Footer Placeholder 4"/>
          <p:cNvSpPr>
            <a:spLocks noGrp="1"/>
          </p:cNvSpPr>
          <p:nvPr>
            <p:ph type="ftr" sz="quarter" idx="12"/>
          </p:nvPr>
        </p:nvSpPr>
        <p:spPr/>
        <p:txBody>
          <a:bodyPr/>
          <a:lstStyle/>
          <a:p>
            <a:r>
              <a:rPr lang="en-US"/>
              <a:t>(C)2008 Pavel Yosifovich</a:t>
            </a:r>
            <a:endParaRPr lang="he-IL" dirty="0"/>
          </a:p>
        </p:txBody>
      </p:sp>
    </p:spTree>
    <p:extLst>
      <p:ext uri="{BB962C8B-B14F-4D97-AF65-F5344CB8AC3E}">
        <p14:creationId xmlns:p14="http://schemas.microsoft.com/office/powerpoint/2010/main" val="6984323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Course Contents</a:t>
            </a:r>
            <a:endParaRPr lang="he-IL" dirty="0"/>
          </a:p>
        </p:txBody>
      </p:sp>
      <p:sp>
        <p:nvSpPr>
          <p:cNvPr id="3" name="Content Placeholder 2"/>
          <p:cNvSpPr>
            <a:spLocks noGrp="1"/>
          </p:cNvSpPr>
          <p:nvPr>
            <p:ph idx="1"/>
          </p:nvPr>
        </p:nvSpPr>
        <p:spPr/>
        <p:txBody>
          <a:bodyPr>
            <a:normAutofit fontScale="92500" lnSpcReduction="20000"/>
          </a:bodyPr>
          <a:lstStyle/>
          <a:p>
            <a:pPr algn="l" rtl="0"/>
            <a:r>
              <a:rPr lang="en-US" sz="2800" dirty="0"/>
              <a:t>0: Introduction</a:t>
            </a:r>
          </a:p>
          <a:p>
            <a:pPr algn="l" rtl="0"/>
            <a:r>
              <a:rPr lang="en-US" sz="2800" dirty="0"/>
              <a:t>1: Reflection &amp; Code Generation</a:t>
            </a:r>
          </a:p>
          <a:p>
            <a:pPr algn="l" rtl="0"/>
            <a:r>
              <a:rPr lang="en-US" sz="2800" dirty="0"/>
              <a:t>2: Generics</a:t>
            </a:r>
          </a:p>
          <a:p>
            <a:pPr algn="l" rtl="0"/>
            <a:r>
              <a:rPr lang="en-US" sz="2800" dirty="0"/>
              <a:t>3: Advanced Delegates and Events</a:t>
            </a:r>
          </a:p>
          <a:p>
            <a:r>
              <a:rPr lang="en-US" sz="2800" dirty="0"/>
              <a:t>4: C# 3.0 &amp; LINQ</a:t>
            </a:r>
          </a:p>
          <a:p>
            <a:r>
              <a:rPr lang="en-US" sz="2800" dirty="0"/>
              <a:t>5: Managing Resources</a:t>
            </a:r>
          </a:p>
          <a:p>
            <a:pPr algn="l" rtl="0"/>
            <a:r>
              <a:rPr lang="en-US" sz="2800" dirty="0"/>
              <a:t>6: Processes, </a:t>
            </a:r>
            <a:r>
              <a:rPr lang="en-US" sz="2800" dirty="0" err="1"/>
              <a:t>AppDomains</a:t>
            </a:r>
            <a:r>
              <a:rPr lang="en-US" sz="2800" dirty="0"/>
              <a:t> and Threads</a:t>
            </a:r>
          </a:p>
          <a:p>
            <a:pPr algn="l" rtl="0"/>
            <a:r>
              <a:rPr lang="en-US" sz="2800" dirty="0"/>
              <a:t>7: Multithreading</a:t>
            </a:r>
          </a:p>
          <a:p>
            <a:pPr algn="l" rtl="0"/>
            <a:r>
              <a:rPr lang="en-US" sz="2800" dirty="0"/>
              <a:t>8: The Task Parallel Library</a:t>
            </a:r>
          </a:p>
          <a:p>
            <a:r>
              <a:rPr lang="en-US" sz="2800" dirty="0"/>
              <a:t>9: C# 4.0 &amp; C# 5.0</a:t>
            </a:r>
          </a:p>
          <a:p>
            <a:r>
              <a:rPr lang="en-US" sz="2800" dirty="0"/>
              <a:t>Appendix A: Serialization</a:t>
            </a:r>
          </a:p>
          <a:p>
            <a:pPr algn="l" rtl="0"/>
            <a:r>
              <a:rPr lang="en-US" sz="2800" dirty="0"/>
              <a:t>Appendix B: Interoperability</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4</a:t>
            </a:fld>
            <a:endParaRPr lang="he-IL"/>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itchFamily="49" charset="0"/>
              </a:rPr>
              <a:t>Reflection.Emit</a:t>
            </a:r>
            <a:r>
              <a:rPr lang="en-US" dirty="0">
                <a:latin typeface="Consolas" pitchFamily="49" charset="0"/>
              </a:rPr>
              <a:t> </a:t>
            </a:r>
            <a:r>
              <a:rPr lang="en-US" dirty="0"/>
              <a:t>Object Model</a:t>
            </a:r>
          </a:p>
        </p:txBody>
      </p:sp>
      <p:sp>
        <p:nvSpPr>
          <p:cNvPr id="3" name="Rounded Rectangle 2"/>
          <p:cNvSpPr/>
          <p:nvPr/>
        </p:nvSpPr>
        <p:spPr bwMode="auto">
          <a:xfrm>
            <a:off x="3357554" y="1071546"/>
            <a:ext cx="2000264" cy="428628"/>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ahoma" charset="0"/>
              </a:rPr>
              <a:t>AppDomain</a:t>
            </a:r>
            <a:endParaRPr kumimoji="0" lang="en-US" sz="1600" b="0" i="0" u="none" strike="noStrike" cap="none" normalizeH="0" baseline="0" dirty="0">
              <a:ln>
                <a:noFill/>
              </a:ln>
              <a:solidFill>
                <a:schemeClr val="tx1"/>
              </a:solidFill>
              <a:effectLst/>
              <a:latin typeface="Tahoma" charset="0"/>
            </a:endParaRPr>
          </a:p>
        </p:txBody>
      </p:sp>
      <p:sp>
        <p:nvSpPr>
          <p:cNvPr id="4" name="Rounded Rectangle 3"/>
          <p:cNvSpPr/>
          <p:nvPr/>
        </p:nvSpPr>
        <p:spPr bwMode="auto">
          <a:xfrm>
            <a:off x="3357554" y="1857364"/>
            <a:ext cx="2000264" cy="428628"/>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ahoma" charset="0"/>
              </a:rPr>
              <a:t>AssemblyBuilder</a:t>
            </a:r>
            <a:endParaRPr kumimoji="0" lang="en-US" sz="1600" b="0" i="0" u="none" strike="noStrike" cap="none" normalizeH="0" baseline="0" dirty="0">
              <a:ln>
                <a:noFill/>
              </a:ln>
              <a:solidFill>
                <a:schemeClr val="tx1"/>
              </a:solidFill>
              <a:effectLst/>
              <a:latin typeface="Tahoma" charset="0"/>
            </a:endParaRPr>
          </a:p>
        </p:txBody>
      </p:sp>
      <p:sp>
        <p:nvSpPr>
          <p:cNvPr id="5" name="Rounded Rectangle 4"/>
          <p:cNvSpPr/>
          <p:nvPr/>
        </p:nvSpPr>
        <p:spPr bwMode="auto">
          <a:xfrm>
            <a:off x="3357554" y="2643182"/>
            <a:ext cx="2000264" cy="428628"/>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ahoma" charset="0"/>
              </a:rPr>
              <a:t>ModuleBuilder</a:t>
            </a:r>
            <a:endParaRPr kumimoji="0" lang="en-US" sz="1600" b="0" i="0" u="none" strike="noStrike" cap="none" normalizeH="0" baseline="0" dirty="0">
              <a:ln>
                <a:noFill/>
              </a:ln>
              <a:solidFill>
                <a:schemeClr val="tx1"/>
              </a:solidFill>
              <a:effectLst/>
              <a:latin typeface="Tahoma" charset="0"/>
            </a:endParaRPr>
          </a:p>
        </p:txBody>
      </p:sp>
      <p:sp>
        <p:nvSpPr>
          <p:cNvPr id="6" name="Rounded Rectangle 5"/>
          <p:cNvSpPr/>
          <p:nvPr/>
        </p:nvSpPr>
        <p:spPr bwMode="auto">
          <a:xfrm>
            <a:off x="1428728" y="3500438"/>
            <a:ext cx="2000264" cy="428628"/>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ahoma" charset="0"/>
              </a:rPr>
              <a:t>TypeBuilder</a:t>
            </a:r>
            <a:endParaRPr kumimoji="0" lang="en-US" sz="1600" b="0" i="0" u="none" strike="noStrike" cap="none" normalizeH="0" baseline="0" dirty="0">
              <a:ln>
                <a:noFill/>
              </a:ln>
              <a:solidFill>
                <a:schemeClr val="tx1"/>
              </a:solidFill>
              <a:effectLst/>
              <a:latin typeface="Tahoma" charset="0"/>
            </a:endParaRPr>
          </a:p>
        </p:txBody>
      </p:sp>
      <p:sp>
        <p:nvSpPr>
          <p:cNvPr id="7" name="Rounded Rectangle 6"/>
          <p:cNvSpPr/>
          <p:nvPr/>
        </p:nvSpPr>
        <p:spPr bwMode="auto">
          <a:xfrm>
            <a:off x="5214942" y="3500438"/>
            <a:ext cx="2000264" cy="428628"/>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ahoma" charset="0"/>
              </a:rPr>
              <a:t>EnumBuilder</a:t>
            </a:r>
            <a:endParaRPr kumimoji="0" lang="en-US" sz="1600" b="0" i="0" u="none" strike="noStrike" cap="none" normalizeH="0" baseline="0" dirty="0">
              <a:ln>
                <a:noFill/>
              </a:ln>
              <a:solidFill>
                <a:schemeClr val="tx1"/>
              </a:solidFill>
              <a:effectLst/>
              <a:latin typeface="Tahoma" charset="0"/>
            </a:endParaRPr>
          </a:p>
        </p:txBody>
      </p:sp>
      <p:sp>
        <p:nvSpPr>
          <p:cNvPr id="8" name="Rounded Rectangle 7"/>
          <p:cNvSpPr/>
          <p:nvPr/>
        </p:nvSpPr>
        <p:spPr bwMode="auto">
          <a:xfrm>
            <a:off x="1857356" y="4214818"/>
            <a:ext cx="2000264" cy="571504"/>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ahoma" charset="0"/>
              </a:rPr>
              <a:t>ConstructorBuilder</a:t>
            </a:r>
            <a:endParaRPr kumimoji="0" lang="en-US" sz="1600" b="0" i="0" u="none" strike="noStrike" cap="none" normalizeH="0" baseline="0" dirty="0">
              <a:ln>
                <a:noFill/>
              </a:ln>
              <a:solidFill>
                <a:schemeClr val="tx1"/>
              </a:solidFill>
              <a:effectLst/>
              <a:latin typeface="Tahoma"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dirty="0" err="1">
                <a:solidFill>
                  <a:schemeClr val="tx1"/>
                </a:solidFill>
              </a:rPr>
              <a:t>MethodBuilder</a:t>
            </a:r>
            <a:endParaRPr kumimoji="0" lang="en-US" sz="1600" b="0" i="0" u="none" strike="noStrike" cap="none" normalizeH="0" baseline="0" dirty="0">
              <a:ln>
                <a:noFill/>
              </a:ln>
              <a:solidFill>
                <a:schemeClr val="tx1"/>
              </a:solidFill>
              <a:effectLst/>
              <a:latin typeface="Tahoma" charset="0"/>
            </a:endParaRPr>
          </a:p>
        </p:txBody>
      </p:sp>
      <p:sp>
        <p:nvSpPr>
          <p:cNvPr id="9" name="Rounded Rectangle 8"/>
          <p:cNvSpPr/>
          <p:nvPr/>
        </p:nvSpPr>
        <p:spPr bwMode="auto">
          <a:xfrm>
            <a:off x="1857356" y="4929198"/>
            <a:ext cx="2000264" cy="428628"/>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ahoma" charset="0"/>
              </a:rPr>
              <a:t>PropertyBuilder</a:t>
            </a:r>
            <a:endParaRPr kumimoji="0" lang="en-US" sz="1600" b="0" i="0" u="none" strike="noStrike" cap="none" normalizeH="0" baseline="0" dirty="0">
              <a:ln>
                <a:noFill/>
              </a:ln>
              <a:solidFill>
                <a:schemeClr val="tx1"/>
              </a:solidFill>
              <a:effectLst/>
              <a:latin typeface="Tahoma" charset="0"/>
            </a:endParaRPr>
          </a:p>
        </p:txBody>
      </p:sp>
      <p:sp>
        <p:nvSpPr>
          <p:cNvPr id="10" name="Rounded Rectangle 9"/>
          <p:cNvSpPr/>
          <p:nvPr/>
        </p:nvSpPr>
        <p:spPr bwMode="auto">
          <a:xfrm>
            <a:off x="1857356" y="5572140"/>
            <a:ext cx="2000264" cy="428628"/>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ahoma" charset="0"/>
              </a:rPr>
              <a:t>EventBuilder</a:t>
            </a:r>
            <a:endParaRPr kumimoji="0" lang="en-US" sz="1600" b="0" i="0" u="none" strike="noStrike" cap="none" normalizeH="0" baseline="0" dirty="0">
              <a:ln>
                <a:noFill/>
              </a:ln>
              <a:solidFill>
                <a:schemeClr val="tx1"/>
              </a:solidFill>
              <a:effectLst/>
              <a:latin typeface="Tahoma" charset="0"/>
            </a:endParaRPr>
          </a:p>
        </p:txBody>
      </p:sp>
      <p:sp>
        <p:nvSpPr>
          <p:cNvPr id="11" name="Rounded Rectangle 10"/>
          <p:cNvSpPr/>
          <p:nvPr/>
        </p:nvSpPr>
        <p:spPr bwMode="auto">
          <a:xfrm>
            <a:off x="1857356" y="6143644"/>
            <a:ext cx="2000264" cy="428628"/>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ahoma" charset="0"/>
              </a:rPr>
              <a:t>FieldBuilder</a:t>
            </a:r>
            <a:endParaRPr kumimoji="0" lang="en-US" sz="1600" b="0" i="0" u="none" strike="noStrike" cap="none" normalizeH="0" baseline="0" dirty="0">
              <a:ln>
                <a:noFill/>
              </a:ln>
              <a:solidFill>
                <a:schemeClr val="tx1"/>
              </a:solidFill>
              <a:effectLst/>
              <a:latin typeface="Tahoma" charset="0"/>
            </a:endParaRPr>
          </a:p>
        </p:txBody>
      </p:sp>
      <p:cxnSp>
        <p:nvCxnSpPr>
          <p:cNvPr id="12" name="Elbow Connector 11"/>
          <p:cNvCxnSpPr>
            <a:stCxn id="3" idx="2"/>
            <a:endCxn id="4" idx="0"/>
          </p:cNvCxnSpPr>
          <p:nvPr/>
        </p:nvCxnSpPr>
        <p:spPr bwMode="auto">
          <a:xfrm rot="5400000">
            <a:off x="4179091" y="1678769"/>
            <a:ext cx="357190" cy="1588"/>
          </a:xfrm>
          <a:prstGeom prst="bentConnector3">
            <a:avLst>
              <a:gd name="adj1" fmla="val 50000"/>
            </a:avLst>
          </a:prstGeom>
          <a:ln>
            <a:solidFill>
              <a:schemeClr val="tx1"/>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6" name="Elbow Connector 15"/>
          <p:cNvCxnSpPr>
            <a:stCxn id="4" idx="2"/>
            <a:endCxn id="5" idx="0"/>
          </p:cNvCxnSpPr>
          <p:nvPr/>
        </p:nvCxnSpPr>
        <p:spPr bwMode="auto">
          <a:xfrm rot="5400000">
            <a:off x="4179091" y="2464587"/>
            <a:ext cx="357190" cy="1588"/>
          </a:xfrm>
          <a:prstGeom prst="bentConnector3">
            <a:avLst>
              <a:gd name="adj1" fmla="val 50000"/>
            </a:avLst>
          </a:prstGeom>
          <a:ln>
            <a:solidFill>
              <a:schemeClr val="tx1"/>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9" name="Elbow Connector 18"/>
          <p:cNvCxnSpPr>
            <a:stCxn id="5" idx="2"/>
            <a:endCxn id="6" idx="0"/>
          </p:cNvCxnSpPr>
          <p:nvPr/>
        </p:nvCxnSpPr>
        <p:spPr bwMode="auto">
          <a:xfrm rot="5400000">
            <a:off x="3178959" y="2321711"/>
            <a:ext cx="428628" cy="1928826"/>
          </a:xfrm>
          <a:prstGeom prst="bentConnector3">
            <a:avLst>
              <a:gd name="adj1" fmla="val 50000"/>
            </a:avLst>
          </a:prstGeom>
          <a:ln>
            <a:solidFill>
              <a:schemeClr val="tx1"/>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22" name="Elbow Connector 21"/>
          <p:cNvCxnSpPr>
            <a:stCxn id="5" idx="2"/>
            <a:endCxn id="7" idx="0"/>
          </p:cNvCxnSpPr>
          <p:nvPr/>
        </p:nvCxnSpPr>
        <p:spPr bwMode="auto">
          <a:xfrm rot="16200000" flipH="1">
            <a:off x="5072066" y="2357430"/>
            <a:ext cx="428628" cy="1857388"/>
          </a:xfrm>
          <a:prstGeom prst="bentConnector3">
            <a:avLst>
              <a:gd name="adj1" fmla="val 50000"/>
            </a:avLst>
          </a:prstGeom>
          <a:ln>
            <a:solidFill>
              <a:schemeClr val="tx1"/>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26" name="Elbow Connector 25"/>
          <p:cNvCxnSpPr>
            <a:stCxn id="6" idx="1"/>
            <a:endCxn id="8" idx="1"/>
          </p:cNvCxnSpPr>
          <p:nvPr/>
        </p:nvCxnSpPr>
        <p:spPr bwMode="auto">
          <a:xfrm rot="10800000" flipH="1" flipV="1">
            <a:off x="1428728" y="3714752"/>
            <a:ext cx="428628" cy="785818"/>
          </a:xfrm>
          <a:prstGeom prst="bentConnector3">
            <a:avLst>
              <a:gd name="adj1" fmla="val -53333"/>
            </a:avLst>
          </a:prstGeom>
          <a:ln>
            <a:solidFill>
              <a:schemeClr val="tx1"/>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29" name="Elbow Connector 28"/>
          <p:cNvCxnSpPr>
            <a:stCxn id="6" idx="1"/>
            <a:endCxn id="9" idx="1"/>
          </p:cNvCxnSpPr>
          <p:nvPr/>
        </p:nvCxnSpPr>
        <p:spPr bwMode="auto">
          <a:xfrm rot="10800000" flipH="1" flipV="1">
            <a:off x="1428728" y="3714752"/>
            <a:ext cx="428628" cy="1428760"/>
          </a:xfrm>
          <a:prstGeom prst="bentConnector3">
            <a:avLst>
              <a:gd name="adj1" fmla="val -53333"/>
            </a:avLst>
          </a:prstGeom>
          <a:ln>
            <a:solidFill>
              <a:schemeClr val="tx1"/>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32" name="Elbow Connector 31"/>
          <p:cNvCxnSpPr>
            <a:stCxn id="6" idx="1"/>
            <a:endCxn id="10" idx="1"/>
          </p:cNvCxnSpPr>
          <p:nvPr/>
        </p:nvCxnSpPr>
        <p:spPr bwMode="auto">
          <a:xfrm rot="10800000" flipH="1" flipV="1">
            <a:off x="1428728" y="3714752"/>
            <a:ext cx="428628" cy="2071702"/>
          </a:xfrm>
          <a:prstGeom prst="bentConnector3">
            <a:avLst>
              <a:gd name="adj1" fmla="val -53333"/>
            </a:avLst>
          </a:prstGeom>
          <a:ln>
            <a:solidFill>
              <a:schemeClr val="tx1"/>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35" name="Elbow Connector 34"/>
          <p:cNvCxnSpPr>
            <a:stCxn id="6" idx="1"/>
            <a:endCxn id="11" idx="1"/>
          </p:cNvCxnSpPr>
          <p:nvPr/>
        </p:nvCxnSpPr>
        <p:spPr bwMode="auto">
          <a:xfrm rot="10800000" flipH="1" flipV="1">
            <a:off x="1428728" y="3714752"/>
            <a:ext cx="428628" cy="2643206"/>
          </a:xfrm>
          <a:prstGeom prst="bentConnector3">
            <a:avLst>
              <a:gd name="adj1" fmla="val -53333"/>
            </a:avLst>
          </a:prstGeom>
          <a:ln>
            <a:solidFill>
              <a:schemeClr val="tx1"/>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38" name="Rounded Rectangle 37"/>
          <p:cNvSpPr/>
          <p:nvPr/>
        </p:nvSpPr>
        <p:spPr bwMode="auto">
          <a:xfrm>
            <a:off x="4929190" y="4286256"/>
            <a:ext cx="2000264" cy="428628"/>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600" dirty="0" err="1"/>
              <a:t>ILGenerator</a:t>
            </a:r>
            <a:endParaRPr lang="en-US" sz="1600" dirty="0"/>
          </a:p>
        </p:txBody>
      </p:sp>
      <p:cxnSp>
        <p:nvCxnSpPr>
          <p:cNvPr id="39" name="Elbow Connector 38"/>
          <p:cNvCxnSpPr>
            <a:stCxn id="8" idx="3"/>
            <a:endCxn id="38" idx="1"/>
          </p:cNvCxnSpPr>
          <p:nvPr/>
        </p:nvCxnSpPr>
        <p:spPr bwMode="auto">
          <a:xfrm>
            <a:off x="3857620" y="4500570"/>
            <a:ext cx="1071570" cy="1588"/>
          </a:xfrm>
          <a:prstGeom prst="bentConnector3">
            <a:avLst>
              <a:gd name="adj1" fmla="val 50000"/>
            </a:avLst>
          </a:prstGeom>
          <a:ln>
            <a:solidFill>
              <a:schemeClr val="tx1"/>
            </a:solidFill>
            <a:prstDash val="solid"/>
            <a:headEnd type="none" w="med" len="med"/>
            <a:tailEnd type="arrow"/>
          </a:ln>
        </p:spPr>
        <p:style>
          <a:lnRef idx="2">
            <a:schemeClr val="dk1"/>
          </a:lnRef>
          <a:fillRef idx="0">
            <a:schemeClr val="dk1"/>
          </a:fillRef>
          <a:effectRef idx="1">
            <a:schemeClr val="dk1"/>
          </a:effectRef>
          <a:fontRef idx="minor">
            <a:schemeClr val="tx1"/>
          </a:fontRef>
        </p:style>
      </p:cxnSp>
      <p:sp>
        <p:nvSpPr>
          <p:cNvPr id="43" name="Rounded Rectangle 42"/>
          <p:cNvSpPr/>
          <p:nvPr/>
        </p:nvSpPr>
        <p:spPr bwMode="auto">
          <a:xfrm>
            <a:off x="4929190" y="5143512"/>
            <a:ext cx="2000264" cy="428628"/>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600" dirty="0" err="1"/>
              <a:t>ParameterBuilder</a:t>
            </a:r>
            <a:endParaRPr lang="en-US" sz="1600" dirty="0"/>
          </a:p>
        </p:txBody>
      </p:sp>
      <p:cxnSp>
        <p:nvCxnSpPr>
          <p:cNvPr id="44" name="Elbow Connector 43"/>
          <p:cNvCxnSpPr>
            <a:stCxn id="8" idx="3"/>
            <a:endCxn id="43" idx="1"/>
          </p:cNvCxnSpPr>
          <p:nvPr/>
        </p:nvCxnSpPr>
        <p:spPr bwMode="auto">
          <a:xfrm>
            <a:off x="3857620" y="4500570"/>
            <a:ext cx="1071570" cy="857256"/>
          </a:xfrm>
          <a:prstGeom prst="bentConnector3">
            <a:avLst>
              <a:gd name="adj1" fmla="val 50000"/>
            </a:avLst>
          </a:prstGeom>
          <a:ln>
            <a:solidFill>
              <a:schemeClr val="tx1"/>
            </a:solidFill>
            <a:prstDash val="solid"/>
            <a:headEnd type="none" w="med" len="med"/>
            <a:tailEnd type="arrow"/>
          </a:ln>
        </p:spPr>
        <p:style>
          <a:lnRef idx="2">
            <a:schemeClr val="dk1"/>
          </a:lnRef>
          <a:fillRef idx="0">
            <a:schemeClr val="dk1"/>
          </a:fillRef>
          <a:effectRef idx="1">
            <a:schemeClr val="dk1"/>
          </a:effectRef>
          <a:fontRef idx="minor">
            <a:schemeClr val="tx1"/>
          </a:fontRef>
        </p:style>
      </p:cxnSp>
      <p:sp>
        <p:nvSpPr>
          <p:cNvPr id="24" name="Slide Number Placeholder 23"/>
          <p:cNvSpPr>
            <a:spLocks noGrp="1"/>
          </p:cNvSpPr>
          <p:nvPr>
            <p:ph type="sldNum" sz="quarter" idx="11"/>
          </p:nvPr>
        </p:nvSpPr>
        <p:spPr/>
        <p:txBody>
          <a:bodyPr/>
          <a:lstStyle/>
          <a:p>
            <a:fld id="{8D5EC362-8DE0-4138-8AD2-9C18772BB671}" type="slidenum">
              <a:rPr lang="he-IL" smtClean="0"/>
              <a:pPr/>
              <a:t>40</a:t>
            </a:fld>
            <a:endParaRPr lang="he-IL"/>
          </a:p>
        </p:txBody>
      </p:sp>
      <p:sp>
        <p:nvSpPr>
          <p:cNvPr id="25" name="Footer Placeholder 24"/>
          <p:cNvSpPr>
            <a:spLocks noGrp="1"/>
          </p:cNvSpPr>
          <p:nvPr>
            <p:ph type="ftr" sz="quarter" idx="12"/>
          </p:nvPr>
        </p:nvSpPr>
        <p:spPr/>
        <p:txBody>
          <a:bodyPr/>
          <a:lstStyle/>
          <a:p>
            <a:r>
              <a:rPr lang="en-US"/>
              <a:t>(C)2008 Pavel Yosifovich</a:t>
            </a:r>
            <a:endParaRPr lang="he-IL" dirty="0"/>
          </a:p>
        </p:txBody>
      </p:sp>
    </p:spTree>
    <p:extLst>
      <p:ext uri="{BB962C8B-B14F-4D97-AF65-F5344CB8AC3E}">
        <p14:creationId xmlns:p14="http://schemas.microsoft.com/office/powerpoint/2010/main" val="2007650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0-#ppt_w/2"/>
                                          </p:val>
                                        </p:tav>
                                        <p:tav tm="100000">
                                          <p:val>
                                            <p:strVal val="#ppt_x"/>
                                          </p:val>
                                        </p:tav>
                                      </p:tavLst>
                                    </p:anim>
                                    <p:anim calcmode="lin" valueType="num">
                                      <p:cBhvr additive="base">
                                        <p:cTn id="52" dur="500" fill="hold"/>
                                        <p:tgtEl>
                                          <p:spTgt spid="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0-#ppt_w/2"/>
                                          </p:val>
                                        </p:tav>
                                        <p:tav tm="100000">
                                          <p:val>
                                            <p:strVal val="#ppt_x"/>
                                          </p:val>
                                        </p:tav>
                                      </p:tavLst>
                                    </p:anim>
                                    <p:anim calcmode="lin" valueType="num">
                                      <p:cBhvr additive="base">
                                        <p:cTn id="56" dur="500" fill="hold"/>
                                        <p:tgtEl>
                                          <p:spTgt spid="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0-#ppt_w/2"/>
                                          </p:val>
                                        </p:tav>
                                        <p:tav tm="100000">
                                          <p:val>
                                            <p:strVal val="#ppt_x"/>
                                          </p:val>
                                        </p:tav>
                                      </p:tavLst>
                                    </p:anim>
                                    <p:anim calcmode="lin" valueType="num">
                                      <p:cBhvr additive="base">
                                        <p:cTn id="60" dur="500" fill="hold"/>
                                        <p:tgtEl>
                                          <p:spTgt spid="10"/>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0-#ppt_w/2"/>
                                          </p:val>
                                        </p:tav>
                                        <p:tav tm="100000">
                                          <p:val>
                                            <p:strVal val="#ppt_x"/>
                                          </p:val>
                                        </p:tav>
                                      </p:tavLst>
                                    </p:anim>
                                    <p:anim calcmode="lin" valueType="num">
                                      <p:cBhvr additive="base">
                                        <p:cTn id="64" dur="500" fill="hold"/>
                                        <p:tgtEl>
                                          <p:spTgt spid="11"/>
                                        </p:tgtEl>
                                        <p:attrNameLst>
                                          <p:attrName>ppt_y</p:attrName>
                                        </p:attrNameLst>
                                      </p:cBhvr>
                                      <p:tavLst>
                                        <p:tav tm="0">
                                          <p:val>
                                            <p:strVal val="#ppt_y"/>
                                          </p:val>
                                        </p:tav>
                                        <p:tav tm="100000">
                                          <p:val>
                                            <p:strVal val="#ppt_y"/>
                                          </p:val>
                                        </p:tav>
                                      </p:tavLst>
                                    </p:anim>
                                  </p:childTnLst>
                                </p:cTn>
                              </p:par>
                              <p:par>
                                <p:cTn id="65" presetID="2" presetClass="entr" presetSubtype="8"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500" fill="hold"/>
                                        <p:tgtEl>
                                          <p:spTgt spid="35"/>
                                        </p:tgtEl>
                                        <p:attrNameLst>
                                          <p:attrName>ppt_x</p:attrName>
                                        </p:attrNameLst>
                                      </p:cBhvr>
                                      <p:tavLst>
                                        <p:tav tm="0">
                                          <p:val>
                                            <p:strVal val="0-#ppt_w/2"/>
                                          </p:val>
                                        </p:tav>
                                        <p:tav tm="100000">
                                          <p:val>
                                            <p:strVal val="#ppt_x"/>
                                          </p:val>
                                        </p:tav>
                                      </p:tavLst>
                                    </p:anim>
                                    <p:anim calcmode="lin" valueType="num">
                                      <p:cBhvr additive="base">
                                        <p:cTn id="68" dur="500" fill="hold"/>
                                        <p:tgtEl>
                                          <p:spTgt spid="35"/>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32"/>
                                        </p:tgtEl>
                                        <p:attrNameLst>
                                          <p:attrName>style.visibility</p:attrName>
                                        </p:attrNameLst>
                                      </p:cBhvr>
                                      <p:to>
                                        <p:strVal val="visible"/>
                                      </p:to>
                                    </p:set>
                                    <p:anim calcmode="lin" valueType="num">
                                      <p:cBhvr additive="base">
                                        <p:cTn id="71" dur="500" fill="hold"/>
                                        <p:tgtEl>
                                          <p:spTgt spid="32"/>
                                        </p:tgtEl>
                                        <p:attrNameLst>
                                          <p:attrName>ppt_x</p:attrName>
                                        </p:attrNameLst>
                                      </p:cBhvr>
                                      <p:tavLst>
                                        <p:tav tm="0">
                                          <p:val>
                                            <p:strVal val="0-#ppt_w/2"/>
                                          </p:val>
                                        </p:tav>
                                        <p:tav tm="100000">
                                          <p:val>
                                            <p:strVal val="#ppt_x"/>
                                          </p:val>
                                        </p:tav>
                                      </p:tavLst>
                                    </p:anim>
                                    <p:anim calcmode="lin" valueType="num">
                                      <p:cBhvr additive="base">
                                        <p:cTn id="72" dur="500" fill="hold"/>
                                        <p:tgtEl>
                                          <p:spTgt spid="32"/>
                                        </p:tgtEl>
                                        <p:attrNameLst>
                                          <p:attrName>ppt_y</p:attrName>
                                        </p:attrNameLst>
                                      </p:cBhvr>
                                      <p:tavLst>
                                        <p:tav tm="0">
                                          <p:val>
                                            <p:strVal val="#ppt_y"/>
                                          </p:val>
                                        </p:tav>
                                        <p:tav tm="100000">
                                          <p:val>
                                            <p:strVal val="#ppt_y"/>
                                          </p:val>
                                        </p:tav>
                                      </p:tavLst>
                                    </p:anim>
                                  </p:childTnLst>
                                </p:cTn>
                              </p:par>
                              <p:par>
                                <p:cTn id="73" presetID="2" presetClass="entr" presetSubtype="8"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500" fill="hold"/>
                                        <p:tgtEl>
                                          <p:spTgt spid="29"/>
                                        </p:tgtEl>
                                        <p:attrNameLst>
                                          <p:attrName>ppt_x</p:attrName>
                                        </p:attrNameLst>
                                      </p:cBhvr>
                                      <p:tavLst>
                                        <p:tav tm="0">
                                          <p:val>
                                            <p:strVal val="0-#ppt_w/2"/>
                                          </p:val>
                                        </p:tav>
                                        <p:tav tm="100000">
                                          <p:val>
                                            <p:strVal val="#ppt_x"/>
                                          </p:val>
                                        </p:tav>
                                      </p:tavLst>
                                    </p:anim>
                                    <p:anim calcmode="lin" valueType="num">
                                      <p:cBhvr additive="base">
                                        <p:cTn id="76" dur="500" fill="hold"/>
                                        <p:tgtEl>
                                          <p:spTgt spid="29"/>
                                        </p:tgtEl>
                                        <p:attrNameLst>
                                          <p:attrName>ppt_y</p:attrName>
                                        </p:attrNameLst>
                                      </p:cBhvr>
                                      <p:tavLst>
                                        <p:tav tm="0">
                                          <p:val>
                                            <p:strVal val="#ppt_y"/>
                                          </p:val>
                                        </p:tav>
                                        <p:tav tm="100000">
                                          <p:val>
                                            <p:strVal val="#ppt_y"/>
                                          </p:val>
                                        </p:tav>
                                      </p:tavLst>
                                    </p:anim>
                                  </p:childTnLst>
                                </p:cTn>
                              </p:par>
                              <p:par>
                                <p:cTn id="77" presetID="2" presetClass="entr" presetSubtype="8" fill="hold" nodeType="with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0-#ppt_w/2"/>
                                          </p:val>
                                        </p:tav>
                                        <p:tav tm="100000">
                                          <p:val>
                                            <p:strVal val="#ppt_x"/>
                                          </p:val>
                                        </p:tav>
                                      </p:tavLst>
                                    </p:anim>
                                    <p:anim calcmode="lin" valueType="num">
                                      <p:cBhvr additive="base">
                                        <p:cTn id="8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38"/>
                                        </p:tgtEl>
                                        <p:attrNameLst>
                                          <p:attrName>style.visibility</p:attrName>
                                        </p:attrNameLst>
                                      </p:cBhvr>
                                      <p:to>
                                        <p:strVal val="visible"/>
                                      </p:to>
                                    </p:set>
                                    <p:anim calcmode="lin" valueType="num">
                                      <p:cBhvr additive="base">
                                        <p:cTn id="85" dur="500" fill="hold"/>
                                        <p:tgtEl>
                                          <p:spTgt spid="38"/>
                                        </p:tgtEl>
                                        <p:attrNameLst>
                                          <p:attrName>ppt_x</p:attrName>
                                        </p:attrNameLst>
                                      </p:cBhvr>
                                      <p:tavLst>
                                        <p:tav tm="0">
                                          <p:val>
                                            <p:strVal val="1+#ppt_w/2"/>
                                          </p:val>
                                        </p:tav>
                                        <p:tav tm="100000">
                                          <p:val>
                                            <p:strVal val="#ppt_x"/>
                                          </p:val>
                                        </p:tav>
                                      </p:tavLst>
                                    </p:anim>
                                    <p:anim calcmode="lin" valueType="num">
                                      <p:cBhvr additive="base">
                                        <p:cTn id="86" dur="500" fill="hold"/>
                                        <p:tgtEl>
                                          <p:spTgt spid="38"/>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anim calcmode="lin" valueType="num">
                                      <p:cBhvr additive="base">
                                        <p:cTn id="89" dur="500" fill="hold"/>
                                        <p:tgtEl>
                                          <p:spTgt spid="43"/>
                                        </p:tgtEl>
                                        <p:attrNameLst>
                                          <p:attrName>ppt_x</p:attrName>
                                        </p:attrNameLst>
                                      </p:cBhvr>
                                      <p:tavLst>
                                        <p:tav tm="0">
                                          <p:val>
                                            <p:strVal val="1+#ppt_w/2"/>
                                          </p:val>
                                        </p:tav>
                                        <p:tav tm="100000">
                                          <p:val>
                                            <p:strVal val="#ppt_x"/>
                                          </p:val>
                                        </p:tav>
                                      </p:tavLst>
                                    </p:anim>
                                    <p:anim calcmode="lin" valueType="num">
                                      <p:cBhvr additive="base">
                                        <p:cTn id="90" dur="500" fill="hold"/>
                                        <p:tgtEl>
                                          <p:spTgt spid="43"/>
                                        </p:tgtEl>
                                        <p:attrNameLst>
                                          <p:attrName>ppt_y</p:attrName>
                                        </p:attrNameLst>
                                      </p:cBhvr>
                                      <p:tavLst>
                                        <p:tav tm="0">
                                          <p:val>
                                            <p:strVal val="#ppt_y"/>
                                          </p:val>
                                        </p:tav>
                                        <p:tav tm="100000">
                                          <p:val>
                                            <p:strVal val="#ppt_y"/>
                                          </p:val>
                                        </p:tav>
                                      </p:tavLst>
                                    </p:anim>
                                  </p:childTnLst>
                                </p:cTn>
                              </p:par>
                              <p:par>
                                <p:cTn id="91" presetID="2" presetClass="entr" presetSubtype="2" fill="hold" nodeType="withEffect">
                                  <p:stCondLst>
                                    <p:cond delay="0"/>
                                  </p:stCondLst>
                                  <p:childTnLst>
                                    <p:set>
                                      <p:cBhvr>
                                        <p:cTn id="92" dur="1" fill="hold">
                                          <p:stCondLst>
                                            <p:cond delay="0"/>
                                          </p:stCondLst>
                                        </p:cTn>
                                        <p:tgtEl>
                                          <p:spTgt spid="39"/>
                                        </p:tgtEl>
                                        <p:attrNameLst>
                                          <p:attrName>style.visibility</p:attrName>
                                        </p:attrNameLst>
                                      </p:cBhvr>
                                      <p:to>
                                        <p:strVal val="visible"/>
                                      </p:to>
                                    </p:set>
                                    <p:anim calcmode="lin" valueType="num">
                                      <p:cBhvr additive="base">
                                        <p:cTn id="93" dur="500" fill="hold"/>
                                        <p:tgtEl>
                                          <p:spTgt spid="39"/>
                                        </p:tgtEl>
                                        <p:attrNameLst>
                                          <p:attrName>ppt_x</p:attrName>
                                        </p:attrNameLst>
                                      </p:cBhvr>
                                      <p:tavLst>
                                        <p:tav tm="0">
                                          <p:val>
                                            <p:strVal val="1+#ppt_w/2"/>
                                          </p:val>
                                        </p:tav>
                                        <p:tav tm="100000">
                                          <p:val>
                                            <p:strVal val="#ppt_x"/>
                                          </p:val>
                                        </p:tav>
                                      </p:tavLst>
                                    </p:anim>
                                    <p:anim calcmode="lin" valueType="num">
                                      <p:cBhvr additive="base">
                                        <p:cTn id="94" dur="500" fill="hold"/>
                                        <p:tgtEl>
                                          <p:spTgt spid="39"/>
                                        </p:tgtEl>
                                        <p:attrNameLst>
                                          <p:attrName>ppt_y</p:attrName>
                                        </p:attrNameLst>
                                      </p:cBhvr>
                                      <p:tavLst>
                                        <p:tav tm="0">
                                          <p:val>
                                            <p:strVal val="#ppt_y"/>
                                          </p:val>
                                        </p:tav>
                                        <p:tav tm="100000">
                                          <p:val>
                                            <p:strVal val="#ppt_y"/>
                                          </p:val>
                                        </p:tav>
                                      </p:tavLst>
                                    </p:anim>
                                  </p:childTnLst>
                                </p:cTn>
                              </p:par>
                              <p:par>
                                <p:cTn id="95" presetID="2" presetClass="entr" presetSubtype="2" fill="hold" nodeType="withEffect">
                                  <p:stCondLst>
                                    <p:cond delay="0"/>
                                  </p:stCondLst>
                                  <p:childTnLst>
                                    <p:set>
                                      <p:cBhvr>
                                        <p:cTn id="96" dur="1" fill="hold">
                                          <p:stCondLst>
                                            <p:cond delay="0"/>
                                          </p:stCondLst>
                                        </p:cTn>
                                        <p:tgtEl>
                                          <p:spTgt spid="44"/>
                                        </p:tgtEl>
                                        <p:attrNameLst>
                                          <p:attrName>style.visibility</p:attrName>
                                        </p:attrNameLst>
                                      </p:cBhvr>
                                      <p:to>
                                        <p:strVal val="visible"/>
                                      </p:to>
                                    </p:set>
                                    <p:anim calcmode="lin" valueType="num">
                                      <p:cBhvr additive="base">
                                        <p:cTn id="97" dur="500" fill="hold"/>
                                        <p:tgtEl>
                                          <p:spTgt spid="44"/>
                                        </p:tgtEl>
                                        <p:attrNameLst>
                                          <p:attrName>ppt_x</p:attrName>
                                        </p:attrNameLst>
                                      </p:cBhvr>
                                      <p:tavLst>
                                        <p:tav tm="0">
                                          <p:val>
                                            <p:strVal val="1+#ppt_w/2"/>
                                          </p:val>
                                        </p:tav>
                                        <p:tav tm="100000">
                                          <p:val>
                                            <p:strVal val="#ppt_x"/>
                                          </p:val>
                                        </p:tav>
                                      </p:tavLst>
                                    </p:anim>
                                    <p:anim calcmode="lin" valueType="num">
                                      <p:cBhvr additive="base">
                                        <p:cTn id="98"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38" grpId="0" animBg="1"/>
      <p:bldP spid="4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152400"/>
            <a:ext cx="9108504" cy="828328"/>
          </a:xfrm>
        </p:spPr>
        <p:txBody>
          <a:bodyPr>
            <a:normAutofit fontScale="90000"/>
          </a:bodyPr>
          <a:lstStyle/>
          <a:p>
            <a:r>
              <a:rPr lang="en-US" dirty="0"/>
              <a:t>Hello, World with </a:t>
            </a:r>
            <a:r>
              <a:rPr lang="en-US" dirty="0" err="1">
                <a:latin typeface="Consolas" pitchFamily="49" charset="0"/>
              </a:rPr>
              <a:t>Reflection.Emit</a:t>
            </a:r>
            <a:r>
              <a:rPr lang="en-US" dirty="0"/>
              <a:t> (1)</a:t>
            </a:r>
          </a:p>
        </p:txBody>
      </p:sp>
      <p:sp>
        <p:nvSpPr>
          <p:cNvPr id="4" name="Rectangle 3"/>
          <p:cNvSpPr>
            <a:spLocks noChangeArrowheads="1"/>
          </p:cNvSpPr>
          <p:nvPr/>
        </p:nvSpPr>
        <p:spPr bwMode="auto">
          <a:xfrm>
            <a:off x="214282" y="1190357"/>
            <a:ext cx="8643998" cy="5262979"/>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400" dirty="0">
                <a:solidFill>
                  <a:srgbClr val="0000FF"/>
                </a:solidFill>
                <a:latin typeface="Consolas" pitchFamily="49" charset="0"/>
              </a:rPr>
              <a:t>using </a:t>
            </a:r>
            <a:r>
              <a:rPr lang="en-US" sz="1400" dirty="0">
                <a:solidFill>
                  <a:srgbClr val="010001"/>
                </a:solidFill>
                <a:latin typeface="Consolas" pitchFamily="49" charset="0"/>
              </a:rPr>
              <a:t>System;</a:t>
            </a:r>
          </a:p>
          <a:p>
            <a:pPr defTabSz="360000"/>
            <a:r>
              <a:rPr lang="en-US" sz="1400" dirty="0">
                <a:solidFill>
                  <a:srgbClr val="0000FF"/>
                </a:solidFill>
                <a:latin typeface="Consolas" pitchFamily="49" charset="0"/>
              </a:rPr>
              <a:t>using </a:t>
            </a:r>
            <a:r>
              <a:rPr lang="en-US" sz="1400" dirty="0" err="1">
                <a:solidFill>
                  <a:srgbClr val="010001"/>
                </a:solidFill>
                <a:latin typeface="Consolas" pitchFamily="49" charset="0"/>
              </a:rPr>
              <a:t>System.Reflection</a:t>
            </a:r>
            <a:r>
              <a:rPr lang="en-US" sz="1400" dirty="0">
                <a:solidFill>
                  <a:srgbClr val="010001"/>
                </a:solidFill>
                <a:latin typeface="Consolas" pitchFamily="49" charset="0"/>
              </a:rPr>
              <a:t>;</a:t>
            </a:r>
          </a:p>
          <a:p>
            <a:pPr defTabSz="360000"/>
            <a:r>
              <a:rPr lang="en-US" sz="1400" dirty="0">
                <a:solidFill>
                  <a:srgbClr val="0000FF"/>
                </a:solidFill>
                <a:latin typeface="Consolas" pitchFamily="49" charset="0"/>
              </a:rPr>
              <a:t>using </a:t>
            </a:r>
            <a:r>
              <a:rPr lang="en-US" sz="1400" dirty="0" err="1">
                <a:solidFill>
                  <a:srgbClr val="010001"/>
                </a:solidFill>
                <a:latin typeface="Consolas" pitchFamily="49" charset="0"/>
              </a:rPr>
              <a:t>System.Reflection.Emit</a:t>
            </a:r>
            <a:r>
              <a:rPr lang="en-US" sz="1400" dirty="0">
                <a:solidFill>
                  <a:srgbClr val="010001"/>
                </a:solidFill>
                <a:latin typeface="Consolas" pitchFamily="49" charset="0"/>
              </a:rPr>
              <a:t>;</a:t>
            </a:r>
          </a:p>
          <a:p>
            <a:pPr defTabSz="360000"/>
            <a:endParaRPr lang="en-US" sz="1400" dirty="0">
              <a:solidFill>
                <a:srgbClr val="010001"/>
              </a:solidFill>
              <a:latin typeface="Consolas" pitchFamily="49" charset="0"/>
            </a:endParaRPr>
          </a:p>
          <a:p>
            <a:pPr defTabSz="360000"/>
            <a:r>
              <a:rPr lang="en-US" sz="1400" dirty="0">
                <a:solidFill>
                  <a:srgbClr val="0000FF"/>
                </a:solidFill>
                <a:latin typeface="Consolas" pitchFamily="49" charset="0"/>
              </a:rPr>
              <a:t>class </a:t>
            </a:r>
            <a:r>
              <a:rPr lang="en-US" sz="1400" b="1" dirty="0" err="1">
                <a:solidFill>
                  <a:srgbClr val="0000FF"/>
                </a:solidFill>
                <a:latin typeface="Consolas" pitchFamily="49" charset="0"/>
              </a:rPr>
              <a:t>HelloReflectionEmit</a:t>
            </a:r>
            <a:r>
              <a:rPr lang="en-US" sz="1400" b="1" dirty="0">
                <a:solidFill>
                  <a:srgbClr val="0000FF"/>
                </a:solidFill>
                <a:latin typeface="Consolas" pitchFamily="49" charset="0"/>
              </a:rPr>
              <a:t> {</a:t>
            </a:r>
          </a:p>
          <a:p>
            <a:pPr defTabSz="360000"/>
            <a:r>
              <a:rPr lang="en-US" sz="1400" dirty="0">
                <a:solidFill>
                  <a:srgbClr val="0000FF"/>
                </a:solidFill>
                <a:latin typeface="Consolas" pitchFamily="49" charset="0"/>
              </a:rPr>
              <a:t>	static void </a:t>
            </a:r>
            <a:r>
              <a:rPr lang="en-US" sz="1400" dirty="0">
                <a:solidFill>
                  <a:srgbClr val="010001"/>
                </a:solidFill>
                <a:latin typeface="Consolas" pitchFamily="49" charset="0"/>
              </a:rPr>
              <a:t>Main() {</a:t>
            </a:r>
          </a:p>
          <a:p>
            <a:pPr defTabSz="360000"/>
            <a:r>
              <a:rPr lang="en-US" sz="1400" dirty="0">
                <a:solidFill>
                  <a:srgbClr val="010001"/>
                </a:solidFill>
                <a:latin typeface="Consolas" pitchFamily="49" charset="0"/>
              </a:rPr>
              <a:t>		</a:t>
            </a:r>
            <a:r>
              <a:rPr lang="en-US" sz="1400" dirty="0">
                <a:solidFill>
                  <a:srgbClr val="008000"/>
                </a:solidFill>
                <a:latin typeface="Consolas" pitchFamily="49" charset="0"/>
              </a:rPr>
              <a:t>// Create a (weak) assembly name</a:t>
            </a:r>
          </a:p>
          <a:p>
            <a:pPr defTabSz="360000"/>
            <a:r>
              <a:rPr lang="en-US" sz="1400" dirty="0">
                <a:solidFill>
                  <a:srgbClr val="008000"/>
                </a:solidFill>
                <a:latin typeface="Consolas" pitchFamily="49" charset="0"/>
              </a:rPr>
              <a:t>		</a:t>
            </a:r>
            <a:r>
              <a:rPr lang="en-US" sz="1400" b="1" dirty="0" err="1">
                <a:solidFill>
                  <a:srgbClr val="0000FF"/>
                </a:solidFill>
                <a:latin typeface="Consolas" pitchFamily="49" charset="0"/>
              </a:rPr>
              <a:t>AssemblyName</a:t>
            </a:r>
            <a:r>
              <a:rPr lang="en-US" sz="1400" b="1" dirty="0">
                <a:solidFill>
                  <a:srgbClr val="0000FF"/>
                </a:solidFill>
                <a:latin typeface="Consolas" pitchFamily="49" charset="0"/>
              </a:rPr>
              <a:t> </a:t>
            </a:r>
            <a:r>
              <a:rPr lang="en-US" sz="1400" b="1" dirty="0">
                <a:solidFill>
                  <a:srgbClr val="010001"/>
                </a:solidFill>
                <a:latin typeface="Consolas" pitchFamily="49" charset="0"/>
              </a:rPr>
              <a:t>an = </a:t>
            </a:r>
            <a:r>
              <a:rPr lang="en-US" sz="1400" b="1" dirty="0">
                <a:solidFill>
                  <a:srgbClr val="0000FF"/>
                </a:solidFill>
                <a:latin typeface="Consolas" pitchFamily="49" charset="0"/>
              </a:rPr>
              <a:t>new </a:t>
            </a:r>
            <a:r>
              <a:rPr lang="en-US" sz="1400" b="1" dirty="0" err="1">
                <a:solidFill>
                  <a:srgbClr val="0000FF"/>
                </a:solidFill>
                <a:latin typeface="Consolas" pitchFamily="49" charset="0"/>
              </a:rPr>
              <a:t>AssemblyName</a:t>
            </a:r>
            <a:r>
              <a:rPr lang="en-US" sz="1400" b="1" dirty="0">
                <a:solidFill>
                  <a:srgbClr val="0000FF"/>
                </a:solidFill>
                <a:latin typeface="Consolas" pitchFamily="49" charset="0"/>
              </a:rPr>
              <a:t>();</a:t>
            </a:r>
          </a:p>
          <a:p>
            <a:pPr defTabSz="360000"/>
            <a:r>
              <a:rPr lang="en-US" sz="1400" dirty="0">
                <a:solidFill>
                  <a:srgbClr val="0000FF"/>
                </a:solidFill>
                <a:latin typeface="Consolas" pitchFamily="49" charset="0"/>
              </a:rPr>
              <a:t>		</a:t>
            </a:r>
            <a:r>
              <a:rPr lang="en-US" sz="1400" dirty="0" err="1">
                <a:solidFill>
                  <a:srgbClr val="010001"/>
                </a:solidFill>
                <a:latin typeface="Consolas" pitchFamily="49" charset="0"/>
              </a:rPr>
              <a:t>an.Name</a:t>
            </a:r>
            <a:r>
              <a:rPr lang="en-US" sz="1400" dirty="0">
                <a:solidFill>
                  <a:srgbClr val="010001"/>
                </a:solidFill>
                <a:latin typeface="Consolas" pitchFamily="49" charset="0"/>
              </a:rPr>
              <a:t> = </a:t>
            </a:r>
            <a:r>
              <a:rPr lang="en-US" sz="1400" dirty="0">
                <a:solidFill>
                  <a:srgbClr val="A31515"/>
                </a:solidFill>
                <a:latin typeface="Consolas" pitchFamily="49" charset="0"/>
              </a:rPr>
              <a:t>"</a:t>
            </a:r>
            <a:r>
              <a:rPr lang="en-US" sz="1400" dirty="0" err="1">
                <a:solidFill>
                  <a:srgbClr val="A31515"/>
                </a:solidFill>
                <a:latin typeface="Consolas" pitchFamily="49" charset="0"/>
              </a:rPr>
              <a:t>HelloReflectionEmit</a:t>
            </a:r>
            <a:r>
              <a:rPr lang="en-US" sz="1400" dirty="0">
                <a:solidFill>
                  <a:srgbClr val="A31515"/>
                </a:solidFill>
                <a:latin typeface="Consolas" pitchFamily="49" charset="0"/>
              </a:rPr>
              <a:t>";</a:t>
            </a:r>
          </a:p>
          <a:p>
            <a:pPr defTabSz="360000"/>
            <a:endParaRPr lang="en-US" sz="1400" dirty="0">
              <a:solidFill>
                <a:srgbClr val="A31515"/>
              </a:solidFill>
              <a:latin typeface="Consolas" pitchFamily="49" charset="0"/>
            </a:endParaRPr>
          </a:p>
          <a:p>
            <a:pPr defTabSz="360000"/>
            <a:r>
              <a:rPr lang="en-US" sz="1400" dirty="0">
                <a:solidFill>
                  <a:srgbClr val="A31515"/>
                </a:solidFill>
                <a:latin typeface="Consolas" pitchFamily="49" charset="0"/>
              </a:rPr>
              <a:t>		</a:t>
            </a:r>
            <a:r>
              <a:rPr lang="en-US" sz="1400" dirty="0">
                <a:solidFill>
                  <a:srgbClr val="008000"/>
                </a:solidFill>
                <a:latin typeface="Consolas" pitchFamily="49" charset="0"/>
              </a:rPr>
              <a:t>// Define a new dynamic assembly (to be written to disk)</a:t>
            </a:r>
          </a:p>
          <a:p>
            <a:pPr defTabSz="360000"/>
            <a:r>
              <a:rPr lang="en-US" sz="1400" dirty="0">
                <a:solidFill>
                  <a:srgbClr val="008000"/>
                </a:solidFill>
                <a:latin typeface="Consolas" pitchFamily="49" charset="0"/>
              </a:rPr>
              <a:t>		</a:t>
            </a:r>
            <a:r>
              <a:rPr lang="en-US" sz="1400" b="1" dirty="0" err="1">
                <a:solidFill>
                  <a:srgbClr val="0000FF"/>
                </a:solidFill>
                <a:latin typeface="Consolas" pitchFamily="49" charset="0"/>
              </a:rPr>
              <a:t>AppDomain</a:t>
            </a:r>
            <a:r>
              <a:rPr lang="en-US" sz="1400" b="1" dirty="0">
                <a:solidFill>
                  <a:srgbClr val="0000FF"/>
                </a:solidFill>
                <a:latin typeface="Consolas" pitchFamily="49" charset="0"/>
              </a:rPr>
              <a:t> </a:t>
            </a:r>
            <a:r>
              <a:rPr lang="en-US" sz="1400" b="1" dirty="0">
                <a:solidFill>
                  <a:srgbClr val="010001"/>
                </a:solidFill>
                <a:latin typeface="Consolas" pitchFamily="49" charset="0"/>
              </a:rPr>
              <a:t>ad = </a:t>
            </a:r>
            <a:r>
              <a:rPr lang="en-US" sz="1400" b="1" dirty="0" err="1">
                <a:solidFill>
                  <a:srgbClr val="0000FF"/>
                </a:solidFill>
                <a:latin typeface="Consolas" pitchFamily="49" charset="0"/>
              </a:rPr>
              <a:t>AppDomain.</a:t>
            </a:r>
            <a:r>
              <a:rPr lang="en-US" sz="1400" b="1" dirty="0" err="1">
                <a:solidFill>
                  <a:srgbClr val="010001"/>
                </a:solidFill>
                <a:latin typeface="Consolas" pitchFamily="49" charset="0"/>
              </a:rPr>
              <a:t>CurrentDomain</a:t>
            </a:r>
            <a:r>
              <a:rPr lang="en-US" sz="1400" b="1" dirty="0">
                <a:solidFill>
                  <a:srgbClr val="010001"/>
                </a:solidFill>
                <a:latin typeface="Consolas" pitchFamily="49" charset="0"/>
              </a:rPr>
              <a:t>;</a:t>
            </a:r>
          </a:p>
          <a:p>
            <a:pPr defTabSz="360000"/>
            <a:r>
              <a:rPr lang="en-US" sz="1400" dirty="0">
                <a:solidFill>
                  <a:srgbClr val="010001"/>
                </a:solidFill>
                <a:latin typeface="Consolas" pitchFamily="49" charset="0"/>
              </a:rPr>
              <a:t>		</a:t>
            </a:r>
            <a:r>
              <a:rPr lang="en-US" sz="1400" b="1" dirty="0" err="1">
                <a:solidFill>
                  <a:srgbClr val="0000FF"/>
                </a:solidFill>
                <a:latin typeface="Consolas" pitchFamily="49" charset="0"/>
              </a:rPr>
              <a:t>AssemblyBuilder</a:t>
            </a:r>
            <a:r>
              <a:rPr lang="en-US" sz="1400" b="1" dirty="0">
                <a:solidFill>
                  <a:srgbClr val="0000FF"/>
                </a:solidFill>
                <a:latin typeface="Consolas" pitchFamily="49" charset="0"/>
              </a:rPr>
              <a:t> </a:t>
            </a:r>
            <a:r>
              <a:rPr lang="en-US" sz="1400" b="1" dirty="0" err="1">
                <a:solidFill>
                  <a:srgbClr val="010001"/>
                </a:solidFill>
                <a:latin typeface="Consolas" pitchFamily="49" charset="0"/>
              </a:rPr>
              <a:t>ab</a:t>
            </a:r>
            <a:r>
              <a:rPr lang="en-US" sz="1400" b="1" dirty="0">
                <a:solidFill>
                  <a:srgbClr val="010001"/>
                </a:solidFill>
                <a:latin typeface="Consolas" pitchFamily="49" charset="0"/>
              </a:rPr>
              <a:t> = </a:t>
            </a:r>
            <a:r>
              <a:rPr lang="en-US" sz="1400" b="1" dirty="0" err="1">
                <a:solidFill>
                  <a:srgbClr val="010001"/>
                </a:solidFill>
                <a:latin typeface="Consolas" pitchFamily="49" charset="0"/>
              </a:rPr>
              <a:t>ad.DefineDynamicAssembly</a:t>
            </a:r>
            <a:r>
              <a:rPr lang="en-US" sz="1400" b="1" dirty="0">
                <a:solidFill>
                  <a:srgbClr val="010001"/>
                </a:solidFill>
                <a:latin typeface="Consolas" pitchFamily="49" charset="0"/>
              </a:rPr>
              <a:t>(an, </a:t>
            </a:r>
            <a:r>
              <a:rPr lang="en-US" sz="1400" b="1" dirty="0" err="1">
                <a:solidFill>
                  <a:srgbClr val="800080"/>
                </a:solidFill>
                <a:latin typeface="Consolas" pitchFamily="49" charset="0"/>
              </a:rPr>
              <a:t>AssemblyBuilderAccess.</a:t>
            </a:r>
            <a:r>
              <a:rPr lang="en-US" sz="1400" b="1" dirty="0" err="1">
                <a:solidFill>
                  <a:srgbClr val="010001"/>
                </a:solidFill>
                <a:latin typeface="Consolas" pitchFamily="49" charset="0"/>
              </a:rPr>
              <a:t>Save</a:t>
            </a:r>
            <a:r>
              <a:rPr lang="en-US" sz="1400" b="1" dirty="0">
                <a:solidFill>
                  <a:srgbClr val="010001"/>
                </a:solidFill>
                <a:latin typeface="Consolas" pitchFamily="49" charset="0"/>
              </a:rPr>
              <a:t>);</a:t>
            </a:r>
          </a:p>
          <a:p>
            <a:pPr defTabSz="360000"/>
            <a:endParaRPr lang="en-US" sz="1400" dirty="0">
              <a:solidFill>
                <a:srgbClr val="010001"/>
              </a:solidFill>
              <a:latin typeface="Consolas" pitchFamily="49" charset="0"/>
            </a:endParaRPr>
          </a:p>
          <a:p>
            <a:pPr defTabSz="360000"/>
            <a:r>
              <a:rPr lang="en-US" sz="1400" dirty="0">
                <a:solidFill>
                  <a:srgbClr val="010001"/>
                </a:solidFill>
                <a:latin typeface="Consolas" pitchFamily="49" charset="0"/>
              </a:rPr>
              <a:t>		</a:t>
            </a:r>
            <a:r>
              <a:rPr lang="en-US" sz="1400" dirty="0">
                <a:solidFill>
                  <a:srgbClr val="008000"/>
                </a:solidFill>
                <a:latin typeface="Consolas" pitchFamily="49" charset="0"/>
              </a:rPr>
              <a:t>// Define a module for this assembly</a:t>
            </a:r>
          </a:p>
          <a:p>
            <a:pPr defTabSz="360000"/>
            <a:r>
              <a:rPr lang="en-US" sz="1400" dirty="0">
                <a:solidFill>
                  <a:srgbClr val="008000"/>
                </a:solidFill>
                <a:latin typeface="Consolas" pitchFamily="49" charset="0"/>
              </a:rPr>
              <a:t>		</a:t>
            </a:r>
            <a:r>
              <a:rPr lang="en-US" sz="1400" b="1" dirty="0" err="1">
                <a:solidFill>
                  <a:srgbClr val="0000FF"/>
                </a:solidFill>
                <a:latin typeface="Consolas" pitchFamily="49" charset="0"/>
              </a:rPr>
              <a:t>ModuleBuilder</a:t>
            </a:r>
            <a:r>
              <a:rPr lang="en-US" sz="1400" b="1" dirty="0">
                <a:solidFill>
                  <a:srgbClr val="0000FF"/>
                </a:solidFill>
                <a:latin typeface="Consolas" pitchFamily="49" charset="0"/>
              </a:rPr>
              <a:t> </a:t>
            </a:r>
            <a:r>
              <a:rPr lang="en-US" sz="1400" b="1" dirty="0" err="1">
                <a:solidFill>
                  <a:srgbClr val="010001"/>
                </a:solidFill>
                <a:latin typeface="Consolas" pitchFamily="49" charset="0"/>
              </a:rPr>
              <a:t>mb</a:t>
            </a:r>
            <a:r>
              <a:rPr lang="en-US" sz="1400" b="1" dirty="0">
                <a:solidFill>
                  <a:srgbClr val="010001"/>
                </a:solidFill>
                <a:latin typeface="Consolas" pitchFamily="49" charset="0"/>
              </a:rPr>
              <a:t> = </a:t>
            </a:r>
            <a:r>
              <a:rPr lang="en-US" sz="1400" b="1" dirty="0" err="1">
                <a:solidFill>
                  <a:srgbClr val="010001"/>
                </a:solidFill>
                <a:latin typeface="Consolas" pitchFamily="49" charset="0"/>
              </a:rPr>
              <a:t>ab.DefineDynamicModule</a:t>
            </a:r>
            <a:r>
              <a:rPr lang="en-US" sz="1400" b="1" dirty="0">
                <a:solidFill>
                  <a:srgbClr val="010001"/>
                </a:solidFill>
                <a:latin typeface="Consolas" pitchFamily="49" charset="0"/>
              </a:rPr>
              <a:t>(</a:t>
            </a:r>
            <a:r>
              <a:rPr lang="en-US" sz="1400" b="1" dirty="0" err="1">
                <a:solidFill>
                  <a:srgbClr val="010001"/>
                </a:solidFill>
                <a:latin typeface="Consolas" pitchFamily="49" charset="0"/>
              </a:rPr>
              <a:t>an.Name</a:t>
            </a:r>
            <a:r>
              <a:rPr lang="en-US" sz="1400" b="1" dirty="0">
                <a:solidFill>
                  <a:srgbClr val="010001"/>
                </a:solidFill>
                <a:latin typeface="Consolas" pitchFamily="49" charset="0"/>
              </a:rPr>
              <a:t>, </a:t>
            </a:r>
            <a:r>
              <a:rPr lang="en-US" sz="1400" b="1" dirty="0">
                <a:solidFill>
                  <a:srgbClr val="A31515"/>
                </a:solidFill>
                <a:latin typeface="Consolas" pitchFamily="49" charset="0"/>
              </a:rPr>
              <a:t>"Hello.exe");</a:t>
            </a:r>
          </a:p>
          <a:p>
            <a:pPr defTabSz="360000"/>
            <a:endParaRPr lang="en-US" sz="1400" dirty="0">
              <a:solidFill>
                <a:srgbClr val="A31515"/>
              </a:solidFill>
              <a:latin typeface="Consolas" pitchFamily="49" charset="0"/>
            </a:endParaRPr>
          </a:p>
          <a:p>
            <a:pPr defTabSz="360000"/>
            <a:r>
              <a:rPr lang="en-US" sz="1400" dirty="0">
                <a:solidFill>
                  <a:srgbClr val="A31515"/>
                </a:solidFill>
                <a:latin typeface="Consolas" pitchFamily="49" charset="0"/>
              </a:rPr>
              <a:t>		</a:t>
            </a:r>
            <a:r>
              <a:rPr lang="en-US" sz="1400" dirty="0">
                <a:solidFill>
                  <a:srgbClr val="008000"/>
                </a:solidFill>
                <a:latin typeface="Consolas" pitchFamily="49" charset="0"/>
              </a:rPr>
              <a:t>// namespace </a:t>
            </a:r>
            <a:r>
              <a:rPr lang="en-US" sz="1400" dirty="0" err="1">
                <a:solidFill>
                  <a:srgbClr val="008000"/>
                </a:solidFill>
                <a:latin typeface="Consolas" pitchFamily="49" charset="0"/>
              </a:rPr>
              <a:t>FEmitDemo</a:t>
            </a:r>
            <a:r>
              <a:rPr lang="en-US" sz="1400" dirty="0">
                <a:solidFill>
                  <a:srgbClr val="008000"/>
                </a:solidFill>
                <a:latin typeface="Consolas" pitchFamily="49" charset="0"/>
              </a:rPr>
              <a:t>{ public class Hello { ... } }</a:t>
            </a:r>
          </a:p>
          <a:p>
            <a:pPr defTabSz="360000"/>
            <a:r>
              <a:rPr lang="en-US" sz="1400" dirty="0">
                <a:solidFill>
                  <a:srgbClr val="008000"/>
                </a:solidFill>
                <a:latin typeface="Consolas" pitchFamily="49" charset="0"/>
              </a:rPr>
              <a:t>		</a:t>
            </a:r>
            <a:r>
              <a:rPr lang="en-US" sz="1400" b="1" dirty="0" err="1">
                <a:solidFill>
                  <a:srgbClr val="0000FF"/>
                </a:solidFill>
                <a:latin typeface="Consolas" pitchFamily="49" charset="0"/>
              </a:rPr>
              <a:t>TypeBuilder</a:t>
            </a:r>
            <a:r>
              <a:rPr lang="en-US" sz="1400" b="1" dirty="0">
                <a:solidFill>
                  <a:srgbClr val="0000FF"/>
                </a:solidFill>
                <a:latin typeface="Consolas" pitchFamily="49" charset="0"/>
              </a:rPr>
              <a:t> </a:t>
            </a:r>
            <a:r>
              <a:rPr lang="en-US" sz="1400" b="1" dirty="0" err="1">
                <a:solidFill>
                  <a:srgbClr val="010001"/>
                </a:solidFill>
                <a:latin typeface="Consolas" pitchFamily="49" charset="0"/>
              </a:rPr>
              <a:t>tb</a:t>
            </a:r>
            <a:r>
              <a:rPr lang="en-US" sz="1400" b="1" dirty="0">
                <a:solidFill>
                  <a:srgbClr val="010001"/>
                </a:solidFill>
                <a:latin typeface="Consolas" pitchFamily="49" charset="0"/>
              </a:rPr>
              <a:t> = </a:t>
            </a:r>
            <a:r>
              <a:rPr lang="en-US" sz="1400" b="1" dirty="0" err="1">
                <a:solidFill>
                  <a:srgbClr val="010001"/>
                </a:solidFill>
                <a:latin typeface="Consolas" pitchFamily="49" charset="0"/>
              </a:rPr>
              <a:t>mb.DefineType</a:t>
            </a:r>
            <a:r>
              <a:rPr lang="en-US" sz="1400" b="1" dirty="0">
                <a:solidFill>
                  <a:srgbClr val="010001"/>
                </a:solidFill>
                <a:latin typeface="Consolas" pitchFamily="49" charset="0"/>
              </a:rPr>
              <a:t>(</a:t>
            </a:r>
            <a:r>
              <a:rPr lang="en-US" sz="1400" b="1" dirty="0">
                <a:solidFill>
                  <a:srgbClr val="A31515"/>
                </a:solidFill>
                <a:latin typeface="Consolas" pitchFamily="49" charset="0"/>
              </a:rPr>
              <a:t>"</a:t>
            </a:r>
            <a:r>
              <a:rPr lang="en-US" sz="1400" b="1" dirty="0" err="1">
                <a:solidFill>
                  <a:srgbClr val="A31515"/>
                </a:solidFill>
                <a:latin typeface="Consolas" pitchFamily="49" charset="0"/>
              </a:rPr>
              <a:t>EmitDemo.Hello</a:t>
            </a:r>
            <a:r>
              <a:rPr lang="en-US" sz="1400" b="1" dirty="0">
                <a:solidFill>
                  <a:srgbClr val="A31515"/>
                </a:solidFill>
                <a:latin typeface="Consolas" pitchFamily="49" charset="0"/>
              </a:rPr>
              <a:t>", </a:t>
            </a:r>
          </a:p>
          <a:p>
            <a:pPr defTabSz="360000"/>
            <a:r>
              <a:rPr lang="en-US" sz="1400" dirty="0">
                <a:solidFill>
                  <a:srgbClr val="A31515"/>
                </a:solidFill>
                <a:latin typeface="Consolas" pitchFamily="49" charset="0"/>
              </a:rPr>
              <a:t>		</a:t>
            </a:r>
            <a:r>
              <a:rPr lang="en-US" sz="1400" dirty="0" err="1">
                <a:solidFill>
                  <a:srgbClr val="800080"/>
                </a:solidFill>
                <a:latin typeface="Consolas" pitchFamily="49" charset="0"/>
              </a:rPr>
              <a:t>TypeAttributes.</a:t>
            </a:r>
            <a:r>
              <a:rPr lang="en-US" sz="1400" dirty="0" err="1">
                <a:solidFill>
                  <a:srgbClr val="010001"/>
                </a:solidFill>
                <a:latin typeface="Consolas" pitchFamily="49" charset="0"/>
              </a:rPr>
              <a:t>Public</a:t>
            </a:r>
            <a:r>
              <a:rPr lang="en-US" sz="1400" dirty="0">
                <a:solidFill>
                  <a:srgbClr val="010001"/>
                </a:solidFill>
                <a:latin typeface="Consolas" pitchFamily="49" charset="0"/>
              </a:rPr>
              <a:t> | </a:t>
            </a:r>
            <a:r>
              <a:rPr lang="en-US" sz="1400" dirty="0" err="1">
                <a:solidFill>
                  <a:srgbClr val="800080"/>
                </a:solidFill>
                <a:latin typeface="Consolas" pitchFamily="49" charset="0"/>
              </a:rPr>
              <a:t>TypeAttributes.</a:t>
            </a:r>
            <a:r>
              <a:rPr lang="en-US" sz="1400" dirty="0" err="1">
                <a:solidFill>
                  <a:srgbClr val="010001"/>
                </a:solidFill>
                <a:latin typeface="Consolas" pitchFamily="49" charset="0"/>
              </a:rPr>
              <a:t>Class</a:t>
            </a:r>
            <a:r>
              <a:rPr lang="en-US" sz="1400" dirty="0">
                <a:solidFill>
                  <a:srgbClr val="010001"/>
                </a:solidFill>
                <a:latin typeface="Consolas" pitchFamily="49" charset="0"/>
              </a:rPr>
              <a:t>);</a:t>
            </a:r>
          </a:p>
          <a:p>
            <a:pPr defTabSz="360000"/>
            <a:endParaRPr lang="en-US" sz="1400" dirty="0">
              <a:solidFill>
                <a:srgbClr val="010001"/>
              </a:solidFill>
              <a:latin typeface="Consolas" pitchFamily="49" charset="0"/>
            </a:endParaRPr>
          </a:p>
          <a:p>
            <a:pPr defTabSz="360000"/>
            <a:r>
              <a:rPr lang="en-US" sz="1400" dirty="0">
                <a:solidFill>
                  <a:srgbClr val="010001"/>
                </a:solidFill>
                <a:latin typeface="Consolas" pitchFamily="49" charset="0"/>
              </a:rPr>
              <a:t>		</a:t>
            </a:r>
            <a:r>
              <a:rPr lang="en-US" sz="1400" b="1" dirty="0" err="1">
                <a:solidFill>
                  <a:srgbClr val="0000FF"/>
                </a:solidFill>
                <a:latin typeface="Consolas" pitchFamily="49" charset="0"/>
              </a:rPr>
              <a:t>MethodBuilder</a:t>
            </a:r>
            <a:r>
              <a:rPr lang="en-US" sz="1400" b="1" dirty="0">
                <a:solidFill>
                  <a:srgbClr val="0000FF"/>
                </a:solidFill>
                <a:latin typeface="Consolas" pitchFamily="49" charset="0"/>
              </a:rPr>
              <a:t> </a:t>
            </a:r>
            <a:r>
              <a:rPr lang="en-US" sz="1400" b="1" dirty="0" err="1">
                <a:solidFill>
                  <a:srgbClr val="010001"/>
                </a:solidFill>
                <a:latin typeface="Consolas" pitchFamily="49" charset="0"/>
              </a:rPr>
              <a:t>fb</a:t>
            </a:r>
            <a:r>
              <a:rPr lang="en-US" sz="1400" b="1" dirty="0">
                <a:solidFill>
                  <a:srgbClr val="010001"/>
                </a:solidFill>
                <a:latin typeface="Consolas" pitchFamily="49" charset="0"/>
              </a:rPr>
              <a:t> = </a:t>
            </a:r>
            <a:r>
              <a:rPr lang="en-US" sz="1400" b="1" dirty="0" err="1">
                <a:solidFill>
                  <a:srgbClr val="010001"/>
                </a:solidFill>
                <a:latin typeface="Consolas" pitchFamily="49" charset="0"/>
              </a:rPr>
              <a:t>tb.DefineMethod</a:t>
            </a:r>
            <a:r>
              <a:rPr lang="en-US" sz="1400" b="1" dirty="0">
                <a:solidFill>
                  <a:srgbClr val="010001"/>
                </a:solidFill>
                <a:latin typeface="Consolas" pitchFamily="49" charset="0"/>
              </a:rPr>
              <a:t>(</a:t>
            </a:r>
            <a:r>
              <a:rPr lang="en-US" sz="1400" b="1" dirty="0">
                <a:solidFill>
                  <a:srgbClr val="A31515"/>
                </a:solidFill>
                <a:latin typeface="Consolas" pitchFamily="49" charset="0"/>
              </a:rPr>
              <a:t>"Main", </a:t>
            </a:r>
          </a:p>
          <a:p>
            <a:pPr defTabSz="360000"/>
            <a:r>
              <a:rPr lang="en-US" sz="1400" dirty="0">
                <a:solidFill>
                  <a:srgbClr val="A31515"/>
                </a:solidFill>
                <a:latin typeface="Consolas" pitchFamily="49" charset="0"/>
              </a:rPr>
              <a:t>		</a:t>
            </a:r>
            <a:r>
              <a:rPr lang="en-US" sz="1400" dirty="0" err="1">
                <a:solidFill>
                  <a:srgbClr val="800080"/>
                </a:solidFill>
                <a:latin typeface="Consolas" pitchFamily="49" charset="0"/>
              </a:rPr>
              <a:t>MethodAttributes.</a:t>
            </a:r>
            <a:r>
              <a:rPr lang="en-US" sz="1400" dirty="0" err="1">
                <a:solidFill>
                  <a:srgbClr val="010001"/>
                </a:solidFill>
                <a:latin typeface="Consolas" pitchFamily="49" charset="0"/>
              </a:rPr>
              <a:t>Public</a:t>
            </a:r>
            <a:r>
              <a:rPr lang="en-US" sz="1400" dirty="0">
                <a:solidFill>
                  <a:srgbClr val="010001"/>
                </a:solidFill>
                <a:latin typeface="Consolas" pitchFamily="49" charset="0"/>
              </a:rPr>
              <a:t> | </a:t>
            </a:r>
            <a:r>
              <a:rPr lang="en-US" sz="1400" dirty="0" err="1">
                <a:solidFill>
                  <a:srgbClr val="800080"/>
                </a:solidFill>
                <a:latin typeface="Consolas" pitchFamily="49" charset="0"/>
              </a:rPr>
              <a:t>MethodAttributes.</a:t>
            </a:r>
            <a:r>
              <a:rPr lang="en-US" sz="1400" dirty="0" err="1">
                <a:solidFill>
                  <a:srgbClr val="010001"/>
                </a:solidFill>
                <a:latin typeface="Consolas" pitchFamily="49" charset="0"/>
              </a:rPr>
              <a:t>Static</a:t>
            </a:r>
            <a:r>
              <a:rPr lang="en-US" sz="1400" dirty="0">
                <a:solidFill>
                  <a:srgbClr val="010001"/>
                </a:solidFill>
                <a:latin typeface="Consolas" pitchFamily="49" charset="0"/>
              </a:rPr>
              <a:t>, </a:t>
            </a:r>
          </a:p>
          <a:p>
            <a:pPr defTabSz="360000"/>
            <a:r>
              <a:rPr lang="en-US" sz="1400" dirty="0">
                <a:solidFill>
                  <a:srgbClr val="010001"/>
                </a:solidFill>
                <a:latin typeface="Consolas" pitchFamily="49" charset="0"/>
              </a:rPr>
              <a:t>			</a:t>
            </a:r>
            <a:r>
              <a:rPr lang="en-US" sz="1400" dirty="0" err="1">
                <a:solidFill>
                  <a:srgbClr val="0000FF"/>
                </a:solidFill>
                <a:latin typeface="Consolas" pitchFamily="49" charset="0"/>
              </a:rPr>
              <a:t>typeof</a:t>
            </a:r>
            <a:r>
              <a:rPr lang="en-US" sz="1400" dirty="0">
                <a:solidFill>
                  <a:srgbClr val="0000FF"/>
                </a:solidFill>
                <a:latin typeface="Consolas" pitchFamily="49" charset="0"/>
              </a:rPr>
              <a:t>(void), new </a:t>
            </a:r>
            <a:r>
              <a:rPr lang="en-US" sz="1400" b="1" dirty="0">
                <a:solidFill>
                  <a:srgbClr val="0000FF"/>
                </a:solidFill>
                <a:latin typeface="Consolas" pitchFamily="49" charset="0"/>
              </a:rPr>
              <a:t>Type[] { </a:t>
            </a:r>
            <a:r>
              <a:rPr lang="en-US" sz="1400" b="1" dirty="0" err="1">
                <a:solidFill>
                  <a:srgbClr val="0000FF"/>
                </a:solidFill>
                <a:latin typeface="Consolas" pitchFamily="49" charset="0"/>
              </a:rPr>
              <a:t>typeof</a:t>
            </a:r>
            <a:r>
              <a:rPr lang="en-US" sz="1400" b="1" dirty="0">
                <a:solidFill>
                  <a:srgbClr val="0000FF"/>
                </a:solidFill>
                <a:latin typeface="Consolas" pitchFamily="49" charset="0"/>
              </a:rPr>
              <a:t>(void) });</a:t>
            </a:r>
          </a:p>
        </p:txBody>
      </p:sp>
      <p:sp>
        <p:nvSpPr>
          <p:cNvPr id="5" name="Slide Number Placeholder 4"/>
          <p:cNvSpPr>
            <a:spLocks noGrp="1"/>
          </p:cNvSpPr>
          <p:nvPr>
            <p:ph type="sldNum" sz="quarter" idx="11"/>
          </p:nvPr>
        </p:nvSpPr>
        <p:spPr/>
        <p:txBody>
          <a:bodyPr/>
          <a:lstStyle/>
          <a:p>
            <a:fld id="{8D5EC362-8DE0-4138-8AD2-9C18772BB671}" type="slidenum">
              <a:rPr lang="he-IL" smtClean="0"/>
              <a:pPr/>
              <a:t>41</a:t>
            </a:fld>
            <a:endParaRPr lang="he-IL"/>
          </a:p>
        </p:txBody>
      </p:sp>
      <p:sp>
        <p:nvSpPr>
          <p:cNvPr id="6" name="Footer Placeholder 5"/>
          <p:cNvSpPr>
            <a:spLocks noGrp="1"/>
          </p:cNvSpPr>
          <p:nvPr>
            <p:ph type="ftr" sz="quarter" idx="12"/>
          </p:nvPr>
        </p:nvSpPr>
        <p:spPr/>
        <p:txBody>
          <a:bodyPr/>
          <a:lstStyle/>
          <a:p>
            <a:r>
              <a:rPr lang="en-US"/>
              <a:t>(C)2008 Pavel Yosifovich</a:t>
            </a:r>
            <a:endParaRPr lang="he-IL" dirty="0"/>
          </a:p>
        </p:txBody>
      </p:sp>
    </p:spTree>
    <p:extLst>
      <p:ext uri="{BB962C8B-B14F-4D97-AF65-F5344CB8AC3E}">
        <p14:creationId xmlns:p14="http://schemas.microsoft.com/office/powerpoint/2010/main" val="100159133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152400"/>
            <a:ext cx="9073008" cy="828328"/>
          </a:xfrm>
        </p:spPr>
        <p:txBody>
          <a:bodyPr>
            <a:normAutofit fontScale="90000"/>
          </a:bodyPr>
          <a:lstStyle/>
          <a:p>
            <a:r>
              <a:rPr lang="en-US" dirty="0"/>
              <a:t>Hello, World with </a:t>
            </a:r>
            <a:r>
              <a:rPr lang="en-US" dirty="0" err="1">
                <a:latin typeface="Consolas" pitchFamily="49" charset="0"/>
              </a:rPr>
              <a:t>Reflection.Emit</a:t>
            </a:r>
            <a:r>
              <a:rPr lang="en-US" dirty="0"/>
              <a:t> (2)</a:t>
            </a:r>
          </a:p>
        </p:txBody>
      </p:sp>
      <p:sp>
        <p:nvSpPr>
          <p:cNvPr id="4" name="Rectangle 3"/>
          <p:cNvSpPr>
            <a:spLocks noChangeArrowheads="1"/>
          </p:cNvSpPr>
          <p:nvPr/>
        </p:nvSpPr>
        <p:spPr bwMode="auto">
          <a:xfrm>
            <a:off x="500034" y="1285860"/>
            <a:ext cx="8143932" cy="4832092"/>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400" dirty="0">
                <a:latin typeface="Consolas" pitchFamily="49" charset="0"/>
              </a:rPr>
              <a:t>		</a:t>
            </a:r>
            <a:r>
              <a:rPr lang="en-US" sz="1400" dirty="0">
                <a:solidFill>
                  <a:srgbClr val="008000"/>
                </a:solidFill>
                <a:latin typeface="Consolas" pitchFamily="49" charset="0"/>
              </a:rPr>
              <a:t>// Write the ubiquitous "Hello, World!" method, in CIL</a:t>
            </a:r>
          </a:p>
          <a:p>
            <a:pPr defTabSz="360000"/>
            <a:r>
              <a:rPr lang="en-US" sz="1400" dirty="0">
                <a:solidFill>
                  <a:srgbClr val="008000"/>
                </a:solidFill>
                <a:latin typeface="Consolas" pitchFamily="49" charset="0"/>
              </a:rPr>
              <a:t>		</a:t>
            </a:r>
            <a:r>
              <a:rPr lang="en-US" sz="1400" b="1" dirty="0" err="1">
                <a:solidFill>
                  <a:srgbClr val="0000FF"/>
                </a:solidFill>
                <a:latin typeface="Consolas" pitchFamily="49" charset="0"/>
              </a:rPr>
              <a:t>ILGenerator</a:t>
            </a:r>
            <a:r>
              <a:rPr lang="en-US" sz="1400" b="1" dirty="0">
                <a:solidFill>
                  <a:srgbClr val="0000FF"/>
                </a:solidFill>
                <a:latin typeface="Consolas" pitchFamily="49" charset="0"/>
              </a:rPr>
              <a:t> </a:t>
            </a:r>
            <a:r>
              <a:rPr lang="en-US" sz="1400" b="1" dirty="0" err="1">
                <a:solidFill>
                  <a:srgbClr val="010001"/>
                </a:solidFill>
                <a:latin typeface="Consolas" pitchFamily="49" charset="0"/>
              </a:rPr>
              <a:t>ilg</a:t>
            </a:r>
            <a:r>
              <a:rPr lang="en-US" sz="1400" b="1" dirty="0">
                <a:solidFill>
                  <a:srgbClr val="010001"/>
                </a:solidFill>
                <a:latin typeface="Consolas" pitchFamily="49" charset="0"/>
              </a:rPr>
              <a:t> = </a:t>
            </a:r>
            <a:r>
              <a:rPr lang="en-US" sz="1400" b="1" dirty="0" err="1">
                <a:solidFill>
                  <a:srgbClr val="010001"/>
                </a:solidFill>
                <a:latin typeface="Consolas" pitchFamily="49" charset="0"/>
              </a:rPr>
              <a:t>fb.GetILGenerator</a:t>
            </a:r>
            <a:r>
              <a:rPr lang="en-US" sz="1400" b="1" dirty="0">
                <a:solidFill>
                  <a:srgbClr val="010001"/>
                </a:solidFill>
                <a:latin typeface="Consolas" pitchFamily="49" charset="0"/>
              </a:rPr>
              <a:t>();</a:t>
            </a:r>
          </a:p>
          <a:p>
            <a:pPr defTabSz="360000"/>
            <a:endParaRPr lang="en-US" sz="1400" dirty="0">
              <a:solidFill>
                <a:srgbClr val="010001"/>
              </a:solidFill>
              <a:latin typeface="Consolas" pitchFamily="49" charset="0"/>
            </a:endParaRPr>
          </a:p>
          <a:p>
            <a:pPr defTabSz="360000"/>
            <a:r>
              <a:rPr lang="en-US" sz="1400" dirty="0">
                <a:solidFill>
                  <a:srgbClr val="010001"/>
                </a:solidFill>
                <a:latin typeface="Consolas" pitchFamily="49" charset="0"/>
              </a:rPr>
              <a:t>		</a:t>
            </a:r>
            <a:r>
              <a:rPr lang="en-US" sz="1400" dirty="0" err="1">
                <a:solidFill>
                  <a:srgbClr val="010001"/>
                </a:solidFill>
                <a:latin typeface="Consolas" pitchFamily="49" charset="0"/>
              </a:rPr>
              <a:t>ilg.Emit</a:t>
            </a:r>
            <a:r>
              <a:rPr lang="en-US" sz="1400" dirty="0">
                <a:solidFill>
                  <a:srgbClr val="010001"/>
                </a:solidFill>
                <a:latin typeface="Consolas" pitchFamily="49" charset="0"/>
              </a:rPr>
              <a:t>(</a:t>
            </a:r>
            <a:r>
              <a:rPr lang="en-US" sz="1400" b="1" dirty="0" err="1">
                <a:solidFill>
                  <a:srgbClr val="0000FF"/>
                </a:solidFill>
                <a:latin typeface="Consolas" pitchFamily="49" charset="0"/>
              </a:rPr>
              <a:t>OpCodes.</a:t>
            </a:r>
            <a:r>
              <a:rPr lang="en-US" sz="1400" b="1" dirty="0" err="1">
                <a:solidFill>
                  <a:srgbClr val="010001"/>
                </a:solidFill>
                <a:latin typeface="Consolas" pitchFamily="49" charset="0"/>
              </a:rPr>
              <a:t>Ldstr</a:t>
            </a:r>
            <a:r>
              <a:rPr lang="en-US" sz="1400" b="1" dirty="0">
                <a:solidFill>
                  <a:srgbClr val="010001"/>
                </a:solidFill>
                <a:latin typeface="Consolas" pitchFamily="49" charset="0"/>
              </a:rPr>
              <a:t>, </a:t>
            </a:r>
            <a:r>
              <a:rPr lang="en-US" sz="1400" b="1" dirty="0">
                <a:solidFill>
                  <a:srgbClr val="A31515"/>
                </a:solidFill>
                <a:latin typeface="Consolas" pitchFamily="49" charset="0"/>
              </a:rPr>
              <a:t>"Hello, World!");</a:t>
            </a:r>
          </a:p>
          <a:p>
            <a:pPr defTabSz="360000"/>
            <a:r>
              <a:rPr lang="en-US" sz="1400" dirty="0">
                <a:solidFill>
                  <a:srgbClr val="A31515"/>
                </a:solidFill>
                <a:latin typeface="Consolas" pitchFamily="49" charset="0"/>
              </a:rPr>
              <a:t>		</a:t>
            </a:r>
            <a:r>
              <a:rPr lang="en-US" sz="1400" dirty="0" err="1">
                <a:solidFill>
                  <a:srgbClr val="010001"/>
                </a:solidFill>
                <a:latin typeface="Consolas" pitchFamily="49" charset="0"/>
              </a:rPr>
              <a:t>ilg.Emit</a:t>
            </a:r>
            <a:r>
              <a:rPr lang="en-US" sz="1400" dirty="0">
                <a:solidFill>
                  <a:srgbClr val="010001"/>
                </a:solidFill>
                <a:latin typeface="Consolas" pitchFamily="49" charset="0"/>
              </a:rPr>
              <a:t>(</a:t>
            </a:r>
            <a:r>
              <a:rPr lang="en-US" sz="1400" b="1" dirty="0" err="1">
                <a:solidFill>
                  <a:srgbClr val="0000FF"/>
                </a:solidFill>
                <a:latin typeface="Consolas" pitchFamily="49" charset="0"/>
              </a:rPr>
              <a:t>OpCodes.</a:t>
            </a:r>
            <a:r>
              <a:rPr lang="en-US" sz="1400" b="1" dirty="0" err="1">
                <a:solidFill>
                  <a:srgbClr val="010001"/>
                </a:solidFill>
                <a:latin typeface="Consolas" pitchFamily="49" charset="0"/>
              </a:rPr>
              <a:t>Call</a:t>
            </a:r>
            <a:r>
              <a:rPr lang="en-US" sz="1400" b="1" dirty="0">
                <a:solidFill>
                  <a:srgbClr val="010001"/>
                </a:solidFill>
                <a:latin typeface="Consolas" pitchFamily="49" charset="0"/>
              </a:rPr>
              <a:t>, </a:t>
            </a:r>
            <a:r>
              <a:rPr lang="en-US" sz="1400" b="1" dirty="0" err="1">
                <a:solidFill>
                  <a:srgbClr val="0000FF"/>
                </a:solidFill>
                <a:latin typeface="Consolas" pitchFamily="49" charset="0"/>
              </a:rPr>
              <a:t>typeof</a:t>
            </a:r>
            <a:r>
              <a:rPr lang="en-US" sz="1400" b="1" dirty="0">
                <a:solidFill>
                  <a:srgbClr val="0000FF"/>
                </a:solidFill>
                <a:latin typeface="Consolas" pitchFamily="49" charset="0"/>
              </a:rPr>
              <a:t>(Console).</a:t>
            </a:r>
            <a:r>
              <a:rPr lang="en-US" sz="1400" b="1" dirty="0" err="1">
                <a:solidFill>
                  <a:srgbClr val="010001"/>
                </a:solidFill>
                <a:latin typeface="Consolas" pitchFamily="49" charset="0"/>
              </a:rPr>
              <a:t>GetMethod</a:t>
            </a:r>
            <a:r>
              <a:rPr lang="en-US" sz="1400" b="1" dirty="0">
                <a:solidFill>
                  <a:srgbClr val="010001"/>
                </a:solidFill>
                <a:latin typeface="Consolas" pitchFamily="49" charset="0"/>
              </a:rPr>
              <a:t>(</a:t>
            </a:r>
            <a:r>
              <a:rPr lang="en-US" sz="1400" b="1" dirty="0">
                <a:solidFill>
                  <a:srgbClr val="A31515"/>
                </a:solidFill>
                <a:latin typeface="Consolas" pitchFamily="49" charset="0"/>
              </a:rPr>
              <a:t>"</a:t>
            </a:r>
            <a:r>
              <a:rPr lang="en-US" sz="1400" b="1" dirty="0" err="1">
                <a:solidFill>
                  <a:srgbClr val="A31515"/>
                </a:solidFill>
                <a:latin typeface="Consolas" pitchFamily="49" charset="0"/>
              </a:rPr>
              <a:t>WriteLine</a:t>
            </a:r>
            <a:r>
              <a:rPr lang="en-US" sz="1400" b="1" dirty="0">
                <a:solidFill>
                  <a:srgbClr val="A31515"/>
                </a:solidFill>
                <a:latin typeface="Consolas" pitchFamily="49" charset="0"/>
              </a:rPr>
              <a:t>", </a:t>
            </a:r>
          </a:p>
          <a:p>
            <a:pPr defTabSz="360000"/>
            <a:r>
              <a:rPr lang="en-US" sz="1400" b="1" dirty="0">
                <a:solidFill>
                  <a:srgbClr val="A31515"/>
                </a:solidFill>
                <a:latin typeface="Consolas" pitchFamily="49" charset="0"/>
              </a:rPr>
              <a:t>			</a:t>
            </a:r>
            <a:r>
              <a:rPr lang="en-US" sz="1400" b="1" dirty="0">
                <a:solidFill>
                  <a:srgbClr val="0000FF"/>
                </a:solidFill>
                <a:latin typeface="Consolas" pitchFamily="49" charset="0"/>
              </a:rPr>
              <a:t>new Type[] { </a:t>
            </a:r>
            <a:r>
              <a:rPr lang="en-US" sz="1400" b="1" dirty="0" err="1">
                <a:solidFill>
                  <a:srgbClr val="0000FF"/>
                </a:solidFill>
                <a:latin typeface="Consolas" pitchFamily="49" charset="0"/>
              </a:rPr>
              <a:t>typeof</a:t>
            </a:r>
            <a:r>
              <a:rPr lang="en-US" sz="1400" b="1" dirty="0">
                <a:solidFill>
                  <a:srgbClr val="0000FF"/>
                </a:solidFill>
                <a:latin typeface="Consolas" pitchFamily="49" charset="0"/>
              </a:rPr>
              <a:t>(string) } ));</a:t>
            </a:r>
          </a:p>
          <a:p>
            <a:pPr defTabSz="360000"/>
            <a:endParaRPr lang="en-US" sz="1400" dirty="0">
              <a:solidFill>
                <a:srgbClr val="0000FF"/>
              </a:solidFill>
              <a:latin typeface="Consolas" pitchFamily="49" charset="0"/>
            </a:endParaRPr>
          </a:p>
          <a:p>
            <a:pPr defTabSz="360000"/>
            <a:r>
              <a:rPr lang="en-US" sz="1400" dirty="0">
                <a:solidFill>
                  <a:srgbClr val="0000FF"/>
                </a:solidFill>
                <a:latin typeface="Consolas" pitchFamily="49" charset="0"/>
              </a:rPr>
              <a:t>		</a:t>
            </a:r>
            <a:r>
              <a:rPr lang="en-US" sz="1400" dirty="0" err="1">
                <a:solidFill>
                  <a:srgbClr val="010001"/>
                </a:solidFill>
                <a:latin typeface="Consolas" pitchFamily="49" charset="0"/>
              </a:rPr>
              <a:t>ilg.Emit</a:t>
            </a:r>
            <a:r>
              <a:rPr lang="en-US" sz="1400" dirty="0">
                <a:solidFill>
                  <a:srgbClr val="010001"/>
                </a:solidFill>
                <a:latin typeface="Consolas" pitchFamily="49" charset="0"/>
              </a:rPr>
              <a:t>(</a:t>
            </a:r>
            <a:r>
              <a:rPr lang="en-US" sz="1400" b="1" dirty="0" err="1">
                <a:solidFill>
                  <a:srgbClr val="0000FF"/>
                </a:solidFill>
                <a:latin typeface="Consolas" pitchFamily="49" charset="0"/>
              </a:rPr>
              <a:t>OpCodes.</a:t>
            </a:r>
            <a:r>
              <a:rPr lang="en-US" sz="1400" b="1" dirty="0" err="1">
                <a:solidFill>
                  <a:srgbClr val="010001"/>
                </a:solidFill>
                <a:latin typeface="Consolas" pitchFamily="49" charset="0"/>
              </a:rPr>
              <a:t>Ret</a:t>
            </a:r>
            <a:r>
              <a:rPr lang="en-US" sz="1400" b="1" dirty="0">
                <a:solidFill>
                  <a:srgbClr val="010001"/>
                </a:solidFill>
                <a:latin typeface="Consolas" pitchFamily="49" charset="0"/>
              </a:rPr>
              <a:t>);</a:t>
            </a:r>
          </a:p>
          <a:p>
            <a:pPr defTabSz="360000"/>
            <a:endParaRPr lang="en-US" sz="1400" dirty="0">
              <a:solidFill>
                <a:srgbClr val="010001"/>
              </a:solidFill>
              <a:latin typeface="Consolas" pitchFamily="49" charset="0"/>
            </a:endParaRPr>
          </a:p>
          <a:p>
            <a:pPr defTabSz="360000"/>
            <a:r>
              <a:rPr lang="en-US" sz="1400" dirty="0">
                <a:solidFill>
                  <a:srgbClr val="010001"/>
                </a:solidFill>
                <a:latin typeface="Consolas" pitchFamily="49" charset="0"/>
              </a:rPr>
              <a:t>		</a:t>
            </a:r>
            <a:r>
              <a:rPr lang="en-US" sz="1400" dirty="0">
                <a:solidFill>
                  <a:srgbClr val="008000"/>
                </a:solidFill>
                <a:latin typeface="Consolas" pitchFamily="49" charset="0"/>
              </a:rPr>
              <a:t>// Seal the lid on this type</a:t>
            </a:r>
          </a:p>
          <a:p>
            <a:pPr defTabSz="360000"/>
            <a:r>
              <a:rPr lang="en-US" sz="1400" dirty="0">
                <a:solidFill>
                  <a:srgbClr val="008000"/>
                </a:solidFill>
                <a:latin typeface="Consolas" pitchFamily="49" charset="0"/>
              </a:rPr>
              <a:t>		</a:t>
            </a:r>
            <a:r>
              <a:rPr lang="en-US" sz="1400" b="1" dirty="0">
                <a:solidFill>
                  <a:srgbClr val="0000FF"/>
                </a:solidFill>
                <a:latin typeface="Consolas" pitchFamily="49" charset="0"/>
              </a:rPr>
              <a:t>Type </a:t>
            </a:r>
            <a:r>
              <a:rPr lang="en-US" sz="1400" b="1" dirty="0">
                <a:solidFill>
                  <a:srgbClr val="010001"/>
                </a:solidFill>
                <a:latin typeface="Consolas" pitchFamily="49" charset="0"/>
              </a:rPr>
              <a:t>t = </a:t>
            </a:r>
            <a:r>
              <a:rPr lang="en-US" sz="1400" b="1" dirty="0" err="1">
                <a:solidFill>
                  <a:srgbClr val="010001"/>
                </a:solidFill>
                <a:latin typeface="Consolas" pitchFamily="49" charset="0"/>
              </a:rPr>
              <a:t>tb.CreateType</a:t>
            </a:r>
            <a:r>
              <a:rPr lang="en-US" sz="1400" b="1" dirty="0">
                <a:solidFill>
                  <a:srgbClr val="010001"/>
                </a:solidFill>
                <a:latin typeface="Consolas" pitchFamily="49" charset="0"/>
              </a:rPr>
              <a:t>();</a:t>
            </a:r>
          </a:p>
          <a:p>
            <a:pPr defTabSz="360000"/>
            <a:endParaRPr lang="en-US" sz="1400" dirty="0">
              <a:solidFill>
                <a:srgbClr val="010001"/>
              </a:solidFill>
              <a:latin typeface="Consolas" pitchFamily="49" charset="0"/>
            </a:endParaRPr>
          </a:p>
          <a:p>
            <a:pPr defTabSz="360000"/>
            <a:r>
              <a:rPr lang="en-US" sz="1400" dirty="0">
                <a:solidFill>
                  <a:srgbClr val="010001"/>
                </a:solidFill>
                <a:latin typeface="Consolas" pitchFamily="49" charset="0"/>
              </a:rPr>
              <a:t>		</a:t>
            </a:r>
            <a:r>
              <a:rPr lang="en-US" sz="1400" dirty="0">
                <a:solidFill>
                  <a:srgbClr val="008000"/>
                </a:solidFill>
                <a:latin typeface="Consolas" pitchFamily="49" charset="0"/>
              </a:rPr>
              <a:t>// Set the </a:t>
            </a:r>
            <a:r>
              <a:rPr lang="en-US" sz="1400" dirty="0" err="1">
                <a:solidFill>
                  <a:srgbClr val="008000"/>
                </a:solidFill>
                <a:latin typeface="Consolas" pitchFamily="49" charset="0"/>
              </a:rPr>
              <a:t>entrypoint</a:t>
            </a:r>
            <a:r>
              <a:rPr lang="en-US" sz="1400" dirty="0">
                <a:solidFill>
                  <a:srgbClr val="008000"/>
                </a:solidFill>
                <a:latin typeface="Consolas" pitchFamily="49" charset="0"/>
              </a:rPr>
              <a:t> (thereby declaring it an EXE)</a:t>
            </a:r>
          </a:p>
          <a:p>
            <a:pPr defTabSz="360000"/>
            <a:r>
              <a:rPr lang="en-US" sz="1400" dirty="0">
                <a:solidFill>
                  <a:srgbClr val="008000"/>
                </a:solidFill>
                <a:latin typeface="Consolas" pitchFamily="49" charset="0"/>
              </a:rPr>
              <a:t>		</a:t>
            </a:r>
            <a:r>
              <a:rPr lang="en-US" sz="1400" dirty="0" err="1">
                <a:solidFill>
                  <a:srgbClr val="010001"/>
                </a:solidFill>
                <a:latin typeface="Consolas" pitchFamily="49" charset="0"/>
              </a:rPr>
              <a:t>ab.SetEntryPoint</a:t>
            </a:r>
            <a:r>
              <a:rPr lang="en-US" sz="1400" dirty="0">
                <a:solidFill>
                  <a:srgbClr val="010001"/>
                </a:solidFill>
                <a:latin typeface="Consolas" pitchFamily="49" charset="0"/>
              </a:rPr>
              <a:t>(</a:t>
            </a:r>
            <a:r>
              <a:rPr lang="en-US" sz="1400" dirty="0" err="1">
                <a:solidFill>
                  <a:srgbClr val="010001"/>
                </a:solidFill>
                <a:latin typeface="Consolas" pitchFamily="49" charset="0"/>
              </a:rPr>
              <a:t>fb</a:t>
            </a:r>
            <a:r>
              <a:rPr lang="en-US" sz="1400" dirty="0">
                <a:solidFill>
                  <a:srgbClr val="010001"/>
                </a:solidFill>
                <a:latin typeface="Consolas" pitchFamily="49" charset="0"/>
              </a:rPr>
              <a:t>, </a:t>
            </a:r>
            <a:r>
              <a:rPr lang="en-US" sz="1400" dirty="0" err="1">
                <a:solidFill>
                  <a:srgbClr val="800080"/>
                </a:solidFill>
                <a:latin typeface="Consolas" pitchFamily="49" charset="0"/>
              </a:rPr>
              <a:t>PEFileKinds.</a:t>
            </a:r>
            <a:r>
              <a:rPr lang="en-US" sz="1400" dirty="0" err="1">
                <a:solidFill>
                  <a:srgbClr val="010001"/>
                </a:solidFill>
                <a:latin typeface="Consolas" pitchFamily="49" charset="0"/>
              </a:rPr>
              <a:t>ConsoleApplication</a:t>
            </a:r>
            <a:r>
              <a:rPr lang="en-US" sz="1400" dirty="0">
                <a:solidFill>
                  <a:srgbClr val="010001"/>
                </a:solidFill>
                <a:latin typeface="Consolas" pitchFamily="49" charset="0"/>
              </a:rPr>
              <a:t>);</a:t>
            </a:r>
          </a:p>
          <a:p>
            <a:pPr defTabSz="360000"/>
            <a:endParaRPr lang="en-US" sz="1400" dirty="0">
              <a:solidFill>
                <a:srgbClr val="010001"/>
              </a:solidFill>
              <a:latin typeface="Consolas" pitchFamily="49" charset="0"/>
            </a:endParaRPr>
          </a:p>
          <a:p>
            <a:pPr defTabSz="360000"/>
            <a:r>
              <a:rPr lang="en-US" sz="1400" dirty="0">
                <a:solidFill>
                  <a:srgbClr val="010001"/>
                </a:solidFill>
                <a:latin typeface="Consolas" pitchFamily="49" charset="0"/>
              </a:rPr>
              <a:t>		</a:t>
            </a:r>
            <a:r>
              <a:rPr lang="en-US" sz="1400" dirty="0">
                <a:solidFill>
                  <a:srgbClr val="008000"/>
                </a:solidFill>
                <a:latin typeface="Consolas" pitchFamily="49" charset="0"/>
              </a:rPr>
              <a:t>// Save it</a:t>
            </a:r>
          </a:p>
          <a:p>
            <a:pPr defTabSz="360000"/>
            <a:r>
              <a:rPr lang="en-US" sz="1400" dirty="0">
                <a:solidFill>
                  <a:srgbClr val="008000"/>
                </a:solidFill>
                <a:latin typeface="Consolas" pitchFamily="49" charset="0"/>
              </a:rPr>
              <a:t>		</a:t>
            </a:r>
            <a:r>
              <a:rPr lang="en-US" sz="1400" dirty="0" err="1">
                <a:solidFill>
                  <a:srgbClr val="010001"/>
                </a:solidFill>
                <a:latin typeface="Consolas" pitchFamily="49" charset="0"/>
              </a:rPr>
              <a:t>ab.Save</a:t>
            </a:r>
            <a:r>
              <a:rPr lang="en-US" sz="1400" dirty="0">
                <a:solidFill>
                  <a:srgbClr val="010001"/>
                </a:solidFill>
                <a:latin typeface="Consolas" pitchFamily="49" charset="0"/>
              </a:rPr>
              <a:t>(</a:t>
            </a:r>
            <a:r>
              <a:rPr lang="en-US" sz="1400" dirty="0">
                <a:solidFill>
                  <a:srgbClr val="A31515"/>
                </a:solidFill>
                <a:latin typeface="Consolas" pitchFamily="49" charset="0"/>
              </a:rPr>
              <a:t>"Hello.exe");</a:t>
            </a:r>
          </a:p>
          <a:p>
            <a:pPr defTabSz="360000"/>
            <a:endParaRPr lang="en-US" sz="1400" dirty="0">
              <a:solidFill>
                <a:srgbClr val="A31515"/>
              </a:solidFill>
              <a:latin typeface="Consolas" pitchFamily="49" charset="0"/>
            </a:endParaRPr>
          </a:p>
          <a:p>
            <a:pPr defTabSz="360000"/>
            <a:r>
              <a:rPr lang="en-US" sz="1400" dirty="0">
                <a:solidFill>
                  <a:srgbClr val="A31515"/>
                </a:solidFill>
                <a:latin typeface="Consolas" pitchFamily="49" charset="0"/>
              </a:rPr>
              <a:t>		</a:t>
            </a:r>
            <a:r>
              <a:rPr lang="en-US" sz="1400" dirty="0">
                <a:solidFill>
                  <a:srgbClr val="008000"/>
                </a:solidFill>
                <a:latin typeface="Consolas" pitchFamily="49" charset="0"/>
              </a:rPr>
              <a:t>// Done!</a:t>
            </a:r>
          </a:p>
          <a:p>
            <a:pPr defTabSz="360000"/>
            <a:r>
              <a:rPr lang="en-US" sz="1400" dirty="0">
                <a:solidFill>
                  <a:srgbClr val="008000"/>
                </a:solidFill>
                <a:latin typeface="Consolas" pitchFamily="49" charset="0"/>
              </a:rPr>
              <a:t>		</a:t>
            </a:r>
            <a:r>
              <a:rPr lang="en-US" sz="1400" b="1" dirty="0" err="1">
                <a:solidFill>
                  <a:srgbClr val="0000FF"/>
                </a:solidFill>
                <a:latin typeface="Consolas" pitchFamily="49" charset="0"/>
              </a:rPr>
              <a:t>Console.</a:t>
            </a:r>
            <a:r>
              <a:rPr lang="en-US" sz="1400" b="1" dirty="0" err="1">
                <a:solidFill>
                  <a:srgbClr val="010001"/>
                </a:solidFill>
                <a:latin typeface="Consolas" pitchFamily="49" charset="0"/>
              </a:rPr>
              <a:t>WriteLine</a:t>
            </a:r>
            <a:r>
              <a:rPr lang="en-US" sz="1400" b="1" dirty="0">
                <a:solidFill>
                  <a:srgbClr val="010001"/>
                </a:solidFill>
                <a:latin typeface="Consolas" pitchFamily="49" charset="0"/>
              </a:rPr>
              <a:t>(</a:t>
            </a:r>
            <a:r>
              <a:rPr lang="en-US" sz="1400" b="1" dirty="0">
                <a:solidFill>
                  <a:srgbClr val="A31515"/>
                </a:solidFill>
                <a:latin typeface="Consolas" pitchFamily="49" charset="0"/>
              </a:rPr>
              <a:t>"File saved: {0}", "Hello.exe");</a:t>
            </a:r>
          </a:p>
          <a:p>
            <a:pPr defTabSz="360000"/>
            <a:r>
              <a:rPr lang="en-US" sz="1400" dirty="0">
                <a:solidFill>
                  <a:srgbClr val="A31515"/>
                </a:solidFill>
                <a:latin typeface="Consolas" pitchFamily="49" charset="0"/>
              </a:rPr>
              <a:t>	}</a:t>
            </a:r>
          </a:p>
          <a:p>
            <a:pPr defTabSz="360000"/>
            <a:r>
              <a:rPr lang="en-US" sz="1400" dirty="0">
                <a:solidFill>
                  <a:srgbClr val="A31515"/>
                </a:solidFill>
                <a:latin typeface="Consolas" pitchFamily="49" charset="0"/>
              </a:rPr>
              <a:t>}</a:t>
            </a:r>
          </a:p>
        </p:txBody>
      </p:sp>
      <p:sp>
        <p:nvSpPr>
          <p:cNvPr id="5" name="Slide Number Placeholder 4"/>
          <p:cNvSpPr>
            <a:spLocks noGrp="1"/>
          </p:cNvSpPr>
          <p:nvPr>
            <p:ph type="sldNum" sz="quarter" idx="11"/>
          </p:nvPr>
        </p:nvSpPr>
        <p:spPr/>
        <p:txBody>
          <a:bodyPr/>
          <a:lstStyle/>
          <a:p>
            <a:fld id="{8D5EC362-8DE0-4138-8AD2-9C18772BB671}" type="slidenum">
              <a:rPr lang="he-IL" smtClean="0"/>
              <a:pPr/>
              <a:t>42</a:t>
            </a:fld>
            <a:endParaRPr lang="he-IL"/>
          </a:p>
        </p:txBody>
      </p:sp>
      <p:sp>
        <p:nvSpPr>
          <p:cNvPr id="6" name="Footer Placeholder 5"/>
          <p:cNvSpPr>
            <a:spLocks noGrp="1"/>
          </p:cNvSpPr>
          <p:nvPr>
            <p:ph type="ftr" sz="quarter" idx="12"/>
          </p:nvPr>
        </p:nvSpPr>
        <p:spPr/>
        <p:txBody>
          <a:bodyPr/>
          <a:lstStyle/>
          <a:p>
            <a:r>
              <a:rPr lang="en-US"/>
              <a:t>(C)2008 Pavel Yosifovich</a:t>
            </a:r>
            <a:endParaRPr lang="he-IL" dirty="0"/>
          </a:p>
        </p:txBody>
      </p:sp>
    </p:spTree>
    <p:extLst>
      <p:ext uri="{BB962C8B-B14F-4D97-AF65-F5344CB8AC3E}">
        <p14:creationId xmlns:p14="http://schemas.microsoft.com/office/powerpoint/2010/main" val="232284435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The </a:t>
            </a:r>
            <a:r>
              <a:rPr lang="en-US" dirty="0" err="1">
                <a:latin typeface="Consolas" pitchFamily="49" charset="0"/>
                <a:cs typeface="Consolas" pitchFamily="49" charset="0"/>
              </a:rPr>
              <a:t>DynamicMethod</a:t>
            </a:r>
            <a:r>
              <a:rPr lang="en-US" dirty="0"/>
              <a:t> Class</a:t>
            </a:r>
            <a:endParaRPr lang="he-IL" dirty="0"/>
          </a:p>
        </p:txBody>
      </p:sp>
      <p:sp>
        <p:nvSpPr>
          <p:cNvPr id="3" name="מציין מיקום תוכן 2"/>
          <p:cNvSpPr>
            <a:spLocks noGrp="1"/>
          </p:cNvSpPr>
          <p:nvPr>
            <p:ph idx="1"/>
          </p:nvPr>
        </p:nvSpPr>
        <p:spPr/>
        <p:txBody>
          <a:bodyPr/>
          <a:lstStyle/>
          <a:p>
            <a:r>
              <a:rPr lang="en-US" dirty="0"/>
              <a:t>A small helper class for creating dynamic methods using </a:t>
            </a:r>
            <a:r>
              <a:rPr lang="en-US" b="1" dirty="0" err="1">
                <a:latin typeface="Consolas" pitchFamily="49" charset="0"/>
                <a:cs typeface="Consolas" pitchFamily="49" charset="0"/>
              </a:rPr>
              <a:t>Reflection.Emit</a:t>
            </a:r>
            <a:endParaRPr lang="en-US" b="1" dirty="0">
              <a:latin typeface="Consolas" pitchFamily="49" charset="0"/>
              <a:cs typeface="Consolas" pitchFamily="49" charset="0"/>
            </a:endParaRPr>
          </a:p>
          <a:p>
            <a:r>
              <a:rPr lang="en-US" dirty="0"/>
              <a:t>The helper class handles the following</a:t>
            </a:r>
          </a:p>
          <a:p>
            <a:pPr lvl="1"/>
            <a:r>
              <a:rPr lang="en-US" dirty="0"/>
              <a:t>Creation of an assembly</a:t>
            </a:r>
          </a:p>
          <a:p>
            <a:pPr lvl="1"/>
            <a:r>
              <a:rPr lang="en-US" dirty="0"/>
              <a:t>Loading of the assembly</a:t>
            </a:r>
          </a:p>
          <a:p>
            <a:pPr lvl="1"/>
            <a:r>
              <a:rPr lang="en-US" dirty="0"/>
              <a:t>Creation of a delegate</a:t>
            </a:r>
          </a:p>
          <a:p>
            <a:r>
              <a:rPr lang="en-US" dirty="0"/>
              <a:t>All you need to do is implement the IL and call through a delegate</a:t>
            </a:r>
            <a:endParaRPr lang="he-IL" dirty="0"/>
          </a:p>
        </p:txBody>
      </p:sp>
      <p:sp>
        <p:nvSpPr>
          <p:cNvPr id="4" name="מציין מיקום של מספר שקופית 3"/>
          <p:cNvSpPr>
            <a:spLocks noGrp="1"/>
          </p:cNvSpPr>
          <p:nvPr>
            <p:ph type="sldNum" sz="quarter" idx="11"/>
          </p:nvPr>
        </p:nvSpPr>
        <p:spPr/>
        <p:txBody>
          <a:bodyPr/>
          <a:lstStyle/>
          <a:p>
            <a:fld id="{8D5EC362-8DE0-4138-8AD2-9C18772BB671}" type="slidenum">
              <a:rPr lang="he-IL" smtClean="0"/>
              <a:pPr/>
              <a:t>43</a:t>
            </a:fld>
            <a:endParaRPr lang="he-IL"/>
          </a:p>
        </p:txBody>
      </p:sp>
      <p:sp>
        <p:nvSpPr>
          <p:cNvPr id="5" name="מציין מיקום של כותרת תחתונה 4"/>
          <p:cNvSpPr>
            <a:spLocks noGrp="1"/>
          </p:cNvSpPr>
          <p:nvPr>
            <p:ph type="ftr" sz="quarter" idx="12"/>
          </p:nvPr>
        </p:nvSpPr>
        <p:spPr/>
        <p:txBody>
          <a:bodyPr/>
          <a:lstStyle/>
          <a:p>
            <a:r>
              <a:rPr lang="en-US"/>
              <a:t>(C)2008 Pavel Yosifovich</a:t>
            </a:r>
            <a:endParaRPr lang="he-IL" dirty="0"/>
          </a:p>
        </p:txBody>
      </p:sp>
    </p:spTree>
    <p:extLst>
      <p:ext uri="{BB962C8B-B14F-4D97-AF65-F5344CB8AC3E}">
        <p14:creationId xmlns:p14="http://schemas.microsoft.com/office/powerpoint/2010/main" val="233756993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itchFamily="49" charset="0"/>
              </a:rPr>
              <a:t>System.CodeDOM</a:t>
            </a:r>
            <a:r>
              <a:rPr lang="en-US" dirty="0">
                <a:latin typeface="Consolas" pitchFamily="49" charset="0"/>
              </a:rPr>
              <a:t> </a:t>
            </a:r>
            <a:r>
              <a:rPr lang="en-US" dirty="0"/>
              <a:t>Object Model</a:t>
            </a:r>
          </a:p>
        </p:txBody>
      </p:sp>
      <p:sp>
        <p:nvSpPr>
          <p:cNvPr id="4" name="Rounded Rectangle 3"/>
          <p:cNvSpPr/>
          <p:nvPr/>
        </p:nvSpPr>
        <p:spPr bwMode="auto">
          <a:xfrm>
            <a:off x="3500430" y="1142984"/>
            <a:ext cx="2000264" cy="571504"/>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ahoma" charset="0"/>
              </a:rPr>
              <a:t>CodeCompileUnit</a:t>
            </a:r>
            <a:endParaRPr kumimoji="0" lang="en-US" sz="1600" b="0" i="0" u="none" strike="noStrike" cap="none" normalizeH="0" baseline="0" dirty="0">
              <a:ln>
                <a:noFill/>
              </a:ln>
              <a:solidFill>
                <a:schemeClr val="tx1"/>
              </a:solidFill>
              <a:effectLst/>
              <a:latin typeface="Tahoma" charset="0"/>
            </a:endParaRPr>
          </a:p>
        </p:txBody>
      </p:sp>
      <p:sp>
        <p:nvSpPr>
          <p:cNvPr id="5" name="Rounded Rectangle 4"/>
          <p:cNvSpPr/>
          <p:nvPr/>
        </p:nvSpPr>
        <p:spPr bwMode="auto">
          <a:xfrm>
            <a:off x="3500430" y="2143116"/>
            <a:ext cx="2000264" cy="571504"/>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ahoma" charset="0"/>
              </a:rPr>
              <a:t>CodeNamespace</a:t>
            </a:r>
            <a:endParaRPr kumimoji="0" lang="en-US" sz="1600" b="0" i="0" u="none" strike="noStrike" cap="none" normalizeH="0" baseline="0" dirty="0">
              <a:ln>
                <a:noFill/>
              </a:ln>
              <a:solidFill>
                <a:schemeClr val="tx1"/>
              </a:solidFill>
              <a:effectLst/>
              <a:latin typeface="Tahoma" charset="0"/>
            </a:endParaRPr>
          </a:p>
        </p:txBody>
      </p:sp>
      <p:sp>
        <p:nvSpPr>
          <p:cNvPr id="6" name="Rounded Rectangle 5"/>
          <p:cNvSpPr/>
          <p:nvPr/>
        </p:nvSpPr>
        <p:spPr bwMode="auto">
          <a:xfrm>
            <a:off x="428596" y="3143248"/>
            <a:ext cx="2357454" cy="571504"/>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ahoma" charset="0"/>
              </a:rPr>
              <a:t>CodeNamespaceImport</a:t>
            </a:r>
            <a:endParaRPr kumimoji="0" lang="en-US" sz="1600" b="0" i="0" u="none" strike="noStrike" cap="none" normalizeH="0" baseline="0" dirty="0">
              <a:ln>
                <a:noFill/>
              </a:ln>
              <a:solidFill>
                <a:schemeClr val="tx1"/>
              </a:solidFill>
              <a:effectLst/>
              <a:latin typeface="Tahoma" charset="0"/>
            </a:endParaRPr>
          </a:p>
        </p:txBody>
      </p:sp>
      <p:sp>
        <p:nvSpPr>
          <p:cNvPr id="8" name="Rounded Rectangle 7"/>
          <p:cNvSpPr/>
          <p:nvPr/>
        </p:nvSpPr>
        <p:spPr bwMode="auto">
          <a:xfrm>
            <a:off x="3357554" y="3143248"/>
            <a:ext cx="2286016" cy="571504"/>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ahoma" charset="0"/>
              </a:rPr>
              <a:t>CodeTypeDeclaration</a:t>
            </a:r>
            <a:endParaRPr kumimoji="0" lang="en-US" sz="1600" b="0" i="0" u="none" strike="noStrike" cap="none" normalizeH="0" baseline="0" dirty="0">
              <a:ln>
                <a:noFill/>
              </a:ln>
              <a:solidFill>
                <a:schemeClr val="tx1"/>
              </a:solidFill>
              <a:effectLst/>
              <a:latin typeface="Tahoma" charset="0"/>
            </a:endParaRPr>
          </a:p>
        </p:txBody>
      </p:sp>
      <p:cxnSp>
        <p:nvCxnSpPr>
          <p:cNvPr id="10" name="Elbow Connector 9"/>
          <p:cNvCxnSpPr>
            <a:stCxn id="4" idx="2"/>
            <a:endCxn id="5" idx="0"/>
          </p:cNvCxnSpPr>
          <p:nvPr/>
        </p:nvCxnSpPr>
        <p:spPr bwMode="auto">
          <a:xfrm rot="5400000">
            <a:off x="4286248" y="1928802"/>
            <a:ext cx="428628" cy="1588"/>
          </a:xfrm>
          <a:prstGeom prst="bentConnector3">
            <a:avLst>
              <a:gd name="adj1" fmla="val 50000"/>
            </a:avLst>
          </a:prstGeom>
          <a:ln>
            <a:solidFill>
              <a:schemeClr val="tx1"/>
            </a:solidFill>
            <a:prstDash val="sysDash"/>
            <a:headEnd type="none" w="med" len="med"/>
            <a:tailEnd type="arrow"/>
          </a:ln>
        </p:spPr>
        <p:style>
          <a:lnRef idx="2">
            <a:schemeClr val="dk1"/>
          </a:lnRef>
          <a:fillRef idx="0">
            <a:schemeClr val="dk1"/>
          </a:fillRef>
          <a:effectRef idx="1">
            <a:schemeClr val="dk1"/>
          </a:effectRef>
          <a:fontRef idx="minor">
            <a:schemeClr val="tx1"/>
          </a:fontRef>
        </p:style>
      </p:cxnSp>
      <p:cxnSp>
        <p:nvCxnSpPr>
          <p:cNvPr id="11" name="Elbow Connector 10"/>
          <p:cNvCxnSpPr>
            <a:stCxn id="5" idx="2"/>
            <a:endCxn id="8" idx="0"/>
          </p:cNvCxnSpPr>
          <p:nvPr/>
        </p:nvCxnSpPr>
        <p:spPr bwMode="auto">
          <a:xfrm rot="5400000">
            <a:off x="4286248" y="2928934"/>
            <a:ext cx="428628" cy="1588"/>
          </a:xfrm>
          <a:prstGeom prst="bentConnector3">
            <a:avLst>
              <a:gd name="adj1" fmla="val 50000"/>
            </a:avLst>
          </a:prstGeom>
          <a:ln>
            <a:solidFill>
              <a:schemeClr val="tx1"/>
            </a:solidFill>
            <a:prstDash val="sysDash"/>
            <a:headEnd type="none" w="med" len="med"/>
            <a:tailEnd type="arrow"/>
          </a:ln>
        </p:spPr>
        <p:style>
          <a:lnRef idx="2">
            <a:schemeClr val="dk1"/>
          </a:lnRef>
          <a:fillRef idx="0">
            <a:schemeClr val="dk1"/>
          </a:fillRef>
          <a:effectRef idx="1">
            <a:schemeClr val="dk1"/>
          </a:effectRef>
          <a:fontRef idx="minor">
            <a:schemeClr val="tx1"/>
          </a:fontRef>
        </p:style>
      </p:cxnSp>
      <p:cxnSp>
        <p:nvCxnSpPr>
          <p:cNvPr id="14" name="Elbow Connector 13"/>
          <p:cNvCxnSpPr>
            <a:stCxn id="5" idx="2"/>
            <a:endCxn id="6" idx="0"/>
          </p:cNvCxnSpPr>
          <p:nvPr/>
        </p:nvCxnSpPr>
        <p:spPr bwMode="auto">
          <a:xfrm rot="5400000">
            <a:off x="2839629" y="1482315"/>
            <a:ext cx="428628" cy="2893239"/>
          </a:xfrm>
          <a:prstGeom prst="bentConnector3">
            <a:avLst>
              <a:gd name="adj1" fmla="val 50000"/>
            </a:avLst>
          </a:prstGeom>
          <a:ln>
            <a:solidFill>
              <a:schemeClr val="tx1"/>
            </a:solidFill>
            <a:prstDash val="sysDash"/>
            <a:headEnd type="none" w="med" len="med"/>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1285852" y="2786058"/>
            <a:ext cx="311304" cy="369332"/>
          </a:xfrm>
          <a:prstGeom prst="rect">
            <a:avLst/>
          </a:prstGeom>
          <a:noFill/>
        </p:spPr>
        <p:txBody>
          <a:bodyPr wrap="none" rtlCol="0">
            <a:spAutoFit/>
          </a:bodyPr>
          <a:lstStyle/>
          <a:p>
            <a:r>
              <a:rPr lang="en-US" dirty="0"/>
              <a:t>*</a:t>
            </a:r>
          </a:p>
        </p:txBody>
      </p:sp>
      <p:sp>
        <p:nvSpPr>
          <p:cNvPr id="18" name="TextBox 17"/>
          <p:cNvSpPr txBox="1"/>
          <p:nvPr/>
        </p:nvSpPr>
        <p:spPr>
          <a:xfrm>
            <a:off x="4117820" y="2916792"/>
            <a:ext cx="311304" cy="369332"/>
          </a:xfrm>
          <a:prstGeom prst="rect">
            <a:avLst/>
          </a:prstGeom>
          <a:noFill/>
        </p:spPr>
        <p:txBody>
          <a:bodyPr wrap="none" rtlCol="0">
            <a:spAutoFit/>
          </a:bodyPr>
          <a:lstStyle/>
          <a:p>
            <a:r>
              <a:rPr lang="en-US" dirty="0"/>
              <a:t>*</a:t>
            </a:r>
          </a:p>
        </p:txBody>
      </p:sp>
      <p:sp>
        <p:nvSpPr>
          <p:cNvPr id="19" name="TextBox 18"/>
          <p:cNvSpPr txBox="1"/>
          <p:nvPr/>
        </p:nvSpPr>
        <p:spPr>
          <a:xfrm>
            <a:off x="4143372" y="1928802"/>
            <a:ext cx="311304" cy="369332"/>
          </a:xfrm>
          <a:prstGeom prst="rect">
            <a:avLst/>
          </a:prstGeom>
          <a:noFill/>
        </p:spPr>
        <p:txBody>
          <a:bodyPr wrap="none" rtlCol="0">
            <a:spAutoFit/>
          </a:bodyPr>
          <a:lstStyle/>
          <a:p>
            <a:r>
              <a:rPr lang="en-US" dirty="0"/>
              <a:t>*</a:t>
            </a:r>
          </a:p>
        </p:txBody>
      </p:sp>
      <p:sp>
        <p:nvSpPr>
          <p:cNvPr id="20" name="TextBox 19"/>
          <p:cNvSpPr txBox="1"/>
          <p:nvPr/>
        </p:nvSpPr>
        <p:spPr>
          <a:xfrm>
            <a:off x="4500562" y="1643050"/>
            <a:ext cx="282450" cy="307777"/>
          </a:xfrm>
          <a:prstGeom prst="rect">
            <a:avLst/>
          </a:prstGeom>
          <a:noFill/>
        </p:spPr>
        <p:txBody>
          <a:bodyPr wrap="none" rtlCol="0">
            <a:spAutoFit/>
          </a:bodyPr>
          <a:lstStyle/>
          <a:p>
            <a:r>
              <a:rPr lang="en-US" sz="1400" dirty="0"/>
              <a:t>1</a:t>
            </a:r>
          </a:p>
        </p:txBody>
      </p:sp>
      <p:sp>
        <p:nvSpPr>
          <p:cNvPr id="21" name="TextBox 20"/>
          <p:cNvSpPr txBox="1"/>
          <p:nvPr/>
        </p:nvSpPr>
        <p:spPr>
          <a:xfrm>
            <a:off x="4500562" y="2643182"/>
            <a:ext cx="282450" cy="307777"/>
          </a:xfrm>
          <a:prstGeom prst="rect">
            <a:avLst/>
          </a:prstGeom>
          <a:noFill/>
        </p:spPr>
        <p:txBody>
          <a:bodyPr wrap="none" rtlCol="0">
            <a:spAutoFit/>
          </a:bodyPr>
          <a:lstStyle/>
          <a:p>
            <a:r>
              <a:rPr lang="en-US" sz="1400" dirty="0"/>
              <a:t>1</a:t>
            </a:r>
          </a:p>
        </p:txBody>
      </p:sp>
      <p:sp>
        <p:nvSpPr>
          <p:cNvPr id="23" name="Rounded Rectangle 22"/>
          <p:cNvSpPr/>
          <p:nvPr/>
        </p:nvSpPr>
        <p:spPr bwMode="auto">
          <a:xfrm>
            <a:off x="3357554" y="4143380"/>
            <a:ext cx="2286016" cy="571504"/>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bg1"/>
                </a:solidFill>
                <a:effectLst/>
                <a:latin typeface="Tahoma" charset="0"/>
              </a:rPr>
              <a:t>CodeTypeMember</a:t>
            </a:r>
            <a:endParaRPr kumimoji="0" lang="en-US" sz="1600" b="0" i="0" u="none" strike="noStrike" cap="none" normalizeH="0" baseline="0" dirty="0">
              <a:ln>
                <a:noFill/>
              </a:ln>
              <a:solidFill>
                <a:schemeClr val="bg1"/>
              </a:solidFill>
              <a:effectLst/>
              <a:latin typeface="Tahoma" charset="0"/>
            </a:endParaRPr>
          </a:p>
        </p:txBody>
      </p:sp>
      <p:sp>
        <p:nvSpPr>
          <p:cNvPr id="24" name="TextBox 23"/>
          <p:cNvSpPr txBox="1"/>
          <p:nvPr/>
        </p:nvSpPr>
        <p:spPr>
          <a:xfrm>
            <a:off x="4286248" y="3692727"/>
            <a:ext cx="282450" cy="307777"/>
          </a:xfrm>
          <a:prstGeom prst="rect">
            <a:avLst/>
          </a:prstGeom>
          <a:noFill/>
        </p:spPr>
        <p:txBody>
          <a:bodyPr wrap="none" rtlCol="0">
            <a:spAutoFit/>
          </a:bodyPr>
          <a:lstStyle/>
          <a:p>
            <a:r>
              <a:rPr lang="en-US" sz="1400" dirty="0"/>
              <a:t>1</a:t>
            </a:r>
          </a:p>
        </p:txBody>
      </p:sp>
      <p:cxnSp>
        <p:nvCxnSpPr>
          <p:cNvPr id="25" name="Elbow Connector 24"/>
          <p:cNvCxnSpPr>
            <a:stCxn id="8" idx="2"/>
            <a:endCxn id="23" idx="0"/>
          </p:cNvCxnSpPr>
          <p:nvPr/>
        </p:nvCxnSpPr>
        <p:spPr bwMode="auto">
          <a:xfrm rot="5400000">
            <a:off x="4286248" y="3929066"/>
            <a:ext cx="428628" cy="1588"/>
          </a:xfrm>
          <a:prstGeom prst="bentConnector3">
            <a:avLst>
              <a:gd name="adj1" fmla="val 50000"/>
            </a:avLst>
          </a:prstGeom>
          <a:ln>
            <a:solidFill>
              <a:schemeClr val="tx1"/>
            </a:solidFill>
            <a:prstDash val="sysDash"/>
            <a:headEnd type="none" w="med" len="med"/>
            <a:tailEnd type="arrow"/>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4214810" y="3929066"/>
            <a:ext cx="311304" cy="369332"/>
          </a:xfrm>
          <a:prstGeom prst="rect">
            <a:avLst/>
          </a:prstGeom>
          <a:noFill/>
        </p:spPr>
        <p:txBody>
          <a:bodyPr wrap="none" rtlCol="0">
            <a:spAutoFit/>
          </a:bodyPr>
          <a:lstStyle/>
          <a:p>
            <a:r>
              <a:rPr lang="en-US" dirty="0"/>
              <a:t>*</a:t>
            </a:r>
          </a:p>
        </p:txBody>
      </p:sp>
      <p:sp>
        <p:nvSpPr>
          <p:cNvPr id="51" name="Rounded Rectangle 50"/>
          <p:cNvSpPr/>
          <p:nvPr/>
        </p:nvSpPr>
        <p:spPr bwMode="auto">
          <a:xfrm>
            <a:off x="357158" y="5500702"/>
            <a:ext cx="2000264" cy="428628"/>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err="1"/>
              <a:t>CodeMemberMethod</a:t>
            </a:r>
            <a:endParaRPr lang="en-US" sz="1400" dirty="0"/>
          </a:p>
        </p:txBody>
      </p:sp>
      <p:sp>
        <p:nvSpPr>
          <p:cNvPr id="52" name="Rounded Rectangle 51"/>
          <p:cNvSpPr/>
          <p:nvPr/>
        </p:nvSpPr>
        <p:spPr bwMode="auto">
          <a:xfrm>
            <a:off x="2643174" y="5500702"/>
            <a:ext cx="1714512" cy="428628"/>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err="1"/>
              <a:t>CodeMemberField</a:t>
            </a:r>
            <a:endParaRPr lang="en-US" sz="1400" dirty="0"/>
          </a:p>
        </p:txBody>
      </p:sp>
      <p:sp>
        <p:nvSpPr>
          <p:cNvPr id="53" name="Rounded Rectangle 52"/>
          <p:cNvSpPr/>
          <p:nvPr/>
        </p:nvSpPr>
        <p:spPr bwMode="auto">
          <a:xfrm>
            <a:off x="4643438" y="5500702"/>
            <a:ext cx="1928826" cy="428628"/>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err="1"/>
              <a:t>CodeMemberEvent</a:t>
            </a:r>
            <a:endParaRPr lang="en-US" sz="1400" dirty="0"/>
          </a:p>
        </p:txBody>
      </p:sp>
      <p:sp>
        <p:nvSpPr>
          <p:cNvPr id="54" name="Rounded Rectangle 53"/>
          <p:cNvSpPr/>
          <p:nvPr/>
        </p:nvSpPr>
        <p:spPr bwMode="auto">
          <a:xfrm>
            <a:off x="6858016" y="5500702"/>
            <a:ext cx="2000264" cy="428628"/>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err="1"/>
              <a:t>CodeMemberProperty</a:t>
            </a:r>
            <a:endParaRPr lang="en-US" sz="1400" dirty="0"/>
          </a:p>
        </p:txBody>
      </p:sp>
      <p:cxnSp>
        <p:nvCxnSpPr>
          <p:cNvPr id="56" name="Elbow Connector 55"/>
          <p:cNvCxnSpPr>
            <a:stCxn id="51" idx="0"/>
            <a:endCxn id="23" idx="2"/>
          </p:cNvCxnSpPr>
          <p:nvPr/>
        </p:nvCxnSpPr>
        <p:spPr bwMode="auto">
          <a:xfrm rot="5400000" flipH="1" flipV="1">
            <a:off x="2536017" y="3536157"/>
            <a:ext cx="785818" cy="3143272"/>
          </a:xfrm>
          <a:prstGeom prst="bentConnector3">
            <a:avLst>
              <a:gd name="adj1" fmla="val 50000"/>
            </a:avLst>
          </a:prstGeom>
          <a:solidFill>
            <a:schemeClr val="accent1"/>
          </a:solidFill>
          <a:ln w="22225" cap="flat" cmpd="sng" algn="ctr">
            <a:solidFill>
              <a:srgbClr val="000000"/>
            </a:solidFill>
            <a:prstDash val="solid"/>
            <a:round/>
            <a:headEnd type="none" w="med" len="med"/>
            <a:tailEnd type="triangle" w="lg" len="lg"/>
          </a:ln>
          <a:effectLst/>
        </p:spPr>
      </p:cxnSp>
      <p:cxnSp>
        <p:nvCxnSpPr>
          <p:cNvPr id="57" name="Elbow Connector 56"/>
          <p:cNvCxnSpPr>
            <a:stCxn id="52" idx="0"/>
            <a:endCxn id="23" idx="2"/>
          </p:cNvCxnSpPr>
          <p:nvPr/>
        </p:nvCxnSpPr>
        <p:spPr bwMode="auto">
          <a:xfrm rot="5400000" flipH="1" flipV="1">
            <a:off x="3607587" y="4607727"/>
            <a:ext cx="785818" cy="1000132"/>
          </a:xfrm>
          <a:prstGeom prst="bentConnector3">
            <a:avLst>
              <a:gd name="adj1" fmla="val 50000"/>
            </a:avLst>
          </a:prstGeom>
          <a:solidFill>
            <a:schemeClr val="accent1"/>
          </a:solidFill>
          <a:ln w="22225" cap="flat" cmpd="sng" algn="ctr">
            <a:solidFill>
              <a:srgbClr val="000000"/>
            </a:solidFill>
            <a:prstDash val="solid"/>
            <a:round/>
            <a:headEnd type="none" w="med" len="med"/>
            <a:tailEnd type="triangle" w="lg" len="lg"/>
          </a:ln>
          <a:effectLst/>
        </p:spPr>
      </p:cxnSp>
      <p:cxnSp>
        <p:nvCxnSpPr>
          <p:cNvPr id="60" name="Elbow Connector 59"/>
          <p:cNvCxnSpPr>
            <a:stCxn id="53" idx="0"/>
            <a:endCxn id="23" idx="2"/>
          </p:cNvCxnSpPr>
          <p:nvPr/>
        </p:nvCxnSpPr>
        <p:spPr bwMode="auto">
          <a:xfrm rot="16200000" flipV="1">
            <a:off x="4661298" y="4554148"/>
            <a:ext cx="785818" cy="1107289"/>
          </a:xfrm>
          <a:prstGeom prst="bentConnector3">
            <a:avLst>
              <a:gd name="adj1" fmla="val 50000"/>
            </a:avLst>
          </a:prstGeom>
          <a:solidFill>
            <a:schemeClr val="accent1"/>
          </a:solidFill>
          <a:ln w="22225" cap="flat" cmpd="sng" algn="ctr">
            <a:solidFill>
              <a:srgbClr val="000000"/>
            </a:solidFill>
            <a:prstDash val="solid"/>
            <a:round/>
            <a:headEnd type="none" w="med" len="med"/>
            <a:tailEnd type="triangle" w="lg" len="lg"/>
          </a:ln>
          <a:effectLst/>
        </p:spPr>
      </p:cxnSp>
      <p:cxnSp>
        <p:nvCxnSpPr>
          <p:cNvPr id="63" name="Elbow Connector 62"/>
          <p:cNvCxnSpPr>
            <a:stCxn id="54" idx="0"/>
            <a:endCxn id="23" idx="2"/>
          </p:cNvCxnSpPr>
          <p:nvPr/>
        </p:nvCxnSpPr>
        <p:spPr bwMode="auto">
          <a:xfrm rot="16200000" flipV="1">
            <a:off x="5786446" y="3429000"/>
            <a:ext cx="785818" cy="3357586"/>
          </a:xfrm>
          <a:prstGeom prst="bentConnector3">
            <a:avLst>
              <a:gd name="adj1" fmla="val 50000"/>
            </a:avLst>
          </a:prstGeom>
          <a:solidFill>
            <a:schemeClr val="accent1"/>
          </a:solidFill>
          <a:ln w="22225" cap="flat" cmpd="sng" algn="ctr">
            <a:solidFill>
              <a:srgbClr val="000000"/>
            </a:solidFill>
            <a:prstDash val="solid"/>
            <a:round/>
            <a:headEnd type="none" w="med" len="med"/>
            <a:tailEnd type="triangle" w="lg" len="lg"/>
          </a:ln>
          <a:effectLst/>
        </p:spPr>
      </p:cxnSp>
      <p:cxnSp>
        <p:nvCxnSpPr>
          <p:cNvPr id="66" name="Elbow Connector 65"/>
          <p:cNvCxnSpPr>
            <a:stCxn id="8" idx="3"/>
            <a:endCxn id="23" idx="3"/>
          </p:cNvCxnSpPr>
          <p:nvPr/>
        </p:nvCxnSpPr>
        <p:spPr bwMode="auto">
          <a:xfrm>
            <a:off x="5643570" y="3429000"/>
            <a:ext cx="1588" cy="1000132"/>
          </a:xfrm>
          <a:prstGeom prst="bentConnector3">
            <a:avLst>
              <a:gd name="adj1" fmla="val 14395466"/>
            </a:avLst>
          </a:prstGeom>
          <a:solidFill>
            <a:schemeClr val="accent1"/>
          </a:solidFill>
          <a:ln w="22225" cap="flat" cmpd="sng" algn="ctr">
            <a:solidFill>
              <a:srgbClr val="000000"/>
            </a:solidFill>
            <a:prstDash val="solid"/>
            <a:round/>
            <a:headEnd type="none" w="med" len="med"/>
            <a:tailEnd type="triangle" w="lg" len="lg"/>
          </a:ln>
          <a:effectLst/>
        </p:spPr>
      </p:cxnSp>
      <p:sp>
        <p:nvSpPr>
          <p:cNvPr id="29" name="Slide Number Placeholder 28"/>
          <p:cNvSpPr>
            <a:spLocks noGrp="1"/>
          </p:cNvSpPr>
          <p:nvPr>
            <p:ph type="sldNum" sz="quarter" idx="11"/>
          </p:nvPr>
        </p:nvSpPr>
        <p:spPr/>
        <p:txBody>
          <a:bodyPr/>
          <a:lstStyle/>
          <a:p>
            <a:fld id="{8D5EC362-8DE0-4138-8AD2-9C18772BB671}" type="slidenum">
              <a:rPr lang="he-IL" smtClean="0"/>
              <a:pPr/>
              <a:t>44</a:t>
            </a:fld>
            <a:endParaRPr lang="he-IL"/>
          </a:p>
        </p:txBody>
      </p:sp>
      <p:sp>
        <p:nvSpPr>
          <p:cNvPr id="30" name="Footer Placeholder 29"/>
          <p:cNvSpPr>
            <a:spLocks noGrp="1"/>
          </p:cNvSpPr>
          <p:nvPr>
            <p:ph type="ftr" sz="quarter" idx="12"/>
          </p:nvPr>
        </p:nvSpPr>
        <p:spPr/>
        <p:txBody>
          <a:bodyPr/>
          <a:lstStyle/>
          <a:p>
            <a:r>
              <a:rPr lang="en-US"/>
              <a:t>(C)2008 Pavel Yosifovich</a:t>
            </a:r>
            <a:endParaRPr lang="he-IL" dirty="0"/>
          </a:p>
        </p:txBody>
      </p:sp>
    </p:spTree>
    <p:extLst>
      <p:ext uri="{BB962C8B-B14F-4D97-AF65-F5344CB8AC3E}">
        <p14:creationId xmlns:p14="http://schemas.microsoft.com/office/powerpoint/2010/main" val="41483817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 presetClass="entr" presetSubtype="1"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0-#ppt_h/2"/>
                                          </p:val>
                                        </p:tav>
                                        <p:tav tm="100000">
                                          <p:val>
                                            <p:strVal val="#ppt_y"/>
                                          </p:val>
                                        </p:tav>
                                      </p:tavLst>
                                    </p:anim>
                                  </p:childTnLst>
                                </p:cTn>
                              </p:par>
                              <p:par>
                                <p:cTn id="20" presetID="2" presetClass="entr" presetSubtype="1"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ppt_x"/>
                                          </p:val>
                                        </p:tav>
                                        <p:tav tm="100000">
                                          <p:val>
                                            <p:strVal val="#ppt_x"/>
                                          </p:val>
                                        </p:tav>
                                      </p:tavLst>
                                    </p:anim>
                                    <p:anim calcmode="lin" valueType="num">
                                      <p:cBhvr additive="base">
                                        <p:cTn id="23" dur="500" fill="hold"/>
                                        <p:tgtEl>
                                          <p:spTgt spid="19"/>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fill="hold"/>
                                        <p:tgtEl>
                                          <p:spTgt spid="20"/>
                                        </p:tgtEl>
                                        <p:attrNameLst>
                                          <p:attrName>ppt_x</p:attrName>
                                        </p:attrNameLst>
                                      </p:cBhvr>
                                      <p:tavLst>
                                        <p:tav tm="0">
                                          <p:val>
                                            <p:strVal val="#ppt_x"/>
                                          </p:val>
                                        </p:tav>
                                        <p:tav tm="100000">
                                          <p:val>
                                            <p:strVal val="#ppt_x"/>
                                          </p:val>
                                        </p:tav>
                                      </p:tavLst>
                                    </p:anim>
                                    <p:anim calcmode="lin" valueType="num">
                                      <p:cBhvr additive="base">
                                        <p:cTn id="27"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2" presetClass="entr" presetSubtype="4"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ppt_x"/>
                                          </p:val>
                                        </p:tav>
                                        <p:tav tm="100000">
                                          <p:val>
                                            <p:strVal val="#ppt_x"/>
                                          </p:val>
                                        </p:tav>
                                      </p:tavLst>
                                    </p:anim>
                                    <p:anim calcmode="lin" valueType="num">
                                      <p:cBhvr additive="base">
                                        <p:cTn id="53" dur="500" fill="hold"/>
                                        <p:tgtEl>
                                          <p:spTgt spid="21"/>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ppt_x"/>
                                          </p:val>
                                        </p:tav>
                                        <p:tav tm="100000">
                                          <p:val>
                                            <p:strVal val="#ppt_x"/>
                                          </p:val>
                                        </p:tav>
                                      </p:tavLst>
                                    </p:anim>
                                    <p:anim calcmode="lin" valueType="num">
                                      <p:cBhvr additive="base">
                                        <p:cTn id="57" dur="500" fill="hold"/>
                                        <p:tgtEl>
                                          <p:spTgt spid="18"/>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ppt_x"/>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 calcmode="lin" valueType="num">
                                      <p:cBhvr additive="base">
                                        <p:cTn id="66" dur="500" fill="hold"/>
                                        <p:tgtEl>
                                          <p:spTgt spid="23"/>
                                        </p:tgtEl>
                                        <p:attrNameLst>
                                          <p:attrName>ppt_x</p:attrName>
                                        </p:attrNameLst>
                                      </p:cBhvr>
                                      <p:tavLst>
                                        <p:tav tm="0">
                                          <p:val>
                                            <p:strVal val="#ppt_x"/>
                                          </p:val>
                                        </p:tav>
                                        <p:tav tm="100000">
                                          <p:val>
                                            <p:strVal val="#ppt_x"/>
                                          </p:val>
                                        </p:tav>
                                      </p:tavLst>
                                    </p:anim>
                                    <p:anim calcmode="lin" valueType="num">
                                      <p:cBhvr additive="base">
                                        <p:cTn id="67" dur="500" fill="hold"/>
                                        <p:tgtEl>
                                          <p:spTgt spid="23"/>
                                        </p:tgtEl>
                                        <p:attrNameLst>
                                          <p:attrName>ppt_y</p:attrName>
                                        </p:attrNameLst>
                                      </p:cBhvr>
                                      <p:tavLst>
                                        <p:tav tm="0">
                                          <p:val>
                                            <p:strVal val="1+#ppt_h/2"/>
                                          </p:val>
                                        </p:tav>
                                        <p:tav tm="100000">
                                          <p:val>
                                            <p:strVal val="#ppt_y"/>
                                          </p:val>
                                        </p:tav>
                                      </p:tavLst>
                                    </p:anim>
                                  </p:childTnLst>
                                </p:cTn>
                              </p:par>
                            </p:childTnLst>
                          </p:cTn>
                        </p:par>
                        <p:par>
                          <p:cTn id="68" fill="hold">
                            <p:stCondLst>
                              <p:cond delay="500"/>
                            </p:stCondLst>
                            <p:childTnLst>
                              <p:par>
                                <p:cTn id="69" presetID="2" presetClass="entr" presetSubtype="4" fill="hold" nodeType="after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ppt_x"/>
                                          </p:val>
                                        </p:tav>
                                        <p:tav tm="100000">
                                          <p:val>
                                            <p:strVal val="#ppt_x"/>
                                          </p:val>
                                        </p:tav>
                                      </p:tavLst>
                                    </p:anim>
                                    <p:anim calcmode="lin" valueType="num">
                                      <p:cBhvr additive="base">
                                        <p:cTn id="72" dur="500" fill="hold"/>
                                        <p:tgtEl>
                                          <p:spTgt spid="2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ppt_x"/>
                                          </p:val>
                                        </p:tav>
                                        <p:tav tm="100000">
                                          <p:val>
                                            <p:strVal val="#ppt_x"/>
                                          </p:val>
                                        </p:tav>
                                      </p:tavLst>
                                    </p:anim>
                                    <p:anim calcmode="lin" valueType="num">
                                      <p:cBhvr additive="base">
                                        <p:cTn id="76" dur="500" fill="hold"/>
                                        <p:tgtEl>
                                          <p:spTgt spid="24"/>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grpId="0" nodeType="clickEffect">
                                  <p:stCondLst>
                                    <p:cond delay="0"/>
                                  </p:stCondLst>
                                  <p:childTnLst>
                                    <p:set>
                                      <p:cBhvr>
                                        <p:cTn id="84" dur="1" fill="hold">
                                          <p:stCondLst>
                                            <p:cond delay="0"/>
                                          </p:stCondLst>
                                        </p:cTn>
                                        <p:tgtEl>
                                          <p:spTgt spid="51"/>
                                        </p:tgtEl>
                                        <p:attrNameLst>
                                          <p:attrName>style.visibility</p:attrName>
                                        </p:attrNameLst>
                                      </p:cBhvr>
                                      <p:to>
                                        <p:strVal val="visible"/>
                                      </p:to>
                                    </p:set>
                                    <p:animEffect transition="in" filter="checkerboard(across)">
                                      <p:cBhvr>
                                        <p:cTn id="85" dur="500"/>
                                        <p:tgtEl>
                                          <p:spTgt spid="51"/>
                                        </p:tgtEl>
                                      </p:cBhvr>
                                    </p:animEffect>
                                  </p:childTnLst>
                                </p:cTn>
                              </p:par>
                              <p:par>
                                <p:cTn id="86" presetID="5" presetClass="entr" presetSubtype="10" fill="hold" grpId="0"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checkerboard(across)">
                                      <p:cBhvr>
                                        <p:cTn id="88" dur="500"/>
                                        <p:tgtEl>
                                          <p:spTgt spid="52"/>
                                        </p:tgtEl>
                                      </p:cBhvr>
                                    </p:animEffect>
                                  </p:childTnLst>
                                </p:cTn>
                              </p:par>
                              <p:par>
                                <p:cTn id="89" presetID="5" presetClass="entr" presetSubtype="10"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checkerboard(across)">
                                      <p:cBhvr>
                                        <p:cTn id="91" dur="500"/>
                                        <p:tgtEl>
                                          <p:spTgt spid="53"/>
                                        </p:tgtEl>
                                      </p:cBhvr>
                                    </p:animEffect>
                                  </p:childTnLst>
                                </p:cTn>
                              </p:par>
                              <p:par>
                                <p:cTn id="92" presetID="5" presetClass="entr" presetSubtype="10" fill="hold" grpId="0" nodeType="withEffect">
                                  <p:stCondLst>
                                    <p:cond delay="0"/>
                                  </p:stCondLst>
                                  <p:childTnLst>
                                    <p:set>
                                      <p:cBhvr>
                                        <p:cTn id="93" dur="1" fill="hold">
                                          <p:stCondLst>
                                            <p:cond delay="0"/>
                                          </p:stCondLst>
                                        </p:cTn>
                                        <p:tgtEl>
                                          <p:spTgt spid="54"/>
                                        </p:tgtEl>
                                        <p:attrNameLst>
                                          <p:attrName>style.visibility</p:attrName>
                                        </p:attrNameLst>
                                      </p:cBhvr>
                                      <p:to>
                                        <p:strVal val="visible"/>
                                      </p:to>
                                    </p:set>
                                    <p:animEffect transition="in" filter="checkerboard(across)">
                                      <p:cBhvr>
                                        <p:cTn id="94" dur="500"/>
                                        <p:tgtEl>
                                          <p:spTgt spid="54"/>
                                        </p:tgtEl>
                                      </p:cBhvr>
                                    </p:animEffect>
                                  </p:childTnLst>
                                </p:cTn>
                              </p:par>
                              <p:par>
                                <p:cTn id="95" presetID="5" presetClass="entr" presetSubtype="10" fill="hold" nodeType="withEffect">
                                  <p:stCondLst>
                                    <p:cond delay="0"/>
                                  </p:stCondLst>
                                  <p:childTnLst>
                                    <p:set>
                                      <p:cBhvr>
                                        <p:cTn id="96" dur="1" fill="hold">
                                          <p:stCondLst>
                                            <p:cond delay="0"/>
                                          </p:stCondLst>
                                        </p:cTn>
                                        <p:tgtEl>
                                          <p:spTgt spid="56"/>
                                        </p:tgtEl>
                                        <p:attrNameLst>
                                          <p:attrName>style.visibility</p:attrName>
                                        </p:attrNameLst>
                                      </p:cBhvr>
                                      <p:to>
                                        <p:strVal val="visible"/>
                                      </p:to>
                                    </p:set>
                                    <p:animEffect transition="in" filter="checkerboard(across)">
                                      <p:cBhvr>
                                        <p:cTn id="97" dur="500"/>
                                        <p:tgtEl>
                                          <p:spTgt spid="56"/>
                                        </p:tgtEl>
                                      </p:cBhvr>
                                    </p:animEffect>
                                  </p:childTnLst>
                                </p:cTn>
                              </p:par>
                              <p:par>
                                <p:cTn id="98" presetID="5" presetClass="entr" presetSubtype="10" fill="hold" nodeType="withEffect">
                                  <p:stCondLst>
                                    <p:cond delay="0"/>
                                  </p:stCondLst>
                                  <p:childTnLst>
                                    <p:set>
                                      <p:cBhvr>
                                        <p:cTn id="99" dur="1" fill="hold">
                                          <p:stCondLst>
                                            <p:cond delay="0"/>
                                          </p:stCondLst>
                                        </p:cTn>
                                        <p:tgtEl>
                                          <p:spTgt spid="57"/>
                                        </p:tgtEl>
                                        <p:attrNameLst>
                                          <p:attrName>style.visibility</p:attrName>
                                        </p:attrNameLst>
                                      </p:cBhvr>
                                      <p:to>
                                        <p:strVal val="visible"/>
                                      </p:to>
                                    </p:set>
                                    <p:animEffect transition="in" filter="checkerboard(across)">
                                      <p:cBhvr>
                                        <p:cTn id="100" dur="500"/>
                                        <p:tgtEl>
                                          <p:spTgt spid="57"/>
                                        </p:tgtEl>
                                      </p:cBhvr>
                                    </p:animEffect>
                                  </p:childTnLst>
                                </p:cTn>
                              </p:par>
                              <p:par>
                                <p:cTn id="101" presetID="5" presetClass="entr" presetSubtype="10" fill="hold" nodeType="with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checkerboard(across)">
                                      <p:cBhvr>
                                        <p:cTn id="103" dur="500"/>
                                        <p:tgtEl>
                                          <p:spTgt spid="60"/>
                                        </p:tgtEl>
                                      </p:cBhvr>
                                    </p:animEffect>
                                  </p:childTnLst>
                                </p:cTn>
                              </p:par>
                              <p:par>
                                <p:cTn id="104" presetID="5" presetClass="entr" presetSubtype="10" fill="hold" nodeType="with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checkerboard(across)">
                                      <p:cBhvr>
                                        <p:cTn id="106" dur="500"/>
                                        <p:tgtEl>
                                          <p:spTgt spid="63"/>
                                        </p:tgtEl>
                                      </p:cBhvr>
                                    </p:animEffect>
                                  </p:childTnLst>
                                </p:cTn>
                              </p:par>
                              <p:par>
                                <p:cTn id="107" presetID="5" presetClass="entr" presetSubtype="10"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checkerboard(across)">
                                      <p:cBhvr>
                                        <p:cTn id="10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17" grpId="0"/>
      <p:bldP spid="18" grpId="0"/>
      <p:bldP spid="19" grpId="0"/>
      <p:bldP spid="20" grpId="0"/>
      <p:bldP spid="21" grpId="0"/>
      <p:bldP spid="23" grpId="0" animBg="1"/>
      <p:bldP spid="24" grpId="0"/>
      <p:bldP spid="28" grpId="0"/>
      <p:bldP spid="51" grpId="0" animBg="1"/>
      <p:bldP spid="52" grpId="0" animBg="1"/>
      <p:bldP spid="53" grpId="0" animBg="1"/>
      <p:bldP spid="5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Hello, World with </a:t>
            </a:r>
            <a:r>
              <a:rPr lang="en-US" dirty="0" err="1">
                <a:latin typeface="Consolas" pitchFamily="49" charset="0"/>
              </a:rPr>
              <a:t>System.CodeDOM</a:t>
            </a:r>
            <a:r>
              <a:rPr lang="en-US" dirty="0"/>
              <a:t> (1)</a:t>
            </a:r>
          </a:p>
        </p:txBody>
      </p:sp>
      <p:sp>
        <p:nvSpPr>
          <p:cNvPr id="4" name="Rectangle 3"/>
          <p:cNvSpPr>
            <a:spLocks noChangeArrowheads="1"/>
          </p:cNvSpPr>
          <p:nvPr/>
        </p:nvSpPr>
        <p:spPr bwMode="auto">
          <a:xfrm>
            <a:off x="500034" y="1095486"/>
            <a:ext cx="8001056" cy="53578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200" dirty="0">
                <a:solidFill>
                  <a:srgbClr val="0000FF"/>
                </a:solidFill>
                <a:latin typeface="Consolas" pitchFamily="49" charset="0"/>
              </a:rPr>
              <a:t>using </a:t>
            </a:r>
            <a:r>
              <a:rPr lang="en-US" sz="1200" dirty="0">
                <a:solidFill>
                  <a:srgbClr val="010001"/>
                </a:solidFill>
                <a:latin typeface="Consolas" pitchFamily="49" charset="0"/>
              </a:rPr>
              <a:t>System;</a:t>
            </a:r>
          </a:p>
          <a:p>
            <a:pPr defTabSz="360000"/>
            <a:r>
              <a:rPr lang="en-US" sz="1200" dirty="0">
                <a:solidFill>
                  <a:srgbClr val="0000FF"/>
                </a:solidFill>
                <a:latin typeface="Consolas" pitchFamily="49" charset="0"/>
              </a:rPr>
              <a:t>using </a:t>
            </a:r>
            <a:r>
              <a:rPr lang="en-US" sz="1200" dirty="0" err="1">
                <a:solidFill>
                  <a:srgbClr val="010001"/>
                </a:solidFill>
                <a:latin typeface="Consolas" pitchFamily="49" charset="0"/>
              </a:rPr>
              <a:t>System.CodeDom</a:t>
            </a:r>
            <a:r>
              <a:rPr lang="en-US" sz="1200" dirty="0">
                <a:solidFill>
                  <a:srgbClr val="010001"/>
                </a:solidFill>
                <a:latin typeface="Consolas" pitchFamily="49" charset="0"/>
              </a:rPr>
              <a:t>;</a:t>
            </a:r>
          </a:p>
          <a:p>
            <a:pPr defTabSz="360000"/>
            <a:r>
              <a:rPr lang="en-US" sz="1200" dirty="0">
                <a:solidFill>
                  <a:srgbClr val="0000FF"/>
                </a:solidFill>
                <a:latin typeface="Consolas" pitchFamily="49" charset="0"/>
              </a:rPr>
              <a:t>using </a:t>
            </a:r>
            <a:r>
              <a:rPr lang="en-US" sz="1200" dirty="0" err="1">
                <a:solidFill>
                  <a:srgbClr val="010001"/>
                </a:solidFill>
                <a:latin typeface="Consolas" pitchFamily="49" charset="0"/>
              </a:rPr>
              <a:t>System.CodeDom.Compiler</a:t>
            </a:r>
            <a:r>
              <a:rPr lang="en-US" sz="1200" dirty="0">
                <a:solidFill>
                  <a:srgbClr val="010001"/>
                </a:solidFill>
                <a:latin typeface="Consolas" pitchFamily="49" charset="0"/>
              </a:rPr>
              <a:t>;</a:t>
            </a:r>
          </a:p>
          <a:p>
            <a:pPr defTabSz="360000"/>
            <a:r>
              <a:rPr lang="en-US" sz="1200" dirty="0">
                <a:solidFill>
                  <a:srgbClr val="0000FF"/>
                </a:solidFill>
                <a:latin typeface="Consolas" pitchFamily="49" charset="0"/>
              </a:rPr>
              <a:t>using </a:t>
            </a:r>
            <a:r>
              <a:rPr lang="en-US" sz="1200" dirty="0" err="1">
                <a:solidFill>
                  <a:srgbClr val="010001"/>
                </a:solidFill>
                <a:latin typeface="Consolas" pitchFamily="49" charset="0"/>
              </a:rPr>
              <a:t>Microsoft.CSharp</a:t>
            </a:r>
            <a:r>
              <a:rPr lang="en-US" sz="1200" dirty="0">
                <a:solidFill>
                  <a:srgbClr val="010001"/>
                </a:solidFill>
                <a:latin typeface="Consolas" pitchFamily="49" charset="0"/>
              </a:rPr>
              <a:t>;</a:t>
            </a:r>
          </a:p>
          <a:p>
            <a:pPr defTabSz="360000"/>
            <a:endParaRPr lang="en-US" sz="1200" dirty="0">
              <a:solidFill>
                <a:srgbClr val="010001"/>
              </a:solidFill>
              <a:latin typeface="Consolas" pitchFamily="49" charset="0"/>
            </a:endParaRPr>
          </a:p>
          <a:p>
            <a:pPr defTabSz="360000"/>
            <a:r>
              <a:rPr lang="en-US" sz="1200" dirty="0">
                <a:solidFill>
                  <a:srgbClr val="0000FF"/>
                </a:solidFill>
                <a:latin typeface="Consolas" pitchFamily="49" charset="0"/>
              </a:rPr>
              <a:t>namespace </a:t>
            </a:r>
            <a:r>
              <a:rPr lang="en-US" sz="1200" dirty="0" err="1">
                <a:solidFill>
                  <a:srgbClr val="010001"/>
                </a:solidFill>
                <a:latin typeface="Consolas" pitchFamily="49" charset="0"/>
              </a:rPr>
              <a:t>HelloCodeDOM</a:t>
            </a:r>
            <a:r>
              <a:rPr lang="en-US" sz="1200" dirty="0">
                <a:solidFill>
                  <a:srgbClr val="010001"/>
                </a:solidFill>
                <a:latin typeface="Consolas" pitchFamily="49" charset="0"/>
              </a:rPr>
              <a:t> {</a:t>
            </a:r>
          </a:p>
          <a:p>
            <a:pPr defTabSz="360000"/>
            <a:r>
              <a:rPr lang="en-US" sz="1200" dirty="0">
                <a:solidFill>
                  <a:srgbClr val="010001"/>
                </a:solidFill>
                <a:latin typeface="Consolas" pitchFamily="49" charset="0"/>
              </a:rPr>
              <a:t>	</a:t>
            </a:r>
            <a:r>
              <a:rPr lang="en-US" sz="1200" dirty="0">
                <a:solidFill>
                  <a:srgbClr val="0000FF"/>
                </a:solidFill>
                <a:latin typeface="Consolas" pitchFamily="49" charset="0"/>
              </a:rPr>
              <a:t>class </a:t>
            </a:r>
            <a:r>
              <a:rPr lang="en-US" sz="1200" b="1" dirty="0">
                <a:solidFill>
                  <a:srgbClr val="0000FF"/>
                </a:solidFill>
                <a:latin typeface="Consolas" pitchFamily="49" charset="0"/>
              </a:rPr>
              <a:t>Program {</a:t>
            </a:r>
          </a:p>
          <a:p>
            <a:pPr defTabSz="360000"/>
            <a:r>
              <a:rPr lang="en-US" sz="1200" dirty="0">
                <a:solidFill>
                  <a:srgbClr val="0000FF"/>
                </a:solidFill>
                <a:latin typeface="Consolas" pitchFamily="49" charset="0"/>
              </a:rPr>
              <a:t>		static void </a:t>
            </a:r>
            <a:r>
              <a:rPr lang="en-US" sz="1200" dirty="0">
                <a:solidFill>
                  <a:srgbClr val="010001"/>
                </a:solidFill>
                <a:latin typeface="Consolas" pitchFamily="49" charset="0"/>
              </a:rPr>
              <a:t>Main() {</a:t>
            </a:r>
          </a:p>
          <a:p>
            <a:pPr defTabSz="360000"/>
            <a:r>
              <a:rPr lang="en-US" sz="1200" dirty="0">
                <a:solidFill>
                  <a:srgbClr val="010001"/>
                </a:solidFill>
                <a:latin typeface="Consolas" pitchFamily="49" charset="0"/>
              </a:rPr>
              <a:t>			</a:t>
            </a:r>
            <a:r>
              <a:rPr lang="en-US" sz="1200" dirty="0">
                <a:solidFill>
                  <a:srgbClr val="008000"/>
                </a:solidFill>
                <a:latin typeface="Consolas" pitchFamily="49" charset="0"/>
              </a:rPr>
              <a:t>// create a code-compile unit</a:t>
            </a:r>
          </a:p>
          <a:p>
            <a:pPr defTabSz="360000"/>
            <a:r>
              <a:rPr lang="en-US" sz="1200" dirty="0">
                <a:solidFill>
                  <a:srgbClr val="008000"/>
                </a:solidFill>
                <a:latin typeface="Consolas" pitchFamily="49" charset="0"/>
              </a:rPr>
              <a:t>			</a:t>
            </a:r>
            <a:r>
              <a:rPr lang="en-US" sz="1200" b="1" dirty="0" err="1">
                <a:solidFill>
                  <a:srgbClr val="0000FF"/>
                </a:solidFill>
                <a:latin typeface="Consolas" pitchFamily="49" charset="0"/>
              </a:rPr>
              <a:t>CodeCompileUnit</a:t>
            </a:r>
            <a:r>
              <a:rPr lang="en-US" sz="1200" b="1" dirty="0">
                <a:solidFill>
                  <a:srgbClr val="0000FF"/>
                </a:solidFill>
                <a:latin typeface="Consolas" pitchFamily="49" charset="0"/>
              </a:rPr>
              <a:t> </a:t>
            </a:r>
            <a:r>
              <a:rPr lang="en-US" sz="1200" b="1" dirty="0" err="1">
                <a:solidFill>
                  <a:srgbClr val="010001"/>
                </a:solidFill>
                <a:latin typeface="Consolas" pitchFamily="49" charset="0"/>
              </a:rPr>
              <a:t>ccu</a:t>
            </a:r>
            <a:r>
              <a:rPr lang="en-US" sz="1200" b="1" dirty="0">
                <a:solidFill>
                  <a:srgbClr val="010001"/>
                </a:solidFill>
                <a:latin typeface="Consolas" pitchFamily="49" charset="0"/>
              </a:rPr>
              <a:t> = </a:t>
            </a:r>
            <a:r>
              <a:rPr lang="en-US" sz="1200" b="1" dirty="0">
                <a:solidFill>
                  <a:srgbClr val="0000FF"/>
                </a:solidFill>
                <a:latin typeface="Consolas" pitchFamily="49" charset="0"/>
              </a:rPr>
              <a:t>new </a:t>
            </a:r>
            <a:r>
              <a:rPr lang="en-US" sz="1200" b="1" dirty="0" err="1">
                <a:solidFill>
                  <a:srgbClr val="0000FF"/>
                </a:solidFill>
                <a:latin typeface="Consolas" pitchFamily="49" charset="0"/>
              </a:rPr>
              <a:t>CodeCompileUnit</a:t>
            </a:r>
            <a:r>
              <a:rPr lang="en-US" sz="1200" b="1" dirty="0">
                <a:solidFill>
                  <a:srgbClr val="0000FF"/>
                </a:solidFill>
                <a:latin typeface="Consolas" pitchFamily="49" charset="0"/>
              </a:rPr>
              <a:t>();</a:t>
            </a:r>
          </a:p>
          <a:p>
            <a:pPr defTabSz="360000"/>
            <a:endParaRPr lang="en-US" sz="1200" dirty="0">
              <a:solidFill>
                <a:srgbClr val="0000FF"/>
              </a:solidFill>
              <a:latin typeface="Consolas" pitchFamily="49" charset="0"/>
            </a:endParaRPr>
          </a:p>
          <a:p>
            <a:pPr defTabSz="360000"/>
            <a:r>
              <a:rPr lang="en-US" sz="1200" dirty="0">
                <a:solidFill>
                  <a:srgbClr val="0000FF"/>
                </a:solidFill>
                <a:latin typeface="Consolas" pitchFamily="49" charset="0"/>
              </a:rPr>
              <a:t>			</a:t>
            </a:r>
            <a:r>
              <a:rPr lang="en-US" sz="1200" dirty="0">
                <a:solidFill>
                  <a:srgbClr val="008000"/>
                </a:solidFill>
                <a:latin typeface="Consolas" pitchFamily="49" charset="0"/>
              </a:rPr>
              <a:t>// create a namespace</a:t>
            </a:r>
          </a:p>
          <a:p>
            <a:pPr defTabSz="360000"/>
            <a:r>
              <a:rPr lang="en-US" sz="1200" dirty="0">
                <a:solidFill>
                  <a:srgbClr val="008000"/>
                </a:solidFill>
                <a:latin typeface="Consolas" pitchFamily="49" charset="0"/>
              </a:rPr>
              <a:t>			</a:t>
            </a:r>
            <a:r>
              <a:rPr lang="en-US" sz="1200" b="1" dirty="0" err="1">
                <a:solidFill>
                  <a:srgbClr val="0000FF"/>
                </a:solidFill>
                <a:latin typeface="Consolas" pitchFamily="49" charset="0"/>
              </a:rPr>
              <a:t>CodeNamespace</a:t>
            </a:r>
            <a:r>
              <a:rPr lang="en-US" sz="1200" b="1" dirty="0">
                <a:solidFill>
                  <a:srgbClr val="0000FF"/>
                </a:solidFill>
                <a:latin typeface="Consolas" pitchFamily="49" charset="0"/>
              </a:rPr>
              <a:t> </a:t>
            </a:r>
            <a:r>
              <a:rPr lang="en-US" sz="1200" b="1" dirty="0">
                <a:solidFill>
                  <a:srgbClr val="010001"/>
                </a:solidFill>
                <a:latin typeface="Consolas" pitchFamily="49" charset="0"/>
              </a:rPr>
              <a:t>ns = </a:t>
            </a:r>
            <a:r>
              <a:rPr lang="en-US" sz="1200" b="1" dirty="0">
                <a:solidFill>
                  <a:srgbClr val="0000FF"/>
                </a:solidFill>
                <a:latin typeface="Consolas" pitchFamily="49" charset="0"/>
              </a:rPr>
              <a:t>new </a:t>
            </a:r>
            <a:r>
              <a:rPr lang="en-US" sz="1200" b="1" dirty="0" err="1">
                <a:solidFill>
                  <a:srgbClr val="0000FF"/>
                </a:solidFill>
                <a:latin typeface="Consolas" pitchFamily="49" charset="0"/>
              </a:rPr>
              <a:t>CodeNamespace</a:t>
            </a:r>
            <a:r>
              <a:rPr lang="en-US" sz="1200" b="1" dirty="0">
                <a:solidFill>
                  <a:srgbClr val="0000FF"/>
                </a:solidFill>
                <a:latin typeface="Consolas" pitchFamily="49" charset="0"/>
              </a:rPr>
              <a:t>(</a:t>
            </a:r>
            <a:r>
              <a:rPr lang="en-US" sz="1200" b="1" dirty="0">
                <a:solidFill>
                  <a:srgbClr val="A31515"/>
                </a:solidFill>
                <a:latin typeface="Consolas" pitchFamily="49" charset="0"/>
              </a:rPr>
              <a:t>"</a:t>
            </a:r>
            <a:r>
              <a:rPr lang="en-US" sz="1200" b="1" dirty="0" err="1">
                <a:solidFill>
                  <a:srgbClr val="A31515"/>
                </a:solidFill>
                <a:latin typeface="Consolas" pitchFamily="49" charset="0"/>
              </a:rPr>
              <a:t>CodeDOMDemo</a:t>
            </a:r>
            <a:r>
              <a:rPr lang="en-US" sz="1200" b="1" dirty="0">
                <a:solidFill>
                  <a:srgbClr val="A31515"/>
                </a:solidFill>
                <a:latin typeface="Consolas" pitchFamily="49" charset="0"/>
              </a:rPr>
              <a:t>");</a:t>
            </a:r>
          </a:p>
          <a:p>
            <a:pPr defTabSz="360000"/>
            <a:endParaRPr lang="en-US" sz="1200" dirty="0">
              <a:solidFill>
                <a:srgbClr val="A31515"/>
              </a:solidFill>
              <a:latin typeface="Consolas" pitchFamily="49" charset="0"/>
            </a:endParaRPr>
          </a:p>
          <a:p>
            <a:pPr defTabSz="360000"/>
            <a:r>
              <a:rPr lang="en-US" sz="1200" dirty="0">
                <a:solidFill>
                  <a:srgbClr val="A31515"/>
                </a:solidFill>
                <a:latin typeface="Consolas" pitchFamily="49" charset="0"/>
              </a:rPr>
              <a:t>			</a:t>
            </a:r>
            <a:r>
              <a:rPr lang="en-US" sz="1200" dirty="0">
                <a:solidFill>
                  <a:srgbClr val="008000"/>
                </a:solidFill>
                <a:latin typeface="Consolas" pitchFamily="49" charset="0"/>
              </a:rPr>
              <a:t>// create a class</a:t>
            </a:r>
          </a:p>
          <a:p>
            <a:pPr defTabSz="360000"/>
            <a:r>
              <a:rPr lang="en-US" sz="1200" dirty="0">
                <a:solidFill>
                  <a:srgbClr val="008000"/>
                </a:solidFill>
                <a:latin typeface="Consolas" pitchFamily="49" charset="0"/>
              </a:rPr>
              <a:t>			</a:t>
            </a:r>
            <a:r>
              <a:rPr lang="en-US" sz="1200" b="1" dirty="0" err="1">
                <a:solidFill>
                  <a:srgbClr val="0000FF"/>
                </a:solidFill>
                <a:latin typeface="Consolas" pitchFamily="49" charset="0"/>
              </a:rPr>
              <a:t>CodeTypeDeclaration</a:t>
            </a:r>
            <a:r>
              <a:rPr lang="en-US" sz="1200" b="1" dirty="0">
                <a:solidFill>
                  <a:srgbClr val="0000FF"/>
                </a:solidFill>
                <a:latin typeface="Consolas" pitchFamily="49" charset="0"/>
              </a:rPr>
              <a:t> </a:t>
            </a:r>
            <a:r>
              <a:rPr lang="en-US" sz="1200" b="1" dirty="0" err="1">
                <a:solidFill>
                  <a:srgbClr val="010001"/>
                </a:solidFill>
                <a:latin typeface="Consolas" pitchFamily="49" charset="0"/>
              </a:rPr>
              <a:t>helloClass</a:t>
            </a:r>
            <a:r>
              <a:rPr lang="en-US" sz="1200" b="1" dirty="0">
                <a:solidFill>
                  <a:srgbClr val="010001"/>
                </a:solidFill>
                <a:latin typeface="Consolas" pitchFamily="49" charset="0"/>
              </a:rPr>
              <a:t> = </a:t>
            </a:r>
            <a:r>
              <a:rPr lang="en-US" sz="1200" b="1" dirty="0">
                <a:solidFill>
                  <a:srgbClr val="0000FF"/>
                </a:solidFill>
                <a:latin typeface="Consolas" pitchFamily="49" charset="0"/>
              </a:rPr>
              <a:t>new </a:t>
            </a:r>
            <a:r>
              <a:rPr lang="en-US" sz="1200" b="1" dirty="0" err="1">
                <a:solidFill>
                  <a:srgbClr val="0000FF"/>
                </a:solidFill>
                <a:latin typeface="Consolas" pitchFamily="49" charset="0"/>
              </a:rPr>
              <a:t>CodeTypeDeclaration</a:t>
            </a:r>
            <a:r>
              <a:rPr lang="en-US" sz="1200" b="1" dirty="0">
                <a:solidFill>
                  <a:srgbClr val="0000FF"/>
                </a:solidFill>
                <a:latin typeface="Consolas" pitchFamily="49" charset="0"/>
              </a:rPr>
              <a:t>(</a:t>
            </a:r>
            <a:r>
              <a:rPr lang="en-US" sz="1200" b="1" dirty="0">
                <a:solidFill>
                  <a:srgbClr val="A31515"/>
                </a:solidFill>
                <a:latin typeface="Consolas" pitchFamily="49" charset="0"/>
              </a:rPr>
              <a:t>"Hello");</a:t>
            </a:r>
          </a:p>
          <a:p>
            <a:pPr defTabSz="360000"/>
            <a:r>
              <a:rPr lang="en-US" sz="1200" dirty="0">
                <a:solidFill>
                  <a:srgbClr val="A31515"/>
                </a:solidFill>
                <a:latin typeface="Consolas" pitchFamily="49" charset="0"/>
              </a:rPr>
              <a:t>			</a:t>
            </a:r>
            <a:r>
              <a:rPr lang="en-US" sz="1200" dirty="0" err="1">
                <a:solidFill>
                  <a:srgbClr val="010001"/>
                </a:solidFill>
                <a:latin typeface="Consolas" pitchFamily="49" charset="0"/>
              </a:rPr>
              <a:t>helloClass.IsClass</a:t>
            </a:r>
            <a:r>
              <a:rPr lang="en-US" sz="1200" dirty="0">
                <a:solidFill>
                  <a:srgbClr val="010001"/>
                </a:solidFill>
                <a:latin typeface="Consolas" pitchFamily="49" charset="0"/>
              </a:rPr>
              <a:t> = </a:t>
            </a:r>
            <a:r>
              <a:rPr lang="en-US" sz="1200" dirty="0">
                <a:solidFill>
                  <a:srgbClr val="0000FF"/>
                </a:solidFill>
                <a:latin typeface="Consolas" pitchFamily="49" charset="0"/>
              </a:rPr>
              <a:t>true;</a:t>
            </a:r>
          </a:p>
          <a:p>
            <a:pPr defTabSz="360000"/>
            <a:r>
              <a:rPr lang="en-US" sz="1200" dirty="0">
                <a:solidFill>
                  <a:srgbClr val="0000FF"/>
                </a:solidFill>
                <a:latin typeface="Consolas" pitchFamily="49" charset="0"/>
              </a:rPr>
              <a:t>			</a:t>
            </a:r>
            <a:r>
              <a:rPr lang="en-US" sz="1200" dirty="0" err="1">
                <a:solidFill>
                  <a:srgbClr val="010001"/>
                </a:solidFill>
                <a:latin typeface="Consolas" pitchFamily="49" charset="0"/>
              </a:rPr>
              <a:t>helloClass.Attributes</a:t>
            </a:r>
            <a:r>
              <a:rPr lang="en-US" sz="1200" dirty="0">
                <a:solidFill>
                  <a:srgbClr val="010001"/>
                </a:solidFill>
                <a:latin typeface="Consolas" pitchFamily="49" charset="0"/>
              </a:rPr>
              <a:t> = </a:t>
            </a:r>
            <a:r>
              <a:rPr lang="en-US" sz="1200" dirty="0" err="1">
                <a:solidFill>
                  <a:srgbClr val="800080"/>
                </a:solidFill>
                <a:latin typeface="Consolas" pitchFamily="49" charset="0"/>
              </a:rPr>
              <a:t>MemberAttributes.</a:t>
            </a:r>
            <a:r>
              <a:rPr lang="en-US" sz="1200" dirty="0" err="1">
                <a:solidFill>
                  <a:srgbClr val="010001"/>
                </a:solidFill>
                <a:latin typeface="Consolas" pitchFamily="49" charset="0"/>
              </a:rPr>
              <a:t>Assembly</a:t>
            </a:r>
            <a:r>
              <a:rPr lang="en-US" sz="1200" dirty="0">
                <a:solidFill>
                  <a:srgbClr val="010001"/>
                </a:solidFill>
                <a:latin typeface="Consolas" pitchFamily="49" charset="0"/>
              </a:rPr>
              <a:t>;</a:t>
            </a:r>
          </a:p>
          <a:p>
            <a:pPr defTabSz="360000"/>
            <a:endParaRPr lang="en-US" sz="1200" dirty="0">
              <a:solidFill>
                <a:srgbClr val="010001"/>
              </a:solidFill>
              <a:latin typeface="Consolas" pitchFamily="49" charset="0"/>
            </a:endParaRPr>
          </a:p>
          <a:p>
            <a:pPr defTabSz="360000"/>
            <a:r>
              <a:rPr lang="en-US" sz="1200" dirty="0">
                <a:solidFill>
                  <a:srgbClr val="010001"/>
                </a:solidFill>
                <a:latin typeface="Consolas" pitchFamily="49" charset="0"/>
              </a:rPr>
              <a:t>			</a:t>
            </a:r>
            <a:r>
              <a:rPr lang="en-US" sz="1200" dirty="0">
                <a:solidFill>
                  <a:srgbClr val="008000"/>
                </a:solidFill>
                <a:latin typeface="Consolas" pitchFamily="49" charset="0"/>
              </a:rPr>
              <a:t>// create the Main method</a:t>
            </a:r>
          </a:p>
          <a:p>
            <a:pPr defTabSz="360000"/>
            <a:r>
              <a:rPr lang="en-US" sz="1200" dirty="0">
                <a:solidFill>
                  <a:srgbClr val="008000"/>
                </a:solidFill>
                <a:latin typeface="Consolas" pitchFamily="49" charset="0"/>
              </a:rPr>
              <a:t>			</a:t>
            </a:r>
            <a:r>
              <a:rPr lang="en-US" sz="1200" b="1" dirty="0" err="1">
                <a:solidFill>
                  <a:srgbClr val="0000FF"/>
                </a:solidFill>
                <a:latin typeface="Consolas" pitchFamily="49" charset="0"/>
              </a:rPr>
              <a:t>CodeMemberMethod</a:t>
            </a:r>
            <a:r>
              <a:rPr lang="en-US" sz="1200" b="1" dirty="0">
                <a:solidFill>
                  <a:srgbClr val="0000FF"/>
                </a:solidFill>
                <a:latin typeface="Consolas" pitchFamily="49" charset="0"/>
              </a:rPr>
              <a:t> </a:t>
            </a:r>
            <a:r>
              <a:rPr lang="en-US" sz="1200" b="1" dirty="0">
                <a:solidFill>
                  <a:srgbClr val="010001"/>
                </a:solidFill>
                <a:latin typeface="Consolas" pitchFamily="49" charset="0"/>
              </a:rPr>
              <a:t>main = </a:t>
            </a:r>
            <a:r>
              <a:rPr lang="en-US" sz="1200" b="1" dirty="0">
                <a:solidFill>
                  <a:srgbClr val="0000FF"/>
                </a:solidFill>
                <a:latin typeface="Consolas" pitchFamily="49" charset="0"/>
              </a:rPr>
              <a:t>new </a:t>
            </a:r>
            <a:r>
              <a:rPr lang="en-US" sz="1200" b="1" dirty="0" err="1">
                <a:solidFill>
                  <a:srgbClr val="0000FF"/>
                </a:solidFill>
                <a:latin typeface="Consolas" pitchFamily="49" charset="0"/>
              </a:rPr>
              <a:t>CodeMemberMethod</a:t>
            </a:r>
            <a:r>
              <a:rPr lang="en-US" sz="1200" b="1" dirty="0">
                <a:solidFill>
                  <a:srgbClr val="0000FF"/>
                </a:solidFill>
                <a:latin typeface="Consolas" pitchFamily="49" charset="0"/>
              </a:rPr>
              <a:t>();</a:t>
            </a:r>
          </a:p>
          <a:p>
            <a:pPr defTabSz="360000"/>
            <a:r>
              <a:rPr lang="en-US" sz="1200" dirty="0">
                <a:solidFill>
                  <a:srgbClr val="0000FF"/>
                </a:solidFill>
                <a:latin typeface="Consolas" pitchFamily="49" charset="0"/>
              </a:rPr>
              <a:t>			</a:t>
            </a:r>
            <a:r>
              <a:rPr lang="en-US" sz="1200" dirty="0" err="1">
                <a:solidFill>
                  <a:srgbClr val="010001"/>
                </a:solidFill>
                <a:latin typeface="Consolas" pitchFamily="49" charset="0"/>
              </a:rPr>
              <a:t>main.Name</a:t>
            </a:r>
            <a:r>
              <a:rPr lang="en-US" sz="1200" dirty="0">
                <a:solidFill>
                  <a:srgbClr val="010001"/>
                </a:solidFill>
                <a:latin typeface="Consolas" pitchFamily="49" charset="0"/>
              </a:rPr>
              <a:t> = </a:t>
            </a:r>
            <a:r>
              <a:rPr lang="en-US" sz="1200" dirty="0">
                <a:solidFill>
                  <a:srgbClr val="A31515"/>
                </a:solidFill>
                <a:latin typeface="Consolas" pitchFamily="49" charset="0"/>
              </a:rPr>
              <a:t>"Main";</a:t>
            </a:r>
          </a:p>
          <a:p>
            <a:pPr defTabSz="360000"/>
            <a:r>
              <a:rPr lang="en-US" sz="1200" dirty="0">
                <a:solidFill>
                  <a:srgbClr val="A31515"/>
                </a:solidFill>
                <a:latin typeface="Consolas" pitchFamily="49" charset="0"/>
              </a:rPr>
              <a:t>			</a:t>
            </a:r>
            <a:r>
              <a:rPr lang="en-US" sz="1200" dirty="0" err="1">
                <a:solidFill>
                  <a:srgbClr val="010001"/>
                </a:solidFill>
                <a:latin typeface="Consolas" pitchFamily="49" charset="0"/>
              </a:rPr>
              <a:t>main.ReturnType</a:t>
            </a:r>
            <a:r>
              <a:rPr lang="en-US" sz="1200" dirty="0">
                <a:solidFill>
                  <a:srgbClr val="010001"/>
                </a:solidFill>
                <a:latin typeface="Consolas" pitchFamily="49" charset="0"/>
              </a:rPr>
              <a:t> = </a:t>
            </a:r>
            <a:r>
              <a:rPr lang="en-US" sz="1200" dirty="0">
                <a:solidFill>
                  <a:srgbClr val="0000FF"/>
                </a:solidFill>
                <a:latin typeface="Consolas" pitchFamily="49" charset="0"/>
              </a:rPr>
              <a:t>new </a:t>
            </a:r>
            <a:r>
              <a:rPr lang="en-US" sz="1200" b="1" dirty="0" err="1">
                <a:solidFill>
                  <a:srgbClr val="0000FF"/>
                </a:solidFill>
                <a:latin typeface="Consolas" pitchFamily="49" charset="0"/>
              </a:rPr>
              <a:t>CodeTypeReference</a:t>
            </a:r>
            <a:r>
              <a:rPr lang="en-US" sz="1200" b="1" dirty="0">
                <a:solidFill>
                  <a:srgbClr val="0000FF"/>
                </a:solidFill>
                <a:latin typeface="Consolas" pitchFamily="49" charset="0"/>
              </a:rPr>
              <a:t>(</a:t>
            </a:r>
            <a:r>
              <a:rPr lang="en-US" sz="1200" b="1" dirty="0" err="1">
                <a:solidFill>
                  <a:srgbClr val="0000FF"/>
                </a:solidFill>
                <a:latin typeface="Consolas" pitchFamily="49" charset="0"/>
              </a:rPr>
              <a:t>typeof</a:t>
            </a:r>
            <a:r>
              <a:rPr lang="en-US" sz="1200" b="1" dirty="0">
                <a:solidFill>
                  <a:srgbClr val="0000FF"/>
                </a:solidFill>
                <a:latin typeface="Consolas" pitchFamily="49" charset="0"/>
              </a:rPr>
              <a:t> (void));</a:t>
            </a:r>
          </a:p>
          <a:p>
            <a:pPr defTabSz="360000"/>
            <a:r>
              <a:rPr lang="en-US" sz="1200" dirty="0">
                <a:solidFill>
                  <a:srgbClr val="0000FF"/>
                </a:solidFill>
                <a:latin typeface="Consolas" pitchFamily="49" charset="0"/>
              </a:rPr>
              <a:t>			</a:t>
            </a:r>
            <a:r>
              <a:rPr lang="en-US" sz="1200" dirty="0" err="1">
                <a:solidFill>
                  <a:srgbClr val="010001"/>
                </a:solidFill>
                <a:latin typeface="Consolas" pitchFamily="49" charset="0"/>
              </a:rPr>
              <a:t>main.Attributes</a:t>
            </a:r>
            <a:r>
              <a:rPr lang="en-US" sz="1200" dirty="0">
                <a:solidFill>
                  <a:srgbClr val="010001"/>
                </a:solidFill>
                <a:latin typeface="Consolas" pitchFamily="49" charset="0"/>
              </a:rPr>
              <a:t> = </a:t>
            </a:r>
            <a:r>
              <a:rPr lang="en-US" sz="1200" dirty="0" err="1">
                <a:solidFill>
                  <a:srgbClr val="800080"/>
                </a:solidFill>
                <a:latin typeface="Consolas" pitchFamily="49" charset="0"/>
              </a:rPr>
              <a:t>MemberAttributes.</a:t>
            </a:r>
            <a:r>
              <a:rPr lang="en-US" sz="1200" dirty="0" err="1">
                <a:solidFill>
                  <a:srgbClr val="010001"/>
                </a:solidFill>
                <a:latin typeface="Consolas" pitchFamily="49" charset="0"/>
              </a:rPr>
              <a:t>Public</a:t>
            </a:r>
            <a:r>
              <a:rPr lang="en-US" sz="1200" dirty="0">
                <a:solidFill>
                  <a:srgbClr val="010001"/>
                </a:solidFill>
                <a:latin typeface="Consolas" pitchFamily="49" charset="0"/>
              </a:rPr>
              <a:t> | </a:t>
            </a:r>
            <a:r>
              <a:rPr lang="en-US" sz="1200" dirty="0" err="1">
                <a:solidFill>
                  <a:srgbClr val="800080"/>
                </a:solidFill>
                <a:latin typeface="Consolas" pitchFamily="49" charset="0"/>
              </a:rPr>
              <a:t>MemberAttributes.</a:t>
            </a:r>
            <a:r>
              <a:rPr lang="en-US" sz="1200" dirty="0" err="1">
                <a:solidFill>
                  <a:srgbClr val="010001"/>
                </a:solidFill>
                <a:latin typeface="Consolas" pitchFamily="49" charset="0"/>
              </a:rPr>
              <a:t>Static</a:t>
            </a:r>
            <a:r>
              <a:rPr lang="en-US" sz="1200" dirty="0">
                <a:solidFill>
                  <a:srgbClr val="010001"/>
                </a:solidFill>
                <a:latin typeface="Consolas" pitchFamily="49" charset="0"/>
              </a:rPr>
              <a:t>;</a:t>
            </a:r>
          </a:p>
          <a:p>
            <a:pPr defTabSz="360000"/>
            <a:r>
              <a:rPr lang="en-US" sz="1200" dirty="0">
                <a:solidFill>
                  <a:srgbClr val="010001"/>
                </a:solidFill>
                <a:latin typeface="Consolas" pitchFamily="49" charset="0"/>
              </a:rPr>
              <a:t>			</a:t>
            </a:r>
            <a:r>
              <a:rPr lang="en-US" sz="1200" dirty="0" err="1">
                <a:solidFill>
                  <a:srgbClr val="010001"/>
                </a:solidFill>
                <a:latin typeface="Consolas" pitchFamily="49" charset="0"/>
              </a:rPr>
              <a:t>main.Statements.Add</a:t>
            </a:r>
            <a:r>
              <a:rPr lang="en-US" sz="1200" dirty="0">
                <a:solidFill>
                  <a:srgbClr val="010001"/>
                </a:solidFill>
                <a:latin typeface="Consolas" pitchFamily="49" charset="0"/>
              </a:rPr>
              <a:t>(</a:t>
            </a:r>
          </a:p>
          <a:p>
            <a:pPr defTabSz="360000"/>
            <a:r>
              <a:rPr lang="en-US" sz="1200" dirty="0">
                <a:solidFill>
                  <a:srgbClr val="010001"/>
                </a:solidFill>
                <a:latin typeface="Consolas" pitchFamily="49" charset="0"/>
              </a:rPr>
              <a:t>				</a:t>
            </a:r>
            <a:r>
              <a:rPr lang="en-US" sz="1200" dirty="0">
                <a:solidFill>
                  <a:srgbClr val="0000FF"/>
                </a:solidFill>
                <a:latin typeface="Consolas" pitchFamily="49" charset="0"/>
              </a:rPr>
              <a:t>new </a:t>
            </a:r>
            <a:r>
              <a:rPr lang="en-US" sz="1200" b="1" dirty="0" err="1">
                <a:solidFill>
                  <a:srgbClr val="0000FF"/>
                </a:solidFill>
                <a:latin typeface="Consolas" pitchFamily="49" charset="0"/>
              </a:rPr>
              <a:t>CodeMethodInvokeExpression</a:t>
            </a:r>
            <a:r>
              <a:rPr lang="en-US" sz="1200" b="1" dirty="0">
                <a:solidFill>
                  <a:srgbClr val="0000FF"/>
                </a:solidFill>
                <a:latin typeface="Consolas" pitchFamily="49" charset="0"/>
              </a:rPr>
              <a:t>(new </a:t>
            </a:r>
          </a:p>
          <a:p>
            <a:pPr defTabSz="360000"/>
            <a:r>
              <a:rPr lang="en-US" sz="1200" dirty="0">
                <a:solidFill>
                  <a:srgbClr val="0000FF"/>
                </a:solidFill>
                <a:latin typeface="Consolas" pitchFamily="49" charset="0"/>
              </a:rPr>
              <a:t>				</a:t>
            </a:r>
            <a:r>
              <a:rPr lang="en-US" sz="1200" b="1" dirty="0" err="1">
                <a:solidFill>
                  <a:srgbClr val="0000FF"/>
                </a:solidFill>
                <a:latin typeface="Consolas" pitchFamily="49" charset="0"/>
              </a:rPr>
              <a:t>CodeTypeReferenceExpression</a:t>
            </a:r>
            <a:r>
              <a:rPr lang="en-US" sz="1200" b="1" dirty="0">
                <a:solidFill>
                  <a:srgbClr val="0000FF"/>
                </a:solidFill>
                <a:latin typeface="Consolas" pitchFamily="49" charset="0"/>
              </a:rPr>
              <a:t>(</a:t>
            </a:r>
            <a:r>
              <a:rPr lang="en-US" sz="1200" b="1" dirty="0" err="1">
                <a:solidFill>
                  <a:srgbClr val="0000FF"/>
                </a:solidFill>
                <a:latin typeface="Consolas" pitchFamily="49" charset="0"/>
              </a:rPr>
              <a:t>typeof</a:t>
            </a:r>
            <a:r>
              <a:rPr lang="en-US" sz="1200" b="1" dirty="0">
                <a:solidFill>
                  <a:srgbClr val="0000FF"/>
                </a:solidFill>
                <a:latin typeface="Consolas" pitchFamily="49" charset="0"/>
              </a:rPr>
              <a:t> (Console)), </a:t>
            </a:r>
            <a:r>
              <a:rPr lang="en-US" sz="1200" b="1" dirty="0">
                <a:solidFill>
                  <a:srgbClr val="A31515"/>
                </a:solidFill>
                <a:latin typeface="Consolas" pitchFamily="49" charset="0"/>
              </a:rPr>
              <a:t>"</a:t>
            </a:r>
            <a:r>
              <a:rPr lang="en-US" sz="1200" b="1" dirty="0" err="1">
                <a:solidFill>
                  <a:srgbClr val="A31515"/>
                </a:solidFill>
                <a:latin typeface="Consolas" pitchFamily="49" charset="0"/>
              </a:rPr>
              <a:t>WriteLine</a:t>
            </a:r>
            <a:r>
              <a:rPr lang="en-US" sz="1200" b="1" dirty="0">
                <a:solidFill>
                  <a:srgbClr val="A31515"/>
                </a:solidFill>
                <a:latin typeface="Consolas" pitchFamily="49" charset="0"/>
              </a:rPr>
              <a:t>",</a:t>
            </a:r>
          </a:p>
          <a:p>
            <a:pPr defTabSz="360000"/>
            <a:r>
              <a:rPr lang="fr-FR" sz="1200" dirty="0">
                <a:solidFill>
                  <a:srgbClr val="A31515"/>
                </a:solidFill>
                <a:latin typeface="Consolas" pitchFamily="49" charset="0"/>
              </a:rPr>
              <a:t>				</a:t>
            </a:r>
            <a:r>
              <a:rPr lang="fr-FR" sz="1200" dirty="0">
                <a:solidFill>
                  <a:srgbClr val="0000FF"/>
                </a:solidFill>
                <a:latin typeface="Consolas" pitchFamily="49" charset="0"/>
              </a:rPr>
              <a:t>new </a:t>
            </a:r>
            <a:r>
              <a:rPr lang="fr-FR" sz="1200" b="1" dirty="0" err="1">
                <a:solidFill>
                  <a:srgbClr val="0000FF"/>
                </a:solidFill>
                <a:latin typeface="Consolas" pitchFamily="49" charset="0"/>
              </a:rPr>
              <a:t>CodePrimitiveExpression</a:t>
            </a:r>
            <a:r>
              <a:rPr lang="fr-FR" sz="1200" b="1" dirty="0">
                <a:solidFill>
                  <a:srgbClr val="0000FF"/>
                </a:solidFill>
                <a:latin typeface="Consolas" pitchFamily="49" charset="0"/>
              </a:rPr>
              <a:t>(</a:t>
            </a:r>
            <a:r>
              <a:rPr lang="fr-FR" sz="1200" b="1" dirty="0">
                <a:solidFill>
                  <a:srgbClr val="A31515"/>
                </a:solidFill>
                <a:latin typeface="Consolas" pitchFamily="49" charset="0"/>
              </a:rPr>
              <a:t>"hello, Code DOM!")));</a:t>
            </a:r>
          </a:p>
        </p:txBody>
      </p:sp>
      <p:sp>
        <p:nvSpPr>
          <p:cNvPr id="5" name="Slide Number Placeholder 4"/>
          <p:cNvSpPr>
            <a:spLocks noGrp="1"/>
          </p:cNvSpPr>
          <p:nvPr>
            <p:ph type="sldNum" sz="quarter" idx="11"/>
          </p:nvPr>
        </p:nvSpPr>
        <p:spPr/>
        <p:txBody>
          <a:bodyPr/>
          <a:lstStyle/>
          <a:p>
            <a:fld id="{8D5EC362-8DE0-4138-8AD2-9C18772BB671}" type="slidenum">
              <a:rPr lang="he-IL" smtClean="0"/>
              <a:pPr/>
              <a:t>45</a:t>
            </a:fld>
            <a:endParaRPr lang="he-IL"/>
          </a:p>
        </p:txBody>
      </p:sp>
      <p:sp>
        <p:nvSpPr>
          <p:cNvPr id="6" name="Footer Placeholder 5"/>
          <p:cNvSpPr>
            <a:spLocks noGrp="1"/>
          </p:cNvSpPr>
          <p:nvPr>
            <p:ph type="ftr" sz="quarter" idx="12"/>
          </p:nvPr>
        </p:nvSpPr>
        <p:spPr/>
        <p:txBody>
          <a:bodyPr/>
          <a:lstStyle/>
          <a:p>
            <a:r>
              <a:rPr lang="en-US"/>
              <a:t>(C)2008 Pavel Yosifovich</a:t>
            </a:r>
            <a:endParaRPr lang="he-IL" dirty="0"/>
          </a:p>
        </p:txBody>
      </p:sp>
    </p:spTree>
    <p:extLst>
      <p:ext uri="{BB962C8B-B14F-4D97-AF65-F5344CB8AC3E}">
        <p14:creationId xmlns:p14="http://schemas.microsoft.com/office/powerpoint/2010/main" val="419898808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Hello, World with </a:t>
            </a:r>
            <a:r>
              <a:rPr lang="en-US" dirty="0" err="1">
                <a:latin typeface="Consolas" pitchFamily="49" charset="0"/>
              </a:rPr>
              <a:t>System.CodeDOM</a:t>
            </a:r>
            <a:r>
              <a:rPr lang="en-US" dirty="0"/>
              <a:t> (2)</a:t>
            </a:r>
          </a:p>
        </p:txBody>
      </p:sp>
      <p:sp>
        <p:nvSpPr>
          <p:cNvPr id="4" name="Rectangle 3"/>
          <p:cNvSpPr>
            <a:spLocks noChangeArrowheads="1"/>
          </p:cNvSpPr>
          <p:nvPr/>
        </p:nvSpPr>
        <p:spPr bwMode="auto">
          <a:xfrm>
            <a:off x="500034" y="1118349"/>
            <a:ext cx="8001056" cy="5262979"/>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200" dirty="0">
                <a:latin typeface="Consolas" pitchFamily="49" charset="0"/>
              </a:rPr>
              <a:t>			</a:t>
            </a:r>
            <a:r>
              <a:rPr lang="en-US" sz="1200" dirty="0">
                <a:solidFill>
                  <a:srgbClr val="008000"/>
                </a:solidFill>
                <a:latin typeface="Consolas" pitchFamily="49" charset="0"/>
              </a:rPr>
              <a:t>// add the method to the class</a:t>
            </a:r>
          </a:p>
          <a:p>
            <a:pPr defTabSz="360000"/>
            <a:r>
              <a:rPr lang="en-US" sz="1200" dirty="0">
                <a:solidFill>
                  <a:srgbClr val="008000"/>
                </a:solidFill>
                <a:latin typeface="Consolas" pitchFamily="49" charset="0"/>
              </a:rPr>
              <a:t>			</a:t>
            </a:r>
            <a:r>
              <a:rPr lang="en-US" sz="1200" dirty="0" err="1">
                <a:solidFill>
                  <a:srgbClr val="010001"/>
                </a:solidFill>
                <a:latin typeface="Consolas" pitchFamily="49" charset="0"/>
              </a:rPr>
              <a:t>helloClass.Members.Add</a:t>
            </a:r>
            <a:r>
              <a:rPr lang="en-US" sz="1200" dirty="0">
                <a:solidFill>
                  <a:srgbClr val="010001"/>
                </a:solidFill>
                <a:latin typeface="Consolas" pitchFamily="49" charset="0"/>
              </a:rPr>
              <a:t>(main);</a:t>
            </a:r>
          </a:p>
          <a:p>
            <a:pPr defTabSz="360000"/>
            <a:endParaRPr lang="en-US" sz="1200" dirty="0">
              <a:solidFill>
                <a:srgbClr val="010001"/>
              </a:solidFill>
              <a:latin typeface="Consolas" pitchFamily="49" charset="0"/>
            </a:endParaRPr>
          </a:p>
          <a:p>
            <a:pPr defTabSz="360000"/>
            <a:r>
              <a:rPr lang="en-US" sz="1200" dirty="0">
                <a:solidFill>
                  <a:srgbClr val="010001"/>
                </a:solidFill>
                <a:latin typeface="Consolas" pitchFamily="49" charset="0"/>
              </a:rPr>
              <a:t>			</a:t>
            </a:r>
            <a:r>
              <a:rPr lang="en-US" sz="1200" dirty="0">
                <a:solidFill>
                  <a:srgbClr val="008000"/>
                </a:solidFill>
                <a:latin typeface="Consolas" pitchFamily="49" charset="0"/>
              </a:rPr>
              <a:t>// add the class to the namespace</a:t>
            </a:r>
          </a:p>
          <a:p>
            <a:pPr defTabSz="360000"/>
            <a:r>
              <a:rPr lang="en-US" sz="1200" dirty="0">
                <a:solidFill>
                  <a:srgbClr val="008000"/>
                </a:solidFill>
                <a:latin typeface="Consolas" pitchFamily="49" charset="0"/>
              </a:rPr>
              <a:t>			</a:t>
            </a:r>
            <a:r>
              <a:rPr lang="en-US" sz="1200" dirty="0" err="1">
                <a:solidFill>
                  <a:srgbClr val="010001"/>
                </a:solidFill>
                <a:latin typeface="Consolas" pitchFamily="49" charset="0"/>
              </a:rPr>
              <a:t>ns.Types.Add</a:t>
            </a:r>
            <a:r>
              <a:rPr lang="en-US" sz="1200" dirty="0">
                <a:solidFill>
                  <a:srgbClr val="010001"/>
                </a:solidFill>
                <a:latin typeface="Consolas" pitchFamily="49" charset="0"/>
              </a:rPr>
              <a:t>(</a:t>
            </a:r>
            <a:r>
              <a:rPr lang="en-US" sz="1200" dirty="0" err="1">
                <a:solidFill>
                  <a:srgbClr val="010001"/>
                </a:solidFill>
                <a:latin typeface="Consolas" pitchFamily="49" charset="0"/>
              </a:rPr>
              <a:t>helloClass</a:t>
            </a:r>
            <a:r>
              <a:rPr lang="en-US" sz="1200" dirty="0">
                <a:solidFill>
                  <a:srgbClr val="010001"/>
                </a:solidFill>
                <a:latin typeface="Consolas" pitchFamily="49" charset="0"/>
              </a:rPr>
              <a:t>);</a:t>
            </a:r>
          </a:p>
          <a:p>
            <a:pPr defTabSz="360000"/>
            <a:endParaRPr lang="en-US" sz="1200" dirty="0">
              <a:solidFill>
                <a:srgbClr val="010001"/>
              </a:solidFill>
              <a:latin typeface="Consolas" pitchFamily="49" charset="0"/>
            </a:endParaRPr>
          </a:p>
          <a:p>
            <a:pPr defTabSz="360000"/>
            <a:r>
              <a:rPr lang="en-US" sz="1200" dirty="0">
                <a:solidFill>
                  <a:srgbClr val="010001"/>
                </a:solidFill>
                <a:latin typeface="Consolas" pitchFamily="49" charset="0"/>
              </a:rPr>
              <a:t>			</a:t>
            </a:r>
            <a:r>
              <a:rPr lang="en-US" sz="1200" dirty="0">
                <a:solidFill>
                  <a:srgbClr val="008000"/>
                </a:solidFill>
                <a:latin typeface="Consolas" pitchFamily="49" charset="0"/>
              </a:rPr>
              <a:t>// add the namespace to the code-compile unit</a:t>
            </a:r>
          </a:p>
          <a:p>
            <a:pPr defTabSz="360000"/>
            <a:r>
              <a:rPr lang="en-US" sz="1200" dirty="0">
                <a:solidFill>
                  <a:srgbClr val="008000"/>
                </a:solidFill>
                <a:latin typeface="Consolas" pitchFamily="49" charset="0"/>
              </a:rPr>
              <a:t>			</a:t>
            </a:r>
            <a:r>
              <a:rPr lang="en-US" sz="1200" dirty="0" err="1">
                <a:solidFill>
                  <a:srgbClr val="010001"/>
                </a:solidFill>
                <a:latin typeface="Consolas" pitchFamily="49" charset="0"/>
              </a:rPr>
              <a:t>ccu.Namespaces.Add</a:t>
            </a:r>
            <a:r>
              <a:rPr lang="en-US" sz="1200" dirty="0">
                <a:solidFill>
                  <a:srgbClr val="010001"/>
                </a:solidFill>
                <a:latin typeface="Consolas" pitchFamily="49" charset="0"/>
              </a:rPr>
              <a:t>(ns);</a:t>
            </a:r>
          </a:p>
          <a:p>
            <a:pPr defTabSz="360000"/>
            <a:endParaRPr lang="en-US" sz="1200" dirty="0">
              <a:solidFill>
                <a:srgbClr val="010001"/>
              </a:solidFill>
              <a:latin typeface="Consolas" pitchFamily="49" charset="0"/>
            </a:endParaRPr>
          </a:p>
          <a:p>
            <a:pPr defTabSz="360000"/>
            <a:r>
              <a:rPr lang="en-US" sz="1200" dirty="0">
                <a:solidFill>
                  <a:srgbClr val="010001"/>
                </a:solidFill>
                <a:latin typeface="Consolas" pitchFamily="49" charset="0"/>
              </a:rPr>
              <a:t>			</a:t>
            </a:r>
            <a:r>
              <a:rPr lang="en-US" sz="1200" dirty="0">
                <a:solidFill>
                  <a:srgbClr val="008000"/>
                </a:solidFill>
                <a:latin typeface="Consolas" pitchFamily="49" charset="0"/>
              </a:rPr>
              <a:t>// prepare for compilation</a:t>
            </a:r>
          </a:p>
          <a:p>
            <a:pPr defTabSz="360000"/>
            <a:r>
              <a:rPr lang="en-US" sz="1200" dirty="0">
                <a:solidFill>
                  <a:srgbClr val="008000"/>
                </a:solidFill>
                <a:latin typeface="Consolas" pitchFamily="49" charset="0"/>
              </a:rPr>
              <a:t>			</a:t>
            </a:r>
            <a:r>
              <a:rPr lang="en-US" sz="1200" b="1" dirty="0" err="1">
                <a:solidFill>
                  <a:srgbClr val="0000FF"/>
                </a:solidFill>
                <a:latin typeface="Consolas" pitchFamily="49" charset="0"/>
              </a:rPr>
              <a:t>CodeDomProvider</a:t>
            </a:r>
            <a:r>
              <a:rPr lang="en-US" sz="1200" b="1" dirty="0">
                <a:solidFill>
                  <a:srgbClr val="0000FF"/>
                </a:solidFill>
                <a:latin typeface="Consolas" pitchFamily="49" charset="0"/>
              </a:rPr>
              <a:t> </a:t>
            </a:r>
            <a:r>
              <a:rPr lang="en-US" sz="1200" b="1" dirty="0" err="1">
                <a:solidFill>
                  <a:srgbClr val="010001"/>
                </a:solidFill>
                <a:latin typeface="Consolas" pitchFamily="49" charset="0"/>
              </a:rPr>
              <a:t>csc</a:t>
            </a:r>
            <a:r>
              <a:rPr lang="en-US" sz="1200" b="1" dirty="0">
                <a:solidFill>
                  <a:srgbClr val="010001"/>
                </a:solidFill>
                <a:latin typeface="Consolas" pitchFamily="49" charset="0"/>
              </a:rPr>
              <a:t> = </a:t>
            </a:r>
            <a:r>
              <a:rPr lang="en-US" sz="1200" b="1" dirty="0">
                <a:solidFill>
                  <a:srgbClr val="0000FF"/>
                </a:solidFill>
                <a:latin typeface="Consolas" pitchFamily="49" charset="0"/>
              </a:rPr>
              <a:t>new </a:t>
            </a:r>
            <a:r>
              <a:rPr lang="en-US" sz="1200" b="1" dirty="0" err="1">
                <a:solidFill>
                  <a:srgbClr val="0000FF"/>
                </a:solidFill>
                <a:latin typeface="Consolas" pitchFamily="49" charset="0"/>
              </a:rPr>
              <a:t>CSharpCodeProvider</a:t>
            </a:r>
            <a:r>
              <a:rPr lang="en-US" sz="1200" b="1" dirty="0">
                <a:solidFill>
                  <a:srgbClr val="0000FF"/>
                </a:solidFill>
                <a:latin typeface="Consolas" pitchFamily="49" charset="0"/>
              </a:rPr>
              <a:t>();</a:t>
            </a:r>
          </a:p>
          <a:p>
            <a:pPr defTabSz="360000"/>
            <a:r>
              <a:rPr lang="en-US" sz="1200" dirty="0">
                <a:solidFill>
                  <a:srgbClr val="0000FF"/>
                </a:solidFill>
                <a:latin typeface="Consolas" pitchFamily="49" charset="0"/>
              </a:rPr>
              <a:t>			</a:t>
            </a:r>
            <a:r>
              <a:rPr lang="en-US" sz="1200" b="1" dirty="0" err="1">
                <a:solidFill>
                  <a:srgbClr val="0000FF"/>
                </a:solidFill>
                <a:latin typeface="Consolas" pitchFamily="49" charset="0"/>
              </a:rPr>
              <a:t>CompilerParameters</a:t>
            </a:r>
            <a:r>
              <a:rPr lang="en-US" sz="1200" b="1" dirty="0">
                <a:solidFill>
                  <a:srgbClr val="0000FF"/>
                </a:solidFill>
                <a:latin typeface="Consolas" pitchFamily="49" charset="0"/>
              </a:rPr>
              <a:t> </a:t>
            </a:r>
            <a:r>
              <a:rPr lang="en-US" sz="1200" b="1" dirty="0">
                <a:solidFill>
                  <a:srgbClr val="010001"/>
                </a:solidFill>
                <a:latin typeface="Consolas" pitchFamily="49" charset="0"/>
              </a:rPr>
              <a:t>cp = </a:t>
            </a:r>
            <a:r>
              <a:rPr lang="en-US" sz="1200" b="1" dirty="0">
                <a:solidFill>
                  <a:srgbClr val="0000FF"/>
                </a:solidFill>
                <a:latin typeface="Consolas" pitchFamily="49" charset="0"/>
              </a:rPr>
              <a:t>new </a:t>
            </a:r>
            <a:r>
              <a:rPr lang="en-US" sz="1200" b="1" dirty="0" err="1">
                <a:solidFill>
                  <a:srgbClr val="0000FF"/>
                </a:solidFill>
                <a:latin typeface="Consolas" pitchFamily="49" charset="0"/>
              </a:rPr>
              <a:t>CompilerParameters</a:t>
            </a:r>
            <a:r>
              <a:rPr lang="en-US" sz="1200" b="1" dirty="0">
                <a:solidFill>
                  <a:srgbClr val="0000FF"/>
                </a:solidFill>
                <a:latin typeface="Consolas" pitchFamily="49" charset="0"/>
              </a:rPr>
              <a:t>();</a:t>
            </a:r>
          </a:p>
          <a:p>
            <a:pPr defTabSz="360000"/>
            <a:r>
              <a:rPr lang="en-US" sz="1200" dirty="0">
                <a:solidFill>
                  <a:srgbClr val="0000FF"/>
                </a:solidFill>
                <a:latin typeface="Consolas" pitchFamily="49" charset="0"/>
              </a:rPr>
              <a:t>			</a:t>
            </a:r>
            <a:r>
              <a:rPr lang="en-US" sz="1200" dirty="0" err="1">
                <a:solidFill>
                  <a:srgbClr val="010001"/>
                </a:solidFill>
                <a:latin typeface="Consolas" pitchFamily="49" charset="0"/>
              </a:rPr>
              <a:t>cp.GenerateExecutable</a:t>
            </a:r>
            <a:r>
              <a:rPr lang="en-US" sz="1200" dirty="0">
                <a:solidFill>
                  <a:srgbClr val="010001"/>
                </a:solidFill>
                <a:latin typeface="Consolas" pitchFamily="49" charset="0"/>
              </a:rPr>
              <a:t> = </a:t>
            </a:r>
            <a:r>
              <a:rPr lang="en-US" sz="1200" dirty="0">
                <a:solidFill>
                  <a:srgbClr val="0000FF"/>
                </a:solidFill>
                <a:latin typeface="Consolas" pitchFamily="49" charset="0"/>
              </a:rPr>
              <a:t>true;</a:t>
            </a:r>
          </a:p>
          <a:p>
            <a:pPr defTabSz="360000"/>
            <a:r>
              <a:rPr lang="en-US" sz="1200" dirty="0">
                <a:solidFill>
                  <a:srgbClr val="0000FF"/>
                </a:solidFill>
                <a:latin typeface="Consolas" pitchFamily="49" charset="0"/>
              </a:rPr>
              <a:t>			</a:t>
            </a:r>
            <a:r>
              <a:rPr lang="en-US" sz="1200" dirty="0" err="1">
                <a:solidFill>
                  <a:srgbClr val="010001"/>
                </a:solidFill>
                <a:latin typeface="Consolas" pitchFamily="49" charset="0"/>
              </a:rPr>
              <a:t>cp.GenerateInMemory</a:t>
            </a:r>
            <a:r>
              <a:rPr lang="en-US" sz="1200" dirty="0">
                <a:solidFill>
                  <a:srgbClr val="010001"/>
                </a:solidFill>
                <a:latin typeface="Consolas" pitchFamily="49" charset="0"/>
              </a:rPr>
              <a:t> = </a:t>
            </a:r>
            <a:r>
              <a:rPr lang="en-US" sz="1200" dirty="0">
                <a:solidFill>
                  <a:srgbClr val="0000FF"/>
                </a:solidFill>
                <a:latin typeface="Consolas" pitchFamily="49" charset="0"/>
              </a:rPr>
              <a:t>false;</a:t>
            </a:r>
          </a:p>
          <a:p>
            <a:pPr defTabSz="360000"/>
            <a:r>
              <a:rPr lang="en-US" sz="1200" dirty="0">
                <a:solidFill>
                  <a:srgbClr val="0000FF"/>
                </a:solidFill>
                <a:latin typeface="Consolas" pitchFamily="49" charset="0"/>
              </a:rPr>
              <a:t>			</a:t>
            </a:r>
            <a:r>
              <a:rPr lang="en-US" sz="1200" dirty="0" err="1">
                <a:solidFill>
                  <a:srgbClr val="010001"/>
                </a:solidFill>
                <a:latin typeface="Consolas" pitchFamily="49" charset="0"/>
              </a:rPr>
              <a:t>cp.OutputAssembly</a:t>
            </a:r>
            <a:r>
              <a:rPr lang="en-US" sz="1200" dirty="0">
                <a:solidFill>
                  <a:srgbClr val="010001"/>
                </a:solidFill>
                <a:latin typeface="Consolas" pitchFamily="49" charset="0"/>
              </a:rPr>
              <a:t> = </a:t>
            </a:r>
            <a:r>
              <a:rPr lang="en-US" sz="1200" dirty="0">
                <a:solidFill>
                  <a:srgbClr val="A31515"/>
                </a:solidFill>
                <a:latin typeface="Consolas" pitchFamily="49" charset="0"/>
              </a:rPr>
              <a:t>@"c:\temp\Hello.Exe";</a:t>
            </a:r>
          </a:p>
          <a:p>
            <a:pPr defTabSz="360000"/>
            <a:endParaRPr lang="en-US" sz="1200" dirty="0">
              <a:solidFill>
                <a:srgbClr val="A31515"/>
              </a:solidFill>
              <a:latin typeface="Consolas" pitchFamily="49" charset="0"/>
            </a:endParaRPr>
          </a:p>
          <a:p>
            <a:pPr defTabSz="360000"/>
            <a:r>
              <a:rPr lang="en-US" sz="1200" dirty="0">
                <a:solidFill>
                  <a:srgbClr val="A31515"/>
                </a:solidFill>
                <a:latin typeface="Consolas" pitchFamily="49" charset="0"/>
              </a:rPr>
              <a:t>			</a:t>
            </a:r>
            <a:r>
              <a:rPr lang="en-US" sz="1200" dirty="0">
                <a:solidFill>
                  <a:srgbClr val="008000"/>
                </a:solidFill>
                <a:latin typeface="Consolas" pitchFamily="49" charset="0"/>
              </a:rPr>
              <a:t>// compile!</a:t>
            </a:r>
          </a:p>
          <a:p>
            <a:pPr defTabSz="360000"/>
            <a:r>
              <a:rPr lang="en-US" sz="1200" dirty="0">
                <a:solidFill>
                  <a:srgbClr val="008000"/>
                </a:solidFill>
                <a:latin typeface="Consolas" pitchFamily="49" charset="0"/>
              </a:rPr>
              <a:t>			</a:t>
            </a:r>
            <a:r>
              <a:rPr lang="en-US" sz="1200" b="1" dirty="0" err="1">
                <a:solidFill>
                  <a:srgbClr val="0000FF"/>
                </a:solidFill>
                <a:latin typeface="Consolas" pitchFamily="49" charset="0"/>
              </a:rPr>
              <a:t>CompilerResults</a:t>
            </a:r>
            <a:r>
              <a:rPr lang="en-US" sz="1200" b="1" dirty="0">
                <a:solidFill>
                  <a:srgbClr val="0000FF"/>
                </a:solidFill>
                <a:latin typeface="Consolas" pitchFamily="49" charset="0"/>
              </a:rPr>
              <a:t> </a:t>
            </a:r>
            <a:r>
              <a:rPr lang="en-US" sz="1200" b="1" dirty="0">
                <a:solidFill>
                  <a:srgbClr val="010001"/>
                </a:solidFill>
                <a:latin typeface="Consolas" pitchFamily="49" charset="0"/>
              </a:rPr>
              <a:t>result = </a:t>
            </a:r>
            <a:r>
              <a:rPr lang="en-US" sz="1200" b="1" dirty="0" err="1">
                <a:solidFill>
                  <a:srgbClr val="010001"/>
                </a:solidFill>
                <a:latin typeface="Consolas" pitchFamily="49" charset="0"/>
              </a:rPr>
              <a:t>csc.CompileAssemblyFromDom</a:t>
            </a:r>
            <a:r>
              <a:rPr lang="en-US" sz="1200" b="1" dirty="0">
                <a:solidFill>
                  <a:srgbClr val="010001"/>
                </a:solidFill>
                <a:latin typeface="Consolas" pitchFamily="49" charset="0"/>
              </a:rPr>
              <a:t>(cp, </a:t>
            </a:r>
            <a:r>
              <a:rPr lang="en-US" sz="1200" b="1" dirty="0" err="1">
                <a:solidFill>
                  <a:srgbClr val="010001"/>
                </a:solidFill>
                <a:latin typeface="Consolas" pitchFamily="49" charset="0"/>
              </a:rPr>
              <a:t>ccu</a:t>
            </a:r>
            <a:r>
              <a:rPr lang="en-US" sz="1200" b="1" dirty="0">
                <a:solidFill>
                  <a:srgbClr val="010001"/>
                </a:solidFill>
                <a:latin typeface="Consolas" pitchFamily="49" charset="0"/>
              </a:rPr>
              <a:t>);</a:t>
            </a:r>
          </a:p>
          <a:p>
            <a:pPr defTabSz="360000"/>
            <a:r>
              <a:rPr lang="en-US" sz="1200" dirty="0">
                <a:solidFill>
                  <a:srgbClr val="010001"/>
                </a:solidFill>
                <a:latin typeface="Consolas" pitchFamily="49" charset="0"/>
              </a:rPr>
              <a:t>			</a:t>
            </a:r>
            <a:r>
              <a:rPr lang="en-US" sz="1200" dirty="0">
                <a:solidFill>
                  <a:srgbClr val="0000FF"/>
                </a:solidFill>
                <a:latin typeface="Consolas" pitchFamily="49" charset="0"/>
              </a:rPr>
              <a:t>if(</a:t>
            </a:r>
            <a:r>
              <a:rPr lang="en-US" sz="1200" dirty="0" err="1">
                <a:solidFill>
                  <a:srgbClr val="010001"/>
                </a:solidFill>
                <a:latin typeface="Consolas" pitchFamily="49" charset="0"/>
              </a:rPr>
              <a:t>result.Errors.Count</a:t>
            </a:r>
            <a:r>
              <a:rPr lang="en-US" sz="1200" dirty="0">
                <a:solidFill>
                  <a:srgbClr val="010001"/>
                </a:solidFill>
                <a:latin typeface="Consolas" pitchFamily="49" charset="0"/>
              </a:rPr>
              <a:t> &gt; 0) {</a:t>
            </a:r>
          </a:p>
          <a:p>
            <a:pPr defTabSz="360000"/>
            <a:r>
              <a:rPr lang="en-US" sz="1200" dirty="0">
                <a:solidFill>
                  <a:srgbClr val="010001"/>
                </a:solidFill>
                <a:latin typeface="Consolas" pitchFamily="49" charset="0"/>
              </a:rPr>
              <a:t>				</a:t>
            </a:r>
            <a:r>
              <a:rPr lang="en-US" sz="1200" b="1" dirty="0" err="1">
                <a:solidFill>
                  <a:srgbClr val="0000FF"/>
                </a:solidFill>
                <a:latin typeface="Consolas" pitchFamily="49" charset="0"/>
              </a:rPr>
              <a:t>Console.</a:t>
            </a:r>
            <a:r>
              <a:rPr lang="en-US" sz="1200" b="1" dirty="0" err="1">
                <a:solidFill>
                  <a:srgbClr val="010001"/>
                </a:solidFill>
                <a:latin typeface="Consolas" pitchFamily="49" charset="0"/>
              </a:rPr>
              <a:t>WriteLine</a:t>
            </a:r>
            <a:r>
              <a:rPr lang="en-US" sz="1200" b="1" dirty="0">
                <a:solidFill>
                  <a:srgbClr val="010001"/>
                </a:solidFill>
                <a:latin typeface="Consolas" pitchFamily="49" charset="0"/>
              </a:rPr>
              <a:t>(</a:t>
            </a:r>
            <a:r>
              <a:rPr lang="en-US" sz="1200" b="1" dirty="0">
                <a:solidFill>
                  <a:srgbClr val="A31515"/>
                </a:solidFill>
                <a:latin typeface="Consolas" pitchFamily="49" charset="0"/>
              </a:rPr>
              <a:t>"Errors in compilation");</a:t>
            </a:r>
          </a:p>
          <a:p>
            <a:pPr defTabSz="360000"/>
            <a:r>
              <a:rPr lang="en-US" sz="1200" dirty="0">
                <a:solidFill>
                  <a:srgbClr val="A31515"/>
                </a:solidFill>
                <a:latin typeface="Consolas" pitchFamily="49" charset="0"/>
              </a:rPr>
              <a:t>				</a:t>
            </a:r>
            <a:r>
              <a:rPr lang="en-US" sz="1200" dirty="0" err="1">
                <a:solidFill>
                  <a:srgbClr val="0000FF"/>
                </a:solidFill>
                <a:latin typeface="Consolas" pitchFamily="49" charset="0"/>
              </a:rPr>
              <a:t>foreach</a:t>
            </a:r>
            <a:r>
              <a:rPr lang="en-US" sz="1200" dirty="0">
                <a:solidFill>
                  <a:srgbClr val="0000FF"/>
                </a:solidFill>
                <a:latin typeface="Consolas" pitchFamily="49" charset="0"/>
              </a:rPr>
              <a:t>(</a:t>
            </a:r>
            <a:r>
              <a:rPr lang="en-US" sz="1200" b="1" dirty="0" err="1">
                <a:solidFill>
                  <a:srgbClr val="0000FF"/>
                </a:solidFill>
                <a:latin typeface="Consolas" pitchFamily="49" charset="0"/>
              </a:rPr>
              <a:t>CompilerError</a:t>
            </a:r>
            <a:r>
              <a:rPr lang="en-US" sz="1200" b="1" dirty="0">
                <a:solidFill>
                  <a:srgbClr val="0000FF"/>
                </a:solidFill>
                <a:latin typeface="Consolas" pitchFamily="49" charset="0"/>
              </a:rPr>
              <a:t> </a:t>
            </a:r>
            <a:r>
              <a:rPr lang="en-US" sz="1200" b="1" dirty="0">
                <a:solidFill>
                  <a:srgbClr val="010001"/>
                </a:solidFill>
                <a:latin typeface="Consolas" pitchFamily="49" charset="0"/>
              </a:rPr>
              <a:t>err </a:t>
            </a:r>
            <a:r>
              <a:rPr lang="en-US" sz="1200" b="1" dirty="0">
                <a:solidFill>
                  <a:srgbClr val="0000FF"/>
                </a:solidFill>
                <a:latin typeface="Consolas" pitchFamily="49" charset="0"/>
              </a:rPr>
              <a:t>in </a:t>
            </a:r>
            <a:r>
              <a:rPr lang="en-US" sz="1200" b="1" dirty="0" err="1">
                <a:solidFill>
                  <a:srgbClr val="010001"/>
                </a:solidFill>
                <a:latin typeface="Consolas" pitchFamily="49" charset="0"/>
              </a:rPr>
              <a:t>result.Errors</a:t>
            </a:r>
            <a:r>
              <a:rPr lang="en-US" sz="1200" b="1" dirty="0">
                <a:solidFill>
                  <a:srgbClr val="010001"/>
                </a:solidFill>
                <a:latin typeface="Consolas" pitchFamily="49" charset="0"/>
              </a:rPr>
              <a:t>)</a:t>
            </a:r>
          </a:p>
          <a:p>
            <a:pPr defTabSz="360000"/>
            <a:r>
              <a:rPr lang="en-US" sz="1200" dirty="0">
                <a:solidFill>
                  <a:srgbClr val="010001"/>
                </a:solidFill>
                <a:latin typeface="Consolas" pitchFamily="49" charset="0"/>
              </a:rPr>
              <a:t>					</a:t>
            </a:r>
            <a:r>
              <a:rPr lang="en-US" sz="1200" b="1" dirty="0" err="1">
                <a:solidFill>
                  <a:srgbClr val="0000FF"/>
                </a:solidFill>
                <a:latin typeface="Consolas" pitchFamily="49" charset="0"/>
              </a:rPr>
              <a:t>Console.</a:t>
            </a:r>
            <a:r>
              <a:rPr lang="en-US" sz="1200" b="1" dirty="0" err="1">
                <a:solidFill>
                  <a:srgbClr val="010001"/>
                </a:solidFill>
                <a:latin typeface="Consolas" pitchFamily="49" charset="0"/>
              </a:rPr>
              <a:t>WriteLine</a:t>
            </a:r>
            <a:r>
              <a:rPr lang="en-US" sz="1200" b="1" dirty="0">
                <a:solidFill>
                  <a:srgbClr val="010001"/>
                </a:solidFill>
                <a:latin typeface="Consolas" pitchFamily="49" charset="0"/>
              </a:rPr>
              <a:t>(err);</a:t>
            </a:r>
          </a:p>
          <a:p>
            <a:pPr defTabSz="360000"/>
            <a:r>
              <a:rPr lang="en-US" sz="1200" dirty="0">
                <a:solidFill>
                  <a:srgbClr val="010001"/>
                </a:solidFill>
                <a:latin typeface="Consolas" pitchFamily="49" charset="0"/>
              </a:rPr>
              <a:t>			}</a:t>
            </a:r>
          </a:p>
          <a:p>
            <a:pPr defTabSz="360000"/>
            <a:r>
              <a:rPr lang="en-US" sz="1200" dirty="0">
                <a:solidFill>
                  <a:srgbClr val="010001"/>
                </a:solidFill>
                <a:latin typeface="Consolas" pitchFamily="49" charset="0"/>
              </a:rPr>
              <a:t>			</a:t>
            </a:r>
            <a:r>
              <a:rPr lang="en-US" sz="1200" dirty="0">
                <a:solidFill>
                  <a:srgbClr val="0000FF"/>
                </a:solidFill>
                <a:latin typeface="Consolas" pitchFamily="49" charset="0"/>
              </a:rPr>
              <a:t>else</a:t>
            </a:r>
          </a:p>
          <a:p>
            <a:pPr defTabSz="360000"/>
            <a:r>
              <a:rPr lang="en-US" sz="1200" dirty="0">
                <a:solidFill>
                  <a:srgbClr val="0000FF"/>
                </a:solidFill>
                <a:latin typeface="Consolas" pitchFamily="49" charset="0"/>
              </a:rPr>
              <a:t>				</a:t>
            </a:r>
            <a:r>
              <a:rPr lang="en-US" sz="1200" b="1" dirty="0" err="1">
                <a:solidFill>
                  <a:srgbClr val="0000FF"/>
                </a:solidFill>
                <a:latin typeface="Consolas" pitchFamily="49" charset="0"/>
              </a:rPr>
              <a:t>Console.</a:t>
            </a:r>
            <a:r>
              <a:rPr lang="en-US" sz="1200" b="1" dirty="0" err="1">
                <a:solidFill>
                  <a:srgbClr val="010001"/>
                </a:solidFill>
                <a:latin typeface="Consolas" pitchFamily="49" charset="0"/>
              </a:rPr>
              <a:t>WriteLine</a:t>
            </a:r>
            <a:r>
              <a:rPr lang="en-US" sz="1200" b="1" dirty="0">
                <a:solidFill>
                  <a:srgbClr val="010001"/>
                </a:solidFill>
                <a:latin typeface="Consolas" pitchFamily="49" charset="0"/>
              </a:rPr>
              <a:t>(</a:t>
            </a:r>
            <a:r>
              <a:rPr lang="en-US" sz="1200" b="1" dirty="0">
                <a:solidFill>
                  <a:srgbClr val="A31515"/>
                </a:solidFill>
                <a:latin typeface="Consolas" pitchFamily="49" charset="0"/>
              </a:rPr>
              <a:t>"Success.");</a:t>
            </a:r>
          </a:p>
          <a:p>
            <a:pPr defTabSz="360000"/>
            <a:r>
              <a:rPr lang="en-US" sz="1200" dirty="0">
                <a:solidFill>
                  <a:srgbClr val="A31515"/>
                </a:solidFill>
                <a:latin typeface="Consolas" pitchFamily="49" charset="0"/>
              </a:rPr>
              <a:t>		}</a:t>
            </a:r>
          </a:p>
          <a:p>
            <a:pPr defTabSz="360000"/>
            <a:r>
              <a:rPr lang="en-US" sz="1200" dirty="0">
                <a:solidFill>
                  <a:srgbClr val="A31515"/>
                </a:solidFill>
                <a:latin typeface="Consolas" pitchFamily="49" charset="0"/>
              </a:rPr>
              <a:t>	}</a:t>
            </a:r>
          </a:p>
          <a:p>
            <a:pPr defTabSz="360000"/>
            <a:r>
              <a:rPr lang="en-US" sz="1200" dirty="0">
                <a:solidFill>
                  <a:srgbClr val="A31515"/>
                </a:solidFill>
                <a:latin typeface="Consolas" pitchFamily="49" charset="0"/>
              </a:rPr>
              <a:t>}</a:t>
            </a:r>
          </a:p>
        </p:txBody>
      </p:sp>
      <p:sp>
        <p:nvSpPr>
          <p:cNvPr id="5" name="Slide Number Placeholder 4"/>
          <p:cNvSpPr>
            <a:spLocks noGrp="1"/>
          </p:cNvSpPr>
          <p:nvPr>
            <p:ph type="sldNum" sz="quarter" idx="11"/>
          </p:nvPr>
        </p:nvSpPr>
        <p:spPr/>
        <p:txBody>
          <a:bodyPr/>
          <a:lstStyle/>
          <a:p>
            <a:fld id="{8D5EC362-8DE0-4138-8AD2-9C18772BB671}" type="slidenum">
              <a:rPr lang="he-IL" smtClean="0"/>
              <a:pPr/>
              <a:t>46</a:t>
            </a:fld>
            <a:endParaRPr lang="he-IL"/>
          </a:p>
        </p:txBody>
      </p:sp>
      <p:sp>
        <p:nvSpPr>
          <p:cNvPr id="6" name="Footer Placeholder 5"/>
          <p:cNvSpPr>
            <a:spLocks noGrp="1"/>
          </p:cNvSpPr>
          <p:nvPr>
            <p:ph type="ftr" sz="quarter" idx="12"/>
          </p:nvPr>
        </p:nvSpPr>
        <p:spPr/>
        <p:txBody>
          <a:bodyPr/>
          <a:lstStyle/>
          <a:p>
            <a:r>
              <a:rPr lang="en-US"/>
              <a:t>(C)2008 Pavel Yosifovich</a:t>
            </a:r>
            <a:endParaRPr lang="he-IL" dirty="0"/>
          </a:p>
        </p:txBody>
      </p:sp>
    </p:spTree>
    <p:extLst>
      <p:ext uri="{BB962C8B-B14F-4D97-AF65-F5344CB8AC3E}">
        <p14:creationId xmlns:p14="http://schemas.microsoft.com/office/powerpoint/2010/main" val="297194053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t>
            </a:r>
            <a:r>
              <a:rPr lang="en-US" dirty="0" err="1"/>
              <a:t>CodeDOM</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a:t>Can generate actual source code</a:t>
            </a:r>
          </a:p>
          <a:p>
            <a:pPr lvl="1"/>
            <a:r>
              <a:rPr lang="en-US" sz="2800" b="1" dirty="0" err="1">
                <a:solidFill>
                  <a:srgbClr val="7030A0"/>
                </a:solidFill>
                <a:latin typeface="Consolas" pitchFamily="49" charset="0"/>
              </a:rPr>
              <a:t>CodeDomProvider.GenerateCodeFromCompileUnit</a:t>
            </a:r>
            <a:endParaRPr lang="en-US" sz="2800" b="1" dirty="0">
              <a:solidFill>
                <a:srgbClr val="7030A0"/>
              </a:solidFill>
              <a:latin typeface="Consolas" pitchFamily="49" charset="0"/>
            </a:endParaRPr>
          </a:p>
          <a:p>
            <a:r>
              <a:rPr lang="en-US" sz="3200" dirty="0" err="1"/>
              <a:t>CodeDOM</a:t>
            </a:r>
            <a:r>
              <a:rPr lang="en-US" sz="3200" dirty="0"/>
              <a:t> supports comments and actual code text if necessary</a:t>
            </a:r>
          </a:p>
          <a:p>
            <a:r>
              <a:rPr lang="en-US" sz="3200" dirty="0"/>
              <a:t>Supports code regions</a:t>
            </a:r>
          </a:p>
          <a:p>
            <a:r>
              <a:rPr lang="en-US" sz="3200" dirty="0"/>
              <a:t>Can associate a “line number” with a </a:t>
            </a:r>
            <a:r>
              <a:rPr lang="en-US" sz="3200" dirty="0" err="1"/>
              <a:t>CodeDOM</a:t>
            </a:r>
            <a:r>
              <a:rPr lang="en-US" sz="3200" dirty="0"/>
              <a:t> element</a:t>
            </a:r>
          </a:p>
          <a:p>
            <a:pPr lvl="1"/>
            <a:r>
              <a:rPr lang="en-US" sz="2800" dirty="0"/>
              <a:t>Useful if compiling a custom scripting language and need to notify location of errors</a:t>
            </a:r>
          </a:p>
          <a:p>
            <a:r>
              <a:rPr lang="en-US" sz="3200" dirty="0" err="1"/>
              <a:t>CodeDOM</a:t>
            </a:r>
            <a:r>
              <a:rPr lang="en-US" sz="3200" dirty="0"/>
              <a:t> peculiarities</a:t>
            </a:r>
          </a:p>
          <a:p>
            <a:pPr lvl="1"/>
            <a:r>
              <a:rPr lang="en-US" sz="2800" dirty="0"/>
              <a:t>No way to specify unary operators</a:t>
            </a:r>
          </a:p>
          <a:p>
            <a:pPr lvl="1"/>
            <a:r>
              <a:rPr lang="en-US" sz="2800" dirty="0"/>
              <a:t>Must simulate using binary operators or conditionals</a:t>
            </a:r>
          </a:p>
        </p:txBody>
      </p:sp>
      <p:sp>
        <p:nvSpPr>
          <p:cNvPr id="4" name="Slide Number Placeholder 3"/>
          <p:cNvSpPr>
            <a:spLocks noGrp="1"/>
          </p:cNvSpPr>
          <p:nvPr>
            <p:ph type="sldNum" sz="quarter" idx="11"/>
          </p:nvPr>
        </p:nvSpPr>
        <p:spPr/>
        <p:txBody>
          <a:bodyPr/>
          <a:lstStyle/>
          <a:p>
            <a:fld id="{8D5EC362-8DE0-4138-8AD2-9C18772BB671}" type="slidenum">
              <a:rPr lang="he-IL" smtClean="0"/>
              <a:pPr/>
              <a:t>47</a:t>
            </a:fld>
            <a:endParaRPr lang="he-IL"/>
          </a:p>
        </p:txBody>
      </p:sp>
      <p:sp>
        <p:nvSpPr>
          <p:cNvPr id="5" name="Footer Placeholder 4"/>
          <p:cNvSpPr>
            <a:spLocks noGrp="1"/>
          </p:cNvSpPr>
          <p:nvPr>
            <p:ph type="ftr" sz="quarter" idx="12"/>
          </p:nvPr>
        </p:nvSpPr>
        <p:spPr/>
        <p:txBody>
          <a:bodyPr/>
          <a:lstStyle/>
          <a:p>
            <a:r>
              <a:rPr lang="en-US"/>
              <a:t>(C)2008 Pavel Yosifovich</a:t>
            </a:r>
            <a:endParaRPr lang="he-IL" dirty="0"/>
          </a:p>
        </p:txBody>
      </p:sp>
    </p:spTree>
    <p:extLst>
      <p:ext uri="{BB962C8B-B14F-4D97-AF65-F5344CB8AC3E}">
        <p14:creationId xmlns:p14="http://schemas.microsoft.com/office/powerpoint/2010/main" val="323495184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MEF</a:t>
            </a:r>
          </a:p>
        </p:txBody>
      </p:sp>
      <p:sp>
        <p:nvSpPr>
          <p:cNvPr id="3" name="Content Placeholder 2"/>
          <p:cNvSpPr>
            <a:spLocks noGrp="1"/>
          </p:cNvSpPr>
          <p:nvPr>
            <p:ph idx="1"/>
          </p:nvPr>
        </p:nvSpPr>
        <p:spPr/>
        <p:txBody>
          <a:bodyPr/>
          <a:lstStyle/>
          <a:p>
            <a:r>
              <a:rPr lang="en-US" dirty="0"/>
              <a:t>Managed Extensibility Framework</a:t>
            </a:r>
          </a:p>
          <a:p>
            <a:r>
              <a:rPr lang="en-US" dirty="0"/>
              <a:t>Allows applications to be dynamically composed as opposed to statically compiled</a:t>
            </a:r>
          </a:p>
          <a:p>
            <a:pPr lvl="1"/>
            <a:r>
              <a:rPr lang="en-US" dirty="0"/>
              <a:t>Provides dependency injection</a:t>
            </a:r>
          </a:p>
          <a:p>
            <a:r>
              <a:rPr lang="en-US" dirty="0"/>
              <a:t>Part of the.NET 4</a:t>
            </a:r>
          </a:p>
          <a:p>
            <a:r>
              <a:rPr lang="en-US" dirty="0"/>
              <a:t>Can be used as a simple Inversion of Control (</a:t>
            </a:r>
            <a:r>
              <a:rPr lang="en-US" dirty="0" err="1"/>
              <a:t>IoC</a:t>
            </a:r>
            <a:r>
              <a:rPr lang="en-US" dirty="0"/>
              <a:t>) Container</a:t>
            </a:r>
          </a:p>
          <a:p>
            <a:endParaRPr lang="en-US" dirty="0"/>
          </a:p>
        </p:txBody>
      </p:sp>
      <p:sp>
        <p:nvSpPr>
          <p:cNvPr id="6" name="Footer Placeholder 5"/>
          <p:cNvSpPr>
            <a:spLocks noGrp="1"/>
          </p:cNvSpPr>
          <p:nvPr>
            <p:ph type="ftr" sz="quarter" idx="11"/>
          </p:nvPr>
        </p:nvSpPr>
        <p:spPr/>
        <p:txBody>
          <a:bodyPr/>
          <a:lstStyle/>
          <a:p>
            <a:r>
              <a:rPr lang="en-US"/>
              <a:t>©2011 by Pavel Yosifovich</a:t>
            </a:r>
          </a:p>
        </p:txBody>
      </p:sp>
      <p:sp>
        <p:nvSpPr>
          <p:cNvPr id="7" name="Slide Number Placeholder 6"/>
          <p:cNvSpPr>
            <a:spLocks noGrp="1"/>
          </p:cNvSpPr>
          <p:nvPr>
            <p:ph type="sldNum" sz="quarter" idx="12"/>
          </p:nvPr>
        </p:nvSpPr>
        <p:spPr/>
        <p:txBody>
          <a:bodyPr/>
          <a:lstStyle/>
          <a:p>
            <a:fld id="{8B37D5FE-740C-46F5-801A-FA5477D9711F}" type="slidenum">
              <a:rPr lang="en-US" smtClean="0"/>
              <a:pPr/>
              <a:t>48</a:t>
            </a:fld>
            <a:endParaRPr lang="en-US"/>
          </a:p>
        </p:txBody>
      </p:sp>
    </p:spTree>
    <p:extLst>
      <p:ext uri="{BB962C8B-B14F-4D97-AF65-F5344CB8AC3E}">
        <p14:creationId xmlns:p14="http://schemas.microsoft.com/office/powerpoint/2010/main" val="212549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MEF Basics</a:t>
            </a:r>
          </a:p>
        </p:txBody>
      </p:sp>
      <p:sp>
        <p:nvSpPr>
          <p:cNvPr id="3" name="Content Placeholder 2"/>
          <p:cNvSpPr>
            <a:spLocks noGrp="1"/>
          </p:cNvSpPr>
          <p:nvPr>
            <p:ph idx="1"/>
          </p:nvPr>
        </p:nvSpPr>
        <p:spPr/>
        <p:txBody>
          <a:bodyPr>
            <a:normAutofit fontScale="92500"/>
          </a:bodyPr>
          <a:lstStyle/>
          <a:p>
            <a:r>
              <a:rPr lang="en-US" dirty="0"/>
              <a:t>Part</a:t>
            </a:r>
          </a:p>
          <a:p>
            <a:pPr lvl="1"/>
            <a:r>
              <a:rPr lang="en-US" dirty="0"/>
              <a:t>A class that may expose some capability and may require some functionality</a:t>
            </a:r>
          </a:p>
          <a:p>
            <a:r>
              <a:rPr lang="en-US" dirty="0"/>
              <a:t>Parts indicate which functionality they export</a:t>
            </a:r>
          </a:p>
          <a:p>
            <a:r>
              <a:rPr lang="en-US" dirty="0"/>
              <a:t>Parts indicate what functionality they require</a:t>
            </a:r>
          </a:p>
          <a:p>
            <a:r>
              <a:rPr lang="en-US" dirty="0"/>
              <a:t>A Composition Container is responsible for “making parts happy”</a:t>
            </a:r>
          </a:p>
          <a:p>
            <a:pPr lvl="1"/>
            <a:r>
              <a:rPr lang="en-US" dirty="0"/>
              <a:t>Uses a catalog to do its match making</a:t>
            </a:r>
          </a:p>
          <a:p>
            <a:pPr lvl="1"/>
            <a:endParaRPr lang="en-US" dirty="0"/>
          </a:p>
        </p:txBody>
      </p:sp>
      <p:sp>
        <p:nvSpPr>
          <p:cNvPr id="6" name="Footer Placeholder 5"/>
          <p:cNvSpPr>
            <a:spLocks noGrp="1"/>
          </p:cNvSpPr>
          <p:nvPr>
            <p:ph type="ftr" sz="quarter" idx="11"/>
          </p:nvPr>
        </p:nvSpPr>
        <p:spPr/>
        <p:txBody>
          <a:bodyPr/>
          <a:lstStyle/>
          <a:p>
            <a:r>
              <a:rPr lang="en-US"/>
              <a:t>©2011 by Pavel Yosifovich</a:t>
            </a:r>
          </a:p>
        </p:txBody>
      </p:sp>
      <p:sp>
        <p:nvSpPr>
          <p:cNvPr id="7" name="Slide Number Placeholder 6"/>
          <p:cNvSpPr>
            <a:spLocks noGrp="1"/>
          </p:cNvSpPr>
          <p:nvPr>
            <p:ph type="sldNum" sz="quarter" idx="12"/>
          </p:nvPr>
        </p:nvSpPr>
        <p:spPr/>
        <p:txBody>
          <a:bodyPr/>
          <a:lstStyle/>
          <a:p>
            <a:fld id="{8B37D5FE-740C-46F5-801A-FA5477D9711F}" type="slidenum">
              <a:rPr lang="en-US" smtClean="0"/>
              <a:pPr/>
              <a:t>49</a:t>
            </a:fld>
            <a:endParaRPr lang="en-US"/>
          </a:p>
        </p:txBody>
      </p:sp>
    </p:spTree>
    <p:extLst>
      <p:ext uri="{BB962C8B-B14F-4D97-AF65-F5344CB8AC3E}">
        <p14:creationId xmlns:p14="http://schemas.microsoft.com/office/powerpoint/2010/main" val="277247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Delivery</a:t>
            </a:r>
          </a:p>
        </p:txBody>
      </p:sp>
      <p:sp>
        <p:nvSpPr>
          <p:cNvPr id="3" name="Content Placeholder 2"/>
          <p:cNvSpPr>
            <a:spLocks noGrp="1"/>
          </p:cNvSpPr>
          <p:nvPr>
            <p:ph idx="1"/>
          </p:nvPr>
        </p:nvSpPr>
        <p:spPr/>
        <p:txBody>
          <a:bodyPr/>
          <a:lstStyle/>
          <a:p>
            <a:r>
              <a:rPr lang="en-US" dirty="0"/>
              <a:t>Lectures</a:t>
            </a:r>
          </a:p>
          <a:p>
            <a:r>
              <a:rPr lang="en-US" dirty="0"/>
              <a:t>Labs</a:t>
            </a:r>
          </a:p>
          <a:p>
            <a:endParaRPr lang="en-US" dirty="0"/>
          </a:p>
          <a:p>
            <a:r>
              <a:rPr lang="en-US" dirty="0"/>
              <a:t>Some slides contain icons</a:t>
            </a:r>
          </a:p>
          <a:p>
            <a:pPr lvl="1"/>
            <a:r>
              <a:rPr lang="en-US" sz="3200" dirty="0"/>
              <a:t>Extra information, might not be presented directly</a:t>
            </a:r>
          </a:p>
          <a:p>
            <a:pPr lvl="1"/>
            <a:r>
              <a:rPr lang="en-US" sz="3200" dirty="0"/>
              <a:t>Potential gotcha, important point</a:t>
            </a:r>
          </a:p>
          <a:p>
            <a:pPr lvl="1"/>
            <a:r>
              <a:rPr lang="en-US" sz="3200" dirty="0"/>
              <a:t>Good design/implementation point</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5</a:t>
            </a:fld>
            <a:endParaRPr lang="he-IL"/>
          </a:p>
        </p:txBody>
      </p:sp>
      <p:pic>
        <p:nvPicPr>
          <p:cNvPr id="6" name="Picture 5" descr="information2.png"/>
          <p:cNvPicPr>
            <a:picLocks noChangeAspect="1"/>
          </p:cNvPicPr>
          <p:nvPr/>
        </p:nvPicPr>
        <p:blipFill>
          <a:blip r:embed="rId3" cstate="print"/>
          <a:stretch>
            <a:fillRect/>
          </a:stretch>
        </p:blipFill>
        <p:spPr>
          <a:xfrm>
            <a:off x="115087" y="3819178"/>
            <a:ext cx="609954" cy="609954"/>
          </a:xfrm>
          <a:prstGeom prst="rect">
            <a:avLst/>
          </a:prstGeom>
        </p:spPr>
      </p:pic>
      <p:pic>
        <p:nvPicPr>
          <p:cNvPr id="7" name="Picture 2" descr="C:\Users\Pavel\Pictures\Icons\48x48\shadow\warning.png"/>
          <p:cNvPicPr>
            <a:picLocks noChangeAspect="1" noChangeArrowheads="1"/>
          </p:cNvPicPr>
          <p:nvPr/>
        </p:nvPicPr>
        <p:blipFill>
          <a:blip r:embed="rId4" cstate="print"/>
          <a:srcRect/>
          <a:stretch>
            <a:fillRect/>
          </a:stretch>
        </p:blipFill>
        <p:spPr bwMode="auto">
          <a:xfrm>
            <a:off x="115087" y="4827667"/>
            <a:ext cx="617537" cy="617537"/>
          </a:xfrm>
          <a:prstGeom prst="rect">
            <a:avLst/>
          </a:prstGeom>
          <a:noFill/>
        </p:spPr>
      </p:pic>
      <p:pic>
        <p:nvPicPr>
          <p:cNvPr id="3074" name="Picture 2" descr="C:\Users\Pavel\Pictures\Icons\48x48\shadow\check2.png"/>
          <p:cNvPicPr>
            <a:picLocks noChangeAspect="1" noChangeArrowheads="1"/>
          </p:cNvPicPr>
          <p:nvPr/>
        </p:nvPicPr>
        <p:blipFill>
          <a:blip r:embed="rId5" cstate="print"/>
          <a:srcRect/>
          <a:stretch>
            <a:fillRect/>
          </a:stretch>
        </p:blipFill>
        <p:spPr bwMode="auto">
          <a:xfrm>
            <a:off x="121239" y="5445224"/>
            <a:ext cx="617537" cy="617537"/>
          </a:xfrm>
          <a:prstGeom prst="rect">
            <a:avLst/>
          </a:prstGeom>
          <a:noFill/>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Parts Examples</a:t>
            </a:r>
          </a:p>
        </p:txBody>
      </p:sp>
      <p:sp>
        <p:nvSpPr>
          <p:cNvPr id="4" name="Content Placeholder 3"/>
          <p:cNvSpPr>
            <a:spLocks noGrp="1"/>
          </p:cNvSpPr>
          <p:nvPr>
            <p:ph idx="1"/>
          </p:nvPr>
        </p:nvSpPr>
        <p:spPr/>
        <p:txBody>
          <a:bodyPr/>
          <a:lstStyle/>
          <a:p>
            <a:endParaRPr lang="en-US"/>
          </a:p>
        </p:txBody>
      </p:sp>
      <p:sp>
        <p:nvSpPr>
          <p:cNvPr id="2" name="Footer Placeholder 1"/>
          <p:cNvSpPr>
            <a:spLocks noGrp="1"/>
          </p:cNvSpPr>
          <p:nvPr>
            <p:ph type="ftr" sz="quarter" idx="11"/>
          </p:nvPr>
        </p:nvSpPr>
        <p:spPr/>
        <p:txBody>
          <a:bodyPr/>
          <a:lstStyle/>
          <a:p>
            <a:r>
              <a:rPr lang="en-US"/>
              <a:t>©2011 by Pavel Yosifovich</a:t>
            </a:r>
          </a:p>
        </p:txBody>
      </p:sp>
      <p:sp>
        <p:nvSpPr>
          <p:cNvPr id="9" name="Slide Number Placeholder 8"/>
          <p:cNvSpPr>
            <a:spLocks noGrp="1"/>
          </p:cNvSpPr>
          <p:nvPr>
            <p:ph type="sldNum" sz="quarter" idx="12"/>
          </p:nvPr>
        </p:nvSpPr>
        <p:spPr/>
        <p:txBody>
          <a:bodyPr/>
          <a:lstStyle/>
          <a:p>
            <a:fld id="{8B37D5FE-740C-46F5-801A-FA5477D9711F}" type="slidenum">
              <a:rPr lang="en-US" smtClean="0"/>
              <a:pPr/>
              <a:t>50</a:t>
            </a:fld>
            <a:endParaRPr lang="en-US"/>
          </a:p>
        </p:txBody>
      </p:sp>
      <p:sp>
        <p:nvSpPr>
          <p:cNvPr id="6" name="Rounded Rectangle 5"/>
          <p:cNvSpPr/>
          <p:nvPr/>
        </p:nvSpPr>
        <p:spPr bwMode="auto">
          <a:xfrm>
            <a:off x="228600" y="1600200"/>
            <a:ext cx="3886200" cy="1788259"/>
          </a:xfrm>
          <a:prstGeom prst="roundRect">
            <a:avLst>
              <a:gd name="adj" fmla="val 3808"/>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spAutoFit/>
          </a:bodyPr>
          <a:lstStyle/>
          <a:p>
            <a:r>
              <a:rPr lang="en-US" sz="1200" dirty="0">
                <a:solidFill>
                  <a:srgbClr val="0000FF"/>
                </a:solidFill>
                <a:latin typeface="Consolas"/>
              </a:rPr>
              <a:t>public</a:t>
            </a:r>
            <a:r>
              <a:rPr lang="en-US" sz="1200" dirty="0">
                <a:solidFill>
                  <a:srgbClr val="000000"/>
                </a:solidFill>
                <a:latin typeface="Consolas"/>
              </a:rPr>
              <a:t> </a:t>
            </a:r>
            <a:r>
              <a:rPr lang="en-US" sz="1200" dirty="0">
                <a:solidFill>
                  <a:srgbClr val="0000FF"/>
                </a:solidFill>
                <a:latin typeface="Consolas"/>
              </a:rPr>
              <a:t>interface</a:t>
            </a:r>
            <a:r>
              <a:rPr lang="en-US" sz="1200" dirty="0">
                <a:solidFill>
                  <a:srgbClr val="000000"/>
                </a:solidFill>
                <a:latin typeface="Consolas"/>
              </a:rPr>
              <a:t> </a:t>
            </a:r>
            <a:r>
              <a:rPr lang="en-US" sz="1200" b="1" dirty="0" err="1">
                <a:solidFill>
                  <a:srgbClr val="2B91AF"/>
                </a:solidFill>
                <a:latin typeface="Consolas"/>
              </a:rPr>
              <a:t>IOutput</a:t>
            </a:r>
            <a:r>
              <a:rPr lang="en-US" sz="1200" dirty="0">
                <a:solidFill>
                  <a:srgbClr val="000000"/>
                </a:solidFill>
                <a:latin typeface="Consolas"/>
              </a:rPr>
              <a:t> {</a:t>
            </a:r>
          </a:p>
          <a:p>
            <a:r>
              <a:rPr lang="en-US" sz="1200" dirty="0">
                <a:solidFill>
                  <a:srgbClr val="000000"/>
                </a:solidFill>
                <a:latin typeface="Consolas"/>
              </a:rPr>
              <a:t>   </a:t>
            </a:r>
            <a:r>
              <a:rPr lang="en-US" sz="1200" dirty="0">
                <a:solidFill>
                  <a:srgbClr val="0000FF"/>
                </a:solidFill>
                <a:latin typeface="Consolas"/>
              </a:rPr>
              <a:t>void</a:t>
            </a:r>
            <a:r>
              <a:rPr lang="en-US" sz="1200" dirty="0">
                <a:solidFill>
                  <a:srgbClr val="000000"/>
                </a:solidFill>
                <a:latin typeface="Consolas"/>
              </a:rPr>
              <a:t> </a:t>
            </a:r>
            <a:r>
              <a:rPr lang="en-US" sz="1200" dirty="0">
                <a:solidFill>
                  <a:srgbClr val="020002"/>
                </a:solidFill>
                <a:latin typeface="Consolas"/>
              </a:rPr>
              <a:t>Write</a:t>
            </a:r>
            <a:r>
              <a:rPr lang="en-US" sz="1200" dirty="0">
                <a:solidFill>
                  <a:srgbClr val="000000"/>
                </a:solidFill>
                <a:latin typeface="Consolas"/>
              </a:rPr>
              <a:t>(</a:t>
            </a:r>
            <a:r>
              <a:rPr lang="en-US" sz="1200" dirty="0">
                <a:solidFill>
                  <a:srgbClr val="0000FF"/>
                </a:solidFill>
                <a:latin typeface="Consolas"/>
              </a:rPr>
              <a:t>string</a:t>
            </a:r>
            <a:r>
              <a:rPr lang="en-US" sz="1200" dirty="0">
                <a:solidFill>
                  <a:srgbClr val="000000"/>
                </a:solidFill>
                <a:latin typeface="Consolas"/>
              </a:rPr>
              <a:t> </a:t>
            </a:r>
            <a:r>
              <a:rPr lang="en-US" sz="1200" dirty="0">
                <a:solidFill>
                  <a:srgbClr val="020002"/>
                </a:solidFill>
                <a:latin typeface="Consolas"/>
              </a:rPr>
              <a:t>text</a:t>
            </a:r>
            <a:r>
              <a:rPr lang="en-US" sz="1200" dirty="0">
                <a:solidFill>
                  <a:srgbClr val="000000"/>
                </a:solidFill>
                <a:latin typeface="Consolas"/>
              </a:rPr>
              <a:t>);</a:t>
            </a:r>
          </a:p>
          <a:p>
            <a:r>
              <a:rPr lang="en-US" sz="1200" dirty="0">
                <a:solidFill>
                  <a:srgbClr val="000000"/>
                </a:solidFill>
                <a:latin typeface="Consolas"/>
              </a:rPr>
              <a:t>}</a:t>
            </a:r>
          </a:p>
          <a:p>
            <a:r>
              <a:rPr lang="en-US" sz="1200" dirty="0">
                <a:solidFill>
                  <a:srgbClr val="000000"/>
                </a:solidFill>
                <a:latin typeface="Consolas"/>
              </a:rPr>
              <a:t> </a:t>
            </a:r>
          </a:p>
          <a:p>
            <a:r>
              <a:rPr lang="en-US" sz="1200" dirty="0">
                <a:solidFill>
                  <a:srgbClr val="0000FF"/>
                </a:solidFill>
                <a:latin typeface="Consolas"/>
              </a:rPr>
              <a:t>public</a:t>
            </a:r>
            <a:r>
              <a:rPr lang="en-US" sz="1200" dirty="0">
                <a:solidFill>
                  <a:srgbClr val="000000"/>
                </a:solidFill>
                <a:latin typeface="Consolas"/>
              </a:rPr>
              <a:t> </a:t>
            </a:r>
            <a:r>
              <a:rPr lang="en-US" sz="1200" dirty="0">
                <a:solidFill>
                  <a:srgbClr val="0000FF"/>
                </a:solidFill>
                <a:latin typeface="Consolas"/>
              </a:rPr>
              <a:t>interface</a:t>
            </a:r>
            <a:r>
              <a:rPr lang="en-US" sz="1200" dirty="0">
                <a:solidFill>
                  <a:srgbClr val="000000"/>
                </a:solidFill>
                <a:latin typeface="Consolas"/>
              </a:rPr>
              <a:t> </a:t>
            </a:r>
            <a:r>
              <a:rPr lang="en-US" sz="1200" b="1" dirty="0" err="1">
                <a:solidFill>
                  <a:srgbClr val="2B91AF"/>
                </a:solidFill>
                <a:latin typeface="Consolas"/>
              </a:rPr>
              <a:t>IAccount</a:t>
            </a:r>
            <a:r>
              <a:rPr lang="en-US" sz="1200" dirty="0">
                <a:solidFill>
                  <a:srgbClr val="000000"/>
                </a:solidFill>
                <a:latin typeface="Consolas"/>
              </a:rPr>
              <a:t> {</a:t>
            </a:r>
          </a:p>
          <a:p>
            <a:r>
              <a:rPr lang="en-US" sz="1200" dirty="0">
                <a:solidFill>
                  <a:srgbClr val="000000"/>
                </a:solidFill>
                <a:latin typeface="Consolas"/>
              </a:rPr>
              <a:t>   </a:t>
            </a:r>
            <a:r>
              <a:rPr lang="en-US" sz="1200" dirty="0">
                <a:solidFill>
                  <a:srgbClr val="0000FF"/>
                </a:solidFill>
                <a:latin typeface="Consolas"/>
              </a:rPr>
              <a:t>void</a:t>
            </a:r>
            <a:r>
              <a:rPr lang="en-US" sz="1200" dirty="0">
                <a:solidFill>
                  <a:srgbClr val="000000"/>
                </a:solidFill>
                <a:latin typeface="Consolas"/>
              </a:rPr>
              <a:t> </a:t>
            </a:r>
            <a:r>
              <a:rPr lang="en-US" sz="1200" dirty="0">
                <a:solidFill>
                  <a:srgbClr val="020002"/>
                </a:solidFill>
                <a:latin typeface="Consolas"/>
              </a:rPr>
              <a:t>Deposit</a:t>
            </a:r>
            <a:r>
              <a:rPr lang="en-US" sz="1200" dirty="0">
                <a:solidFill>
                  <a:srgbClr val="000000"/>
                </a:solidFill>
                <a:latin typeface="Consolas"/>
              </a:rPr>
              <a:t>(</a:t>
            </a:r>
            <a:r>
              <a:rPr lang="en-US" sz="1200" dirty="0">
                <a:solidFill>
                  <a:srgbClr val="0000FF"/>
                </a:solidFill>
                <a:latin typeface="Consolas"/>
              </a:rPr>
              <a:t>decimal</a:t>
            </a:r>
            <a:r>
              <a:rPr lang="en-US" sz="1200" dirty="0">
                <a:solidFill>
                  <a:srgbClr val="000000"/>
                </a:solidFill>
                <a:latin typeface="Consolas"/>
              </a:rPr>
              <a:t> </a:t>
            </a:r>
            <a:r>
              <a:rPr lang="en-US" sz="1200" dirty="0">
                <a:solidFill>
                  <a:srgbClr val="020002"/>
                </a:solidFill>
                <a:latin typeface="Consolas"/>
              </a:rPr>
              <a:t>amount</a:t>
            </a:r>
            <a:r>
              <a:rPr lang="en-US" sz="1200" dirty="0">
                <a:solidFill>
                  <a:srgbClr val="000000"/>
                </a:solidFill>
                <a:latin typeface="Consolas"/>
              </a:rPr>
              <a:t>);</a:t>
            </a:r>
          </a:p>
          <a:p>
            <a:r>
              <a:rPr lang="en-US" sz="1200" dirty="0">
                <a:solidFill>
                  <a:srgbClr val="000000"/>
                </a:solidFill>
                <a:latin typeface="Consolas"/>
              </a:rPr>
              <a:t>   </a:t>
            </a:r>
            <a:r>
              <a:rPr lang="en-US" sz="1200" dirty="0">
                <a:solidFill>
                  <a:srgbClr val="0000FF"/>
                </a:solidFill>
                <a:latin typeface="Consolas"/>
              </a:rPr>
              <a:t>void</a:t>
            </a:r>
            <a:r>
              <a:rPr lang="en-US" sz="1200" dirty="0">
                <a:solidFill>
                  <a:srgbClr val="000000"/>
                </a:solidFill>
                <a:latin typeface="Consolas"/>
              </a:rPr>
              <a:t> </a:t>
            </a:r>
            <a:r>
              <a:rPr lang="en-US" sz="1200" dirty="0">
                <a:solidFill>
                  <a:srgbClr val="020002"/>
                </a:solidFill>
                <a:latin typeface="Consolas"/>
              </a:rPr>
              <a:t>Withdraw</a:t>
            </a:r>
            <a:r>
              <a:rPr lang="en-US" sz="1200" dirty="0">
                <a:solidFill>
                  <a:srgbClr val="000000"/>
                </a:solidFill>
                <a:latin typeface="Consolas"/>
              </a:rPr>
              <a:t>(</a:t>
            </a:r>
            <a:r>
              <a:rPr lang="en-US" sz="1200" dirty="0">
                <a:solidFill>
                  <a:srgbClr val="0000FF"/>
                </a:solidFill>
                <a:latin typeface="Consolas"/>
              </a:rPr>
              <a:t>decimal</a:t>
            </a:r>
            <a:r>
              <a:rPr lang="en-US" sz="1200" dirty="0">
                <a:solidFill>
                  <a:srgbClr val="000000"/>
                </a:solidFill>
                <a:latin typeface="Consolas"/>
              </a:rPr>
              <a:t> </a:t>
            </a:r>
            <a:r>
              <a:rPr lang="en-US" sz="1200" dirty="0">
                <a:solidFill>
                  <a:srgbClr val="020002"/>
                </a:solidFill>
                <a:latin typeface="Consolas"/>
              </a:rPr>
              <a:t>amount</a:t>
            </a:r>
            <a:r>
              <a:rPr lang="en-US" sz="1200" dirty="0">
                <a:solidFill>
                  <a:srgbClr val="000000"/>
                </a:solidFill>
                <a:latin typeface="Consolas"/>
              </a:rPr>
              <a:t>);</a:t>
            </a:r>
          </a:p>
          <a:p>
            <a:r>
              <a:rPr lang="en-US" sz="1200" dirty="0">
                <a:solidFill>
                  <a:srgbClr val="000000"/>
                </a:solidFill>
                <a:latin typeface="Consolas"/>
              </a:rPr>
              <a:t>   </a:t>
            </a:r>
            <a:r>
              <a:rPr lang="en-US" sz="1200" dirty="0">
                <a:solidFill>
                  <a:srgbClr val="0000FF"/>
                </a:solidFill>
                <a:latin typeface="Consolas"/>
              </a:rPr>
              <a:t>decimal</a:t>
            </a:r>
            <a:r>
              <a:rPr lang="en-US" sz="1200" dirty="0">
                <a:solidFill>
                  <a:srgbClr val="000000"/>
                </a:solidFill>
                <a:latin typeface="Consolas"/>
              </a:rPr>
              <a:t> </a:t>
            </a:r>
            <a:r>
              <a:rPr lang="en-US" sz="1200" dirty="0">
                <a:solidFill>
                  <a:srgbClr val="020002"/>
                </a:solidFill>
                <a:latin typeface="Consolas"/>
              </a:rPr>
              <a:t>Balance</a:t>
            </a:r>
            <a:r>
              <a:rPr lang="en-US" sz="1200" dirty="0">
                <a:solidFill>
                  <a:srgbClr val="000000"/>
                </a:solidFill>
                <a:latin typeface="Consolas"/>
              </a:rPr>
              <a:t> { </a:t>
            </a:r>
            <a:r>
              <a:rPr lang="en-US" sz="1200" dirty="0">
                <a:solidFill>
                  <a:srgbClr val="0000FF"/>
                </a:solidFill>
                <a:latin typeface="Consolas"/>
              </a:rPr>
              <a:t>get</a:t>
            </a:r>
            <a:r>
              <a:rPr lang="en-US" sz="1200" dirty="0">
                <a:solidFill>
                  <a:srgbClr val="000000"/>
                </a:solidFill>
                <a:latin typeface="Consolas"/>
              </a:rPr>
              <a:t>; }</a:t>
            </a:r>
          </a:p>
          <a:p>
            <a:r>
              <a:rPr lang="en-US" sz="1200" dirty="0">
                <a:solidFill>
                  <a:srgbClr val="000000"/>
                </a:solidFill>
                <a:latin typeface="Consolas"/>
              </a:rPr>
              <a:t>}</a:t>
            </a:r>
            <a:endParaRPr lang="en-US" sz="1200" dirty="0">
              <a:solidFill>
                <a:srgbClr val="000000"/>
              </a:solidFill>
              <a:effectLst/>
              <a:latin typeface="Consolas"/>
            </a:endParaRPr>
          </a:p>
        </p:txBody>
      </p:sp>
      <p:sp>
        <p:nvSpPr>
          <p:cNvPr id="7" name="Rounded Rectangle 6"/>
          <p:cNvSpPr/>
          <p:nvPr/>
        </p:nvSpPr>
        <p:spPr bwMode="auto">
          <a:xfrm>
            <a:off x="228600" y="3543210"/>
            <a:ext cx="3886200" cy="1223546"/>
          </a:xfrm>
          <a:prstGeom prst="roundRect">
            <a:avLst>
              <a:gd name="adj" fmla="val 3808"/>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spAutoFit/>
          </a:bodyPr>
          <a:lstStyle/>
          <a:p>
            <a:r>
              <a:rPr lang="en-US" sz="1200" dirty="0">
                <a:solidFill>
                  <a:srgbClr val="000000"/>
                </a:solidFill>
                <a:latin typeface="Consolas"/>
              </a:rPr>
              <a:t>[</a:t>
            </a:r>
            <a:r>
              <a:rPr lang="en-US" sz="1200" b="1" dirty="0">
                <a:solidFill>
                  <a:srgbClr val="0000FF"/>
                </a:solidFill>
                <a:latin typeface="Consolas"/>
              </a:rPr>
              <a:t>Export</a:t>
            </a:r>
            <a:r>
              <a:rPr lang="en-US" sz="1200" dirty="0">
                <a:solidFill>
                  <a:srgbClr val="000000"/>
                </a:solidFill>
                <a:latin typeface="Consolas"/>
              </a:rPr>
              <a:t>(</a:t>
            </a:r>
            <a:r>
              <a:rPr lang="en-US" sz="1200" dirty="0" err="1">
                <a:solidFill>
                  <a:srgbClr val="0000FF"/>
                </a:solidFill>
                <a:latin typeface="Consolas"/>
              </a:rPr>
              <a:t>typeof</a:t>
            </a:r>
            <a:r>
              <a:rPr lang="en-US" sz="1200" dirty="0">
                <a:solidFill>
                  <a:srgbClr val="000000"/>
                </a:solidFill>
                <a:latin typeface="Consolas"/>
              </a:rPr>
              <a:t>(</a:t>
            </a:r>
            <a:r>
              <a:rPr lang="en-US" sz="1200" b="1" dirty="0" err="1">
                <a:solidFill>
                  <a:srgbClr val="2B91AF"/>
                </a:solidFill>
                <a:latin typeface="Consolas"/>
              </a:rPr>
              <a:t>IOutput</a:t>
            </a:r>
            <a:r>
              <a:rPr lang="en-US" sz="1200" dirty="0">
                <a:solidFill>
                  <a:srgbClr val="000000"/>
                </a:solidFill>
                <a:latin typeface="Consolas"/>
              </a:rPr>
              <a:t>))]</a:t>
            </a:r>
          </a:p>
          <a:p>
            <a:r>
              <a:rPr lang="en-US" sz="1200" dirty="0">
                <a:solidFill>
                  <a:srgbClr val="0000FF"/>
                </a:solidFill>
                <a:latin typeface="Consolas"/>
              </a:rPr>
              <a:t>public</a:t>
            </a:r>
            <a:r>
              <a:rPr lang="en-US" sz="1200" dirty="0">
                <a:solidFill>
                  <a:srgbClr val="000000"/>
                </a:solidFill>
                <a:latin typeface="Consolas"/>
              </a:rPr>
              <a:t> </a:t>
            </a:r>
            <a:r>
              <a:rPr lang="en-US" sz="1200" dirty="0">
                <a:solidFill>
                  <a:srgbClr val="0000FF"/>
                </a:solidFill>
                <a:latin typeface="Consolas"/>
              </a:rPr>
              <a:t>class</a:t>
            </a:r>
            <a:r>
              <a:rPr lang="en-US" sz="1200" dirty="0">
                <a:solidFill>
                  <a:srgbClr val="000000"/>
                </a:solidFill>
                <a:latin typeface="Consolas"/>
              </a:rPr>
              <a:t> </a:t>
            </a:r>
            <a:r>
              <a:rPr lang="en-US" sz="1200" b="1" dirty="0" err="1">
                <a:solidFill>
                  <a:srgbClr val="0000FF"/>
                </a:solidFill>
                <a:latin typeface="Consolas"/>
              </a:rPr>
              <a:t>ConsoleOutput</a:t>
            </a:r>
            <a:r>
              <a:rPr lang="en-US" sz="1200" dirty="0">
                <a:solidFill>
                  <a:srgbClr val="000000"/>
                </a:solidFill>
                <a:latin typeface="Consolas"/>
              </a:rPr>
              <a:t> : </a:t>
            </a:r>
            <a:r>
              <a:rPr lang="en-US" sz="1200" b="1" dirty="0" err="1">
                <a:solidFill>
                  <a:srgbClr val="2B91AF"/>
                </a:solidFill>
                <a:latin typeface="Consolas"/>
              </a:rPr>
              <a:t>IOutput</a:t>
            </a:r>
            <a:r>
              <a:rPr lang="en-US" sz="1200" dirty="0">
                <a:solidFill>
                  <a:srgbClr val="000000"/>
                </a:solidFill>
                <a:latin typeface="Consolas"/>
              </a:rPr>
              <a:t> {</a:t>
            </a:r>
          </a:p>
          <a:p>
            <a:r>
              <a:rPr lang="en-US" sz="1200" dirty="0">
                <a:solidFill>
                  <a:srgbClr val="000000"/>
                </a:solidFill>
                <a:latin typeface="Consolas"/>
              </a:rPr>
              <a:t>   </a:t>
            </a:r>
            <a:r>
              <a:rPr lang="en-US" sz="1200" dirty="0">
                <a:solidFill>
                  <a:srgbClr val="0000FF"/>
                </a:solidFill>
                <a:latin typeface="Consolas"/>
              </a:rPr>
              <a:t>public</a:t>
            </a:r>
            <a:r>
              <a:rPr lang="en-US" sz="1200" dirty="0">
                <a:solidFill>
                  <a:srgbClr val="000000"/>
                </a:solidFill>
                <a:latin typeface="Consolas"/>
              </a:rPr>
              <a:t> </a:t>
            </a:r>
            <a:r>
              <a:rPr lang="en-US" sz="1200" dirty="0">
                <a:solidFill>
                  <a:srgbClr val="0000FF"/>
                </a:solidFill>
                <a:latin typeface="Consolas"/>
              </a:rPr>
              <a:t>void</a:t>
            </a:r>
            <a:r>
              <a:rPr lang="en-US" sz="1200" dirty="0">
                <a:solidFill>
                  <a:srgbClr val="000000"/>
                </a:solidFill>
                <a:latin typeface="Consolas"/>
              </a:rPr>
              <a:t> </a:t>
            </a:r>
            <a:r>
              <a:rPr lang="en-US" sz="1200" dirty="0">
                <a:solidFill>
                  <a:srgbClr val="020002"/>
                </a:solidFill>
                <a:latin typeface="Consolas"/>
              </a:rPr>
              <a:t>Write</a:t>
            </a:r>
            <a:r>
              <a:rPr lang="en-US" sz="1200" dirty="0">
                <a:solidFill>
                  <a:srgbClr val="000000"/>
                </a:solidFill>
                <a:latin typeface="Consolas"/>
              </a:rPr>
              <a:t>(</a:t>
            </a:r>
            <a:r>
              <a:rPr lang="en-US" sz="1200" dirty="0">
                <a:solidFill>
                  <a:srgbClr val="0000FF"/>
                </a:solidFill>
                <a:latin typeface="Consolas"/>
              </a:rPr>
              <a:t>string</a:t>
            </a:r>
            <a:r>
              <a:rPr lang="en-US" sz="1200" dirty="0">
                <a:solidFill>
                  <a:srgbClr val="000000"/>
                </a:solidFill>
                <a:latin typeface="Consolas"/>
              </a:rPr>
              <a:t> </a:t>
            </a:r>
            <a:r>
              <a:rPr lang="en-US" sz="1200" dirty="0">
                <a:solidFill>
                  <a:srgbClr val="020002"/>
                </a:solidFill>
                <a:latin typeface="Consolas"/>
              </a:rPr>
              <a:t>text</a:t>
            </a:r>
            <a:r>
              <a:rPr lang="en-US" sz="1200" dirty="0">
                <a:solidFill>
                  <a:srgbClr val="000000"/>
                </a:solidFill>
                <a:latin typeface="Consolas"/>
              </a:rPr>
              <a:t>) {</a:t>
            </a:r>
          </a:p>
          <a:p>
            <a:r>
              <a:rPr lang="en-US" sz="1200" dirty="0">
                <a:solidFill>
                  <a:srgbClr val="000000"/>
                </a:solidFill>
                <a:latin typeface="Consolas"/>
              </a:rPr>
              <a:t>      </a:t>
            </a:r>
            <a:r>
              <a:rPr lang="en-US" sz="1200" b="1" dirty="0" err="1">
                <a:solidFill>
                  <a:srgbClr val="0000FF"/>
                </a:solidFill>
                <a:latin typeface="Consolas"/>
              </a:rPr>
              <a:t>Console</a:t>
            </a:r>
            <a:r>
              <a:rPr lang="en-US" sz="1200" dirty="0" err="1">
                <a:solidFill>
                  <a:srgbClr val="000000"/>
                </a:solidFill>
                <a:latin typeface="Consolas"/>
              </a:rPr>
              <a:t>.</a:t>
            </a:r>
            <a:r>
              <a:rPr lang="en-US" sz="1200" dirty="0" err="1">
                <a:solidFill>
                  <a:srgbClr val="020002"/>
                </a:solidFill>
                <a:latin typeface="Consolas"/>
              </a:rPr>
              <a:t>WriteLine</a:t>
            </a:r>
            <a:r>
              <a:rPr lang="en-US" sz="1200" dirty="0">
                <a:solidFill>
                  <a:srgbClr val="000000"/>
                </a:solidFill>
                <a:latin typeface="Consolas"/>
              </a:rPr>
              <a:t>(</a:t>
            </a:r>
            <a:r>
              <a:rPr lang="en-US" sz="1200" dirty="0">
                <a:solidFill>
                  <a:srgbClr val="020002"/>
                </a:solidFill>
                <a:latin typeface="Consolas"/>
              </a:rPr>
              <a:t>text</a:t>
            </a:r>
            <a:r>
              <a:rPr lang="en-US" sz="1200" dirty="0">
                <a:solidFill>
                  <a:srgbClr val="000000"/>
                </a:solidFill>
                <a:latin typeface="Consolas"/>
              </a:rPr>
              <a:t>);</a:t>
            </a:r>
          </a:p>
          <a:p>
            <a:r>
              <a:rPr lang="en-US" sz="1200" dirty="0">
                <a:solidFill>
                  <a:srgbClr val="000000"/>
                </a:solidFill>
                <a:latin typeface="Consolas"/>
              </a:rPr>
              <a:t>   }</a:t>
            </a:r>
          </a:p>
          <a:p>
            <a:r>
              <a:rPr lang="en-US" sz="1200" dirty="0">
                <a:solidFill>
                  <a:srgbClr val="000000"/>
                </a:solidFill>
                <a:latin typeface="Consolas"/>
              </a:rPr>
              <a:t>}</a:t>
            </a:r>
          </a:p>
        </p:txBody>
      </p:sp>
      <p:sp>
        <p:nvSpPr>
          <p:cNvPr id="8" name="Rounded Rectangle 7"/>
          <p:cNvSpPr/>
          <p:nvPr/>
        </p:nvSpPr>
        <p:spPr bwMode="auto">
          <a:xfrm>
            <a:off x="3647831" y="2037308"/>
            <a:ext cx="5334000" cy="4235351"/>
          </a:xfrm>
          <a:prstGeom prst="roundRect">
            <a:avLst>
              <a:gd name="adj" fmla="val 3808"/>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spAutoFit/>
          </a:bodyPr>
          <a:lstStyle/>
          <a:p>
            <a:r>
              <a:rPr lang="en-US" sz="1200" dirty="0">
                <a:solidFill>
                  <a:srgbClr val="000000"/>
                </a:solidFill>
                <a:latin typeface="Consolas"/>
              </a:rPr>
              <a:t>[</a:t>
            </a:r>
            <a:r>
              <a:rPr lang="en-US" sz="1200" b="1" dirty="0">
                <a:solidFill>
                  <a:srgbClr val="0000FF"/>
                </a:solidFill>
                <a:latin typeface="Consolas"/>
              </a:rPr>
              <a:t>Export</a:t>
            </a:r>
            <a:r>
              <a:rPr lang="en-US" sz="1200" dirty="0">
                <a:solidFill>
                  <a:srgbClr val="000000"/>
                </a:solidFill>
                <a:latin typeface="Consolas"/>
              </a:rPr>
              <a:t>(</a:t>
            </a:r>
            <a:r>
              <a:rPr lang="en-US" sz="1200" dirty="0" err="1">
                <a:solidFill>
                  <a:srgbClr val="0000FF"/>
                </a:solidFill>
                <a:latin typeface="Consolas"/>
              </a:rPr>
              <a:t>typeof</a:t>
            </a:r>
            <a:r>
              <a:rPr lang="en-US" sz="1200" dirty="0">
                <a:solidFill>
                  <a:srgbClr val="000000"/>
                </a:solidFill>
                <a:latin typeface="Consolas"/>
              </a:rPr>
              <a:t>(</a:t>
            </a:r>
            <a:r>
              <a:rPr lang="en-US" sz="1200" b="1" dirty="0" err="1">
                <a:solidFill>
                  <a:srgbClr val="2B91AF"/>
                </a:solidFill>
                <a:latin typeface="Consolas"/>
              </a:rPr>
              <a:t>IAccount</a:t>
            </a:r>
            <a:r>
              <a:rPr lang="en-US" sz="1200" dirty="0">
                <a:solidFill>
                  <a:srgbClr val="000000"/>
                </a:solidFill>
                <a:latin typeface="Consolas"/>
              </a:rPr>
              <a:t>))]</a:t>
            </a:r>
          </a:p>
          <a:p>
            <a:r>
              <a:rPr lang="en-US" sz="1200" dirty="0">
                <a:solidFill>
                  <a:srgbClr val="000000"/>
                </a:solidFill>
                <a:latin typeface="Consolas"/>
              </a:rPr>
              <a:t>[</a:t>
            </a:r>
            <a:r>
              <a:rPr lang="en-US" sz="1200" b="1" dirty="0" err="1">
                <a:solidFill>
                  <a:srgbClr val="0000FF"/>
                </a:solidFill>
                <a:latin typeface="Consolas"/>
              </a:rPr>
              <a:t>PartCreationPolicy</a:t>
            </a:r>
            <a:r>
              <a:rPr lang="en-US" sz="1200" dirty="0">
                <a:solidFill>
                  <a:srgbClr val="000000"/>
                </a:solidFill>
                <a:latin typeface="Consolas"/>
              </a:rPr>
              <a:t>(</a:t>
            </a:r>
            <a:r>
              <a:rPr lang="en-US" sz="1200" dirty="0" err="1">
                <a:solidFill>
                  <a:srgbClr val="800000"/>
                </a:solidFill>
                <a:latin typeface="Consolas"/>
              </a:rPr>
              <a:t>CreationPolicy</a:t>
            </a:r>
            <a:r>
              <a:rPr lang="en-US" sz="1200" dirty="0" err="1">
                <a:solidFill>
                  <a:srgbClr val="000000"/>
                </a:solidFill>
                <a:latin typeface="Consolas"/>
              </a:rPr>
              <a:t>.</a:t>
            </a:r>
            <a:r>
              <a:rPr lang="en-US" sz="1200" dirty="0" err="1">
                <a:solidFill>
                  <a:srgbClr val="020002"/>
                </a:solidFill>
                <a:latin typeface="Consolas"/>
              </a:rPr>
              <a:t>NonShared</a:t>
            </a:r>
            <a:r>
              <a:rPr lang="en-US" sz="1200" dirty="0">
                <a:solidFill>
                  <a:srgbClr val="000000"/>
                </a:solidFill>
                <a:latin typeface="Consolas"/>
              </a:rPr>
              <a:t>)]</a:t>
            </a:r>
          </a:p>
          <a:p>
            <a:r>
              <a:rPr lang="en-US" sz="1200" dirty="0">
                <a:solidFill>
                  <a:srgbClr val="0000FF"/>
                </a:solidFill>
                <a:latin typeface="Consolas"/>
              </a:rPr>
              <a:t>class</a:t>
            </a:r>
            <a:r>
              <a:rPr lang="en-US" sz="1200" dirty="0">
                <a:solidFill>
                  <a:srgbClr val="000000"/>
                </a:solidFill>
                <a:latin typeface="Consolas"/>
              </a:rPr>
              <a:t> </a:t>
            </a:r>
            <a:r>
              <a:rPr lang="en-US" sz="1200" b="1" dirty="0" err="1">
                <a:solidFill>
                  <a:srgbClr val="0000FF"/>
                </a:solidFill>
                <a:latin typeface="Consolas"/>
              </a:rPr>
              <a:t>BankAccount</a:t>
            </a:r>
            <a:r>
              <a:rPr lang="en-US" sz="1200" dirty="0">
                <a:solidFill>
                  <a:srgbClr val="000000"/>
                </a:solidFill>
                <a:latin typeface="Consolas"/>
              </a:rPr>
              <a:t> : </a:t>
            </a:r>
            <a:r>
              <a:rPr lang="en-US" sz="1200" b="1" dirty="0" err="1">
                <a:solidFill>
                  <a:srgbClr val="2B91AF"/>
                </a:solidFill>
                <a:latin typeface="Consolas"/>
              </a:rPr>
              <a:t>IAccount</a:t>
            </a:r>
            <a:r>
              <a:rPr lang="en-US" sz="1200" dirty="0">
                <a:solidFill>
                  <a:srgbClr val="000000"/>
                </a:solidFill>
                <a:latin typeface="Consolas"/>
              </a:rPr>
              <a:t> {</a:t>
            </a:r>
          </a:p>
          <a:p>
            <a:r>
              <a:rPr lang="en-US" sz="1200" dirty="0">
                <a:solidFill>
                  <a:srgbClr val="000000"/>
                </a:solidFill>
                <a:latin typeface="Consolas"/>
              </a:rPr>
              <a:t>   [</a:t>
            </a:r>
            <a:r>
              <a:rPr lang="en-US" sz="1200" b="1" dirty="0">
                <a:solidFill>
                  <a:srgbClr val="0000FF"/>
                </a:solidFill>
                <a:latin typeface="Consolas"/>
              </a:rPr>
              <a:t>Import</a:t>
            </a:r>
            <a:r>
              <a:rPr lang="en-US" sz="1200" dirty="0">
                <a:solidFill>
                  <a:srgbClr val="000000"/>
                </a:solidFill>
                <a:latin typeface="Consolas"/>
              </a:rPr>
              <a:t>]</a:t>
            </a:r>
          </a:p>
          <a:p>
            <a:r>
              <a:rPr lang="en-US" sz="1200" dirty="0">
                <a:solidFill>
                  <a:srgbClr val="000000"/>
                </a:solidFill>
                <a:latin typeface="Consolas"/>
              </a:rPr>
              <a:t>   </a:t>
            </a:r>
            <a:r>
              <a:rPr lang="en-US" sz="1200" dirty="0">
                <a:solidFill>
                  <a:srgbClr val="0000FF"/>
                </a:solidFill>
                <a:latin typeface="Consolas"/>
              </a:rPr>
              <a:t>public</a:t>
            </a:r>
            <a:r>
              <a:rPr lang="en-US" sz="1200" dirty="0">
                <a:solidFill>
                  <a:srgbClr val="000000"/>
                </a:solidFill>
                <a:latin typeface="Consolas"/>
              </a:rPr>
              <a:t> </a:t>
            </a:r>
            <a:r>
              <a:rPr lang="en-US" sz="1200" b="1" dirty="0" err="1">
                <a:solidFill>
                  <a:srgbClr val="2B91AF"/>
                </a:solidFill>
                <a:latin typeface="Consolas"/>
              </a:rPr>
              <a:t>IOutput</a:t>
            </a:r>
            <a:r>
              <a:rPr lang="en-US" sz="1200" dirty="0">
                <a:solidFill>
                  <a:srgbClr val="000000"/>
                </a:solidFill>
                <a:latin typeface="Consolas"/>
              </a:rPr>
              <a:t> </a:t>
            </a:r>
            <a:r>
              <a:rPr lang="en-US" sz="1200" dirty="0">
                <a:solidFill>
                  <a:srgbClr val="020002"/>
                </a:solidFill>
                <a:latin typeface="Consolas"/>
              </a:rPr>
              <a:t>Output</a:t>
            </a:r>
            <a:r>
              <a:rPr lang="en-US" sz="1200" dirty="0">
                <a:solidFill>
                  <a:srgbClr val="000000"/>
                </a:solidFill>
                <a:latin typeface="Consolas"/>
              </a:rPr>
              <a:t> { </a:t>
            </a:r>
            <a:r>
              <a:rPr lang="en-US" sz="1200" dirty="0">
                <a:solidFill>
                  <a:srgbClr val="0000FF"/>
                </a:solidFill>
                <a:latin typeface="Consolas"/>
              </a:rPr>
              <a:t>get</a:t>
            </a:r>
            <a:r>
              <a:rPr lang="en-US" sz="1200" dirty="0">
                <a:solidFill>
                  <a:srgbClr val="000000"/>
                </a:solidFill>
                <a:latin typeface="Consolas"/>
              </a:rPr>
              <a:t>; </a:t>
            </a:r>
            <a:r>
              <a:rPr lang="en-US" sz="1200" dirty="0">
                <a:solidFill>
                  <a:srgbClr val="0000FF"/>
                </a:solidFill>
                <a:latin typeface="Consolas"/>
              </a:rPr>
              <a:t>private</a:t>
            </a:r>
            <a:r>
              <a:rPr lang="en-US" sz="1200" dirty="0">
                <a:solidFill>
                  <a:srgbClr val="000000"/>
                </a:solidFill>
                <a:latin typeface="Consolas"/>
              </a:rPr>
              <a:t> </a:t>
            </a:r>
            <a:r>
              <a:rPr lang="en-US" sz="1200" dirty="0">
                <a:solidFill>
                  <a:srgbClr val="0000FF"/>
                </a:solidFill>
                <a:latin typeface="Consolas"/>
              </a:rPr>
              <a:t>set</a:t>
            </a:r>
            <a:r>
              <a:rPr lang="en-US" sz="1200" dirty="0">
                <a:solidFill>
                  <a:srgbClr val="000000"/>
                </a:solidFill>
                <a:latin typeface="Consolas"/>
              </a:rPr>
              <a:t>; }</a:t>
            </a:r>
          </a:p>
          <a:p>
            <a:r>
              <a:rPr lang="en-US" sz="1200" dirty="0">
                <a:solidFill>
                  <a:srgbClr val="000000"/>
                </a:solidFill>
                <a:latin typeface="Consolas"/>
              </a:rPr>
              <a:t> </a:t>
            </a:r>
          </a:p>
          <a:p>
            <a:r>
              <a:rPr lang="en-US" sz="1200" dirty="0">
                <a:solidFill>
                  <a:srgbClr val="000000"/>
                </a:solidFill>
                <a:latin typeface="Consolas"/>
              </a:rPr>
              <a:t>   </a:t>
            </a:r>
            <a:r>
              <a:rPr lang="en-US" sz="1200" dirty="0">
                <a:solidFill>
                  <a:srgbClr val="0000FF"/>
                </a:solidFill>
                <a:latin typeface="Consolas"/>
              </a:rPr>
              <a:t>private</a:t>
            </a:r>
            <a:r>
              <a:rPr lang="en-US" sz="1200" dirty="0">
                <a:solidFill>
                  <a:srgbClr val="000000"/>
                </a:solidFill>
                <a:latin typeface="Consolas"/>
              </a:rPr>
              <a:t> </a:t>
            </a:r>
            <a:r>
              <a:rPr lang="en-US" sz="1200" dirty="0">
                <a:solidFill>
                  <a:srgbClr val="0000FF"/>
                </a:solidFill>
                <a:latin typeface="Consolas"/>
              </a:rPr>
              <a:t>decimal</a:t>
            </a:r>
            <a:r>
              <a:rPr lang="en-US" sz="1200" dirty="0">
                <a:solidFill>
                  <a:srgbClr val="000000"/>
                </a:solidFill>
                <a:latin typeface="Consolas"/>
              </a:rPr>
              <a:t> </a:t>
            </a:r>
            <a:r>
              <a:rPr lang="en-US" sz="1200" dirty="0">
                <a:solidFill>
                  <a:srgbClr val="020002"/>
                </a:solidFill>
                <a:latin typeface="Consolas"/>
              </a:rPr>
              <a:t>_balance</a:t>
            </a:r>
            <a:r>
              <a:rPr lang="en-US" sz="1200" dirty="0">
                <a:solidFill>
                  <a:srgbClr val="000000"/>
                </a:solidFill>
                <a:latin typeface="Consolas"/>
              </a:rPr>
              <a:t>;</a:t>
            </a:r>
          </a:p>
          <a:p>
            <a:r>
              <a:rPr lang="en-US" sz="1200" dirty="0">
                <a:solidFill>
                  <a:srgbClr val="000000"/>
                </a:solidFill>
                <a:latin typeface="Consolas"/>
              </a:rPr>
              <a:t> </a:t>
            </a:r>
          </a:p>
          <a:p>
            <a:r>
              <a:rPr lang="en-US" sz="1200" dirty="0">
                <a:solidFill>
                  <a:srgbClr val="000000"/>
                </a:solidFill>
                <a:latin typeface="Consolas"/>
              </a:rPr>
              <a:t>   </a:t>
            </a:r>
            <a:r>
              <a:rPr lang="en-US" sz="1200" dirty="0">
                <a:solidFill>
                  <a:srgbClr val="0000FF"/>
                </a:solidFill>
                <a:latin typeface="Consolas"/>
              </a:rPr>
              <a:t>public</a:t>
            </a:r>
            <a:r>
              <a:rPr lang="en-US" sz="1200" dirty="0">
                <a:solidFill>
                  <a:srgbClr val="000000"/>
                </a:solidFill>
                <a:latin typeface="Consolas"/>
              </a:rPr>
              <a:t> </a:t>
            </a:r>
            <a:r>
              <a:rPr lang="en-US" sz="1200" dirty="0">
                <a:solidFill>
                  <a:srgbClr val="0000FF"/>
                </a:solidFill>
                <a:latin typeface="Consolas"/>
              </a:rPr>
              <a:t>void</a:t>
            </a:r>
            <a:r>
              <a:rPr lang="en-US" sz="1200" dirty="0">
                <a:solidFill>
                  <a:srgbClr val="000000"/>
                </a:solidFill>
                <a:latin typeface="Consolas"/>
              </a:rPr>
              <a:t> </a:t>
            </a:r>
            <a:r>
              <a:rPr lang="en-US" sz="1200" dirty="0">
                <a:solidFill>
                  <a:srgbClr val="020002"/>
                </a:solidFill>
                <a:latin typeface="Consolas"/>
              </a:rPr>
              <a:t>Deposit</a:t>
            </a:r>
            <a:r>
              <a:rPr lang="en-US" sz="1200" dirty="0">
                <a:solidFill>
                  <a:srgbClr val="000000"/>
                </a:solidFill>
                <a:latin typeface="Consolas"/>
              </a:rPr>
              <a:t>(</a:t>
            </a:r>
            <a:r>
              <a:rPr lang="en-US" sz="1200" dirty="0">
                <a:solidFill>
                  <a:srgbClr val="0000FF"/>
                </a:solidFill>
                <a:latin typeface="Consolas"/>
              </a:rPr>
              <a:t>decimal</a:t>
            </a:r>
            <a:r>
              <a:rPr lang="en-US" sz="1200" dirty="0">
                <a:solidFill>
                  <a:srgbClr val="000000"/>
                </a:solidFill>
                <a:latin typeface="Consolas"/>
              </a:rPr>
              <a:t> </a:t>
            </a:r>
            <a:r>
              <a:rPr lang="en-US" sz="1200" dirty="0">
                <a:solidFill>
                  <a:srgbClr val="020002"/>
                </a:solidFill>
                <a:latin typeface="Consolas"/>
              </a:rPr>
              <a:t>amount</a:t>
            </a:r>
            <a:r>
              <a:rPr lang="en-US" sz="1200" dirty="0">
                <a:solidFill>
                  <a:srgbClr val="000000"/>
                </a:solidFill>
                <a:latin typeface="Consolas"/>
              </a:rPr>
              <a:t>) {</a:t>
            </a:r>
          </a:p>
          <a:p>
            <a:r>
              <a:rPr lang="en-US" sz="1200" dirty="0">
                <a:solidFill>
                  <a:srgbClr val="000000"/>
                </a:solidFill>
                <a:latin typeface="Consolas"/>
              </a:rPr>
              <a:t>      </a:t>
            </a:r>
            <a:r>
              <a:rPr lang="en-US" sz="1200" dirty="0">
                <a:solidFill>
                  <a:srgbClr val="020002"/>
                </a:solidFill>
                <a:latin typeface="Consolas"/>
              </a:rPr>
              <a:t>_balance</a:t>
            </a:r>
            <a:r>
              <a:rPr lang="en-US" sz="1200" dirty="0">
                <a:solidFill>
                  <a:srgbClr val="000000"/>
                </a:solidFill>
                <a:latin typeface="Consolas"/>
              </a:rPr>
              <a:t> += </a:t>
            </a:r>
            <a:r>
              <a:rPr lang="en-US" sz="1200" dirty="0">
                <a:solidFill>
                  <a:srgbClr val="020002"/>
                </a:solidFill>
                <a:latin typeface="Consolas"/>
              </a:rPr>
              <a:t>amount</a:t>
            </a:r>
            <a:r>
              <a:rPr lang="en-US" sz="1200" dirty="0">
                <a:solidFill>
                  <a:srgbClr val="000000"/>
                </a:solidFill>
                <a:latin typeface="Consolas"/>
              </a:rPr>
              <a:t>;</a:t>
            </a:r>
          </a:p>
          <a:p>
            <a:r>
              <a:rPr lang="en-US" sz="1200" dirty="0">
                <a:solidFill>
                  <a:srgbClr val="000000"/>
                </a:solidFill>
                <a:latin typeface="Consolas"/>
              </a:rPr>
              <a:t>      </a:t>
            </a:r>
            <a:r>
              <a:rPr lang="en-US" sz="1200" dirty="0" err="1">
                <a:solidFill>
                  <a:srgbClr val="020002"/>
                </a:solidFill>
                <a:latin typeface="Consolas"/>
              </a:rPr>
              <a:t>Output</a:t>
            </a:r>
            <a:r>
              <a:rPr lang="en-US" sz="1200" dirty="0" err="1">
                <a:solidFill>
                  <a:srgbClr val="000000"/>
                </a:solidFill>
                <a:latin typeface="Consolas"/>
              </a:rPr>
              <a:t>.</a:t>
            </a:r>
            <a:r>
              <a:rPr lang="en-US" sz="1200" dirty="0" err="1">
                <a:solidFill>
                  <a:srgbClr val="020002"/>
                </a:solidFill>
                <a:latin typeface="Consolas"/>
              </a:rPr>
              <a:t>Write</a:t>
            </a:r>
            <a:r>
              <a:rPr lang="en-US" sz="1200" dirty="0">
                <a:solidFill>
                  <a:srgbClr val="000000"/>
                </a:solidFill>
                <a:latin typeface="Consolas"/>
              </a:rPr>
              <a:t>(</a:t>
            </a:r>
            <a:r>
              <a:rPr lang="en-US" sz="1200" dirty="0" err="1">
                <a:solidFill>
                  <a:srgbClr val="0000FF"/>
                </a:solidFill>
                <a:latin typeface="Consolas"/>
              </a:rPr>
              <a:t>string</a:t>
            </a:r>
            <a:r>
              <a:rPr lang="en-US" sz="1200" dirty="0" err="1">
                <a:solidFill>
                  <a:srgbClr val="000000"/>
                </a:solidFill>
                <a:latin typeface="Consolas"/>
              </a:rPr>
              <a:t>.</a:t>
            </a:r>
            <a:r>
              <a:rPr lang="en-US" sz="1200" dirty="0" err="1">
                <a:solidFill>
                  <a:srgbClr val="020002"/>
                </a:solidFill>
                <a:latin typeface="Consolas"/>
              </a:rPr>
              <a:t>Format</a:t>
            </a:r>
            <a:r>
              <a:rPr lang="en-US" sz="1200" dirty="0">
                <a:solidFill>
                  <a:srgbClr val="000000"/>
                </a:solidFill>
                <a:latin typeface="Consolas"/>
              </a:rPr>
              <a:t>(</a:t>
            </a:r>
            <a:r>
              <a:rPr lang="en-US" sz="1200" dirty="0">
                <a:solidFill>
                  <a:srgbClr val="A31515"/>
                </a:solidFill>
                <a:latin typeface="Consolas"/>
              </a:rPr>
              <a:t>"Deposit: {0}"</a:t>
            </a:r>
            <a:r>
              <a:rPr lang="en-US" sz="1200" dirty="0">
                <a:solidFill>
                  <a:srgbClr val="000000"/>
                </a:solidFill>
                <a:latin typeface="Consolas"/>
              </a:rPr>
              <a:t>, </a:t>
            </a:r>
            <a:r>
              <a:rPr lang="en-US" sz="1200" dirty="0">
                <a:solidFill>
                  <a:srgbClr val="020002"/>
                </a:solidFill>
                <a:latin typeface="Consolas"/>
              </a:rPr>
              <a:t>amount</a:t>
            </a:r>
            <a:r>
              <a:rPr lang="en-US" sz="1200" dirty="0">
                <a:solidFill>
                  <a:srgbClr val="000000"/>
                </a:solidFill>
                <a:latin typeface="Consolas"/>
              </a:rPr>
              <a:t>));</a:t>
            </a:r>
          </a:p>
          <a:p>
            <a:r>
              <a:rPr lang="en-US" sz="1200" dirty="0">
                <a:solidFill>
                  <a:srgbClr val="000000"/>
                </a:solidFill>
                <a:latin typeface="Consolas"/>
              </a:rPr>
              <a:t>   }</a:t>
            </a:r>
          </a:p>
          <a:p>
            <a:r>
              <a:rPr lang="en-US" sz="1200" dirty="0">
                <a:solidFill>
                  <a:srgbClr val="000000"/>
                </a:solidFill>
                <a:latin typeface="Consolas"/>
              </a:rPr>
              <a:t> </a:t>
            </a:r>
          </a:p>
          <a:p>
            <a:r>
              <a:rPr lang="en-US" sz="1200" dirty="0">
                <a:solidFill>
                  <a:srgbClr val="000000"/>
                </a:solidFill>
                <a:latin typeface="Consolas"/>
              </a:rPr>
              <a:t>   </a:t>
            </a:r>
            <a:r>
              <a:rPr lang="en-US" sz="1200" dirty="0">
                <a:solidFill>
                  <a:srgbClr val="0000FF"/>
                </a:solidFill>
                <a:latin typeface="Consolas"/>
              </a:rPr>
              <a:t>public</a:t>
            </a:r>
            <a:r>
              <a:rPr lang="en-US" sz="1200" dirty="0">
                <a:solidFill>
                  <a:srgbClr val="000000"/>
                </a:solidFill>
                <a:latin typeface="Consolas"/>
              </a:rPr>
              <a:t> </a:t>
            </a:r>
            <a:r>
              <a:rPr lang="en-US" sz="1200" dirty="0">
                <a:solidFill>
                  <a:srgbClr val="0000FF"/>
                </a:solidFill>
                <a:latin typeface="Consolas"/>
              </a:rPr>
              <a:t>void</a:t>
            </a:r>
            <a:r>
              <a:rPr lang="en-US" sz="1200" dirty="0">
                <a:solidFill>
                  <a:srgbClr val="000000"/>
                </a:solidFill>
                <a:latin typeface="Consolas"/>
              </a:rPr>
              <a:t> </a:t>
            </a:r>
            <a:r>
              <a:rPr lang="en-US" sz="1200" dirty="0">
                <a:solidFill>
                  <a:srgbClr val="020002"/>
                </a:solidFill>
                <a:latin typeface="Consolas"/>
              </a:rPr>
              <a:t>Withdraw</a:t>
            </a:r>
            <a:r>
              <a:rPr lang="en-US" sz="1200" dirty="0">
                <a:solidFill>
                  <a:srgbClr val="000000"/>
                </a:solidFill>
                <a:latin typeface="Consolas"/>
              </a:rPr>
              <a:t>(</a:t>
            </a:r>
            <a:r>
              <a:rPr lang="en-US" sz="1200" dirty="0">
                <a:solidFill>
                  <a:srgbClr val="0000FF"/>
                </a:solidFill>
                <a:latin typeface="Consolas"/>
              </a:rPr>
              <a:t>decimal</a:t>
            </a:r>
            <a:r>
              <a:rPr lang="en-US" sz="1200" dirty="0">
                <a:solidFill>
                  <a:srgbClr val="000000"/>
                </a:solidFill>
                <a:latin typeface="Consolas"/>
              </a:rPr>
              <a:t> </a:t>
            </a:r>
            <a:r>
              <a:rPr lang="en-US" sz="1200" dirty="0">
                <a:solidFill>
                  <a:srgbClr val="020002"/>
                </a:solidFill>
                <a:latin typeface="Consolas"/>
              </a:rPr>
              <a:t>amount</a:t>
            </a:r>
            <a:r>
              <a:rPr lang="en-US" sz="1200" dirty="0">
                <a:solidFill>
                  <a:srgbClr val="000000"/>
                </a:solidFill>
                <a:latin typeface="Consolas"/>
              </a:rPr>
              <a:t>) {</a:t>
            </a:r>
          </a:p>
          <a:p>
            <a:r>
              <a:rPr lang="en-US" sz="1200" dirty="0">
                <a:solidFill>
                  <a:srgbClr val="000000"/>
                </a:solidFill>
                <a:latin typeface="Consolas"/>
              </a:rPr>
              <a:t>      </a:t>
            </a:r>
            <a:r>
              <a:rPr lang="en-US" sz="1200" dirty="0">
                <a:solidFill>
                  <a:srgbClr val="020002"/>
                </a:solidFill>
                <a:latin typeface="Consolas"/>
              </a:rPr>
              <a:t>_balance</a:t>
            </a:r>
            <a:r>
              <a:rPr lang="en-US" sz="1200" dirty="0">
                <a:solidFill>
                  <a:srgbClr val="000000"/>
                </a:solidFill>
                <a:latin typeface="Consolas"/>
              </a:rPr>
              <a:t> -= </a:t>
            </a:r>
            <a:r>
              <a:rPr lang="en-US" sz="1200" dirty="0">
                <a:solidFill>
                  <a:srgbClr val="020002"/>
                </a:solidFill>
                <a:latin typeface="Consolas"/>
              </a:rPr>
              <a:t>amount</a:t>
            </a:r>
            <a:r>
              <a:rPr lang="en-US" sz="1200" dirty="0">
                <a:solidFill>
                  <a:srgbClr val="000000"/>
                </a:solidFill>
                <a:latin typeface="Consolas"/>
              </a:rPr>
              <a:t>;</a:t>
            </a:r>
          </a:p>
          <a:p>
            <a:r>
              <a:rPr lang="en-US" sz="1200" dirty="0">
                <a:solidFill>
                  <a:srgbClr val="000000"/>
                </a:solidFill>
                <a:latin typeface="Consolas"/>
              </a:rPr>
              <a:t>      </a:t>
            </a:r>
            <a:r>
              <a:rPr lang="en-US" sz="1200" dirty="0" err="1">
                <a:solidFill>
                  <a:srgbClr val="020002"/>
                </a:solidFill>
                <a:latin typeface="Consolas"/>
              </a:rPr>
              <a:t>Output</a:t>
            </a:r>
            <a:r>
              <a:rPr lang="en-US" sz="1200" dirty="0" err="1">
                <a:solidFill>
                  <a:srgbClr val="000000"/>
                </a:solidFill>
                <a:latin typeface="Consolas"/>
              </a:rPr>
              <a:t>.</a:t>
            </a:r>
            <a:r>
              <a:rPr lang="en-US" sz="1200" dirty="0" err="1">
                <a:solidFill>
                  <a:srgbClr val="020002"/>
                </a:solidFill>
                <a:latin typeface="Consolas"/>
              </a:rPr>
              <a:t>Write</a:t>
            </a:r>
            <a:r>
              <a:rPr lang="en-US" sz="1200" dirty="0">
                <a:solidFill>
                  <a:srgbClr val="000000"/>
                </a:solidFill>
                <a:latin typeface="Consolas"/>
              </a:rPr>
              <a:t>(</a:t>
            </a:r>
            <a:r>
              <a:rPr lang="en-US" sz="1200" dirty="0" err="1">
                <a:solidFill>
                  <a:srgbClr val="0000FF"/>
                </a:solidFill>
                <a:latin typeface="Consolas"/>
              </a:rPr>
              <a:t>string</a:t>
            </a:r>
            <a:r>
              <a:rPr lang="en-US" sz="1200" dirty="0" err="1">
                <a:solidFill>
                  <a:srgbClr val="000000"/>
                </a:solidFill>
                <a:latin typeface="Consolas"/>
              </a:rPr>
              <a:t>.</a:t>
            </a:r>
            <a:r>
              <a:rPr lang="en-US" sz="1200" dirty="0" err="1">
                <a:solidFill>
                  <a:srgbClr val="020002"/>
                </a:solidFill>
                <a:latin typeface="Consolas"/>
              </a:rPr>
              <a:t>Format</a:t>
            </a:r>
            <a:r>
              <a:rPr lang="en-US" sz="1200" dirty="0">
                <a:solidFill>
                  <a:srgbClr val="000000"/>
                </a:solidFill>
                <a:latin typeface="Consolas"/>
              </a:rPr>
              <a:t>(</a:t>
            </a:r>
            <a:r>
              <a:rPr lang="en-US" sz="1200" dirty="0">
                <a:solidFill>
                  <a:srgbClr val="A31515"/>
                </a:solidFill>
                <a:latin typeface="Consolas"/>
              </a:rPr>
              <a:t>"</a:t>
            </a:r>
            <a:r>
              <a:rPr lang="en-US" sz="1200" dirty="0" err="1">
                <a:solidFill>
                  <a:srgbClr val="A31515"/>
                </a:solidFill>
                <a:latin typeface="Consolas"/>
              </a:rPr>
              <a:t>Widthdraw</a:t>
            </a:r>
            <a:r>
              <a:rPr lang="en-US" sz="1200" dirty="0">
                <a:solidFill>
                  <a:srgbClr val="A31515"/>
                </a:solidFill>
                <a:latin typeface="Consolas"/>
              </a:rPr>
              <a:t>: {0}"</a:t>
            </a:r>
            <a:r>
              <a:rPr lang="en-US" sz="1200" dirty="0">
                <a:solidFill>
                  <a:srgbClr val="000000"/>
                </a:solidFill>
                <a:latin typeface="Consolas"/>
              </a:rPr>
              <a:t>, </a:t>
            </a:r>
            <a:r>
              <a:rPr lang="en-US" sz="1200" dirty="0">
                <a:solidFill>
                  <a:srgbClr val="020002"/>
                </a:solidFill>
                <a:latin typeface="Consolas"/>
              </a:rPr>
              <a:t>amount</a:t>
            </a:r>
            <a:r>
              <a:rPr lang="en-US" sz="1200" dirty="0">
                <a:solidFill>
                  <a:srgbClr val="000000"/>
                </a:solidFill>
                <a:latin typeface="Consolas"/>
              </a:rPr>
              <a:t>));</a:t>
            </a:r>
          </a:p>
          <a:p>
            <a:r>
              <a:rPr lang="en-US" sz="1200" dirty="0">
                <a:solidFill>
                  <a:srgbClr val="000000"/>
                </a:solidFill>
                <a:latin typeface="Consolas"/>
              </a:rPr>
              <a:t>   }</a:t>
            </a:r>
          </a:p>
          <a:p>
            <a:r>
              <a:rPr lang="en-US" sz="1200" dirty="0">
                <a:solidFill>
                  <a:srgbClr val="000000"/>
                </a:solidFill>
                <a:latin typeface="Consolas"/>
              </a:rPr>
              <a:t> </a:t>
            </a:r>
          </a:p>
          <a:p>
            <a:r>
              <a:rPr lang="en-US" sz="1200" dirty="0">
                <a:solidFill>
                  <a:srgbClr val="000000"/>
                </a:solidFill>
                <a:latin typeface="Consolas"/>
              </a:rPr>
              <a:t>   </a:t>
            </a:r>
            <a:r>
              <a:rPr lang="en-US" sz="1200" dirty="0">
                <a:solidFill>
                  <a:srgbClr val="0000FF"/>
                </a:solidFill>
                <a:latin typeface="Consolas"/>
              </a:rPr>
              <a:t>public</a:t>
            </a:r>
            <a:r>
              <a:rPr lang="en-US" sz="1200" dirty="0">
                <a:solidFill>
                  <a:srgbClr val="000000"/>
                </a:solidFill>
                <a:latin typeface="Consolas"/>
              </a:rPr>
              <a:t> </a:t>
            </a:r>
            <a:r>
              <a:rPr lang="en-US" sz="1200" dirty="0">
                <a:solidFill>
                  <a:srgbClr val="0000FF"/>
                </a:solidFill>
                <a:latin typeface="Consolas"/>
              </a:rPr>
              <a:t>decimal</a:t>
            </a:r>
            <a:r>
              <a:rPr lang="en-US" sz="1200" dirty="0">
                <a:solidFill>
                  <a:srgbClr val="000000"/>
                </a:solidFill>
                <a:latin typeface="Consolas"/>
              </a:rPr>
              <a:t> </a:t>
            </a:r>
            <a:r>
              <a:rPr lang="en-US" sz="1200" dirty="0">
                <a:solidFill>
                  <a:srgbClr val="020002"/>
                </a:solidFill>
                <a:latin typeface="Consolas"/>
              </a:rPr>
              <a:t>Balance</a:t>
            </a:r>
            <a:r>
              <a:rPr lang="en-US" sz="1200" dirty="0">
                <a:solidFill>
                  <a:srgbClr val="000000"/>
                </a:solidFill>
                <a:latin typeface="Consolas"/>
              </a:rPr>
              <a:t> {</a:t>
            </a:r>
          </a:p>
          <a:p>
            <a:r>
              <a:rPr lang="en-US" sz="1200" dirty="0">
                <a:solidFill>
                  <a:srgbClr val="000000"/>
                </a:solidFill>
                <a:latin typeface="Consolas"/>
              </a:rPr>
              <a:t>      </a:t>
            </a:r>
            <a:r>
              <a:rPr lang="en-US" sz="1200" dirty="0">
                <a:solidFill>
                  <a:srgbClr val="0000FF"/>
                </a:solidFill>
                <a:latin typeface="Consolas"/>
              </a:rPr>
              <a:t>get</a:t>
            </a:r>
            <a:r>
              <a:rPr lang="en-US" sz="1200" dirty="0">
                <a:solidFill>
                  <a:srgbClr val="000000"/>
                </a:solidFill>
                <a:latin typeface="Consolas"/>
              </a:rPr>
              <a:t> { </a:t>
            </a:r>
            <a:r>
              <a:rPr lang="en-US" sz="1200" dirty="0">
                <a:solidFill>
                  <a:srgbClr val="0000FF"/>
                </a:solidFill>
                <a:latin typeface="Consolas"/>
              </a:rPr>
              <a:t>return</a:t>
            </a:r>
            <a:r>
              <a:rPr lang="en-US" sz="1200" dirty="0">
                <a:solidFill>
                  <a:srgbClr val="000000"/>
                </a:solidFill>
                <a:latin typeface="Consolas"/>
              </a:rPr>
              <a:t> </a:t>
            </a:r>
            <a:r>
              <a:rPr lang="en-US" sz="1200" dirty="0">
                <a:solidFill>
                  <a:srgbClr val="020002"/>
                </a:solidFill>
                <a:latin typeface="Consolas"/>
              </a:rPr>
              <a:t>_balance</a:t>
            </a:r>
            <a:r>
              <a:rPr lang="en-US" sz="1200" dirty="0">
                <a:solidFill>
                  <a:srgbClr val="000000"/>
                </a:solidFill>
                <a:latin typeface="Consolas"/>
              </a:rPr>
              <a:t>; }</a:t>
            </a:r>
          </a:p>
          <a:p>
            <a:r>
              <a:rPr lang="en-US" sz="1200" dirty="0">
                <a:solidFill>
                  <a:srgbClr val="000000"/>
                </a:solidFill>
                <a:latin typeface="Consolas"/>
              </a:rPr>
              <a:t>   }</a:t>
            </a:r>
          </a:p>
          <a:p>
            <a:r>
              <a:rPr lang="en-US" sz="1200" dirty="0">
                <a:solidFill>
                  <a:srgbClr val="000000"/>
                </a:solidFill>
                <a:latin typeface="Consolas"/>
              </a:rPr>
              <a:t>}</a:t>
            </a:r>
          </a:p>
        </p:txBody>
      </p:sp>
    </p:spTree>
    <p:extLst>
      <p:ext uri="{BB962C8B-B14F-4D97-AF65-F5344CB8AC3E}">
        <p14:creationId xmlns:p14="http://schemas.microsoft.com/office/powerpoint/2010/main" val="228904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MEF Basics - Catalogs</a:t>
            </a:r>
            <a:endParaRPr lang="en-US" dirty="0">
              <a:solidFill>
                <a:schemeClr val="tx2"/>
              </a:solidFill>
            </a:endParaRPr>
          </a:p>
        </p:txBody>
      </p:sp>
      <p:sp>
        <p:nvSpPr>
          <p:cNvPr id="7" name="Content Placeholder 6"/>
          <p:cNvSpPr>
            <a:spLocks noGrp="1"/>
          </p:cNvSpPr>
          <p:nvPr>
            <p:ph idx="1"/>
          </p:nvPr>
        </p:nvSpPr>
        <p:spPr/>
        <p:txBody>
          <a:bodyPr/>
          <a:lstStyle/>
          <a:p>
            <a:endParaRPr lang="en-US"/>
          </a:p>
        </p:txBody>
      </p:sp>
      <p:sp>
        <p:nvSpPr>
          <p:cNvPr id="9" name="Footer Placeholder 8"/>
          <p:cNvSpPr>
            <a:spLocks noGrp="1"/>
          </p:cNvSpPr>
          <p:nvPr>
            <p:ph type="ftr" sz="quarter" idx="11"/>
          </p:nvPr>
        </p:nvSpPr>
        <p:spPr/>
        <p:txBody>
          <a:bodyPr/>
          <a:lstStyle/>
          <a:p>
            <a:r>
              <a:rPr lang="en-US"/>
              <a:t>©2011 by Pavel Yosifovich</a:t>
            </a:r>
          </a:p>
        </p:txBody>
      </p:sp>
      <p:sp>
        <p:nvSpPr>
          <p:cNvPr id="10" name="Slide Number Placeholder 9"/>
          <p:cNvSpPr>
            <a:spLocks noGrp="1"/>
          </p:cNvSpPr>
          <p:nvPr>
            <p:ph type="sldNum" sz="quarter" idx="12"/>
          </p:nvPr>
        </p:nvSpPr>
        <p:spPr/>
        <p:txBody>
          <a:bodyPr/>
          <a:lstStyle/>
          <a:p>
            <a:fld id="{8B37D5FE-740C-46F5-801A-FA5477D9711F}" type="slidenum">
              <a:rPr lang="en-US" smtClean="0"/>
              <a:pPr/>
              <a:t>51</a:t>
            </a:fld>
            <a:endParaRPr lang="en-US"/>
          </a:p>
        </p:txBody>
      </p:sp>
      <p:grpSp>
        <p:nvGrpSpPr>
          <p:cNvPr id="3" name="Group 3"/>
          <p:cNvGrpSpPr/>
          <p:nvPr/>
        </p:nvGrpSpPr>
        <p:grpSpPr>
          <a:xfrm>
            <a:off x="886629" y="3267635"/>
            <a:ext cx="2956547" cy="2079811"/>
            <a:chOff x="2303253" y="2675964"/>
            <a:chExt cx="4191000" cy="2886635"/>
          </a:xfrm>
        </p:grpSpPr>
        <p:sp>
          <p:nvSpPr>
            <p:cNvPr id="46" name="Rectangle 6"/>
            <p:cNvSpPr>
              <a:spLocks noChangeArrowheads="1"/>
            </p:cNvSpPr>
            <p:nvPr/>
          </p:nvSpPr>
          <p:spPr bwMode="auto">
            <a:xfrm>
              <a:off x="2303253" y="2675964"/>
              <a:ext cx="4191000" cy="288663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t" anchorCtr="0"/>
            <a:lstStyle/>
            <a:p>
              <a:pPr algn="ctr"/>
              <a:endParaRPr lang="en-US" sz="3200" dirty="0">
                <a:solidFill>
                  <a:schemeClr val="bg2"/>
                </a:solidFill>
                <a:latin typeface="Segoe"/>
              </a:endParaRPr>
            </a:p>
          </p:txBody>
        </p:sp>
        <p:sp>
          <p:nvSpPr>
            <p:cNvPr id="47" name="Cube 46"/>
            <p:cNvSpPr/>
            <p:nvPr/>
          </p:nvSpPr>
          <p:spPr bwMode="auto">
            <a:xfrm>
              <a:off x="3727450" y="3581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48" name="Left Arrow 47"/>
            <p:cNvSpPr/>
            <p:nvPr/>
          </p:nvSpPr>
          <p:spPr bwMode="auto">
            <a:xfrm rot="2075951">
              <a:off x="4216866" y="330867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Tahoma" pitchFamily="34" charset="0"/>
              </a:endParaRPr>
            </a:p>
          </p:txBody>
        </p:sp>
        <p:sp>
          <p:nvSpPr>
            <p:cNvPr id="49" name="Cube 48"/>
            <p:cNvSpPr/>
            <p:nvPr/>
          </p:nvSpPr>
          <p:spPr bwMode="auto">
            <a:xfrm>
              <a:off x="3727450" y="41910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50" name="Left Arrow 49"/>
            <p:cNvSpPr/>
            <p:nvPr/>
          </p:nvSpPr>
          <p:spPr bwMode="auto">
            <a:xfrm rot="8502193">
              <a:off x="5226241" y="4001399"/>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Tahoma" pitchFamily="34" charset="0"/>
              </a:endParaRPr>
            </a:p>
          </p:txBody>
        </p:sp>
        <p:sp>
          <p:nvSpPr>
            <p:cNvPr id="51" name="Cube 50"/>
            <p:cNvSpPr/>
            <p:nvPr/>
          </p:nvSpPr>
          <p:spPr bwMode="auto">
            <a:xfrm>
              <a:off x="3727450" y="294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52" name="Left Arrow 51"/>
            <p:cNvSpPr/>
            <p:nvPr/>
          </p:nvSpPr>
          <p:spPr bwMode="auto">
            <a:xfrm rot="19319663">
              <a:off x="4240616" y="355242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Tahoma" pitchFamily="34" charset="0"/>
              </a:endParaRPr>
            </a:p>
          </p:txBody>
        </p:sp>
        <p:sp>
          <p:nvSpPr>
            <p:cNvPr id="53" name="Left Arrow 52"/>
            <p:cNvSpPr/>
            <p:nvPr/>
          </p:nvSpPr>
          <p:spPr bwMode="auto">
            <a:xfrm>
              <a:off x="4193116" y="393832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Tahoma" pitchFamily="34" charset="0"/>
              </a:endParaRPr>
            </a:p>
          </p:txBody>
        </p:sp>
        <p:sp>
          <p:nvSpPr>
            <p:cNvPr id="54" name="Cube 53"/>
            <p:cNvSpPr/>
            <p:nvPr/>
          </p:nvSpPr>
          <p:spPr bwMode="auto">
            <a:xfrm>
              <a:off x="3727450" y="4851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55" name="Left Arrow 54"/>
            <p:cNvSpPr/>
            <p:nvPr/>
          </p:nvSpPr>
          <p:spPr bwMode="auto">
            <a:xfrm rot="2415290">
              <a:off x="4216866" y="474492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Tahoma" pitchFamily="34" charset="0"/>
              </a:endParaRPr>
            </a:p>
          </p:txBody>
        </p:sp>
        <p:sp>
          <p:nvSpPr>
            <p:cNvPr id="56" name="Left Arrow 55"/>
            <p:cNvSpPr/>
            <p:nvPr/>
          </p:nvSpPr>
          <p:spPr bwMode="auto">
            <a:xfrm>
              <a:off x="4193116" y="513080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Tahoma" pitchFamily="34" charset="0"/>
              </a:endParaRPr>
            </a:p>
          </p:txBody>
        </p:sp>
        <p:sp>
          <p:nvSpPr>
            <p:cNvPr id="57" name="Cube 56"/>
            <p:cNvSpPr/>
            <p:nvPr/>
          </p:nvSpPr>
          <p:spPr bwMode="auto">
            <a:xfrm>
              <a:off x="4781231" y="3582356"/>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58" name="Left Arrow 57"/>
            <p:cNvSpPr/>
            <p:nvPr/>
          </p:nvSpPr>
          <p:spPr bwMode="auto">
            <a:xfrm>
              <a:off x="5246897" y="361838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Tahoma" pitchFamily="34" charset="0"/>
              </a:endParaRPr>
            </a:p>
          </p:txBody>
        </p:sp>
        <p:sp>
          <p:nvSpPr>
            <p:cNvPr id="59" name="Left Arrow 58"/>
            <p:cNvSpPr/>
            <p:nvPr/>
          </p:nvSpPr>
          <p:spPr bwMode="auto">
            <a:xfrm rot="10800000">
              <a:off x="4213744" y="4384265"/>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Tahoma" pitchFamily="34" charset="0"/>
              </a:endParaRPr>
            </a:p>
          </p:txBody>
        </p:sp>
        <p:sp>
          <p:nvSpPr>
            <p:cNvPr id="60" name="Cube 59"/>
            <p:cNvSpPr/>
            <p:nvPr/>
          </p:nvSpPr>
          <p:spPr bwMode="auto">
            <a:xfrm>
              <a:off x="4781231" y="4191956"/>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61" name="Left Arrow 60"/>
            <p:cNvSpPr/>
            <p:nvPr/>
          </p:nvSpPr>
          <p:spPr bwMode="auto">
            <a:xfrm>
              <a:off x="5246897" y="4471356"/>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Tahoma" pitchFamily="34" charset="0"/>
              </a:endParaRPr>
            </a:p>
          </p:txBody>
        </p:sp>
        <p:sp>
          <p:nvSpPr>
            <p:cNvPr id="62" name="Cube 61"/>
            <p:cNvSpPr/>
            <p:nvPr/>
          </p:nvSpPr>
          <p:spPr bwMode="auto">
            <a:xfrm>
              <a:off x="4781231" y="2947356"/>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63" name="Left Arrow 62"/>
            <p:cNvSpPr/>
            <p:nvPr/>
          </p:nvSpPr>
          <p:spPr bwMode="auto">
            <a:xfrm>
              <a:off x="5246897" y="298338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Tahoma" pitchFamily="34" charset="0"/>
              </a:endParaRPr>
            </a:p>
          </p:txBody>
        </p:sp>
        <p:sp>
          <p:nvSpPr>
            <p:cNvPr id="64" name="Left Arrow 63"/>
            <p:cNvSpPr/>
            <p:nvPr/>
          </p:nvSpPr>
          <p:spPr bwMode="auto">
            <a:xfrm rot="18933455">
              <a:off x="3204340" y="4806176"/>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Tahoma" pitchFamily="34" charset="0"/>
              </a:endParaRPr>
            </a:p>
          </p:txBody>
        </p:sp>
        <p:sp>
          <p:nvSpPr>
            <p:cNvPr id="65" name="Cube 64"/>
            <p:cNvSpPr/>
            <p:nvPr/>
          </p:nvSpPr>
          <p:spPr bwMode="auto">
            <a:xfrm>
              <a:off x="4781231" y="4852356"/>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66" name="Left Arrow 65"/>
            <p:cNvSpPr/>
            <p:nvPr/>
          </p:nvSpPr>
          <p:spPr bwMode="auto">
            <a:xfrm>
              <a:off x="5246897" y="503088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Tahoma" pitchFamily="34" charset="0"/>
              </a:endParaRPr>
            </a:p>
          </p:txBody>
        </p:sp>
        <p:sp>
          <p:nvSpPr>
            <p:cNvPr id="67" name="Cube 66"/>
            <p:cNvSpPr/>
            <p:nvPr/>
          </p:nvSpPr>
          <p:spPr bwMode="auto">
            <a:xfrm>
              <a:off x="5789083" y="3581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68" name="Cube 67"/>
            <p:cNvSpPr/>
            <p:nvPr/>
          </p:nvSpPr>
          <p:spPr bwMode="auto">
            <a:xfrm>
              <a:off x="5789083" y="41910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69" name="Cube 68"/>
            <p:cNvSpPr/>
            <p:nvPr/>
          </p:nvSpPr>
          <p:spPr bwMode="auto">
            <a:xfrm>
              <a:off x="2664883" y="36068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70" name="Cube 69"/>
            <p:cNvSpPr/>
            <p:nvPr/>
          </p:nvSpPr>
          <p:spPr bwMode="auto">
            <a:xfrm>
              <a:off x="2664883" y="421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71" name="Cube 70"/>
            <p:cNvSpPr/>
            <p:nvPr/>
          </p:nvSpPr>
          <p:spPr bwMode="auto">
            <a:xfrm>
              <a:off x="2664883" y="29718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72" name="Cube 71"/>
            <p:cNvSpPr/>
            <p:nvPr/>
          </p:nvSpPr>
          <p:spPr bwMode="auto">
            <a:xfrm>
              <a:off x="2664883" y="48768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73" name="Cube 72"/>
            <p:cNvSpPr/>
            <p:nvPr/>
          </p:nvSpPr>
          <p:spPr bwMode="auto">
            <a:xfrm>
              <a:off x="5789083" y="294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74" name="Cube 73"/>
            <p:cNvSpPr/>
            <p:nvPr/>
          </p:nvSpPr>
          <p:spPr bwMode="auto">
            <a:xfrm>
              <a:off x="5789084" y="4863282"/>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75" name="Left Arrow 74"/>
            <p:cNvSpPr/>
            <p:nvPr/>
          </p:nvSpPr>
          <p:spPr bwMode="auto">
            <a:xfrm>
              <a:off x="3122083" y="3755805"/>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Tahoma" pitchFamily="34" charset="0"/>
              </a:endParaRPr>
            </a:p>
          </p:txBody>
        </p:sp>
        <p:sp>
          <p:nvSpPr>
            <p:cNvPr id="76" name="Left Arrow 75"/>
            <p:cNvSpPr/>
            <p:nvPr/>
          </p:nvSpPr>
          <p:spPr bwMode="auto">
            <a:xfrm rot="13419828">
              <a:off x="3181458" y="4130073"/>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Tahoma" pitchFamily="34" charset="0"/>
              </a:endParaRPr>
            </a:p>
          </p:txBody>
        </p:sp>
        <p:sp>
          <p:nvSpPr>
            <p:cNvPr id="77" name="Left Arrow 76"/>
            <p:cNvSpPr/>
            <p:nvPr/>
          </p:nvSpPr>
          <p:spPr bwMode="auto">
            <a:xfrm rot="11036178">
              <a:off x="3122083" y="447228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Tahoma" pitchFamily="34" charset="0"/>
              </a:endParaRPr>
            </a:p>
          </p:txBody>
        </p:sp>
        <p:sp>
          <p:nvSpPr>
            <p:cNvPr id="78" name="Left Arrow 77"/>
            <p:cNvSpPr/>
            <p:nvPr/>
          </p:nvSpPr>
          <p:spPr bwMode="auto">
            <a:xfrm>
              <a:off x="3122083" y="2992348"/>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Tahoma" pitchFamily="34" charset="0"/>
              </a:endParaRPr>
            </a:p>
          </p:txBody>
        </p:sp>
        <p:sp>
          <p:nvSpPr>
            <p:cNvPr id="79" name="Left Arrow 78"/>
            <p:cNvSpPr/>
            <p:nvPr/>
          </p:nvSpPr>
          <p:spPr bwMode="auto">
            <a:xfrm rot="18862758">
              <a:off x="3157708" y="3405809"/>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Tahoma" pitchFamily="34" charset="0"/>
              </a:endParaRPr>
            </a:p>
          </p:txBody>
        </p:sp>
        <p:sp>
          <p:nvSpPr>
            <p:cNvPr id="80" name="Left Arrow 79"/>
            <p:cNvSpPr/>
            <p:nvPr/>
          </p:nvSpPr>
          <p:spPr bwMode="auto">
            <a:xfrm>
              <a:off x="3122083" y="513268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Tahoma" pitchFamily="34" charset="0"/>
              </a:endParaRPr>
            </a:p>
          </p:txBody>
        </p:sp>
        <p:sp>
          <p:nvSpPr>
            <p:cNvPr id="83" name="Curved Left Arrow 82"/>
            <p:cNvSpPr/>
            <p:nvPr/>
          </p:nvSpPr>
          <p:spPr bwMode="auto">
            <a:xfrm rot="15996843">
              <a:off x="4627336" y="2109837"/>
              <a:ext cx="890650" cy="2137558"/>
            </a:xfrm>
            <a:prstGeom prst="curvedLef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84" name="Curved Left Arrow 83"/>
            <p:cNvSpPr/>
            <p:nvPr/>
          </p:nvSpPr>
          <p:spPr bwMode="auto">
            <a:xfrm rot="7633664" flipH="1">
              <a:off x="4328486" y="3283487"/>
              <a:ext cx="890650" cy="2137558"/>
            </a:xfrm>
            <a:prstGeom prst="curvedLef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outerShdw blurRad="38100" dist="38100" dir="2700000" algn="tl">
                    <a:srgbClr val="000000">
                      <a:alpha val="43137"/>
                    </a:srgbClr>
                  </a:outerShdw>
                </a:effectLst>
                <a:latin typeface="Franklin Gothic Medium" pitchFamily="34" charset="0"/>
              </a:endParaRPr>
            </a:p>
          </p:txBody>
        </p:sp>
      </p:grpSp>
      <p:grpSp>
        <p:nvGrpSpPr>
          <p:cNvPr id="4" name="Group 44"/>
          <p:cNvGrpSpPr/>
          <p:nvPr/>
        </p:nvGrpSpPr>
        <p:grpSpPr>
          <a:xfrm>
            <a:off x="5755341" y="3433483"/>
            <a:ext cx="2514600" cy="1752600"/>
            <a:chOff x="3200400" y="4953000"/>
            <a:chExt cx="2514600" cy="1752600"/>
          </a:xfrm>
        </p:grpSpPr>
        <p:sp>
          <p:nvSpPr>
            <p:cNvPr id="86" name="Rectangle 4"/>
            <p:cNvSpPr>
              <a:spLocks noChangeArrowheads="1"/>
            </p:cNvSpPr>
            <p:nvPr/>
          </p:nvSpPr>
          <p:spPr bwMode="auto">
            <a:xfrm>
              <a:off x="3200400" y="4953000"/>
              <a:ext cx="2514600" cy="175260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t" anchorCtr="0"/>
            <a:lstStyle/>
            <a:p>
              <a:pPr algn="ctr"/>
              <a:r>
                <a:rPr lang="en-US" sz="2000" dirty="0">
                  <a:solidFill>
                    <a:srgbClr val="000000"/>
                  </a:solidFill>
                  <a:latin typeface="Segoe"/>
                </a:rPr>
                <a:t>Catalog</a:t>
              </a:r>
            </a:p>
          </p:txBody>
        </p:sp>
        <p:grpSp>
          <p:nvGrpSpPr>
            <p:cNvPr id="5" name="Group 98"/>
            <p:cNvGrpSpPr/>
            <p:nvPr/>
          </p:nvGrpSpPr>
          <p:grpSpPr>
            <a:xfrm>
              <a:off x="3352800" y="5334000"/>
              <a:ext cx="2137834" cy="1295400"/>
              <a:chOff x="1447800" y="5105400"/>
              <a:chExt cx="2137834" cy="1295400"/>
            </a:xfrm>
          </p:grpSpPr>
          <p:sp>
            <p:nvSpPr>
              <p:cNvPr id="88" name="Cube 87"/>
              <p:cNvSpPr/>
              <p:nvPr/>
            </p:nvSpPr>
            <p:spPr bwMode="auto">
              <a:xfrm>
                <a:off x="1447800" y="548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89" name="Cube 88"/>
              <p:cNvSpPr/>
              <p:nvPr/>
            </p:nvSpPr>
            <p:spPr bwMode="auto">
              <a:xfrm>
                <a:off x="1678517" y="56388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90" name="Cube 89"/>
              <p:cNvSpPr/>
              <p:nvPr/>
            </p:nvSpPr>
            <p:spPr bwMode="auto">
              <a:xfrm>
                <a:off x="1830917" y="57912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91" name="Cube 90"/>
              <p:cNvSpPr/>
              <p:nvPr/>
            </p:nvSpPr>
            <p:spPr bwMode="auto">
              <a:xfrm>
                <a:off x="1754717" y="51816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92" name="Cube 91"/>
              <p:cNvSpPr/>
              <p:nvPr/>
            </p:nvSpPr>
            <p:spPr bwMode="auto">
              <a:xfrm>
                <a:off x="2135717" y="53340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93" name="Cube 92"/>
              <p:cNvSpPr/>
              <p:nvPr/>
            </p:nvSpPr>
            <p:spPr bwMode="auto">
              <a:xfrm>
                <a:off x="2211917" y="57150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94" name="Cube 93"/>
              <p:cNvSpPr/>
              <p:nvPr/>
            </p:nvSpPr>
            <p:spPr bwMode="auto">
              <a:xfrm>
                <a:off x="2440517" y="5105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95" name="Cube 94"/>
              <p:cNvSpPr/>
              <p:nvPr/>
            </p:nvSpPr>
            <p:spPr bwMode="auto">
              <a:xfrm>
                <a:off x="2669117" y="548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96" name="Cube 95"/>
              <p:cNvSpPr/>
              <p:nvPr/>
            </p:nvSpPr>
            <p:spPr bwMode="auto">
              <a:xfrm>
                <a:off x="2971800" y="51816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97" name="Cube 96"/>
              <p:cNvSpPr/>
              <p:nvPr/>
            </p:nvSpPr>
            <p:spPr bwMode="auto">
              <a:xfrm>
                <a:off x="2592917" y="5865283"/>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sp>
            <p:nvSpPr>
              <p:cNvPr id="98" name="Cube 97"/>
              <p:cNvSpPr/>
              <p:nvPr/>
            </p:nvSpPr>
            <p:spPr bwMode="auto">
              <a:xfrm>
                <a:off x="3050117" y="548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bg1"/>
                  </a:solidFill>
                  <a:effectLst/>
                  <a:latin typeface="Tahoma" pitchFamily="34" charset="0"/>
                </a:endParaRPr>
              </a:p>
            </p:txBody>
          </p:sp>
        </p:grpSp>
      </p:grpSp>
      <p:sp>
        <p:nvSpPr>
          <p:cNvPr id="99" name="Right Arrow 98"/>
          <p:cNvSpPr/>
          <p:nvPr/>
        </p:nvSpPr>
        <p:spPr bwMode="auto">
          <a:xfrm rot="10800000">
            <a:off x="4047565" y="4087906"/>
            <a:ext cx="1452282" cy="578223"/>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pic>
        <p:nvPicPr>
          <p:cNvPr id="111" name="Picture 110" descr="C:\Users\jasolson\AppData\Local\Microsoft\Windows\Temporary Internet Files\Content.IE5\9W6T06QF\MCj04315880000[1].png"/>
          <p:cNvPicPr>
            <a:picLocks noChangeAspect="1" noChangeArrowheads="1"/>
          </p:cNvPicPr>
          <p:nvPr/>
        </p:nvPicPr>
        <p:blipFill>
          <a:blip r:embed="rId3"/>
          <a:srcRect/>
          <a:stretch>
            <a:fillRect/>
          </a:stretch>
        </p:blipFill>
        <p:spPr bwMode="auto">
          <a:xfrm>
            <a:off x="1851212" y="2828252"/>
            <a:ext cx="1049205" cy="1049205"/>
          </a:xfrm>
          <a:prstGeom prst="rect">
            <a:avLst/>
          </a:prstGeom>
          <a:noFill/>
        </p:spPr>
      </p:pic>
      <p:pic>
        <p:nvPicPr>
          <p:cNvPr id="112" name="Picture 111" descr="C:\Users\jasolson\AppData\Local\Microsoft\Windows\Temporary Internet Files\Content.IE5\VUWZV3BO\MCj04325990000[1].png"/>
          <p:cNvPicPr>
            <a:picLocks noChangeAspect="1" noChangeArrowheads="1"/>
          </p:cNvPicPr>
          <p:nvPr/>
        </p:nvPicPr>
        <p:blipFill>
          <a:blip r:embed="rId4"/>
          <a:srcRect/>
          <a:stretch>
            <a:fillRect/>
          </a:stretch>
        </p:blipFill>
        <p:spPr bwMode="auto">
          <a:xfrm>
            <a:off x="1851211" y="4119171"/>
            <a:ext cx="1049205" cy="1049205"/>
          </a:xfrm>
          <a:prstGeom prst="rect">
            <a:avLst/>
          </a:prstGeom>
          <a:noFill/>
        </p:spPr>
      </p:pic>
      <p:pic>
        <p:nvPicPr>
          <p:cNvPr id="113" name="Picture 112" descr="C:\Users\jasolson\AppData\Local\Microsoft\Windows\Temporary Internet Files\Content.IE5\QLV25OOL\MCj04247780000[1].wmf"/>
          <p:cNvPicPr>
            <a:picLocks noChangeAspect="1" noChangeArrowheads="1"/>
          </p:cNvPicPr>
          <p:nvPr/>
        </p:nvPicPr>
        <p:blipFill>
          <a:blip r:embed="rId5"/>
          <a:srcRect/>
          <a:stretch>
            <a:fillRect/>
          </a:stretch>
        </p:blipFill>
        <p:spPr bwMode="auto">
          <a:xfrm>
            <a:off x="1865593" y="5280099"/>
            <a:ext cx="1025525" cy="928984"/>
          </a:xfrm>
          <a:prstGeom prst="rect">
            <a:avLst/>
          </a:prstGeom>
          <a:noFill/>
        </p:spPr>
      </p:pic>
      <p:grpSp>
        <p:nvGrpSpPr>
          <p:cNvPr id="6" name="Group 9"/>
          <p:cNvGrpSpPr/>
          <p:nvPr/>
        </p:nvGrpSpPr>
        <p:grpSpPr>
          <a:xfrm>
            <a:off x="1528483" y="1375970"/>
            <a:ext cx="1354005" cy="1452617"/>
            <a:chOff x="349624" y="1089212"/>
            <a:chExt cx="1354005" cy="1452617"/>
          </a:xfrm>
        </p:grpSpPr>
        <p:pic>
          <p:nvPicPr>
            <p:cNvPr id="119" name="Picture 4" descr="C:\Users\jasolson\AppData\Local\Microsoft\Windows\Temporary Internet Files\Content.IE5\QLV25OOL\MCj04247780000[1].wmf"/>
            <p:cNvPicPr>
              <a:picLocks noChangeAspect="1" noChangeArrowheads="1"/>
            </p:cNvPicPr>
            <p:nvPr/>
          </p:nvPicPr>
          <p:blipFill>
            <a:blip r:embed="rId5"/>
            <a:srcRect/>
            <a:stretch>
              <a:fillRect/>
            </a:stretch>
          </p:blipFill>
          <p:spPr bwMode="auto">
            <a:xfrm>
              <a:off x="640977" y="1089212"/>
              <a:ext cx="1025525" cy="928984"/>
            </a:xfrm>
            <a:prstGeom prst="rect">
              <a:avLst/>
            </a:prstGeom>
            <a:noFill/>
          </p:spPr>
        </p:pic>
        <p:pic>
          <p:nvPicPr>
            <p:cNvPr id="120" name="Picture 2" descr="C:\Users\jasolson\AppData\Local\Microsoft\Windows\Temporary Internet Files\Content.IE5\9W6T06QF\MCj04315880000[1].png"/>
            <p:cNvPicPr>
              <a:picLocks noChangeAspect="1" noChangeArrowheads="1"/>
            </p:cNvPicPr>
            <p:nvPr/>
          </p:nvPicPr>
          <p:blipFill>
            <a:blip r:embed="rId3"/>
            <a:srcRect/>
            <a:stretch>
              <a:fillRect/>
            </a:stretch>
          </p:blipFill>
          <p:spPr bwMode="auto">
            <a:xfrm>
              <a:off x="654424" y="1492624"/>
              <a:ext cx="1049205" cy="1049205"/>
            </a:xfrm>
            <a:prstGeom prst="rect">
              <a:avLst/>
            </a:prstGeom>
            <a:noFill/>
          </p:spPr>
        </p:pic>
        <p:pic>
          <p:nvPicPr>
            <p:cNvPr id="121" name="Picture 3" descr="C:\Users\jasolson\AppData\Local\Microsoft\Windows\Temporary Internet Files\Content.IE5\VUWZV3BO\MCj04325990000[1].png"/>
            <p:cNvPicPr>
              <a:picLocks noChangeAspect="1" noChangeArrowheads="1"/>
            </p:cNvPicPr>
            <p:nvPr/>
          </p:nvPicPr>
          <p:blipFill>
            <a:blip r:embed="rId4"/>
            <a:srcRect/>
            <a:stretch>
              <a:fillRect/>
            </a:stretch>
          </p:blipFill>
          <p:spPr bwMode="auto">
            <a:xfrm>
              <a:off x="349624" y="1264024"/>
              <a:ext cx="1049205" cy="1049205"/>
            </a:xfrm>
            <a:prstGeom prst="rect">
              <a:avLst/>
            </a:prstGeom>
            <a:noFill/>
          </p:spPr>
        </p:pic>
      </p:grpSp>
      <p:sp>
        <p:nvSpPr>
          <p:cNvPr id="115" name="TextBox 114"/>
          <p:cNvSpPr txBox="1"/>
          <p:nvPr/>
        </p:nvSpPr>
        <p:spPr>
          <a:xfrm>
            <a:off x="3008593" y="5508699"/>
            <a:ext cx="2220288" cy="584775"/>
          </a:xfrm>
          <a:prstGeom prst="rect">
            <a:avLst/>
          </a:prstGeom>
          <a:noFill/>
        </p:spPr>
        <p:txBody>
          <a:bodyPr wrap="none" rtlCol="0">
            <a:spAutoFit/>
          </a:bodyPr>
          <a:lstStyle/>
          <a:p>
            <a:r>
              <a:rPr lang="en-US" sz="3200" dirty="0" err="1"/>
              <a:t>TypeCatalog</a:t>
            </a:r>
            <a:endParaRPr lang="en-US" sz="3200" dirty="0"/>
          </a:p>
        </p:txBody>
      </p:sp>
      <p:sp>
        <p:nvSpPr>
          <p:cNvPr id="116" name="TextBox 115"/>
          <p:cNvSpPr txBox="1"/>
          <p:nvPr/>
        </p:nvSpPr>
        <p:spPr>
          <a:xfrm>
            <a:off x="2994211" y="4271571"/>
            <a:ext cx="3019609" cy="584775"/>
          </a:xfrm>
          <a:prstGeom prst="rect">
            <a:avLst/>
          </a:prstGeom>
          <a:noFill/>
        </p:spPr>
        <p:txBody>
          <a:bodyPr wrap="none" rtlCol="0">
            <a:spAutoFit/>
          </a:bodyPr>
          <a:lstStyle/>
          <a:p>
            <a:r>
              <a:rPr lang="en-US" sz="3200" dirty="0" err="1"/>
              <a:t>AssemblyCatalog</a:t>
            </a:r>
            <a:endParaRPr lang="en-US" sz="3200" dirty="0"/>
          </a:p>
        </p:txBody>
      </p:sp>
      <p:sp>
        <p:nvSpPr>
          <p:cNvPr id="117" name="TextBox 116"/>
          <p:cNvSpPr txBox="1"/>
          <p:nvPr/>
        </p:nvSpPr>
        <p:spPr>
          <a:xfrm>
            <a:off x="2994212" y="3056852"/>
            <a:ext cx="2975302" cy="584775"/>
          </a:xfrm>
          <a:prstGeom prst="rect">
            <a:avLst/>
          </a:prstGeom>
          <a:noFill/>
        </p:spPr>
        <p:txBody>
          <a:bodyPr wrap="none" rtlCol="0">
            <a:spAutoFit/>
          </a:bodyPr>
          <a:lstStyle>
            <a:defPPr>
              <a:defRPr lang="en-US"/>
            </a:defPPr>
            <a:lvl1pPr>
              <a:defRPr sz="3200"/>
            </a:lvl1pPr>
          </a:lstStyle>
          <a:p>
            <a:r>
              <a:rPr lang="en-US" dirty="0" err="1"/>
              <a:t>DirectoryCatalog</a:t>
            </a:r>
            <a:endParaRPr lang="en-US" dirty="0"/>
          </a:p>
        </p:txBody>
      </p:sp>
      <p:sp>
        <p:nvSpPr>
          <p:cNvPr id="118" name="TextBox 117"/>
          <p:cNvSpPr txBox="1"/>
          <p:nvPr/>
        </p:nvSpPr>
        <p:spPr>
          <a:xfrm>
            <a:off x="2976283" y="1703182"/>
            <a:ext cx="3119187" cy="584775"/>
          </a:xfrm>
          <a:prstGeom prst="rect">
            <a:avLst/>
          </a:prstGeom>
          <a:noFill/>
        </p:spPr>
        <p:txBody>
          <a:bodyPr wrap="none" rtlCol="0">
            <a:spAutoFit/>
          </a:bodyPr>
          <a:lstStyle/>
          <a:p>
            <a:r>
              <a:rPr lang="en-US" sz="3200" dirty="0" err="1"/>
              <a:t>AggregateCatalog</a:t>
            </a:r>
            <a:endParaRPr lang="en-US" sz="3200" dirty="0"/>
          </a:p>
        </p:txBody>
      </p:sp>
    </p:spTree>
    <p:extLst>
      <p:ext uri="{BB962C8B-B14F-4D97-AF65-F5344CB8AC3E}">
        <p14:creationId xmlns:p14="http://schemas.microsoft.com/office/powerpoint/2010/main" val="171398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9" presetClass="emph" presetSubtype="0" nodeType="withEffect">
                                  <p:stCondLst>
                                    <p:cond delay="0"/>
                                  </p:stCondLst>
                                  <p:childTnLst>
                                    <p:set>
                                      <p:cBhvr rctx="PPT">
                                        <p:cTn id="9" dur="indefinite"/>
                                        <p:tgtEl>
                                          <p:spTgt spid="4"/>
                                        </p:tgtEl>
                                        <p:attrNameLst>
                                          <p:attrName>style.opacity</p:attrName>
                                        </p:attrNameLst>
                                      </p:cBhvr>
                                      <p:to>
                                        <p:strVal val="0.25"/>
                                      </p:to>
                                    </p:set>
                                    <p:animEffect filter="image" prLst="opacity: 0.25">
                                      <p:cBhvr rctx="IE">
                                        <p:cTn id="10" dur="indefinite"/>
                                        <p:tgtEl>
                                          <p:spTgt spid="4"/>
                                        </p:tgtEl>
                                      </p:cBhvr>
                                    </p:animEffect>
                                  </p:childTnLst>
                                </p:cTn>
                              </p:par>
                              <p:par>
                                <p:cTn id="11" presetID="9" presetClass="emph" presetSubtype="0" grpId="0" nodeType="withEffect">
                                  <p:stCondLst>
                                    <p:cond delay="0"/>
                                  </p:stCondLst>
                                  <p:childTnLst>
                                    <p:set>
                                      <p:cBhvr rctx="PPT">
                                        <p:cTn id="12" dur="indefinite"/>
                                        <p:tgtEl>
                                          <p:spTgt spid="99"/>
                                        </p:tgtEl>
                                        <p:attrNameLst>
                                          <p:attrName>style.opacity</p:attrName>
                                        </p:attrNameLst>
                                      </p:cBhvr>
                                      <p:to>
                                        <p:strVal val="0.25"/>
                                      </p:to>
                                    </p:set>
                                    <p:animEffect filter="image" prLst="opacity: 0.25">
                                      <p:cBhvr rctx="IE">
                                        <p:cTn id="13" dur="indefinite"/>
                                        <p:tgtEl>
                                          <p:spTgt spid="9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16" grpId="0"/>
      <p:bldP spid="117" grpId="0"/>
      <p:bldP spid="11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Catalogs</a:t>
            </a:r>
          </a:p>
        </p:txBody>
      </p:sp>
      <p:sp>
        <p:nvSpPr>
          <p:cNvPr id="3" name="Content Placeholder 2"/>
          <p:cNvSpPr>
            <a:spLocks noGrp="1"/>
          </p:cNvSpPr>
          <p:nvPr>
            <p:ph idx="1"/>
          </p:nvPr>
        </p:nvSpPr>
        <p:spPr/>
        <p:txBody>
          <a:bodyPr>
            <a:normAutofit/>
          </a:bodyPr>
          <a:lstStyle/>
          <a:p>
            <a:r>
              <a:rPr lang="en-US" b="1" dirty="0" err="1">
                <a:solidFill>
                  <a:srgbClr val="FF0000"/>
                </a:solidFill>
                <a:latin typeface="Consolas" pitchFamily="49" charset="0"/>
                <a:cs typeface="Consolas" pitchFamily="49" charset="0"/>
              </a:rPr>
              <a:t>TypeCatalog</a:t>
            </a:r>
            <a:endParaRPr lang="en-US" b="1" dirty="0">
              <a:solidFill>
                <a:srgbClr val="FF0000"/>
              </a:solidFill>
              <a:latin typeface="Consolas" pitchFamily="49" charset="0"/>
              <a:cs typeface="Consolas" pitchFamily="49" charset="0"/>
            </a:endParaRPr>
          </a:p>
          <a:p>
            <a:pPr lvl="1"/>
            <a:r>
              <a:rPr lang="en-US" dirty="0"/>
              <a:t>Based on a single type</a:t>
            </a:r>
          </a:p>
          <a:p>
            <a:r>
              <a:rPr lang="en-US" b="1" dirty="0" err="1">
                <a:solidFill>
                  <a:srgbClr val="FF0000"/>
                </a:solidFill>
                <a:latin typeface="Consolas" pitchFamily="49" charset="0"/>
                <a:cs typeface="Consolas" pitchFamily="49" charset="0"/>
              </a:rPr>
              <a:t>AssemblyCatalog</a:t>
            </a:r>
            <a:endParaRPr lang="en-US" b="1" dirty="0">
              <a:solidFill>
                <a:srgbClr val="FF0000"/>
              </a:solidFill>
              <a:latin typeface="Consolas" pitchFamily="49" charset="0"/>
              <a:cs typeface="Consolas" pitchFamily="49" charset="0"/>
            </a:endParaRPr>
          </a:p>
          <a:p>
            <a:pPr lvl="1"/>
            <a:r>
              <a:rPr lang="en-US" dirty="0"/>
              <a:t>Based on an assembly</a:t>
            </a:r>
          </a:p>
          <a:p>
            <a:r>
              <a:rPr lang="en-US" b="1" dirty="0" err="1">
                <a:solidFill>
                  <a:srgbClr val="FF0000"/>
                </a:solidFill>
                <a:latin typeface="Consolas" pitchFamily="49" charset="0"/>
                <a:cs typeface="Consolas" pitchFamily="49" charset="0"/>
              </a:rPr>
              <a:t>DirectoryCatalog</a:t>
            </a:r>
            <a:endParaRPr lang="en-US" b="1" dirty="0">
              <a:solidFill>
                <a:srgbClr val="FF0000"/>
              </a:solidFill>
              <a:latin typeface="Consolas" pitchFamily="49" charset="0"/>
              <a:cs typeface="Consolas" pitchFamily="49" charset="0"/>
            </a:endParaRPr>
          </a:p>
          <a:p>
            <a:pPr lvl="1"/>
            <a:r>
              <a:rPr lang="en-US" dirty="0"/>
              <a:t>Based on a file system directory</a:t>
            </a:r>
          </a:p>
          <a:p>
            <a:r>
              <a:rPr lang="en-US" b="1" dirty="0" err="1">
                <a:solidFill>
                  <a:srgbClr val="FF0000"/>
                </a:solidFill>
                <a:latin typeface="Consolas" pitchFamily="49" charset="0"/>
                <a:cs typeface="Consolas" pitchFamily="49" charset="0"/>
              </a:rPr>
              <a:t>AggregateCatalog</a:t>
            </a:r>
            <a:endParaRPr lang="en-US" b="1" dirty="0">
              <a:solidFill>
                <a:srgbClr val="FF0000"/>
              </a:solidFill>
              <a:latin typeface="Consolas" pitchFamily="49" charset="0"/>
              <a:cs typeface="Consolas" pitchFamily="49" charset="0"/>
            </a:endParaRPr>
          </a:p>
          <a:p>
            <a:pPr lvl="1"/>
            <a:r>
              <a:rPr lang="en-US" dirty="0"/>
              <a:t>Combines several catalogs into one</a:t>
            </a:r>
          </a:p>
          <a:p>
            <a:pPr lvl="1"/>
            <a:endParaRPr lang="en-US" dirty="0"/>
          </a:p>
        </p:txBody>
      </p:sp>
      <p:sp>
        <p:nvSpPr>
          <p:cNvPr id="4" name="Footer Placeholder 3"/>
          <p:cNvSpPr>
            <a:spLocks noGrp="1"/>
          </p:cNvSpPr>
          <p:nvPr>
            <p:ph type="ftr" sz="quarter" idx="11"/>
          </p:nvPr>
        </p:nvSpPr>
        <p:spPr/>
        <p:txBody>
          <a:bodyPr/>
          <a:lstStyle/>
          <a:p>
            <a:r>
              <a:rPr lang="en-GB"/>
              <a:t>©2011 by Pavel Yosifovich</a:t>
            </a:r>
          </a:p>
        </p:txBody>
      </p:sp>
      <p:sp>
        <p:nvSpPr>
          <p:cNvPr id="5" name="Slide Number Placeholder 4"/>
          <p:cNvSpPr>
            <a:spLocks noGrp="1"/>
          </p:cNvSpPr>
          <p:nvPr>
            <p:ph type="sldNum" sz="quarter" idx="12"/>
          </p:nvPr>
        </p:nvSpPr>
        <p:spPr/>
        <p:txBody>
          <a:bodyPr/>
          <a:lstStyle/>
          <a:p>
            <a:fld id="{2A1F55BE-A1EC-4CCE-88E5-75E3F42A84F4}" type="slidenum">
              <a:rPr lang="en-GB" smtClean="0"/>
              <a:t>52</a:t>
            </a:fld>
            <a:endParaRPr lang="en-GB"/>
          </a:p>
        </p:txBody>
      </p:sp>
    </p:spTree>
    <p:extLst>
      <p:ext uri="{BB962C8B-B14F-4D97-AF65-F5344CB8AC3E}">
        <p14:creationId xmlns:p14="http://schemas.microsoft.com/office/powerpoint/2010/main" val="284682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Satisfying Imports Example</a:t>
            </a:r>
          </a:p>
        </p:txBody>
      </p:sp>
      <p:sp>
        <p:nvSpPr>
          <p:cNvPr id="4" name="Content Placeholder 3"/>
          <p:cNvSpPr>
            <a:spLocks noGrp="1"/>
          </p:cNvSpPr>
          <p:nvPr>
            <p:ph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a:t>©2011 by Pavel Yosifovich</a:t>
            </a:r>
          </a:p>
        </p:txBody>
      </p:sp>
      <p:sp>
        <p:nvSpPr>
          <p:cNvPr id="7" name="Slide Number Placeholder 6"/>
          <p:cNvSpPr>
            <a:spLocks noGrp="1"/>
          </p:cNvSpPr>
          <p:nvPr>
            <p:ph type="sldNum" sz="quarter" idx="12"/>
          </p:nvPr>
        </p:nvSpPr>
        <p:spPr/>
        <p:txBody>
          <a:bodyPr/>
          <a:lstStyle/>
          <a:p>
            <a:fld id="{8B37D5FE-740C-46F5-801A-FA5477D9711F}" type="slidenum">
              <a:rPr lang="en-US" smtClean="0"/>
              <a:pPr/>
              <a:t>53</a:t>
            </a:fld>
            <a:endParaRPr lang="en-US"/>
          </a:p>
        </p:txBody>
      </p:sp>
      <p:sp>
        <p:nvSpPr>
          <p:cNvPr id="6" name="Rounded Rectangle 5"/>
          <p:cNvSpPr/>
          <p:nvPr/>
        </p:nvSpPr>
        <p:spPr bwMode="auto">
          <a:xfrm>
            <a:off x="304800" y="1878509"/>
            <a:ext cx="8458200" cy="3607891"/>
          </a:xfrm>
          <a:prstGeom prst="roundRect">
            <a:avLst>
              <a:gd name="adj" fmla="val 3808"/>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spAutoFit/>
          </a:bodyPr>
          <a:lstStyle/>
          <a:p>
            <a:r>
              <a:rPr lang="en-US" sz="1400" b="1" dirty="0" err="1">
                <a:solidFill>
                  <a:srgbClr val="0000FF"/>
                </a:solidFill>
                <a:latin typeface="Consolas"/>
              </a:rPr>
              <a:t>AssemblyCatalog</a:t>
            </a:r>
            <a:r>
              <a:rPr lang="en-US" sz="1400" dirty="0">
                <a:solidFill>
                  <a:srgbClr val="000000"/>
                </a:solidFill>
                <a:latin typeface="Consolas"/>
              </a:rPr>
              <a:t> </a:t>
            </a:r>
            <a:r>
              <a:rPr lang="en-US" sz="1400" dirty="0">
                <a:solidFill>
                  <a:srgbClr val="020002"/>
                </a:solidFill>
                <a:latin typeface="Consolas"/>
              </a:rPr>
              <a:t>catalog</a:t>
            </a:r>
            <a:r>
              <a:rPr lang="en-US" sz="1400" dirty="0">
                <a:solidFill>
                  <a:srgbClr val="000000"/>
                </a:solidFill>
                <a:latin typeface="Consolas"/>
              </a:rPr>
              <a:t> = </a:t>
            </a:r>
            <a:r>
              <a:rPr lang="en-US" sz="1400" dirty="0">
                <a:solidFill>
                  <a:srgbClr val="0000FF"/>
                </a:solidFill>
                <a:latin typeface="Consolas"/>
              </a:rPr>
              <a:t>new</a:t>
            </a:r>
            <a:r>
              <a:rPr lang="en-US" sz="1400" dirty="0">
                <a:solidFill>
                  <a:srgbClr val="000000"/>
                </a:solidFill>
                <a:latin typeface="Consolas"/>
              </a:rPr>
              <a:t> </a:t>
            </a:r>
            <a:r>
              <a:rPr lang="en-US" sz="1400" b="1" dirty="0" err="1">
                <a:solidFill>
                  <a:srgbClr val="0000FF"/>
                </a:solidFill>
                <a:latin typeface="Consolas"/>
              </a:rPr>
              <a:t>AssemblyCatalog</a:t>
            </a:r>
            <a:r>
              <a:rPr lang="en-US" sz="1400" dirty="0">
                <a:solidFill>
                  <a:srgbClr val="000000"/>
                </a:solidFill>
                <a:latin typeface="Consolas"/>
              </a:rPr>
              <a:t>(</a:t>
            </a:r>
            <a:r>
              <a:rPr lang="en-US" sz="1400" b="1" dirty="0" err="1">
                <a:solidFill>
                  <a:srgbClr val="0000FF"/>
                </a:solidFill>
                <a:latin typeface="Consolas"/>
              </a:rPr>
              <a:t>Assembly</a:t>
            </a:r>
            <a:r>
              <a:rPr lang="en-US" sz="1400" dirty="0" err="1">
                <a:solidFill>
                  <a:srgbClr val="000000"/>
                </a:solidFill>
                <a:latin typeface="Consolas"/>
              </a:rPr>
              <a:t>.</a:t>
            </a:r>
            <a:r>
              <a:rPr lang="en-US" sz="1400" dirty="0" err="1">
                <a:solidFill>
                  <a:srgbClr val="020002"/>
                </a:solidFill>
                <a:latin typeface="Consolas"/>
              </a:rPr>
              <a:t>GetExecutingAssembly</a:t>
            </a:r>
            <a:r>
              <a:rPr lang="en-US" sz="1400" dirty="0">
                <a:solidFill>
                  <a:srgbClr val="000000"/>
                </a:solidFill>
                <a:latin typeface="Consolas"/>
              </a:rPr>
              <a:t>());</a:t>
            </a:r>
          </a:p>
          <a:p>
            <a:r>
              <a:rPr lang="en-US" sz="1400" b="1" dirty="0" err="1">
                <a:solidFill>
                  <a:srgbClr val="0000FF"/>
                </a:solidFill>
                <a:latin typeface="Consolas"/>
              </a:rPr>
              <a:t>CompositionContainer</a:t>
            </a:r>
            <a:r>
              <a:rPr lang="en-US" sz="1400" dirty="0">
                <a:solidFill>
                  <a:srgbClr val="000000"/>
                </a:solidFill>
                <a:latin typeface="Consolas"/>
              </a:rPr>
              <a:t> </a:t>
            </a:r>
            <a:r>
              <a:rPr lang="en-US" sz="1400" dirty="0">
                <a:solidFill>
                  <a:srgbClr val="020002"/>
                </a:solidFill>
                <a:latin typeface="Consolas"/>
              </a:rPr>
              <a:t>container</a:t>
            </a:r>
            <a:r>
              <a:rPr lang="en-US" sz="1400" dirty="0">
                <a:solidFill>
                  <a:srgbClr val="000000"/>
                </a:solidFill>
                <a:latin typeface="Consolas"/>
              </a:rPr>
              <a:t> = </a:t>
            </a:r>
            <a:r>
              <a:rPr lang="en-US" sz="1400" dirty="0">
                <a:solidFill>
                  <a:srgbClr val="0000FF"/>
                </a:solidFill>
                <a:latin typeface="Consolas"/>
              </a:rPr>
              <a:t>new</a:t>
            </a:r>
            <a:r>
              <a:rPr lang="en-US" sz="1400" dirty="0">
                <a:solidFill>
                  <a:srgbClr val="000000"/>
                </a:solidFill>
                <a:latin typeface="Consolas"/>
              </a:rPr>
              <a:t> </a:t>
            </a:r>
            <a:r>
              <a:rPr lang="en-US" sz="1400" b="1" dirty="0" err="1">
                <a:solidFill>
                  <a:srgbClr val="0000FF"/>
                </a:solidFill>
                <a:latin typeface="Consolas"/>
              </a:rPr>
              <a:t>CompositionContainer</a:t>
            </a:r>
            <a:r>
              <a:rPr lang="en-US" sz="1400" dirty="0">
                <a:solidFill>
                  <a:srgbClr val="000000"/>
                </a:solidFill>
                <a:latin typeface="Consolas"/>
              </a:rPr>
              <a:t>(</a:t>
            </a:r>
            <a:r>
              <a:rPr lang="en-US" sz="1400" dirty="0">
                <a:solidFill>
                  <a:srgbClr val="020002"/>
                </a:solidFill>
                <a:latin typeface="Consolas"/>
              </a:rPr>
              <a:t>catalog</a:t>
            </a:r>
            <a:r>
              <a:rPr lang="en-US" sz="1400" dirty="0">
                <a:solidFill>
                  <a:srgbClr val="000000"/>
                </a:solidFill>
                <a:latin typeface="Consolas"/>
              </a:rPr>
              <a:t>);</a:t>
            </a:r>
          </a:p>
          <a:p>
            <a:r>
              <a:rPr lang="en-US" sz="1400" dirty="0">
                <a:solidFill>
                  <a:srgbClr val="000000"/>
                </a:solidFill>
                <a:latin typeface="Consolas"/>
              </a:rPr>
              <a:t> </a:t>
            </a:r>
          </a:p>
          <a:p>
            <a:r>
              <a:rPr lang="en-US" sz="1400" dirty="0" err="1">
                <a:solidFill>
                  <a:srgbClr val="0000FF"/>
                </a:solidFill>
                <a:latin typeface="Consolas"/>
              </a:rPr>
              <a:t>var</a:t>
            </a:r>
            <a:r>
              <a:rPr lang="en-US" sz="1400" dirty="0">
                <a:solidFill>
                  <a:srgbClr val="000000"/>
                </a:solidFill>
                <a:latin typeface="Consolas"/>
              </a:rPr>
              <a:t> </a:t>
            </a:r>
            <a:r>
              <a:rPr lang="en-US" sz="1400" dirty="0" err="1">
                <a:solidFill>
                  <a:srgbClr val="020002"/>
                </a:solidFill>
                <a:latin typeface="Consolas"/>
              </a:rPr>
              <a:t>acc</a:t>
            </a:r>
            <a:r>
              <a:rPr lang="en-US" sz="1400" dirty="0">
                <a:solidFill>
                  <a:srgbClr val="000000"/>
                </a:solidFill>
                <a:latin typeface="Consolas"/>
              </a:rPr>
              <a:t> = </a:t>
            </a:r>
            <a:r>
              <a:rPr lang="en-US" sz="1400" dirty="0" err="1">
                <a:solidFill>
                  <a:srgbClr val="020002"/>
                </a:solidFill>
                <a:latin typeface="Consolas"/>
              </a:rPr>
              <a:t>container</a:t>
            </a:r>
            <a:r>
              <a:rPr lang="en-US" sz="1400" dirty="0" err="1">
                <a:solidFill>
                  <a:srgbClr val="000000"/>
                </a:solidFill>
                <a:latin typeface="Consolas"/>
              </a:rPr>
              <a:t>.</a:t>
            </a:r>
            <a:r>
              <a:rPr lang="en-US" sz="1400" dirty="0" err="1">
                <a:solidFill>
                  <a:srgbClr val="020002"/>
                </a:solidFill>
                <a:latin typeface="Consolas"/>
              </a:rPr>
              <a:t>GetExportedValue</a:t>
            </a:r>
            <a:r>
              <a:rPr lang="en-US" sz="1400" dirty="0">
                <a:solidFill>
                  <a:srgbClr val="000000"/>
                </a:solidFill>
                <a:latin typeface="Consolas"/>
              </a:rPr>
              <a:t>&lt;</a:t>
            </a:r>
            <a:r>
              <a:rPr lang="en-US" sz="1400" b="1" dirty="0" err="1">
                <a:solidFill>
                  <a:srgbClr val="2B91AF"/>
                </a:solidFill>
                <a:latin typeface="Consolas"/>
              </a:rPr>
              <a:t>IAccount</a:t>
            </a:r>
            <a:r>
              <a:rPr lang="en-US" sz="1400" dirty="0">
                <a:solidFill>
                  <a:srgbClr val="000000"/>
                </a:solidFill>
                <a:latin typeface="Consolas"/>
              </a:rPr>
              <a:t>&gt;();</a:t>
            </a:r>
          </a:p>
          <a:p>
            <a:r>
              <a:rPr lang="en-US" sz="1400" dirty="0" err="1">
                <a:solidFill>
                  <a:srgbClr val="020002"/>
                </a:solidFill>
                <a:latin typeface="Consolas"/>
              </a:rPr>
              <a:t>acc</a:t>
            </a:r>
            <a:r>
              <a:rPr lang="en-US" sz="1400" dirty="0" err="1">
                <a:solidFill>
                  <a:srgbClr val="000000"/>
                </a:solidFill>
                <a:latin typeface="Consolas"/>
              </a:rPr>
              <a:t>.</a:t>
            </a:r>
            <a:r>
              <a:rPr lang="en-US" sz="1400" dirty="0" err="1">
                <a:solidFill>
                  <a:srgbClr val="020002"/>
                </a:solidFill>
                <a:latin typeface="Consolas"/>
              </a:rPr>
              <a:t>Deposit</a:t>
            </a:r>
            <a:r>
              <a:rPr lang="en-US" sz="1400" dirty="0">
                <a:solidFill>
                  <a:srgbClr val="000000"/>
                </a:solidFill>
                <a:latin typeface="Consolas"/>
              </a:rPr>
              <a:t>(200);</a:t>
            </a:r>
          </a:p>
          <a:p>
            <a:r>
              <a:rPr lang="en-US" sz="1400" dirty="0" err="1">
                <a:solidFill>
                  <a:srgbClr val="020002"/>
                </a:solidFill>
                <a:latin typeface="Consolas"/>
              </a:rPr>
              <a:t>acc</a:t>
            </a:r>
            <a:r>
              <a:rPr lang="en-US" sz="1400" dirty="0" err="1">
                <a:solidFill>
                  <a:srgbClr val="000000"/>
                </a:solidFill>
                <a:latin typeface="Consolas"/>
              </a:rPr>
              <a:t>.</a:t>
            </a:r>
            <a:r>
              <a:rPr lang="en-US" sz="1400" dirty="0" err="1">
                <a:solidFill>
                  <a:srgbClr val="020002"/>
                </a:solidFill>
                <a:latin typeface="Consolas"/>
              </a:rPr>
              <a:t>Withdraw</a:t>
            </a:r>
            <a:r>
              <a:rPr lang="en-US" sz="1400" dirty="0">
                <a:solidFill>
                  <a:srgbClr val="000000"/>
                </a:solidFill>
                <a:latin typeface="Consolas"/>
              </a:rPr>
              <a:t>(170);</a:t>
            </a:r>
          </a:p>
          <a:p>
            <a:endParaRPr lang="en-US" sz="1400" dirty="0">
              <a:solidFill>
                <a:srgbClr val="000000"/>
              </a:solidFill>
              <a:latin typeface="Consolas"/>
            </a:endParaRPr>
          </a:p>
          <a:p>
            <a:r>
              <a:rPr lang="en-US" sz="1400" dirty="0" err="1">
                <a:solidFill>
                  <a:srgbClr val="0000FF"/>
                </a:solidFill>
                <a:latin typeface="Consolas"/>
              </a:rPr>
              <a:t>var</a:t>
            </a:r>
            <a:r>
              <a:rPr lang="en-US" sz="1400" dirty="0">
                <a:solidFill>
                  <a:srgbClr val="000000"/>
                </a:solidFill>
                <a:latin typeface="Consolas"/>
              </a:rPr>
              <a:t> </a:t>
            </a:r>
            <a:r>
              <a:rPr lang="en-US" sz="1400" dirty="0">
                <a:solidFill>
                  <a:srgbClr val="020002"/>
                </a:solidFill>
                <a:latin typeface="Consolas"/>
              </a:rPr>
              <a:t>acc2</a:t>
            </a:r>
            <a:r>
              <a:rPr lang="en-US" sz="1400" dirty="0">
                <a:solidFill>
                  <a:srgbClr val="000000"/>
                </a:solidFill>
                <a:latin typeface="Consolas"/>
              </a:rPr>
              <a:t> = </a:t>
            </a:r>
            <a:r>
              <a:rPr lang="en-US" sz="1400" dirty="0" err="1">
                <a:solidFill>
                  <a:srgbClr val="020002"/>
                </a:solidFill>
                <a:latin typeface="Consolas"/>
              </a:rPr>
              <a:t>container</a:t>
            </a:r>
            <a:r>
              <a:rPr lang="en-US" sz="1400" dirty="0" err="1">
                <a:solidFill>
                  <a:srgbClr val="000000"/>
                </a:solidFill>
                <a:latin typeface="Consolas"/>
              </a:rPr>
              <a:t>.</a:t>
            </a:r>
            <a:r>
              <a:rPr lang="en-US" sz="1400" dirty="0" err="1">
                <a:solidFill>
                  <a:srgbClr val="020002"/>
                </a:solidFill>
                <a:latin typeface="Consolas"/>
              </a:rPr>
              <a:t>GetExportedValue</a:t>
            </a:r>
            <a:r>
              <a:rPr lang="en-US" sz="1400" dirty="0">
                <a:solidFill>
                  <a:srgbClr val="000000"/>
                </a:solidFill>
                <a:latin typeface="Consolas"/>
              </a:rPr>
              <a:t>&lt;</a:t>
            </a:r>
            <a:r>
              <a:rPr lang="en-US" sz="1400" b="1" dirty="0" err="1">
                <a:solidFill>
                  <a:srgbClr val="2B91AF"/>
                </a:solidFill>
                <a:latin typeface="Consolas"/>
              </a:rPr>
              <a:t>IAccount</a:t>
            </a:r>
            <a:r>
              <a:rPr lang="en-US" sz="1400" dirty="0">
                <a:solidFill>
                  <a:srgbClr val="000000"/>
                </a:solidFill>
                <a:latin typeface="Consolas"/>
              </a:rPr>
              <a:t>&gt;();</a:t>
            </a:r>
          </a:p>
          <a:p>
            <a:r>
              <a:rPr lang="en-US" sz="1400" b="1" dirty="0" err="1">
                <a:solidFill>
                  <a:srgbClr val="0000FF"/>
                </a:solidFill>
                <a:latin typeface="Consolas"/>
              </a:rPr>
              <a:t>Console</a:t>
            </a:r>
            <a:r>
              <a:rPr lang="en-US" sz="1400" dirty="0" err="1">
                <a:solidFill>
                  <a:srgbClr val="000000"/>
                </a:solidFill>
                <a:latin typeface="Consolas"/>
              </a:rPr>
              <a:t>.</a:t>
            </a:r>
            <a:r>
              <a:rPr lang="en-US" sz="1400" dirty="0" err="1">
                <a:solidFill>
                  <a:srgbClr val="020002"/>
                </a:solidFill>
                <a:latin typeface="Consolas"/>
              </a:rPr>
              <a:t>WriteLine</a:t>
            </a:r>
            <a:r>
              <a:rPr lang="en-US" sz="1400" dirty="0">
                <a:solidFill>
                  <a:srgbClr val="000000"/>
                </a:solidFill>
                <a:latin typeface="Consolas"/>
              </a:rPr>
              <a:t>(</a:t>
            </a:r>
            <a:r>
              <a:rPr lang="en-US" sz="1400" dirty="0">
                <a:solidFill>
                  <a:srgbClr val="A31515"/>
                </a:solidFill>
                <a:latin typeface="Consolas"/>
              </a:rPr>
              <a:t>"</a:t>
            </a:r>
            <a:r>
              <a:rPr lang="en-US" sz="1400" dirty="0" err="1">
                <a:solidFill>
                  <a:srgbClr val="A31515"/>
                </a:solidFill>
                <a:latin typeface="Consolas"/>
              </a:rPr>
              <a:t>acc</a:t>
            </a:r>
            <a:r>
              <a:rPr lang="en-US" sz="1400" dirty="0">
                <a:solidFill>
                  <a:srgbClr val="A31515"/>
                </a:solidFill>
                <a:latin typeface="Consolas"/>
              </a:rPr>
              <a:t> == acc2: {0}"</a:t>
            </a:r>
            <a:r>
              <a:rPr lang="en-US" sz="1400" dirty="0">
                <a:solidFill>
                  <a:srgbClr val="000000"/>
                </a:solidFill>
                <a:latin typeface="Consolas"/>
              </a:rPr>
              <a:t>, </a:t>
            </a:r>
            <a:r>
              <a:rPr lang="en-US" sz="1400" dirty="0" err="1">
                <a:solidFill>
                  <a:srgbClr val="020002"/>
                </a:solidFill>
                <a:latin typeface="Consolas"/>
              </a:rPr>
              <a:t>acc</a:t>
            </a:r>
            <a:r>
              <a:rPr lang="en-US" sz="1400" dirty="0">
                <a:solidFill>
                  <a:srgbClr val="000000"/>
                </a:solidFill>
                <a:latin typeface="Consolas"/>
              </a:rPr>
              <a:t> == </a:t>
            </a:r>
            <a:r>
              <a:rPr lang="en-US" sz="1400" dirty="0">
                <a:solidFill>
                  <a:srgbClr val="020002"/>
                </a:solidFill>
                <a:latin typeface="Consolas"/>
              </a:rPr>
              <a:t>acc2</a:t>
            </a:r>
            <a:r>
              <a:rPr lang="en-US" sz="1400" dirty="0">
                <a:solidFill>
                  <a:srgbClr val="000000"/>
                </a:solidFill>
                <a:latin typeface="Consolas"/>
              </a:rPr>
              <a:t>);</a:t>
            </a:r>
          </a:p>
          <a:p>
            <a:r>
              <a:rPr lang="en-US" sz="1400" dirty="0">
                <a:solidFill>
                  <a:srgbClr val="020002"/>
                </a:solidFill>
                <a:latin typeface="Consolas"/>
              </a:rPr>
              <a:t>acc2</a:t>
            </a:r>
            <a:r>
              <a:rPr lang="en-US" sz="1400" dirty="0">
                <a:solidFill>
                  <a:srgbClr val="000000"/>
                </a:solidFill>
                <a:latin typeface="Consolas"/>
              </a:rPr>
              <a:t>.</a:t>
            </a:r>
            <a:r>
              <a:rPr lang="en-US" sz="1400" dirty="0">
                <a:solidFill>
                  <a:srgbClr val="020002"/>
                </a:solidFill>
                <a:latin typeface="Consolas"/>
              </a:rPr>
              <a:t>Deposit</a:t>
            </a:r>
            <a:r>
              <a:rPr lang="en-US" sz="1400" dirty="0">
                <a:solidFill>
                  <a:srgbClr val="000000"/>
                </a:solidFill>
                <a:latin typeface="Consolas"/>
              </a:rPr>
              <a:t>(1000);</a:t>
            </a:r>
          </a:p>
          <a:p>
            <a:endParaRPr lang="en-US" sz="1400" dirty="0">
              <a:solidFill>
                <a:srgbClr val="000000"/>
              </a:solidFill>
              <a:latin typeface="Consolas"/>
            </a:endParaRPr>
          </a:p>
          <a:p>
            <a:r>
              <a:rPr lang="en-US" sz="1400" b="1" dirty="0" err="1">
                <a:solidFill>
                  <a:srgbClr val="2B91AF"/>
                </a:solidFill>
                <a:latin typeface="Consolas"/>
              </a:rPr>
              <a:t>IAccount</a:t>
            </a:r>
            <a:r>
              <a:rPr lang="en-US" sz="1400" dirty="0">
                <a:solidFill>
                  <a:srgbClr val="000000"/>
                </a:solidFill>
                <a:latin typeface="Consolas"/>
              </a:rPr>
              <a:t> </a:t>
            </a:r>
            <a:r>
              <a:rPr lang="en-US" sz="1400" dirty="0">
                <a:solidFill>
                  <a:srgbClr val="020002"/>
                </a:solidFill>
                <a:latin typeface="Consolas"/>
              </a:rPr>
              <a:t>acc3</a:t>
            </a:r>
            <a:r>
              <a:rPr lang="en-US" sz="1400" dirty="0">
                <a:solidFill>
                  <a:srgbClr val="000000"/>
                </a:solidFill>
                <a:latin typeface="Consolas"/>
              </a:rPr>
              <a:t> = </a:t>
            </a:r>
            <a:r>
              <a:rPr lang="en-US" sz="1400" dirty="0">
                <a:solidFill>
                  <a:srgbClr val="0000FF"/>
                </a:solidFill>
                <a:latin typeface="Consolas"/>
              </a:rPr>
              <a:t>new</a:t>
            </a:r>
            <a:r>
              <a:rPr lang="en-US" sz="1400" dirty="0">
                <a:solidFill>
                  <a:srgbClr val="000000"/>
                </a:solidFill>
                <a:latin typeface="Consolas"/>
              </a:rPr>
              <a:t> </a:t>
            </a:r>
            <a:r>
              <a:rPr lang="en-US" sz="1400" b="1" dirty="0" err="1">
                <a:solidFill>
                  <a:srgbClr val="0000FF"/>
                </a:solidFill>
                <a:latin typeface="Consolas"/>
              </a:rPr>
              <a:t>BankAccount</a:t>
            </a:r>
            <a:r>
              <a:rPr lang="en-US" sz="1400" dirty="0">
                <a:solidFill>
                  <a:srgbClr val="000000"/>
                </a:solidFill>
                <a:latin typeface="Consolas"/>
              </a:rPr>
              <a:t>();</a:t>
            </a:r>
          </a:p>
          <a:p>
            <a:r>
              <a:rPr lang="en-US" sz="1400" dirty="0" err="1">
                <a:solidFill>
                  <a:srgbClr val="020002"/>
                </a:solidFill>
                <a:latin typeface="Consolas"/>
              </a:rPr>
              <a:t>container</a:t>
            </a:r>
            <a:r>
              <a:rPr lang="en-US" sz="1400" dirty="0" err="1">
                <a:solidFill>
                  <a:srgbClr val="000000"/>
                </a:solidFill>
                <a:latin typeface="Consolas"/>
              </a:rPr>
              <a:t>.</a:t>
            </a:r>
            <a:r>
              <a:rPr lang="en-US" sz="1400" dirty="0" err="1">
                <a:solidFill>
                  <a:srgbClr val="020002"/>
                </a:solidFill>
                <a:latin typeface="Consolas"/>
              </a:rPr>
              <a:t>ComposeParts</a:t>
            </a:r>
            <a:r>
              <a:rPr lang="en-US" sz="1400" dirty="0">
                <a:solidFill>
                  <a:srgbClr val="000000"/>
                </a:solidFill>
                <a:latin typeface="Consolas"/>
              </a:rPr>
              <a:t>(</a:t>
            </a:r>
            <a:r>
              <a:rPr lang="en-US" sz="1400" dirty="0">
                <a:solidFill>
                  <a:srgbClr val="020002"/>
                </a:solidFill>
                <a:latin typeface="Consolas"/>
              </a:rPr>
              <a:t>acc3</a:t>
            </a:r>
            <a:r>
              <a:rPr lang="en-US" sz="1400" dirty="0">
                <a:solidFill>
                  <a:srgbClr val="000000"/>
                </a:solidFill>
                <a:latin typeface="Consolas"/>
              </a:rPr>
              <a:t>);   </a:t>
            </a:r>
            <a:r>
              <a:rPr lang="en-US" sz="1400" dirty="0">
                <a:solidFill>
                  <a:srgbClr val="008000"/>
                </a:solidFill>
                <a:latin typeface="Consolas"/>
              </a:rPr>
              <a:t>// make it happy!</a:t>
            </a:r>
            <a:endParaRPr lang="en-US" sz="1400" dirty="0">
              <a:solidFill>
                <a:srgbClr val="000000"/>
              </a:solidFill>
              <a:latin typeface="Consolas"/>
            </a:endParaRPr>
          </a:p>
          <a:p>
            <a:r>
              <a:rPr lang="en-US" sz="1400" dirty="0">
                <a:solidFill>
                  <a:srgbClr val="000000"/>
                </a:solidFill>
                <a:latin typeface="Consolas"/>
              </a:rPr>
              <a:t> </a:t>
            </a:r>
          </a:p>
          <a:p>
            <a:r>
              <a:rPr lang="en-US" sz="1400" dirty="0">
                <a:solidFill>
                  <a:srgbClr val="020002"/>
                </a:solidFill>
                <a:latin typeface="Consolas"/>
              </a:rPr>
              <a:t>acc3</a:t>
            </a:r>
            <a:r>
              <a:rPr lang="en-US" sz="1400" dirty="0">
                <a:solidFill>
                  <a:srgbClr val="000000"/>
                </a:solidFill>
                <a:latin typeface="Consolas"/>
              </a:rPr>
              <a:t>.</a:t>
            </a:r>
            <a:r>
              <a:rPr lang="en-US" sz="1400" dirty="0">
                <a:solidFill>
                  <a:srgbClr val="020002"/>
                </a:solidFill>
                <a:latin typeface="Consolas"/>
              </a:rPr>
              <a:t>Deposit</a:t>
            </a:r>
            <a:r>
              <a:rPr lang="en-US" sz="1400" dirty="0">
                <a:solidFill>
                  <a:srgbClr val="000000"/>
                </a:solidFill>
                <a:latin typeface="Consolas"/>
              </a:rPr>
              <a:t>(100);</a:t>
            </a:r>
          </a:p>
          <a:p>
            <a:r>
              <a:rPr lang="en-US" sz="1400" dirty="0">
                <a:solidFill>
                  <a:srgbClr val="020002"/>
                </a:solidFill>
                <a:latin typeface="Consolas"/>
              </a:rPr>
              <a:t>acc3</a:t>
            </a:r>
            <a:r>
              <a:rPr lang="en-US" sz="1400" dirty="0">
                <a:solidFill>
                  <a:srgbClr val="000000"/>
                </a:solidFill>
                <a:latin typeface="Consolas"/>
              </a:rPr>
              <a:t>.</a:t>
            </a:r>
            <a:r>
              <a:rPr lang="en-US" sz="1400" dirty="0">
                <a:solidFill>
                  <a:srgbClr val="020002"/>
                </a:solidFill>
                <a:latin typeface="Consolas"/>
              </a:rPr>
              <a:t>Withdraw</a:t>
            </a:r>
            <a:r>
              <a:rPr lang="en-US" sz="1400" dirty="0">
                <a:solidFill>
                  <a:srgbClr val="000000"/>
                </a:solidFill>
                <a:latin typeface="Consolas"/>
              </a:rPr>
              <a:t>(80);</a:t>
            </a:r>
          </a:p>
        </p:txBody>
      </p:sp>
    </p:spTree>
    <p:extLst>
      <p:ext uri="{BB962C8B-B14F-4D97-AF65-F5344CB8AC3E}">
        <p14:creationId xmlns:p14="http://schemas.microsoft.com/office/powerpoint/2010/main" val="345811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Reflection allows querying assembly metadata</a:t>
            </a:r>
          </a:p>
          <a:p>
            <a:pPr lvl="1"/>
            <a:r>
              <a:rPr lang="en-US" dirty="0"/>
              <a:t>Allows dynamic instantiation</a:t>
            </a:r>
          </a:p>
          <a:p>
            <a:pPr lvl="1"/>
            <a:r>
              <a:rPr lang="en-US" dirty="0"/>
              <a:t>Can dynamically invoke members</a:t>
            </a:r>
          </a:p>
          <a:p>
            <a:r>
              <a:rPr lang="en-US" dirty="0"/>
              <a:t>Custom attributes allow extending the metadata in a unified and simple way</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54</a:t>
            </a:fld>
            <a:endParaRPr lang="he-IL"/>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Generics</a:t>
            </a:r>
            <a:endParaRPr lang="he-IL" dirty="0"/>
          </a:p>
        </p:txBody>
      </p:sp>
      <p:sp>
        <p:nvSpPr>
          <p:cNvPr id="5" name="Subtitle 4"/>
          <p:cNvSpPr>
            <a:spLocks noGrp="1"/>
          </p:cNvSpPr>
          <p:nvPr>
            <p:ph type="body" idx="1"/>
          </p:nvPr>
        </p:nvSpPr>
        <p:spPr/>
        <p:txBody>
          <a:bodyPr/>
          <a:lstStyle/>
          <a:p>
            <a:r>
              <a:rPr lang="en-US" dirty="0"/>
              <a:t>Module 2</a:t>
            </a:r>
            <a:endParaRPr lang="he-IL" dirty="0"/>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he-IL" dirty="0"/>
          </a:p>
        </p:txBody>
      </p:sp>
      <p:sp>
        <p:nvSpPr>
          <p:cNvPr id="3" name="Content Placeholder 2"/>
          <p:cNvSpPr>
            <a:spLocks noGrp="1"/>
          </p:cNvSpPr>
          <p:nvPr>
            <p:ph idx="1"/>
          </p:nvPr>
        </p:nvSpPr>
        <p:spPr/>
        <p:txBody>
          <a:bodyPr/>
          <a:lstStyle/>
          <a:p>
            <a:r>
              <a:rPr lang="en-US" dirty="0"/>
              <a:t>The need for generics</a:t>
            </a:r>
          </a:p>
          <a:p>
            <a:r>
              <a:rPr lang="en-US" dirty="0"/>
              <a:t>Defining generic types and methods</a:t>
            </a:r>
          </a:p>
          <a:p>
            <a:r>
              <a:rPr lang="en-US" dirty="0"/>
              <a:t>Constraints</a:t>
            </a:r>
          </a:p>
          <a:p>
            <a:r>
              <a:rPr lang="en-US" dirty="0"/>
              <a:t>Other Generic Issues</a:t>
            </a:r>
          </a:p>
          <a:p>
            <a:r>
              <a:rPr lang="en-US" dirty="0" err="1"/>
              <a:t>Nullable</a:t>
            </a:r>
            <a:r>
              <a:rPr lang="en-US" dirty="0"/>
              <a:t> Types</a:t>
            </a:r>
          </a:p>
          <a:p>
            <a:r>
              <a:rPr lang="en-US" dirty="0"/>
              <a:t>CLR Generics vs. C++ Templates</a:t>
            </a:r>
          </a:p>
          <a:p>
            <a:r>
              <a:rPr lang="en-US" dirty="0"/>
              <a:t>Summary</a:t>
            </a:r>
            <a:endParaRPr lang="he-IL"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56</a:t>
            </a:fld>
            <a:endParaRPr lang="he-IL"/>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Without Generics</a:t>
            </a:r>
            <a:endParaRPr lang="he-IL" dirty="0"/>
          </a:p>
        </p:txBody>
      </p:sp>
      <p:sp>
        <p:nvSpPr>
          <p:cNvPr id="3" name="Content Placeholder 2"/>
          <p:cNvSpPr>
            <a:spLocks noGrp="1"/>
          </p:cNvSpPr>
          <p:nvPr>
            <p:ph idx="1"/>
          </p:nvPr>
        </p:nvSpPr>
        <p:spPr/>
        <p:txBody>
          <a:bodyPr/>
          <a:lstStyle/>
          <a:p>
            <a:endParaRPr lang="en-US"/>
          </a:p>
        </p:txBody>
      </p:sp>
      <p:sp>
        <p:nvSpPr>
          <p:cNvPr id="6" name="Footer Placeholder 5"/>
          <p:cNvSpPr>
            <a:spLocks noGrp="1"/>
          </p:cNvSpPr>
          <p:nvPr>
            <p:ph type="ftr" sz="quarter" idx="11"/>
          </p:nvPr>
        </p:nvSpPr>
        <p:spPr/>
        <p:txBody>
          <a:bodyPr/>
          <a:lstStyle/>
          <a:p>
            <a:r>
              <a:rPr lang="en-US"/>
              <a:t>(C)2011 by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57</a:t>
            </a:fld>
            <a:endParaRPr lang="he-IL"/>
          </a:p>
        </p:txBody>
      </p:sp>
      <p:sp>
        <p:nvSpPr>
          <p:cNvPr id="4" name="Rectangle 3"/>
          <p:cNvSpPr>
            <a:spLocks noChangeArrowheads="1"/>
          </p:cNvSpPr>
          <p:nvPr/>
        </p:nvSpPr>
        <p:spPr bwMode="auto">
          <a:xfrm>
            <a:off x="685800" y="1905000"/>
            <a:ext cx="7715304" cy="3785652"/>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dirty="0">
                <a:solidFill>
                  <a:srgbClr val="0000FF"/>
                </a:solidFill>
                <a:latin typeface="Consolas"/>
              </a:rPr>
              <a:t>using</a:t>
            </a:r>
            <a:r>
              <a:rPr lang="en-US" sz="1600" dirty="0">
                <a:solidFill>
                  <a:srgbClr val="000000"/>
                </a:solidFill>
                <a:latin typeface="Consolas"/>
              </a:rPr>
              <a:t> </a:t>
            </a:r>
            <a:r>
              <a:rPr lang="en-US" sz="1600" dirty="0">
                <a:solidFill>
                  <a:srgbClr val="030003"/>
                </a:solidFill>
                <a:latin typeface="Consolas"/>
              </a:rPr>
              <a:t>System</a:t>
            </a:r>
            <a:r>
              <a:rPr lang="en-US" sz="1600" dirty="0">
                <a:solidFill>
                  <a:srgbClr val="000000"/>
                </a:solidFill>
                <a:latin typeface="Consolas"/>
              </a:rPr>
              <a:t>;</a:t>
            </a:r>
          </a:p>
          <a:p>
            <a:r>
              <a:rPr lang="en-US" sz="1600" dirty="0">
                <a:solidFill>
                  <a:srgbClr val="0000FF"/>
                </a:solidFill>
                <a:latin typeface="Consolas"/>
              </a:rPr>
              <a:t>using</a:t>
            </a:r>
            <a:r>
              <a:rPr lang="en-US" sz="1600" dirty="0">
                <a:solidFill>
                  <a:srgbClr val="000000"/>
                </a:solidFill>
                <a:latin typeface="Consolas"/>
              </a:rPr>
              <a:t> </a:t>
            </a:r>
            <a:r>
              <a:rPr lang="en-US" sz="1600" dirty="0" err="1">
                <a:solidFill>
                  <a:srgbClr val="030003"/>
                </a:solidFill>
                <a:latin typeface="Consolas"/>
              </a:rPr>
              <a:t>System</a:t>
            </a:r>
            <a:r>
              <a:rPr lang="en-US" sz="1600" dirty="0" err="1">
                <a:solidFill>
                  <a:srgbClr val="000000"/>
                </a:solidFill>
                <a:latin typeface="Consolas"/>
              </a:rPr>
              <a:t>.</a:t>
            </a:r>
            <a:r>
              <a:rPr lang="en-US" sz="1600" dirty="0" err="1">
                <a:solidFill>
                  <a:srgbClr val="030003"/>
                </a:solidFill>
                <a:latin typeface="Consolas"/>
              </a:rPr>
              <a:t>Collections</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class</a:t>
            </a:r>
            <a:r>
              <a:rPr lang="en-US" sz="1600" dirty="0">
                <a:solidFill>
                  <a:srgbClr val="000000"/>
                </a:solidFill>
                <a:latin typeface="Consolas"/>
              </a:rPr>
              <a:t> </a:t>
            </a:r>
            <a:r>
              <a:rPr lang="en-US" sz="1600" b="1" dirty="0" err="1">
                <a:solidFill>
                  <a:srgbClr val="0000FF"/>
                </a:solidFill>
                <a:latin typeface="Consolas"/>
              </a:rPr>
              <a:t>NoGenerics</a:t>
            </a:r>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static</a:t>
            </a:r>
            <a:r>
              <a:rPr lang="en-US" sz="1600" dirty="0">
                <a:solidFill>
                  <a:srgbClr val="000000"/>
                </a:solidFill>
                <a:latin typeface="Consolas"/>
              </a:rPr>
              <a:t> </a:t>
            </a:r>
            <a:r>
              <a:rPr lang="en-US" sz="1600" dirty="0">
                <a:solidFill>
                  <a:srgbClr val="0000FF"/>
                </a:solidFill>
                <a:latin typeface="Consolas"/>
              </a:rPr>
              <a:t>void</a:t>
            </a:r>
            <a:r>
              <a:rPr lang="en-US" sz="1600" dirty="0">
                <a:solidFill>
                  <a:srgbClr val="000000"/>
                </a:solidFill>
                <a:latin typeface="Consolas"/>
              </a:rPr>
              <a:t> </a:t>
            </a:r>
            <a:r>
              <a:rPr lang="en-US" sz="1600" dirty="0">
                <a:solidFill>
                  <a:srgbClr val="030003"/>
                </a:solidFill>
                <a:latin typeface="Consolas"/>
              </a:rPr>
              <a:t>Main</a:t>
            </a:r>
            <a:r>
              <a:rPr lang="en-US" sz="1600" dirty="0">
                <a:solidFill>
                  <a:srgbClr val="000000"/>
                </a:solidFill>
                <a:latin typeface="Consolas"/>
              </a:rPr>
              <a:t>() {</a:t>
            </a:r>
          </a:p>
          <a:p>
            <a:r>
              <a:rPr lang="en-US" sz="1600" dirty="0">
                <a:solidFill>
                  <a:srgbClr val="000000"/>
                </a:solidFill>
                <a:latin typeface="Consolas"/>
              </a:rPr>
              <a:t>      </a:t>
            </a:r>
            <a:r>
              <a:rPr lang="en-US" sz="1600" b="1" dirty="0" err="1">
                <a:solidFill>
                  <a:srgbClr val="0000FF"/>
                </a:solidFill>
                <a:latin typeface="Consolas"/>
              </a:rPr>
              <a:t>ArrayList</a:t>
            </a:r>
            <a:r>
              <a:rPr lang="en-US" sz="1600" dirty="0">
                <a:solidFill>
                  <a:srgbClr val="000000"/>
                </a:solidFill>
                <a:latin typeface="Consolas"/>
              </a:rPr>
              <a:t> </a:t>
            </a:r>
            <a:r>
              <a:rPr lang="en-US" sz="1600" dirty="0">
                <a:solidFill>
                  <a:srgbClr val="030003"/>
                </a:solidFill>
                <a:latin typeface="Consolas"/>
              </a:rPr>
              <a:t>list</a:t>
            </a:r>
            <a:r>
              <a:rPr lang="en-US" sz="1600" dirty="0">
                <a:solidFill>
                  <a:srgbClr val="000000"/>
                </a:solidFill>
                <a:latin typeface="Consolas"/>
              </a:rPr>
              <a:t> = </a:t>
            </a:r>
            <a:r>
              <a:rPr lang="en-US" sz="1600" dirty="0">
                <a:solidFill>
                  <a:srgbClr val="0000FF"/>
                </a:solidFill>
                <a:latin typeface="Consolas"/>
              </a:rPr>
              <a:t>new</a:t>
            </a:r>
            <a:r>
              <a:rPr lang="en-US" sz="1600" dirty="0">
                <a:solidFill>
                  <a:srgbClr val="000000"/>
                </a:solidFill>
                <a:latin typeface="Consolas"/>
              </a:rPr>
              <a:t> </a:t>
            </a:r>
            <a:r>
              <a:rPr lang="en-US" sz="1600" b="1" dirty="0" err="1">
                <a:solidFill>
                  <a:srgbClr val="0000FF"/>
                </a:solidFill>
                <a:latin typeface="Consolas"/>
              </a:rPr>
              <a:t>ArrayList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30003"/>
                </a:solidFill>
                <a:latin typeface="Consolas"/>
              </a:rPr>
              <a:t>list</a:t>
            </a:r>
            <a:r>
              <a:rPr lang="en-US" sz="1600" dirty="0" err="1">
                <a:solidFill>
                  <a:srgbClr val="000000"/>
                </a:solidFill>
                <a:latin typeface="Consolas"/>
              </a:rPr>
              <a:t>.</a:t>
            </a:r>
            <a:r>
              <a:rPr lang="en-US" sz="1600" dirty="0" err="1">
                <a:solidFill>
                  <a:srgbClr val="030003"/>
                </a:solidFill>
                <a:latin typeface="Consolas"/>
              </a:rPr>
              <a:t>Add</a:t>
            </a:r>
            <a:r>
              <a:rPr lang="en-US" sz="1600" dirty="0">
                <a:solidFill>
                  <a:srgbClr val="000000"/>
                </a:solidFill>
                <a:latin typeface="Consolas"/>
              </a:rPr>
              <a:t>(</a:t>
            </a:r>
            <a:r>
              <a:rPr lang="en-US" sz="1600" dirty="0">
                <a:solidFill>
                  <a:srgbClr val="A31515"/>
                </a:solidFill>
                <a:latin typeface="Consolas"/>
              </a:rPr>
              <a:t>"Hello"</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30003"/>
                </a:solidFill>
                <a:latin typeface="Consolas"/>
              </a:rPr>
              <a:t>list</a:t>
            </a:r>
            <a:r>
              <a:rPr lang="en-US" sz="1600" dirty="0" err="1">
                <a:solidFill>
                  <a:srgbClr val="000000"/>
                </a:solidFill>
                <a:latin typeface="Consolas"/>
              </a:rPr>
              <a:t>.</a:t>
            </a:r>
            <a:r>
              <a:rPr lang="en-US" sz="1600" dirty="0" err="1">
                <a:solidFill>
                  <a:srgbClr val="030003"/>
                </a:solidFill>
                <a:latin typeface="Consolas"/>
              </a:rPr>
              <a:t>Add</a:t>
            </a:r>
            <a:r>
              <a:rPr lang="en-US" sz="1600" dirty="0">
                <a:solidFill>
                  <a:srgbClr val="000000"/>
                </a:solidFill>
                <a:latin typeface="Consolas"/>
              </a:rPr>
              <a:t>(5);   </a:t>
            </a:r>
            <a:r>
              <a:rPr lang="en-US" sz="1600" dirty="0">
                <a:solidFill>
                  <a:srgbClr val="008000"/>
                </a:solidFill>
                <a:latin typeface="Consolas"/>
              </a:rPr>
              <a:t>// what happens here? (1)</a:t>
            </a:r>
            <a:endParaRPr lang="en-US" sz="1600" dirty="0">
              <a:solidFill>
                <a:srgbClr val="000000"/>
              </a:solidFill>
              <a:latin typeface="Consolas"/>
            </a:endParaRP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string</a:t>
            </a:r>
            <a:r>
              <a:rPr lang="en-US" sz="1600" dirty="0">
                <a:solidFill>
                  <a:srgbClr val="000000"/>
                </a:solidFill>
                <a:latin typeface="Consolas"/>
              </a:rPr>
              <a:t> </a:t>
            </a:r>
            <a:r>
              <a:rPr lang="en-US" sz="1600" dirty="0">
                <a:solidFill>
                  <a:srgbClr val="030003"/>
                </a:solidFill>
                <a:latin typeface="Consolas"/>
              </a:rPr>
              <a:t>s</a:t>
            </a:r>
            <a:r>
              <a:rPr lang="en-US" sz="1600" dirty="0">
                <a:solidFill>
                  <a:srgbClr val="000000"/>
                </a:solidFill>
                <a:latin typeface="Consolas"/>
              </a:rPr>
              <a:t> = (</a:t>
            </a:r>
            <a:r>
              <a:rPr lang="en-US" sz="1600" dirty="0">
                <a:solidFill>
                  <a:srgbClr val="0000FF"/>
                </a:solidFill>
                <a:latin typeface="Consolas"/>
              </a:rPr>
              <a:t>string</a:t>
            </a:r>
            <a:r>
              <a:rPr lang="en-US" sz="1600" dirty="0">
                <a:solidFill>
                  <a:srgbClr val="000000"/>
                </a:solidFill>
                <a:latin typeface="Consolas"/>
              </a:rPr>
              <a:t>)</a:t>
            </a:r>
            <a:r>
              <a:rPr lang="en-US" sz="1600" dirty="0">
                <a:solidFill>
                  <a:srgbClr val="030003"/>
                </a:solidFill>
                <a:latin typeface="Consolas"/>
              </a:rPr>
              <a:t>list</a:t>
            </a:r>
            <a:r>
              <a:rPr lang="en-US" sz="1600" dirty="0">
                <a:solidFill>
                  <a:srgbClr val="000000"/>
                </a:solidFill>
                <a:latin typeface="Consolas"/>
              </a:rPr>
              <a:t>[0];   </a:t>
            </a:r>
            <a:r>
              <a:rPr lang="en-US" sz="1600" dirty="0">
                <a:solidFill>
                  <a:srgbClr val="008000"/>
                </a:solidFill>
                <a:latin typeface="Consolas"/>
              </a:rPr>
              <a:t>// (2)</a:t>
            </a:r>
            <a:endParaRPr lang="en-US" sz="1600" dirty="0">
              <a:solidFill>
                <a:srgbClr val="000000"/>
              </a:solidFill>
              <a:latin typeface="Consolas"/>
            </a:endParaRPr>
          </a:p>
          <a:p>
            <a:r>
              <a:rPr lang="en-US" sz="1600" dirty="0">
                <a:solidFill>
                  <a:srgbClr val="000000"/>
                </a:solidFill>
                <a:latin typeface="Consolas"/>
              </a:rPr>
              <a:t>      </a:t>
            </a:r>
            <a:r>
              <a:rPr lang="en-US" sz="1600" dirty="0" err="1">
                <a:solidFill>
                  <a:srgbClr val="0000FF"/>
                </a:solidFill>
                <a:latin typeface="Consolas"/>
              </a:rPr>
              <a:t>int</a:t>
            </a:r>
            <a:r>
              <a:rPr lang="en-US" sz="1600" dirty="0">
                <a:solidFill>
                  <a:srgbClr val="000000"/>
                </a:solidFill>
                <a:latin typeface="Consolas"/>
              </a:rPr>
              <a:t> </a:t>
            </a:r>
            <a:r>
              <a:rPr lang="en-US" sz="1600" dirty="0">
                <a:solidFill>
                  <a:srgbClr val="030003"/>
                </a:solidFill>
                <a:latin typeface="Consolas"/>
              </a:rPr>
              <a:t>n</a:t>
            </a:r>
            <a:r>
              <a:rPr lang="en-US" sz="1600" dirty="0">
                <a:solidFill>
                  <a:srgbClr val="000000"/>
                </a:solidFill>
                <a:latin typeface="Consolas"/>
              </a:rPr>
              <a:t> = (</a:t>
            </a:r>
            <a:r>
              <a:rPr lang="en-US" sz="1600" dirty="0" err="1">
                <a:solidFill>
                  <a:srgbClr val="0000FF"/>
                </a:solidFill>
                <a:latin typeface="Consolas"/>
              </a:rPr>
              <a:t>int</a:t>
            </a:r>
            <a:r>
              <a:rPr lang="en-US" sz="1600" dirty="0">
                <a:solidFill>
                  <a:srgbClr val="000000"/>
                </a:solidFill>
                <a:latin typeface="Consolas"/>
              </a:rPr>
              <a:t>)</a:t>
            </a:r>
            <a:r>
              <a:rPr lang="en-US" sz="1600" dirty="0">
                <a:solidFill>
                  <a:srgbClr val="030003"/>
                </a:solidFill>
                <a:latin typeface="Consolas"/>
              </a:rPr>
              <a:t>list</a:t>
            </a:r>
            <a:r>
              <a:rPr lang="en-US" sz="1600" dirty="0">
                <a:solidFill>
                  <a:srgbClr val="000000"/>
                </a:solidFill>
                <a:latin typeface="Consolas"/>
              </a:rPr>
              <a:t>[1];      </a:t>
            </a:r>
            <a:r>
              <a:rPr lang="en-US" sz="1600" dirty="0">
                <a:solidFill>
                  <a:srgbClr val="008000"/>
                </a:solidFill>
                <a:latin typeface="Consolas"/>
              </a:rPr>
              <a:t>// (3)</a:t>
            </a:r>
            <a:endParaRPr lang="en-US" sz="1600" dirty="0">
              <a:solidFill>
                <a:srgbClr val="000000"/>
              </a:solidFill>
              <a:latin typeface="Consolas"/>
            </a:endParaRP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FF"/>
                </a:solidFill>
                <a:latin typeface="Consolas"/>
              </a:rPr>
              <a:t>int</a:t>
            </a:r>
            <a:r>
              <a:rPr lang="en-US" sz="1600" dirty="0">
                <a:solidFill>
                  <a:srgbClr val="000000"/>
                </a:solidFill>
                <a:latin typeface="Consolas"/>
              </a:rPr>
              <a:t> </a:t>
            </a:r>
            <a:r>
              <a:rPr lang="en-US" sz="1600" dirty="0">
                <a:solidFill>
                  <a:srgbClr val="030003"/>
                </a:solidFill>
                <a:latin typeface="Consolas"/>
              </a:rPr>
              <a:t>x</a:t>
            </a:r>
            <a:r>
              <a:rPr lang="en-US" sz="1600" dirty="0">
                <a:solidFill>
                  <a:srgbClr val="000000"/>
                </a:solidFill>
                <a:latin typeface="Consolas"/>
              </a:rPr>
              <a:t> = (</a:t>
            </a:r>
            <a:r>
              <a:rPr lang="en-US" sz="1600" dirty="0" err="1">
                <a:solidFill>
                  <a:srgbClr val="0000FF"/>
                </a:solidFill>
                <a:latin typeface="Consolas"/>
              </a:rPr>
              <a:t>int</a:t>
            </a:r>
            <a:r>
              <a:rPr lang="en-US" sz="1600" dirty="0">
                <a:solidFill>
                  <a:srgbClr val="000000"/>
                </a:solidFill>
                <a:latin typeface="Consolas"/>
              </a:rPr>
              <a:t>)</a:t>
            </a:r>
            <a:r>
              <a:rPr lang="en-US" sz="1600" dirty="0">
                <a:solidFill>
                  <a:srgbClr val="030003"/>
                </a:solidFill>
                <a:latin typeface="Consolas"/>
              </a:rPr>
              <a:t>list</a:t>
            </a:r>
            <a:r>
              <a:rPr lang="en-US" sz="1600" dirty="0">
                <a:solidFill>
                  <a:srgbClr val="000000"/>
                </a:solidFill>
                <a:latin typeface="Consolas"/>
              </a:rPr>
              <a:t>[0];      </a:t>
            </a:r>
            <a:r>
              <a:rPr lang="en-US" sz="1600" dirty="0">
                <a:solidFill>
                  <a:srgbClr val="008000"/>
                </a:solidFill>
                <a:latin typeface="Consolas"/>
              </a:rPr>
              <a:t>// (4)</a:t>
            </a:r>
            <a:endParaRPr lang="en-US" sz="1600" dirty="0">
              <a:solidFill>
                <a:srgbClr val="000000"/>
              </a:solidFill>
              <a:latin typeface="Consolas"/>
            </a:endParaRPr>
          </a:p>
          <a:p>
            <a:r>
              <a:rPr lang="en-US" sz="1600" dirty="0">
                <a:solidFill>
                  <a:srgbClr val="000000"/>
                </a:solidFill>
                <a:latin typeface="Consolas"/>
              </a:rPr>
              <a:t>   }</a:t>
            </a:r>
          </a:p>
          <a:p>
            <a:r>
              <a:rPr lang="en-US" sz="1600" dirty="0">
                <a:solidFill>
                  <a:srgbClr val="000000"/>
                </a:solidFill>
                <a:latin typeface="Consolas"/>
              </a:rPr>
              <a:t>}</a:t>
            </a:r>
          </a:p>
        </p:txBody>
      </p:sp>
    </p:spTree>
    <p:extLst>
      <p:ext uri="{BB962C8B-B14F-4D97-AF65-F5344CB8AC3E}">
        <p14:creationId xmlns:p14="http://schemas.microsoft.com/office/powerpoint/2010/main" val="418828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Boxing &amp; Unboxing</a:t>
            </a:r>
          </a:p>
        </p:txBody>
      </p:sp>
      <p:sp>
        <p:nvSpPr>
          <p:cNvPr id="3" name="Content Placeholder 2"/>
          <p:cNvSpPr>
            <a:spLocks noGrp="1"/>
          </p:cNvSpPr>
          <p:nvPr>
            <p:ph idx="1"/>
          </p:nvPr>
        </p:nvSpPr>
        <p:spPr/>
        <p:txBody>
          <a:bodyPr>
            <a:normAutofit fontScale="92500" lnSpcReduction="10000"/>
          </a:bodyPr>
          <a:lstStyle/>
          <a:p>
            <a:r>
              <a:rPr lang="en-US" dirty="0"/>
              <a:t>Storing a value type in an object reference causes boxing</a:t>
            </a:r>
          </a:p>
          <a:p>
            <a:pPr lvl="1"/>
            <a:r>
              <a:rPr lang="en-US" dirty="0"/>
              <a:t>A reference type is instantiated</a:t>
            </a:r>
          </a:p>
          <a:p>
            <a:pPr lvl="1"/>
            <a:r>
              <a:rPr lang="en-US" dirty="0"/>
              <a:t>The value type’s value is copied to the “boxed” value on the heap</a:t>
            </a:r>
          </a:p>
          <a:p>
            <a:r>
              <a:rPr lang="en-US" dirty="0"/>
              <a:t>Generally not a good thing – but sometimes unavoidable</a:t>
            </a:r>
          </a:p>
          <a:p>
            <a:r>
              <a:rPr lang="en-US" dirty="0"/>
              <a:t>Unboxing retrieves the “boxed” value back to a value type</a:t>
            </a:r>
          </a:p>
          <a:p>
            <a:pPr lvl="1"/>
            <a:r>
              <a:rPr lang="en-US" dirty="0"/>
              <a:t>Types must match exactly!</a:t>
            </a:r>
          </a:p>
          <a:p>
            <a:endParaRPr lang="en-US" dirty="0"/>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BAEF35E1-E8B4-4707-9B15-F4E1B030959E}" type="slidenum">
              <a:rPr lang="en-US" smtClean="0"/>
              <a:t>58</a:t>
            </a:fld>
            <a:endParaRPr lang="en-US"/>
          </a:p>
        </p:txBody>
      </p:sp>
    </p:spTree>
    <p:extLst>
      <p:ext uri="{BB962C8B-B14F-4D97-AF65-F5344CB8AC3E}">
        <p14:creationId xmlns:p14="http://schemas.microsoft.com/office/powerpoint/2010/main" val="346621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Generics</a:t>
            </a:r>
            <a:endParaRPr lang="he-IL" dirty="0"/>
          </a:p>
        </p:txBody>
      </p:sp>
      <p:sp>
        <p:nvSpPr>
          <p:cNvPr id="3" name="Content Placeholder 2"/>
          <p:cNvSpPr>
            <a:spLocks noGrp="1"/>
          </p:cNvSpPr>
          <p:nvPr>
            <p:ph idx="1"/>
          </p:nvPr>
        </p:nvSpPr>
        <p:spPr/>
        <p:txBody>
          <a:bodyPr>
            <a:normAutofit lnSpcReduction="10000"/>
          </a:bodyPr>
          <a:lstStyle/>
          <a:p>
            <a:r>
              <a:rPr lang="en-GB" dirty="0"/>
              <a:t>Performance</a:t>
            </a:r>
          </a:p>
          <a:p>
            <a:pPr lvl="1"/>
            <a:r>
              <a:rPr lang="en-GB" dirty="0"/>
              <a:t>Reduce boxing / </a:t>
            </a:r>
            <a:r>
              <a:rPr lang="en-GB" dirty="0" err="1"/>
              <a:t>unboxing</a:t>
            </a:r>
            <a:endParaRPr lang="en-GB" dirty="0"/>
          </a:p>
          <a:p>
            <a:pPr lvl="1"/>
            <a:r>
              <a:rPr lang="en-GB" dirty="0"/>
              <a:t>Fewer downcasts</a:t>
            </a:r>
          </a:p>
          <a:p>
            <a:r>
              <a:rPr lang="en-GB" dirty="0"/>
              <a:t>Type safety</a:t>
            </a:r>
          </a:p>
          <a:p>
            <a:pPr lvl="1"/>
            <a:r>
              <a:rPr lang="en-GB" dirty="0"/>
              <a:t>Compile time vs. run time</a:t>
            </a:r>
          </a:p>
          <a:p>
            <a:r>
              <a:rPr lang="en-GB" dirty="0"/>
              <a:t>Generic algorithms</a:t>
            </a:r>
          </a:p>
          <a:p>
            <a:pPr lvl="1"/>
            <a:r>
              <a:rPr lang="en-GB" dirty="0"/>
              <a:t>Sorting, searching, etc.</a:t>
            </a:r>
          </a:p>
          <a:p>
            <a:r>
              <a:rPr lang="en-GB" dirty="0"/>
              <a:t>Increased code re-use</a:t>
            </a:r>
          </a:p>
          <a:p>
            <a:pPr lvl="1"/>
            <a:r>
              <a:rPr lang="en-GB" dirty="0"/>
              <a:t>Type independent code, such as collections</a:t>
            </a:r>
          </a:p>
        </p:txBody>
      </p:sp>
      <p:sp>
        <p:nvSpPr>
          <p:cNvPr id="5" name="Footer Placeholder 4"/>
          <p:cNvSpPr>
            <a:spLocks noGrp="1"/>
          </p:cNvSpPr>
          <p:nvPr>
            <p:ph type="ftr" sz="quarter" idx="11"/>
          </p:nvPr>
        </p:nvSpPr>
        <p:spPr/>
        <p:txBody>
          <a:bodyPr/>
          <a:lstStyle/>
          <a:p>
            <a:r>
              <a:rPr lang="en-US"/>
              <a:t>(C)2011 by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59</a:t>
            </a:fld>
            <a:endParaRPr lang="he-IL"/>
          </a:p>
        </p:txBody>
      </p:sp>
    </p:spTree>
    <p:extLst>
      <p:ext uri="{BB962C8B-B14F-4D97-AF65-F5344CB8AC3E}">
        <p14:creationId xmlns:p14="http://schemas.microsoft.com/office/powerpoint/2010/main" val="232665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Reflection &amp; Code Generation</a:t>
            </a:r>
            <a:endParaRPr lang="he-IL" dirty="0"/>
          </a:p>
        </p:txBody>
      </p:sp>
      <p:sp>
        <p:nvSpPr>
          <p:cNvPr id="5" name="Subtitle 4"/>
          <p:cNvSpPr>
            <a:spLocks noGrp="1"/>
          </p:cNvSpPr>
          <p:nvPr>
            <p:ph type="body" idx="1"/>
          </p:nvPr>
        </p:nvSpPr>
        <p:spPr/>
        <p:txBody>
          <a:bodyPr/>
          <a:lstStyle/>
          <a:p>
            <a:r>
              <a:rPr lang="en-US" dirty="0"/>
              <a:t>Module 1</a:t>
            </a:r>
            <a:endParaRPr lang="he-IL" dirty="0"/>
          </a:p>
        </p:txBody>
      </p:sp>
      <p:sp>
        <p:nvSpPr>
          <p:cNvPr id="2" name="Footer Placeholder 1"/>
          <p:cNvSpPr>
            <a:spLocks noGrp="1"/>
          </p:cNvSpPr>
          <p:nvPr>
            <p:ph type="ftr" sz="quarter" idx="11"/>
          </p:nvPr>
        </p:nvSpPr>
        <p:spPr/>
        <p:txBody>
          <a:bodyPr/>
          <a:lstStyle/>
          <a:p>
            <a:r>
              <a:rPr lang="en-US"/>
              <a:t>(C)2011 Pavel Yosifovich</a:t>
            </a:r>
            <a:endParaRPr lang="he-IL"/>
          </a:p>
        </p:txBody>
      </p:sp>
      <p:sp>
        <p:nvSpPr>
          <p:cNvPr id="3" name="Slide Number Placeholder 2"/>
          <p:cNvSpPr>
            <a:spLocks noGrp="1"/>
          </p:cNvSpPr>
          <p:nvPr>
            <p:ph type="sldNum" sz="quarter" idx="12"/>
          </p:nvPr>
        </p:nvSpPr>
        <p:spPr/>
        <p:txBody>
          <a:bodyPr/>
          <a:lstStyle/>
          <a:p>
            <a:fld id="{8D627422-E88C-45A3-9F19-F8D2C6C4CFE2}" type="slidenum">
              <a:rPr lang="he-IL" smtClean="0"/>
              <a:pPr/>
              <a:t>6</a:t>
            </a:fld>
            <a:endParaRPr lang="he-IL"/>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With Generics</a:t>
            </a:r>
            <a:endParaRPr lang="he-IL" dirty="0"/>
          </a:p>
        </p:txBody>
      </p:sp>
      <p:sp>
        <p:nvSpPr>
          <p:cNvPr id="3" name="Content Placeholder 2"/>
          <p:cNvSpPr>
            <a:spLocks noGrp="1"/>
          </p:cNvSpPr>
          <p:nvPr>
            <p:ph idx="1"/>
          </p:nvPr>
        </p:nvSpPr>
        <p:spPr/>
        <p:txBody>
          <a:bodyPr/>
          <a:lstStyle/>
          <a:p>
            <a:endParaRPr lang="en-US"/>
          </a:p>
        </p:txBody>
      </p:sp>
      <p:sp>
        <p:nvSpPr>
          <p:cNvPr id="6" name="Footer Placeholder 5"/>
          <p:cNvSpPr>
            <a:spLocks noGrp="1"/>
          </p:cNvSpPr>
          <p:nvPr>
            <p:ph type="ftr" sz="quarter" idx="11"/>
          </p:nvPr>
        </p:nvSpPr>
        <p:spPr/>
        <p:txBody>
          <a:bodyPr/>
          <a:lstStyle/>
          <a:p>
            <a:r>
              <a:rPr lang="en-US"/>
              <a:t>(C)2011 by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60</a:t>
            </a:fld>
            <a:endParaRPr lang="he-IL"/>
          </a:p>
        </p:txBody>
      </p:sp>
      <p:sp>
        <p:nvSpPr>
          <p:cNvPr id="4" name="Rectangle 3"/>
          <p:cNvSpPr>
            <a:spLocks noChangeArrowheads="1"/>
          </p:cNvSpPr>
          <p:nvPr/>
        </p:nvSpPr>
        <p:spPr bwMode="auto">
          <a:xfrm>
            <a:off x="609600" y="1905000"/>
            <a:ext cx="7467600" cy="353943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dirty="0">
                <a:solidFill>
                  <a:srgbClr val="0000FF"/>
                </a:solidFill>
                <a:latin typeface="Consolas"/>
              </a:rPr>
              <a:t>using</a:t>
            </a:r>
            <a:r>
              <a:rPr lang="en-US" sz="1600" dirty="0">
                <a:solidFill>
                  <a:srgbClr val="000000"/>
                </a:solidFill>
                <a:latin typeface="Consolas"/>
              </a:rPr>
              <a:t> </a:t>
            </a:r>
            <a:r>
              <a:rPr lang="en-US" sz="1600" dirty="0">
                <a:solidFill>
                  <a:srgbClr val="030003"/>
                </a:solidFill>
                <a:latin typeface="Consolas"/>
              </a:rPr>
              <a:t>System</a:t>
            </a:r>
            <a:r>
              <a:rPr lang="en-US" sz="1600" dirty="0">
                <a:solidFill>
                  <a:srgbClr val="000000"/>
                </a:solidFill>
                <a:latin typeface="Consolas"/>
              </a:rPr>
              <a:t>;</a:t>
            </a:r>
          </a:p>
          <a:p>
            <a:r>
              <a:rPr lang="en-US" sz="1600" dirty="0">
                <a:solidFill>
                  <a:srgbClr val="0000FF"/>
                </a:solidFill>
                <a:latin typeface="Consolas"/>
              </a:rPr>
              <a:t>using</a:t>
            </a:r>
            <a:r>
              <a:rPr lang="en-US" sz="1600" dirty="0">
                <a:solidFill>
                  <a:srgbClr val="000000"/>
                </a:solidFill>
                <a:latin typeface="Consolas"/>
              </a:rPr>
              <a:t> </a:t>
            </a:r>
            <a:r>
              <a:rPr lang="en-US" sz="1600" dirty="0" err="1">
                <a:solidFill>
                  <a:srgbClr val="030003"/>
                </a:solidFill>
                <a:latin typeface="Consolas"/>
              </a:rPr>
              <a:t>System</a:t>
            </a:r>
            <a:r>
              <a:rPr lang="en-US" sz="1600" dirty="0" err="1">
                <a:solidFill>
                  <a:srgbClr val="000000"/>
                </a:solidFill>
                <a:latin typeface="Consolas"/>
              </a:rPr>
              <a:t>.</a:t>
            </a:r>
            <a:r>
              <a:rPr lang="en-US" sz="1600" dirty="0" err="1">
                <a:solidFill>
                  <a:srgbClr val="030003"/>
                </a:solidFill>
                <a:latin typeface="Consolas"/>
              </a:rPr>
              <a:t>Collections</a:t>
            </a:r>
            <a:r>
              <a:rPr lang="en-US" sz="1600" dirty="0" err="1">
                <a:solidFill>
                  <a:srgbClr val="000000"/>
                </a:solidFill>
                <a:latin typeface="Consolas"/>
              </a:rPr>
              <a:t>.</a:t>
            </a:r>
            <a:r>
              <a:rPr lang="en-US" sz="1600" dirty="0" err="1">
                <a:solidFill>
                  <a:srgbClr val="030003"/>
                </a:solidFill>
                <a:latin typeface="Consolas"/>
              </a:rPr>
              <a:t>Generic</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class</a:t>
            </a:r>
            <a:r>
              <a:rPr lang="en-US" sz="1600" dirty="0">
                <a:solidFill>
                  <a:srgbClr val="000000"/>
                </a:solidFill>
                <a:latin typeface="Consolas"/>
              </a:rPr>
              <a:t> </a:t>
            </a:r>
            <a:r>
              <a:rPr lang="en-US" sz="1600" b="1" dirty="0" err="1">
                <a:solidFill>
                  <a:srgbClr val="0000FF"/>
                </a:solidFill>
                <a:latin typeface="Consolas"/>
              </a:rPr>
              <a:t>WithGenerics</a:t>
            </a:r>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static</a:t>
            </a:r>
            <a:r>
              <a:rPr lang="en-US" sz="1600" dirty="0">
                <a:solidFill>
                  <a:srgbClr val="000000"/>
                </a:solidFill>
                <a:latin typeface="Consolas"/>
              </a:rPr>
              <a:t> </a:t>
            </a:r>
            <a:r>
              <a:rPr lang="en-US" sz="1600" dirty="0">
                <a:solidFill>
                  <a:srgbClr val="0000FF"/>
                </a:solidFill>
                <a:latin typeface="Consolas"/>
              </a:rPr>
              <a:t>void</a:t>
            </a:r>
            <a:r>
              <a:rPr lang="en-US" sz="1600" dirty="0">
                <a:solidFill>
                  <a:srgbClr val="000000"/>
                </a:solidFill>
                <a:latin typeface="Consolas"/>
              </a:rPr>
              <a:t> </a:t>
            </a:r>
            <a:r>
              <a:rPr lang="en-US" sz="1600" dirty="0">
                <a:solidFill>
                  <a:srgbClr val="030003"/>
                </a:solidFill>
                <a:latin typeface="Consolas"/>
              </a:rPr>
              <a:t>Main</a:t>
            </a:r>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0000FF"/>
                </a:solidFill>
                <a:latin typeface="Consolas"/>
              </a:rPr>
              <a:t>List</a:t>
            </a:r>
            <a:r>
              <a:rPr lang="en-US" sz="1600" dirty="0">
                <a:solidFill>
                  <a:srgbClr val="000000"/>
                </a:solidFill>
                <a:latin typeface="Consolas"/>
              </a:rPr>
              <a:t>&lt;</a:t>
            </a:r>
            <a:r>
              <a:rPr lang="en-US" sz="1600" b="1" dirty="0" err="1">
                <a:solidFill>
                  <a:srgbClr val="808000"/>
                </a:solidFill>
                <a:latin typeface="Consolas"/>
              </a:rPr>
              <a:t>DateTime</a:t>
            </a:r>
            <a:r>
              <a:rPr lang="en-US" sz="1600" dirty="0">
                <a:solidFill>
                  <a:srgbClr val="000000"/>
                </a:solidFill>
                <a:latin typeface="Consolas"/>
              </a:rPr>
              <a:t>&gt; </a:t>
            </a:r>
            <a:r>
              <a:rPr lang="en-US" sz="1600" dirty="0">
                <a:solidFill>
                  <a:srgbClr val="030003"/>
                </a:solidFill>
                <a:latin typeface="Consolas"/>
              </a:rPr>
              <a:t>list</a:t>
            </a:r>
            <a:r>
              <a:rPr lang="en-US" sz="1600" dirty="0">
                <a:solidFill>
                  <a:srgbClr val="000000"/>
                </a:solidFill>
                <a:latin typeface="Consolas"/>
              </a:rPr>
              <a:t> = </a:t>
            </a:r>
            <a:r>
              <a:rPr lang="en-US" sz="1600" dirty="0">
                <a:solidFill>
                  <a:srgbClr val="0000FF"/>
                </a:solidFill>
                <a:latin typeface="Consolas"/>
              </a:rPr>
              <a:t>new</a:t>
            </a:r>
            <a:r>
              <a:rPr lang="en-US" sz="1600" dirty="0">
                <a:solidFill>
                  <a:srgbClr val="000000"/>
                </a:solidFill>
                <a:latin typeface="Consolas"/>
              </a:rPr>
              <a:t> </a:t>
            </a:r>
            <a:r>
              <a:rPr lang="en-US" sz="1600" b="1" dirty="0">
                <a:solidFill>
                  <a:srgbClr val="0000FF"/>
                </a:solidFill>
                <a:latin typeface="Consolas"/>
              </a:rPr>
              <a:t>List</a:t>
            </a:r>
            <a:r>
              <a:rPr lang="en-US" sz="1600" dirty="0">
                <a:solidFill>
                  <a:srgbClr val="000000"/>
                </a:solidFill>
                <a:latin typeface="Consolas"/>
              </a:rPr>
              <a:t>&lt;</a:t>
            </a:r>
            <a:r>
              <a:rPr lang="en-US" sz="1600" b="1" dirty="0" err="1">
                <a:solidFill>
                  <a:srgbClr val="808000"/>
                </a:solidFill>
                <a:latin typeface="Consolas"/>
              </a:rPr>
              <a:t>DateTime</a:t>
            </a:r>
            <a:r>
              <a:rPr lang="en-US" sz="1600" dirty="0">
                <a:solidFill>
                  <a:srgbClr val="000000"/>
                </a:solidFill>
                <a:latin typeface="Consolas"/>
              </a:rPr>
              <a:t>&gt;();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30003"/>
                </a:solidFill>
                <a:latin typeface="Consolas"/>
              </a:rPr>
              <a:t>list</a:t>
            </a:r>
            <a:r>
              <a:rPr lang="en-US" sz="1600" dirty="0" err="1">
                <a:solidFill>
                  <a:srgbClr val="000000"/>
                </a:solidFill>
                <a:latin typeface="Consolas"/>
              </a:rPr>
              <a:t>.</a:t>
            </a:r>
            <a:r>
              <a:rPr lang="en-US" sz="1600" dirty="0" err="1">
                <a:solidFill>
                  <a:srgbClr val="030003"/>
                </a:solidFill>
                <a:latin typeface="Consolas"/>
              </a:rPr>
              <a:t>Add</a:t>
            </a:r>
            <a:r>
              <a:rPr lang="en-US" sz="1600" dirty="0">
                <a:solidFill>
                  <a:srgbClr val="000000"/>
                </a:solidFill>
                <a:latin typeface="Consolas"/>
              </a:rPr>
              <a:t>(</a:t>
            </a:r>
            <a:r>
              <a:rPr lang="en-US" sz="1600" b="1" dirty="0" err="1">
                <a:solidFill>
                  <a:srgbClr val="808000"/>
                </a:solidFill>
                <a:latin typeface="Consolas"/>
              </a:rPr>
              <a:t>DateTime</a:t>
            </a:r>
            <a:r>
              <a:rPr lang="en-US" sz="1600" dirty="0" err="1">
                <a:solidFill>
                  <a:srgbClr val="000000"/>
                </a:solidFill>
                <a:latin typeface="Consolas"/>
              </a:rPr>
              <a:t>.</a:t>
            </a:r>
            <a:r>
              <a:rPr lang="en-US" sz="1600" dirty="0" err="1">
                <a:solidFill>
                  <a:srgbClr val="030003"/>
                </a:solidFill>
                <a:latin typeface="Consolas"/>
              </a:rPr>
              <a:t>Now</a:t>
            </a:r>
            <a:r>
              <a:rPr lang="en-US" sz="1600" dirty="0">
                <a:solidFill>
                  <a:srgbClr val="000000"/>
                </a:solidFill>
                <a:latin typeface="Consolas"/>
              </a:rPr>
              <a:t>);   </a:t>
            </a:r>
            <a:r>
              <a:rPr lang="en-US" sz="1600" dirty="0">
                <a:solidFill>
                  <a:srgbClr val="008000"/>
                </a:solidFill>
                <a:latin typeface="Consolas"/>
              </a:rPr>
              <a:t>// no boxing</a:t>
            </a:r>
            <a:endParaRPr lang="en-US" sz="1600" dirty="0">
              <a:solidFill>
                <a:srgbClr val="000000"/>
              </a:solidFill>
              <a:latin typeface="Consolas"/>
            </a:endParaRPr>
          </a:p>
          <a:p>
            <a:r>
              <a:rPr lang="en-US" sz="1600" dirty="0">
                <a:solidFill>
                  <a:srgbClr val="000000"/>
                </a:solidFill>
                <a:latin typeface="Consolas"/>
              </a:rPr>
              <a:t>      </a:t>
            </a:r>
            <a:r>
              <a:rPr lang="en-US" sz="1600" dirty="0" err="1">
                <a:solidFill>
                  <a:srgbClr val="030003"/>
                </a:solidFill>
                <a:latin typeface="Consolas"/>
              </a:rPr>
              <a:t>list</a:t>
            </a:r>
            <a:r>
              <a:rPr lang="en-US" sz="1600" dirty="0" err="1">
                <a:solidFill>
                  <a:srgbClr val="000000"/>
                </a:solidFill>
                <a:latin typeface="Consolas"/>
              </a:rPr>
              <a:t>.</a:t>
            </a:r>
            <a:r>
              <a:rPr lang="en-US" sz="1600" dirty="0" err="1">
                <a:solidFill>
                  <a:srgbClr val="030003"/>
                </a:solidFill>
                <a:latin typeface="Consolas"/>
              </a:rPr>
              <a:t>Add</a:t>
            </a:r>
            <a:r>
              <a:rPr lang="en-US" sz="1600" dirty="0">
                <a:solidFill>
                  <a:srgbClr val="000000"/>
                </a:solidFill>
                <a:latin typeface="Consolas"/>
              </a:rPr>
              <a:t>(5);         </a:t>
            </a:r>
            <a:r>
              <a:rPr lang="en-US" sz="1600" dirty="0">
                <a:solidFill>
                  <a:srgbClr val="008000"/>
                </a:solidFill>
                <a:latin typeface="Consolas"/>
              </a:rPr>
              <a:t>// compilation error</a:t>
            </a:r>
            <a:endParaRPr lang="en-US" sz="1600" dirty="0">
              <a:solidFill>
                <a:srgbClr val="000000"/>
              </a:solidFill>
              <a:latin typeface="Consolas"/>
            </a:endParaRPr>
          </a:p>
          <a:p>
            <a:r>
              <a:rPr lang="en-US" sz="1600" dirty="0">
                <a:solidFill>
                  <a:srgbClr val="000000"/>
                </a:solidFill>
                <a:latin typeface="Consolas"/>
              </a:rPr>
              <a:t>      </a:t>
            </a:r>
            <a:r>
              <a:rPr lang="en-US" sz="1600" dirty="0" err="1">
                <a:solidFill>
                  <a:srgbClr val="030003"/>
                </a:solidFill>
                <a:latin typeface="Consolas"/>
              </a:rPr>
              <a:t>list</a:t>
            </a:r>
            <a:r>
              <a:rPr lang="en-US" sz="1600" dirty="0" err="1">
                <a:solidFill>
                  <a:srgbClr val="000000"/>
                </a:solidFill>
                <a:latin typeface="Consolas"/>
              </a:rPr>
              <a:t>.</a:t>
            </a:r>
            <a:r>
              <a:rPr lang="en-US" sz="1600" dirty="0" err="1">
                <a:solidFill>
                  <a:srgbClr val="030003"/>
                </a:solidFill>
                <a:latin typeface="Consolas"/>
              </a:rPr>
              <a:t>Add</a:t>
            </a:r>
            <a:r>
              <a:rPr lang="en-US" sz="1600" dirty="0">
                <a:solidFill>
                  <a:srgbClr val="000000"/>
                </a:solidFill>
                <a:latin typeface="Consolas"/>
              </a:rPr>
              <a:t>(</a:t>
            </a:r>
            <a:r>
              <a:rPr lang="en-US" sz="1600" dirty="0">
                <a:solidFill>
                  <a:srgbClr val="A31515"/>
                </a:solidFill>
                <a:latin typeface="Consolas"/>
              </a:rPr>
              <a:t>"Hello"</a:t>
            </a:r>
            <a:r>
              <a:rPr lang="en-US" sz="1600" dirty="0">
                <a:solidFill>
                  <a:srgbClr val="000000"/>
                </a:solidFill>
                <a:latin typeface="Consolas"/>
              </a:rPr>
              <a:t>);   </a:t>
            </a:r>
            <a:r>
              <a:rPr lang="en-US" sz="1600" dirty="0">
                <a:solidFill>
                  <a:srgbClr val="008000"/>
                </a:solidFill>
                <a:latin typeface="Consolas"/>
              </a:rPr>
              <a:t>// ditto</a:t>
            </a:r>
            <a:endParaRPr lang="en-US" sz="1600" dirty="0">
              <a:solidFill>
                <a:srgbClr val="000000"/>
              </a:solidFill>
              <a:latin typeface="Consolas"/>
            </a:endParaRPr>
          </a:p>
          <a:p>
            <a:r>
              <a:rPr lang="en-US" sz="1600" dirty="0">
                <a:solidFill>
                  <a:srgbClr val="000000"/>
                </a:solidFill>
                <a:latin typeface="Consolas"/>
              </a:rPr>
              <a:t> </a:t>
            </a:r>
          </a:p>
          <a:p>
            <a:r>
              <a:rPr lang="en-US" sz="1600" dirty="0">
                <a:solidFill>
                  <a:srgbClr val="000000"/>
                </a:solidFill>
                <a:latin typeface="Consolas"/>
              </a:rPr>
              <a:t>      </a:t>
            </a:r>
            <a:r>
              <a:rPr lang="en-US" sz="1600" b="1" dirty="0" err="1">
                <a:solidFill>
                  <a:srgbClr val="808000"/>
                </a:solidFill>
                <a:latin typeface="Consolas"/>
              </a:rPr>
              <a:t>DateTime</a:t>
            </a:r>
            <a:r>
              <a:rPr lang="en-US" sz="1600" dirty="0">
                <a:solidFill>
                  <a:srgbClr val="000000"/>
                </a:solidFill>
                <a:latin typeface="Consolas"/>
              </a:rPr>
              <a:t> </a:t>
            </a:r>
            <a:r>
              <a:rPr lang="en-US" sz="1600" dirty="0">
                <a:solidFill>
                  <a:srgbClr val="030003"/>
                </a:solidFill>
                <a:latin typeface="Consolas"/>
              </a:rPr>
              <a:t>now</a:t>
            </a:r>
            <a:r>
              <a:rPr lang="en-US" sz="1600" dirty="0">
                <a:solidFill>
                  <a:srgbClr val="000000"/>
                </a:solidFill>
                <a:latin typeface="Consolas"/>
              </a:rPr>
              <a:t> = </a:t>
            </a:r>
            <a:r>
              <a:rPr lang="en-US" sz="1600" dirty="0">
                <a:solidFill>
                  <a:srgbClr val="030003"/>
                </a:solidFill>
                <a:latin typeface="Consolas"/>
              </a:rPr>
              <a:t>list</a:t>
            </a:r>
            <a:r>
              <a:rPr lang="en-US" sz="1600" dirty="0">
                <a:solidFill>
                  <a:srgbClr val="000000"/>
                </a:solidFill>
                <a:latin typeface="Consolas"/>
              </a:rPr>
              <a:t>[0];   </a:t>
            </a:r>
            <a:r>
              <a:rPr lang="en-US" sz="1600" dirty="0">
                <a:solidFill>
                  <a:srgbClr val="008000"/>
                </a:solidFill>
                <a:latin typeface="Consolas"/>
              </a:rPr>
              <a:t>// no </a:t>
            </a:r>
            <a:r>
              <a:rPr lang="en-US" sz="1600" dirty="0" err="1">
                <a:solidFill>
                  <a:srgbClr val="008000"/>
                </a:solidFill>
                <a:latin typeface="Consolas"/>
              </a:rPr>
              <a:t>unboxing</a:t>
            </a:r>
            <a:endParaRPr lang="en-US" sz="1600" dirty="0">
              <a:solidFill>
                <a:srgbClr val="000000"/>
              </a:solidFill>
              <a:latin typeface="Consolas"/>
            </a:endParaRPr>
          </a:p>
          <a:p>
            <a:r>
              <a:rPr lang="en-US" sz="1600" dirty="0">
                <a:solidFill>
                  <a:srgbClr val="000000"/>
                </a:solidFill>
                <a:latin typeface="Consolas"/>
              </a:rPr>
              <a:t>   }</a:t>
            </a:r>
          </a:p>
          <a:p>
            <a:r>
              <a:rPr lang="en-US" sz="1600" dirty="0">
                <a:solidFill>
                  <a:srgbClr val="000000"/>
                </a:solidFill>
                <a:latin typeface="Consolas"/>
              </a:rPr>
              <a:t>}</a:t>
            </a:r>
          </a:p>
        </p:txBody>
      </p:sp>
    </p:spTree>
    <p:extLst>
      <p:ext uri="{BB962C8B-B14F-4D97-AF65-F5344CB8AC3E}">
        <p14:creationId xmlns:p14="http://schemas.microsoft.com/office/powerpoint/2010/main" val="173741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Constructs</a:t>
            </a:r>
            <a:endParaRPr lang="he-IL" dirty="0"/>
          </a:p>
        </p:txBody>
      </p:sp>
      <p:sp>
        <p:nvSpPr>
          <p:cNvPr id="3" name="Content Placeholder 2"/>
          <p:cNvSpPr>
            <a:spLocks noGrp="1"/>
          </p:cNvSpPr>
          <p:nvPr>
            <p:ph idx="1"/>
          </p:nvPr>
        </p:nvSpPr>
        <p:spPr>
          <a:xfrm>
            <a:off x="179512" y="1124744"/>
            <a:ext cx="8856984" cy="3600400"/>
          </a:xfrm>
        </p:spPr>
        <p:txBody>
          <a:bodyPr>
            <a:normAutofit/>
          </a:bodyPr>
          <a:lstStyle/>
          <a:p>
            <a:r>
              <a:rPr lang="en-US" dirty="0"/>
              <a:t>The following can be made generic</a:t>
            </a:r>
          </a:p>
          <a:p>
            <a:pPr lvl="1"/>
            <a:r>
              <a:rPr lang="en-US" dirty="0"/>
              <a:t>Classes</a:t>
            </a:r>
          </a:p>
          <a:p>
            <a:pPr lvl="1"/>
            <a:r>
              <a:rPr lang="en-US" dirty="0"/>
              <a:t>Structures</a:t>
            </a:r>
          </a:p>
          <a:p>
            <a:pPr lvl="1"/>
            <a:r>
              <a:rPr lang="en-US" dirty="0"/>
              <a:t>Interfaces</a:t>
            </a:r>
          </a:p>
          <a:p>
            <a:pPr lvl="1"/>
            <a:r>
              <a:rPr lang="en-US" dirty="0"/>
              <a:t>Delegates</a:t>
            </a:r>
          </a:p>
          <a:p>
            <a:pPr lvl="1"/>
            <a:r>
              <a:rPr lang="en-US" dirty="0"/>
              <a:t>Methods</a:t>
            </a:r>
            <a:endParaRPr lang="he-IL" dirty="0"/>
          </a:p>
        </p:txBody>
      </p:sp>
      <p:sp>
        <p:nvSpPr>
          <p:cNvPr id="6" name="Footer Placeholder 5"/>
          <p:cNvSpPr>
            <a:spLocks noGrp="1"/>
          </p:cNvSpPr>
          <p:nvPr>
            <p:ph type="ftr" sz="quarter" idx="11"/>
          </p:nvPr>
        </p:nvSpPr>
        <p:spPr/>
        <p:txBody>
          <a:bodyPr/>
          <a:lstStyle/>
          <a:p>
            <a:r>
              <a:rPr lang="en-US"/>
              <a:t>(C)2011 by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61</a:t>
            </a:fld>
            <a:endParaRPr lang="he-IL"/>
          </a:p>
        </p:txBody>
      </p:sp>
      <p:sp>
        <p:nvSpPr>
          <p:cNvPr id="4" name="Rectangle 3"/>
          <p:cNvSpPr>
            <a:spLocks noChangeArrowheads="1"/>
          </p:cNvSpPr>
          <p:nvPr/>
        </p:nvSpPr>
        <p:spPr bwMode="auto">
          <a:xfrm>
            <a:off x="457200" y="4725144"/>
            <a:ext cx="8001056" cy="1520416"/>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600" b="1" dirty="0">
                <a:solidFill>
                  <a:schemeClr val="tx1"/>
                </a:solidFill>
                <a:latin typeface="Consolas" pitchFamily="49" charset="0"/>
                <a:cs typeface="Consolas" pitchFamily="49" charset="0"/>
              </a:rPr>
              <a:t>public class List&lt;T&gt; { ... }</a:t>
            </a:r>
          </a:p>
          <a:p>
            <a:pPr marL="342900" indent="-342900">
              <a:spcBef>
                <a:spcPct val="20000"/>
              </a:spcBef>
              <a:buClr>
                <a:schemeClr val="hlink"/>
              </a:buClr>
              <a:buSzPct val="70000"/>
              <a:buFont typeface="Wingdings" pitchFamily="2" charset="2"/>
              <a:buNone/>
            </a:pPr>
            <a:r>
              <a:rPr lang="en-US" altLang="en-US" sz="1600" b="1" dirty="0">
                <a:solidFill>
                  <a:schemeClr val="tx1"/>
                </a:solidFill>
                <a:latin typeface="Consolas" pitchFamily="49" charset="0"/>
                <a:cs typeface="Consolas" pitchFamily="49" charset="0"/>
              </a:rPr>
              <a:t>public </a:t>
            </a:r>
            <a:r>
              <a:rPr lang="en-US" altLang="en-US" sz="1600" b="1" dirty="0" err="1">
                <a:solidFill>
                  <a:schemeClr val="tx1"/>
                </a:solidFill>
                <a:latin typeface="Consolas" pitchFamily="49" charset="0"/>
                <a:cs typeface="Consolas" pitchFamily="49" charset="0"/>
              </a:rPr>
              <a:t>struct</a:t>
            </a:r>
            <a:r>
              <a:rPr lang="en-US" altLang="en-US" sz="1600" b="1" dirty="0">
                <a:solidFill>
                  <a:schemeClr val="tx1"/>
                </a:solidFill>
                <a:latin typeface="Consolas" pitchFamily="49" charset="0"/>
                <a:cs typeface="Consolas" pitchFamily="49" charset="0"/>
              </a:rPr>
              <a:t> Container&lt;T&gt; { ... }</a:t>
            </a:r>
          </a:p>
          <a:p>
            <a:pPr marL="342900" indent="-342900">
              <a:spcBef>
                <a:spcPct val="20000"/>
              </a:spcBef>
              <a:buClr>
                <a:schemeClr val="hlink"/>
              </a:buClr>
              <a:buSzPct val="70000"/>
              <a:buFont typeface="Wingdings" pitchFamily="2" charset="2"/>
              <a:buNone/>
            </a:pPr>
            <a:r>
              <a:rPr lang="en-US" altLang="en-US" sz="1600" b="1" dirty="0">
                <a:solidFill>
                  <a:schemeClr val="tx1"/>
                </a:solidFill>
                <a:latin typeface="Consolas" pitchFamily="49" charset="0"/>
                <a:cs typeface="Consolas" pitchFamily="49" charset="0"/>
              </a:rPr>
              <a:t>public interface </a:t>
            </a:r>
            <a:r>
              <a:rPr lang="en-US" altLang="en-US" sz="1600" b="1" dirty="0" err="1">
                <a:solidFill>
                  <a:schemeClr val="tx1"/>
                </a:solidFill>
                <a:latin typeface="Consolas" pitchFamily="49" charset="0"/>
                <a:cs typeface="Consolas" pitchFamily="49" charset="0"/>
              </a:rPr>
              <a:t>IComparable</a:t>
            </a:r>
            <a:r>
              <a:rPr lang="en-US" altLang="en-US" sz="1600" b="1" dirty="0">
                <a:solidFill>
                  <a:schemeClr val="tx1"/>
                </a:solidFill>
                <a:latin typeface="Consolas" pitchFamily="49" charset="0"/>
                <a:cs typeface="Consolas" pitchFamily="49" charset="0"/>
              </a:rPr>
              <a:t>&lt;T&gt; { ... }</a:t>
            </a:r>
          </a:p>
          <a:p>
            <a:pPr marL="342900" indent="-342900">
              <a:spcBef>
                <a:spcPct val="20000"/>
              </a:spcBef>
              <a:buClr>
                <a:schemeClr val="hlink"/>
              </a:buClr>
              <a:buSzPct val="70000"/>
              <a:buFont typeface="Wingdings" pitchFamily="2" charset="2"/>
              <a:buNone/>
            </a:pPr>
            <a:r>
              <a:rPr lang="en-US" altLang="en-US" sz="1600" b="1" dirty="0">
                <a:solidFill>
                  <a:schemeClr val="tx1"/>
                </a:solidFill>
                <a:latin typeface="Consolas" pitchFamily="49" charset="0"/>
                <a:cs typeface="Consolas" pitchFamily="49" charset="0"/>
              </a:rPr>
              <a:t>public delegate void Action&lt;T&gt;(T t);</a:t>
            </a:r>
          </a:p>
          <a:p>
            <a:pPr marL="342900" indent="-342900">
              <a:spcBef>
                <a:spcPct val="20000"/>
              </a:spcBef>
              <a:buClr>
                <a:schemeClr val="hlink"/>
              </a:buClr>
              <a:buSzPct val="70000"/>
              <a:buFont typeface="Wingdings" pitchFamily="2" charset="2"/>
              <a:buNone/>
            </a:pPr>
            <a:r>
              <a:rPr lang="en-US" altLang="en-US" sz="1600" b="1" dirty="0">
                <a:solidFill>
                  <a:schemeClr val="tx1"/>
                </a:solidFill>
                <a:latin typeface="Consolas" pitchFamily="49" charset="0"/>
                <a:cs typeface="Consolas" pitchFamily="49" charset="0"/>
              </a:rPr>
              <a:t>public T </a:t>
            </a:r>
            <a:r>
              <a:rPr lang="en-US" altLang="en-US" sz="1600" b="1" dirty="0" err="1">
                <a:solidFill>
                  <a:schemeClr val="tx1"/>
                </a:solidFill>
                <a:latin typeface="Consolas" pitchFamily="49" charset="0"/>
                <a:cs typeface="Consolas" pitchFamily="49" charset="0"/>
              </a:rPr>
              <a:t>Foo</a:t>
            </a:r>
            <a:r>
              <a:rPr lang="en-US" altLang="en-US" sz="1600" b="1" dirty="0">
                <a:solidFill>
                  <a:schemeClr val="tx1"/>
                </a:solidFill>
                <a:latin typeface="Consolas" pitchFamily="49" charset="0"/>
                <a:cs typeface="Consolas" pitchFamily="49" charset="0"/>
              </a:rPr>
              <a:t>&lt;T&gt;() { ... }</a:t>
            </a:r>
          </a:p>
        </p:txBody>
      </p:sp>
    </p:spTree>
    <p:extLst>
      <p:ext uri="{BB962C8B-B14F-4D97-AF65-F5344CB8AC3E}">
        <p14:creationId xmlns:p14="http://schemas.microsoft.com/office/powerpoint/2010/main" val="216227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Class Example</a:t>
            </a:r>
            <a:endParaRPr lang="he-IL" dirty="0"/>
          </a:p>
        </p:txBody>
      </p:sp>
      <p:sp>
        <p:nvSpPr>
          <p:cNvPr id="3" name="Content Placeholder 2"/>
          <p:cNvSpPr>
            <a:spLocks noGrp="1"/>
          </p:cNvSpPr>
          <p:nvPr>
            <p:ph idx="1"/>
          </p:nvPr>
        </p:nvSpPr>
        <p:spPr/>
        <p:txBody>
          <a:bodyPr/>
          <a:lstStyle/>
          <a:p>
            <a:endParaRPr lang="en-US" dirty="0"/>
          </a:p>
        </p:txBody>
      </p:sp>
      <p:sp>
        <p:nvSpPr>
          <p:cNvPr id="6" name="Footer Placeholder 5"/>
          <p:cNvSpPr>
            <a:spLocks noGrp="1"/>
          </p:cNvSpPr>
          <p:nvPr>
            <p:ph type="ftr" sz="quarter" idx="11"/>
          </p:nvPr>
        </p:nvSpPr>
        <p:spPr/>
        <p:txBody>
          <a:bodyPr/>
          <a:lstStyle/>
          <a:p>
            <a:r>
              <a:rPr lang="en-US"/>
              <a:t>(C)2011 by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62</a:t>
            </a:fld>
            <a:endParaRPr lang="he-IL"/>
          </a:p>
        </p:txBody>
      </p:sp>
      <p:sp>
        <p:nvSpPr>
          <p:cNvPr id="4" name="Rectangle 3"/>
          <p:cNvSpPr>
            <a:spLocks noChangeArrowheads="1"/>
          </p:cNvSpPr>
          <p:nvPr/>
        </p:nvSpPr>
        <p:spPr bwMode="auto">
          <a:xfrm>
            <a:off x="304800" y="1295400"/>
            <a:ext cx="8534400" cy="5016758"/>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dirty="0">
                <a:solidFill>
                  <a:srgbClr val="000000"/>
                </a:solidFill>
                <a:latin typeface="Consolas"/>
              </a:rPr>
              <a:t>[</a:t>
            </a:r>
            <a:r>
              <a:rPr lang="en-US" sz="1600" b="1" dirty="0" err="1">
                <a:solidFill>
                  <a:srgbClr val="0000FF"/>
                </a:solidFill>
                <a:latin typeface="Consolas"/>
              </a:rPr>
              <a:t>Serializable</a:t>
            </a:r>
            <a:r>
              <a:rPr lang="en-US" sz="1600" dirty="0">
                <a:solidFill>
                  <a:srgbClr val="000000"/>
                </a:solidFill>
                <a:latin typeface="Consolas"/>
              </a:rPr>
              <a:t>]</a:t>
            </a:r>
          </a:p>
          <a:p>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class</a:t>
            </a:r>
            <a:r>
              <a:rPr lang="en-US" sz="1600" dirty="0">
                <a:solidFill>
                  <a:srgbClr val="000000"/>
                </a:solidFill>
                <a:latin typeface="Consolas"/>
              </a:rPr>
              <a:t> </a:t>
            </a:r>
            <a:r>
              <a:rPr lang="en-US" sz="1600" b="1" dirty="0">
                <a:solidFill>
                  <a:srgbClr val="0000FF"/>
                </a:solidFill>
                <a:latin typeface="Consolas"/>
              </a:rPr>
              <a:t>List</a:t>
            </a:r>
            <a:r>
              <a:rPr lang="en-US" sz="1600" dirty="0">
                <a:solidFill>
                  <a:srgbClr val="000000"/>
                </a:solidFill>
                <a:latin typeface="Consolas"/>
              </a:rPr>
              <a:t>&lt;</a:t>
            </a:r>
            <a:r>
              <a:rPr lang="en-US" sz="1600" dirty="0">
                <a:solidFill>
                  <a:srgbClr val="030003"/>
                </a:solidFill>
                <a:latin typeface="Consolas"/>
              </a:rPr>
              <a:t>T</a:t>
            </a:r>
            <a:r>
              <a:rPr lang="en-US" sz="1600" dirty="0">
                <a:solidFill>
                  <a:srgbClr val="000000"/>
                </a:solidFill>
                <a:latin typeface="Consolas"/>
              </a:rPr>
              <a:t>&gt; : </a:t>
            </a:r>
            <a:r>
              <a:rPr lang="en-US" sz="1600" b="1" dirty="0" err="1">
                <a:solidFill>
                  <a:srgbClr val="800000"/>
                </a:solidFill>
                <a:latin typeface="Consolas"/>
              </a:rPr>
              <a:t>IList</a:t>
            </a:r>
            <a:r>
              <a:rPr lang="en-US" sz="1600" dirty="0">
                <a:solidFill>
                  <a:srgbClr val="000000"/>
                </a:solidFill>
                <a:latin typeface="Consolas"/>
              </a:rPr>
              <a:t>&lt;</a:t>
            </a:r>
            <a:r>
              <a:rPr lang="en-US" sz="1600" dirty="0">
                <a:solidFill>
                  <a:srgbClr val="030003"/>
                </a:solidFill>
                <a:latin typeface="Consolas"/>
              </a:rPr>
              <a:t>T</a:t>
            </a:r>
            <a:r>
              <a:rPr lang="en-US" sz="1600" dirty="0">
                <a:solidFill>
                  <a:srgbClr val="000000"/>
                </a:solidFill>
                <a:latin typeface="Consolas"/>
              </a:rPr>
              <a:t>&gt;, </a:t>
            </a:r>
            <a:r>
              <a:rPr lang="en-US" sz="1600" b="1" dirty="0" err="1">
                <a:solidFill>
                  <a:srgbClr val="800000"/>
                </a:solidFill>
                <a:latin typeface="Consolas"/>
              </a:rPr>
              <a:t>ICollection</a:t>
            </a:r>
            <a:r>
              <a:rPr lang="en-US" sz="1600" dirty="0">
                <a:solidFill>
                  <a:srgbClr val="000000"/>
                </a:solidFill>
                <a:latin typeface="Consolas"/>
              </a:rPr>
              <a:t>&lt;</a:t>
            </a:r>
            <a:r>
              <a:rPr lang="en-US" sz="1600" dirty="0">
                <a:solidFill>
                  <a:srgbClr val="030003"/>
                </a:solidFill>
                <a:latin typeface="Consolas"/>
              </a:rPr>
              <a:t>T</a:t>
            </a:r>
            <a:r>
              <a:rPr lang="en-US" sz="1600" dirty="0">
                <a:solidFill>
                  <a:srgbClr val="000000"/>
                </a:solidFill>
                <a:latin typeface="Consolas"/>
              </a:rPr>
              <a:t>&gt;, </a:t>
            </a:r>
            <a:r>
              <a:rPr lang="en-US" sz="1600" b="1" dirty="0" err="1">
                <a:solidFill>
                  <a:srgbClr val="800000"/>
                </a:solidFill>
                <a:latin typeface="Consolas"/>
              </a:rPr>
              <a:t>IEnumerable</a:t>
            </a:r>
            <a:r>
              <a:rPr lang="en-US" sz="1600" dirty="0">
                <a:solidFill>
                  <a:srgbClr val="000000"/>
                </a:solidFill>
                <a:latin typeface="Consolas"/>
              </a:rPr>
              <a:t>&lt;</a:t>
            </a:r>
            <a:r>
              <a:rPr lang="en-US" sz="1600" dirty="0">
                <a:solidFill>
                  <a:srgbClr val="030003"/>
                </a:solidFill>
                <a:latin typeface="Consolas"/>
              </a:rPr>
              <a:t>T</a:t>
            </a:r>
            <a:r>
              <a:rPr lang="en-US" sz="1600" dirty="0">
                <a:solidFill>
                  <a:srgbClr val="000000"/>
                </a:solidFill>
                <a:latin typeface="Consolas"/>
              </a:rPr>
              <a:t>&gt;,</a:t>
            </a:r>
          </a:p>
          <a:p>
            <a:r>
              <a:rPr lang="en-US" sz="1600" dirty="0">
                <a:solidFill>
                  <a:srgbClr val="000000"/>
                </a:solidFill>
                <a:latin typeface="Consolas"/>
              </a:rPr>
              <a:t>   </a:t>
            </a:r>
            <a:r>
              <a:rPr lang="en-US" sz="1600" dirty="0" err="1">
                <a:solidFill>
                  <a:srgbClr val="030003"/>
                </a:solidFill>
                <a:latin typeface="Consolas"/>
              </a:rPr>
              <a:t>IList</a:t>
            </a:r>
            <a:r>
              <a:rPr lang="en-US" sz="1600" dirty="0">
                <a:solidFill>
                  <a:srgbClr val="000000"/>
                </a:solidFill>
                <a:latin typeface="Consolas"/>
              </a:rPr>
              <a:t>, </a:t>
            </a:r>
            <a:r>
              <a:rPr lang="en-US" sz="1600" dirty="0" err="1">
                <a:solidFill>
                  <a:srgbClr val="030003"/>
                </a:solidFill>
                <a:latin typeface="Consolas"/>
              </a:rPr>
              <a:t>ICollection</a:t>
            </a:r>
            <a:r>
              <a:rPr lang="en-US" sz="1600" dirty="0">
                <a:solidFill>
                  <a:srgbClr val="000000"/>
                </a:solidFill>
                <a:latin typeface="Consolas"/>
              </a:rPr>
              <a:t>, </a:t>
            </a:r>
            <a:r>
              <a:rPr lang="en-US" sz="1600" dirty="0" err="1">
                <a:solidFill>
                  <a:srgbClr val="030003"/>
                </a:solidFill>
                <a:latin typeface="Consolas"/>
              </a:rPr>
              <a:t>IEnumerable</a:t>
            </a:r>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30003"/>
                </a:solidFill>
                <a:latin typeface="Consolas"/>
              </a:rPr>
              <a:t>List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void</a:t>
            </a:r>
            <a:r>
              <a:rPr lang="en-US" sz="1600" dirty="0">
                <a:solidFill>
                  <a:srgbClr val="000000"/>
                </a:solidFill>
                <a:latin typeface="Consolas"/>
              </a:rPr>
              <a:t> </a:t>
            </a:r>
            <a:r>
              <a:rPr lang="en-US" sz="1600" dirty="0">
                <a:solidFill>
                  <a:srgbClr val="030003"/>
                </a:solidFill>
                <a:latin typeface="Consolas"/>
              </a:rPr>
              <a:t>Add</a:t>
            </a:r>
            <a:r>
              <a:rPr lang="en-US" sz="1600" dirty="0">
                <a:solidFill>
                  <a:srgbClr val="000000"/>
                </a:solidFill>
                <a:latin typeface="Consolas"/>
              </a:rPr>
              <a:t>(</a:t>
            </a:r>
            <a:r>
              <a:rPr lang="en-US" sz="1600" dirty="0">
                <a:solidFill>
                  <a:srgbClr val="030003"/>
                </a:solidFill>
                <a:latin typeface="Consolas"/>
              </a:rPr>
              <a:t>T</a:t>
            </a:r>
            <a:r>
              <a:rPr lang="en-US" sz="1600" dirty="0">
                <a:solidFill>
                  <a:srgbClr val="000000"/>
                </a:solidFill>
                <a:latin typeface="Consolas"/>
              </a:rPr>
              <a:t> </a:t>
            </a:r>
            <a:r>
              <a:rPr lang="en-US" sz="1600" dirty="0">
                <a:solidFill>
                  <a:srgbClr val="030003"/>
                </a:solidFill>
                <a:latin typeface="Consolas"/>
              </a:rPr>
              <a:t>item</a:t>
            </a:r>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err="1">
                <a:solidFill>
                  <a:srgbClr val="0000FF"/>
                </a:solidFill>
                <a:latin typeface="Consolas"/>
              </a:rPr>
              <a:t>int</a:t>
            </a:r>
            <a:r>
              <a:rPr lang="en-US" sz="1600" dirty="0">
                <a:solidFill>
                  <a:srgbClr val="000000"/>
                </a:solidFill>
                <a:latin typeface="Consolas"/>
              </a:rPr>
              <a:t> </a:t>
            </a:r>
            <a:r>
              <a:rPr lang="en-US" sz="1600" dirty="0" err="1">
                <a:solidFill>
                  <a:srgbClr val="030003"/>
                </a:solidFill>
                <a:latin typeface="Consolas"/>
              </a:rPr>
              <a:t>BinarySearch</a:t>
            </a:r>
            <a:r>
              <a:rPr lang="en-US" sz="1600" dirty="0">
                <a:solidFill>
                  <a:srgbClr val="000000"/>
                </a:solidFill>
                <a:latin typeface="Consolas"/>
              </a:rPr>
              <a:t>(</a:t>
            </a:r>
            <a:r>
              <a:rPr lang="en-US" sz="1600" dirty="0">
                <a:solidFill>
                  <a:srgbClr val="030003"/>
                </a:solidFill>
                <a:latin typeface="Consolas"/>
              </a:rPr>
              <a:t>T</a:t>
            </a:r>
            <a:r>
              <a:rPr lang="en-US" sz="1600" dirty="0">
                <a:solidFill>
                  <a:srgbClr val="000000"/>
                </a:solidFill>
                <a:latin typeface="Consolas"/>
              </a:rPr>
              <a:t> </a:t>
            </a:r>
            <a:r>
              <a:rPr lang="en-US" sz="1600" dirty="0">
                <a:solidFill>
                  <a:srgbClr val="030003"/>
                </a:solidFill>
                <a:latin typeface="Consolas"/>
              </a:rPr>
              <a:t>item</a:t>
            </a:r>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void</a:t>
            </a:r>
            <a:r>
              <a:rPr lang="en-US" sz="1600" dirty="0">
                <a:solidFill>
                  <a:srgbClr val="000000"/>
                </a:solidFill>
                <a:latin typeface="Consolas"/>
              </a:rPr>
              <a:t> </a:t>
            </a:r>
            <a:r>
              <a:rPr lang="en-US" sz="1600" dirty="0">
                <a:solidFill>
                  <a:srgbClr val="030003"/>
                </a:solidFill>
                <a:latin typeface="Consolas"/>
              </a:rPr>
              <a:t>Clear</a:t>
            </a:r>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err="1">
                <a:solidFill>
                  <a:srgbClr val="0000FF"/>
                </a:solidFill>
                <a:latin typeface="Consolas"/>
              </a:rPr>
              <a:t>bool</a:t>
            </a:r>
            <a:r>
              <a:rPr lang="en-US" sz="1600" dirty="0">
                <a:solidFill>
                  <a:srgbClr val="000000"/>
                </a:solidFill>
                <a:latin typeface="Consolas"/>
              </a:rPr>
              <a:t> </a:t>
            </a:r>
            <a:r>
              <a:rPr lang="en-US" sz="1600" dirty="0">
                <a:solidFill>
                  <a:srgbClr val="030003"/>
                </a:solidFill>
                <a:latin typeface="Consolas"/>
              </a:rPr>
              <a:t>Contains</a:t>
            </a:r>
            <a:r>
              <a:rPr lang="en-US" sz="1600" dirty="0">
                <a:solidFill>
                  <a:srgbClr val="000000"/>
                </a:solidFill>
                <a:latin typeface="Consolas"/>
              </a:rPr>
              <a:t>(</a:t>
            </a:r>
            <a:r>
              <a:rPr lang="en-US" sz="1600" dirty="0">
                <a:solidFill>
                  <a:srgbClr val="030003"/>
                </a:solidFill>
                <a:latin typeface="Consolas"/>
              </a:rPr>
              <a:t>T</a:t>
            </a:r>
            <a:r>
              <a:rPr lang="en-US" sz="1600" dirty="0">
                <a:solidFill>
                  <a:srgbClr val="000000"/>
                </a:solidFill>
                <a:latin typeface="Consolas"/>
              </a:rPr>
              <a:t> </a:t>
            </a:r>
            <a:r>
              <a:rPr lang="en-US" sz="1600" dirty="0">
                <a:solidFill>
                  <a:srgbClr val="030003"/>
                </a:solidFill>
                <a:latin typeface="Consolas"/>
              </a:rPr>
              <a:t>item</a:t>
            </a:r>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err="1">
                <a:solidFill>
                  <a:srgbClr val="0000FF"/>
                </a:solidFill>
                <a:latin typeface="Consolas"/>
              </a:rPr>
              <a:t>int</a:t>
            </a:r>
            <a:r>
              <a:rPr lang="en-US" sz="1600" dirty="0">
                <a:solidFill>
                  <a:srgbClr val="000000"/>
                </a:solidFill>
                <a:latin typeface="Consolas"/>
              </a:rPr>
              <a:t> </a:t>
            </a:r>
            <a:r>
              <a:rPr lang="en-US" sz="1600" dirty="0" err="1">
                <a:solidFill>
                  <a:srgbClr val="030003"/>
                </a:solidFill>
                <a:latin typeface="Consolas"/>
              </a:rPr>
              <a:t>IndexOf</a:t>
            </a:r>
            <a:r>
              <a:rPr lang="en-US" sz="1600" dirty="0">
                <a:solidFill>
                  <a:srgbClr val="000000"/>
                </a:solidFill>
                <a:latin typeface="Consolas"/>
              </a:rPr>
              <a:t>(</a:t>
            </a:r>
            <a:r>
              <a:rPr lang="en-US" sz="1600" dirty="0">
                <a:solidFill>
                  <a:srgbClr val="030003"/>
                </a:solidFill>
                <a:latin typeface="Consolas"/>
              </a:rPr>
              <a:t>T</a:t>
            </a:r>
            <a:r>
              <a:rPr lang="en-US" sz="1600" dirty="0">
                <a:solidFill>
                  <a:srgbClr val="000000"/>
                </a:solidFill>
                <a:latin typeface="Consolas"/>
              </a:rPr>
              <a:t> </a:t>
            </a:r>
            <a:r>
              <a:rPr lang="en-US" sz="1600" dirty="0">
                <a:solidFill>
                  <a:srgbClr val="030003"/>
                </a:solidFill>
                <a:latin typeface="Consolas"/>
              </a:rPr>
              <a:t>item</a:t>
            </a:r>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err="1">
                <a:solidFill>
                  <a:srgbClr val="0000FF"/>
                </a:solidFill>
                <a:latin typeface="Consolas"/>
              </a:rPr>
              <a:t>bool</a:t>
            </a:r>
            <a:r>
              <a:rPr lang="en-US" sz="1600" dirty="0">
                <a:solidFill>
                  <a:srgbClr val="000000"/>
                </a:solidFill>
                <a:latin typeface="Consolas"/>
              </a:rPr>
              <a:t> </a:t>
            </a:r>
            <a:r>
              <a:rPr lang="en-US" sz="1600" dirty="0">
                <a:solidFill>
                  <a:srgbClr val="030003"/>
                </a:solidFill>
                <a:latin typeface="Consolas"/>
              </a:rPr>
              <a:t>Remove</a:t>
            </a:r>
            <a:r>
              <a:rPr lang="en-US" sz="1600" dirty="0">
                <a:solidFill>
                  <a:srgbClr val="000000"/>
                </a:solidFill>
                <a:latin typeface="Consolas"/>
              </a:rPr>
              <a:t>(</a:t>
            </a:r>
            <a:r>
              <a:rPr lang="en-US" sz="1600" dirty="0">
                <a:solidFill>
                  <a:srgbClr val="030003"/>
                </a:solidFill>
                <a:latin typeface="Consolas"/>
              </a:rPr>
              <a:t>T</a:t>
            </a:r>
            <a:r>
              <a:rPr lang="en-US" sz="1600" dirty="0">
                <a:solidFill>
                  <a:srgbClr val="000000"/>
                </a:solidFill>
                <a:latin typeface="Consolas"/>
              </a:rPr>
              <a:t> </a:t>
            </a:r>
            <a:r>
              <a:rPr lang="en-US" sz="1600" dirty="0">
                <a:solidFill>
                  <a:srgbClr val="030003"/>
                </a:solidFill>
                <a:latin typeface="Consolas"/>
              </a:rPr>
              <a:t>item</a:t>
            </a:r>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void</a:t>
            </a:r>
            <a:r>
              <a:rPr lang="en-US" sz="1600" dirty="0">
                <a:solidFill>
                  <a:srgbClr val="000000"/>
                </a:solidFill>
                <a:latin typeface="Consolas"/>
              </a:rPr>
              <a:t> </a:t>
            </a:r>
            <a:r>
              <a:rPr lang="en-US" sz="1600" dirty="0">
                <a:solidFill>
                  <a:srgbClr val="030003"/>
                </a:solidFill>
                <a:latin typeface="Consolas"/>
              </a:rPr>
              <a:t>Sort</a:t>
            </a:r>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void</a:t>
            </a:r>
            <a:r>
              <a:rPr lang="en-US" sz="1600" dirty="0">
                <a:solidFill>
                  <a:srgbClr val="000000"/>
                </a:solidFill>
                <a:latin typeface="Consolas"/>
              </a:rPr>
              <a:t> </a:t>
            </a:r>
            <a:r>
              <a:rPr lang="en-US" sz="1600" dirty="0">
                <a:solidFill>
                  <a:srgbClr val="030003"/>
                </a:solidFill>
                <a:latin typeface="Consolas"/>
              </a:rPr>
              <a:t>Sort</a:t>
            </a:r>
            <a:r>
              <a:rPr lang="en-US" sz="1600" dirty="0">
                <a:solidFill>
                  <a:srgbClr val="000000"/>
                </a:solidFill>
                <a:latin typeface="Consolas"/>
              </a:rPr>
              <a:t>(</a:t>
            </a:r>
            <a:r>
              <a:rPr lang="en-US" sz="1600" b="1" dirty="0" err="1">
                <a:solidFill>
                  <a:srgbClr val="800000"/>
                </a:solidFill>
                <a:latin typeface="Consolas"/>
              </a:rPr>
              <a:t>IComparer</a:t>
            </a:r>
            <a:r>
              <a:rPr lang="en-US" sz="1600" dirty="0">
                <a:solidFill>
                  <a:srgbClr val="000000"/>
                </a:solidFill>
                <a:latin typeface="Consolas"/>
              </a:rPr>
              <a:t>&lt;</a:t>
            </a:r>
            <a:r>
              <a:rPr lang="en-US" sz="1600" dirty="0">
                <a:solidFill>
                  <a:srgbClr val="030003"/>
                </a:solidFill>
                <a:latin typeface="Consolas"/>
              </a:rPr>
              <a:t>T</a:t>
            </a:r>
            <a:r>
              <a:rPr lang="en-US" sz="1600" dirty="0">
                <a:solidFill>
                  <a:srgbClr val="000000"/>
                </a:solidFill>
                <a:latin typeface="Consolas"/>
              </a:rPr>
              <a:t>&gt; </a:t>
            </a:r>
            <a:r>
              <a:rPr lang="en-US" sz="1600" dirty="0">
                <a:solidFill>
                  <a:srgbClr val="030003"/>
                </a:solidFill>
                <a:latin typeface="Consolas"/>
              </a:rPr>
              <a:t>comparer</a:t>
            </a:r>
            <a:r>
              <a:rPr lang="en-US" sz="1600" dirty="0">
                <a:solidFill>
                  <a:srgbClr val="000000"/>
                </a:solidFill>
                <a:latin typeface="Consolas"/>
              </a:rPr>
              <a:t>);</a:t>
            </a:r>
          </a:p>
          <a:p>
            <a:r>
              <a:rPr lang="en-US" sz="1600" dirty="0">
                <a:solidFill>
                  <a:srgbClr val="0000FF"/>
                </a:solidFill>
                <a:latin typeface="Consolas" pitchFamily="49" charset="0"/>
                <a:cs typeface="Consolas" pitchFamily="49" charset="0"/>
              </a:rPr>
              <a:t>   </a:t>
            </a:r>
            <a:r>
              <a:rPr lang="en-US" sz="1600" dirty="0">
                <a:solidFill>
                  <a:srgbClr val="0000FF"/>
                </a:solidFill>
                <a:effectLst/>
                <a:latin typeface="Consolas" pitchFamily="49" charset="0"/>
                <a:cs typeface="Consolas" pitchFamily="49" charset="0"/>
              </a:rPr>
              <a:t>public</a:t>
            </a:r>
            <a:r>
              <a:rPr lang="en-US" sz="1600" dirty="0">
                <a:latin typeface="Consolas" pitchFamily="49" charset="0"/>
                <a:cs typeface="Consolas" pitchFamily="49" charset="0"/>
              </a:rPr>
              <a:t> T </a:t>
            </a:r>
            <a:r>
              <a:rPr lang="en-US" sz="1600" dirty="0">
                <a:solidFill>
                  <a:srgbClr val="020002"/>
                </a:solidFill>
                <a:effectLst/>
                <a:latin typeface="Consolas" pitchFamily="49" charset="0"/>
                <a:cs typeface="Consolas" pitchFamily="49" charset="0"/>
              </a:rPr>
              <a:t>Find</a:t>
            </a:r>
            <a:r>
              <a:rPr lang="en-US" sz="1600" dirty="0">
                <a:latin typeface="Consolas" pitchFamily="49" charset="0"/>
                <a:cs typeface="Consolas" pitchFamily="49" charset="0"/>
              </a:rPr>
              <a:t>(</a:t>
            </a:r>
            <a:r>
              <a:rPr lang="en-US" sz="1600" b="1" dirty="0">
                <a:solidFill>
                  <a:srgbClr val="2B91AF"/>
                </a:solidFill>
                <a:effectLst/>
                <a:latin typeface="Consolas" pitchFamily="49" charset="0"/>
                <a:cs typeface="Consolas" pitchFamily="49" charset="0"/>
              </a:rPr>
              <a:t>Predicate</a:t>
            </a:r>
            <a:r>
              <a:rPr lang="en-US" sz="1600" dirty="0">
                <a:latin typeface="Consolas" pitchFamily="49" charset="0"/>
                <a:cs typeface="Consolas" pitchFamily="49" charset="0"/>
              </a:rPr>
              <a:t>&lt;T&gt; </a:t>
            </a:r>
            <a:r>
              <a:rPr lang="en-US" sz="1600" dirty="0">
                <a:solidFill>
                  <a:srgbClr val="020002"/>
                </a:solidFill>
                <a:effectLst/>
                <a:latin typeface="Consolas" pitchFamily="49" charset="0"/>
                <a:cs typeface="Consolas" pitchFamily="49" charset="0"/>
              </a:rPr>
              <a:t>match</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30003"/>
                </a:solidFill>
                <a:latin typeface="Consolas"/>
              </a:rPr>
              <a:t>T</a:t>
            </a:r>
            <a:r>
              <a:rPr lang="en-US" sz="1600" dirty="0">
                <a:solidFill>
                  <a:srgbClr val="000000"/>
                </a:solidFill>
                <a:latin typeface="Consolas"/>
              </a:rPr>
              <a:t>[] </a:t>
            </a:r>
            <a:r>
              <a:rPr lang="en-US" sz="1600" dirty="0" err="1">
                <a:solidFill>
                  <a:srgbClr val="030003"/>
                </a:solidFill>
                <a:latin typeface="Consolas"/>
              </a:rPr>
              <a:t>ToArray</a:t>
            </a:r>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err="1">
                <a:solidFill>
                  <a:srgbClr val="0000FF"/>
                </a:solidFill>
                <a:latin typeface="Consolas"/>
              </a:rPr>
              <a:t>int</a:t>
            </a:r>
            <a:r>
              <a:rPr lang="en-US" sz="1600" dirty="0">
                <a:solidFill>
                  <a:srgbClr val="000000"/>
                </a:solidFill>
                <a:latin typeface="Consolas"/>
              </a:rPr>
              <a:t> </a:t>
            </a:r>
            <a:r>
              <a:rPr lang="en-US" sz="1600" dirty="0">
                <a:solidFill>
                  <a:srgbClr val="030003"/>
                </a:solidFill>
                <a:latin typeface="Consolas"/>
              </a:rPr>
              <a:t>Count</a:t>
            </a:r>
            <a:r>
              <a:rPr lang="en-US" sz="1600" dirty="0">
                <a:solidFill>
                  <a:srgbClr val="000000"/>
                </a:solidFill>
                <a:latin typeface="Consolas"/>
              </a:rPr>
              <a:t> { </a:t>
            </a:r>
            <a:r>
              <a:rPr lang="en-US" sz="1600" dirty="0">
                <a:solidFill>
                  <a:srgbClr val="0000FF"/>
                </a:solidFill>
                <a:latin typeface="Consolas"/>
              </a:rPr>
              <a:t>get</a:t>
            </a:r>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30003"/>
                </a:solidFill>
                <a:latin typeface="Consolas"/>
              </a:rPr>
              <a:t>T</a:t>
            </a:r>
            <a:r>
              <a:rPr lang="en-US" sz="1600" dirty="0">
                <a:solidFill>
                  <a:srgbClr val="000000"/>
                </a:solidFill>
                <a:latin typeface="Consolas"/>
              </a:rPr>
              <a:t> </a:t>
            </a:r>
            <a:r>
              <a:rPr lang="en-US" sz="1600" dirty="0">
                <a:solidFill>
                  <a:srgbClr val="0000FF"/>
                </a:solidFill>
                <a:latin typeface="Consolas"/>
              </a:rPr>
              <a:t>this</a:t>
            </a:r>
            <a:r>
              <a:rPr lang="en-US" sz="1600" dirty="0">
                <a:solidFill>
                  <a:srgbClr val="000000"/>
                </a:solidFill>
                <a:latin typeface="Consolas"/>
              </a:rPr>
              <a:t>[</a:t>
            </a:r>
            <a:r>
              <a:rPr lang="en-US" sz="1600" dirty="0" err="1">
                <a:solidFill>
                  <a:srgbClr val="0000FF"/>
                </a:solidFill>
                <a:latin typeface="Consolas"/>
              </a:rPr>
              <a:t>int</a:t>
            </a:r>
            <a:r>
              <a:rPr lang="en-US" sz="1600" dirty="0">
                <a:solidFill>
                  <a:srgbClr val="000000"/>
                </a:solidFill>
                <a:latin typeface="Consolas"/>
              </a:rPr>
              <a:t> </a:t>
            </a:r>
            <a:r>
              <a:rPr lang="en-US" sz="1600" dirty="0">
                <a:solidFill>
                  <a:srgbClr val="030003"/>
                </a:solidFill>
                <a:latin typeface="Consolas"/>
              </a:rPr>
              <a:t>index</a:t>
            </a:r>
            <a:r>
              <a:rPr lang="en-US" sz="1600" dirty="0">
                <a:solidFill>
                  <a:srgbClr val="000000"/>
                </a:solidFill>
                <a:latin typeface="Consolas"/>
              </a:rPr>
              <a:t>] { </a:t>
            </a:r>
            <a:r>
              <a:rPr lang="en-US" sz="1600" dirty="0">
                <a:solidFill>
                  <a:srgbClr val="0000FF"/>
                </a:solidFill>
                <a:latin typeface="Consolas"/>
              </a:rPr>
              <a:t>get</a:t>
            </a:r>
            <a:r>
              <a:rPr lang="en-US" sz="1600" dirty="0">
                <a:solidFill>
                  <a:srgbClr val="000000"/>
                </a:solidFill>
                <a:latin typeface="Consolas"/>
              </a:rPr>
              <a:t>; </a:t>
            </a:r>
            <a:r>
              <a:rPr lang="en-US" sz="1600" dirty="0">
                <a:solidFill>
                  <a:srgbClr val="0000FF"/>
                </a:solidFill>
                <a:latin typeface="Consolas"/>
              </a:rPr>
              <a:t>set</a:t>
            </a:r>
            <a:r>
              <a:rPr lang="en-US" sz="1600" dirty="0">
                <a:solidFill>
                  <a:srgbClr val="000000"/>
                </a:solidFill>
                <a:latin typeface="Consolas"/>
              </a:rPr>
              <a:t>; }</a:t>
            </a:r>
          </a:p>
          <a:p>
            <a:r>
              <a:rPr lang="en-US" sz="1600" dirty="0">
                <a:solidFill>
                  <a:srgbClr val="00B050"/>
                </a:solidFill>
                <a:latin typeface="Consolas"/>
              </a:rPr>
              <a:t>//...</a:t>
            </a:r>
          </a:p>
          <a:p>
            <a:r>
              <a:rPr lang="en-US" sz="1600" dirty="0">
                <a:solidFill>
                  <a:srgbClr val="000000"/>
                </a:solidFill>
                <a:latin typeface="Consolas"/>
              </a:rPr>
              <a:t>}</a:t>
            </a:r>
          </a:p>
        </p:txBody>
      </p:sp>
    </p:spTree>
    <p:extLst>
      <p:ext uri="{BB962C8B-B14F-4D97-AF65-F5344CB8AC3E}">
        <p14:creationId xmlns:p14="http://schemas.microsoft.com/office/powerpoint/2010/main" val="189632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r>
              <a:rPr lang="en-GB"/>
              <a:t>Type Parameters</a:t>
            </a:r>
          </a:p>
        </p:txBody>
      </p:sp>
      <p:sp>
        <p:nvSpPr>
          <p:cNvPr id="66562" name="Rectangle 3"/>
          <p:cNvSpPr>
            <a:spLocks noGrp="1" noChangeArrowheads="1"/>
          </p:cNvSpPr>
          <p:nvPr>
            <p:ph idx="1"/>
          </p:nvPr>
        </p:nvSpPr>
        <p:spPr/>
        <p:txBody>
          <a:bodyPr/>
          <a:lstStyle/>
          <a:p>
            <a:r>
              <a:rPr lang="en-GB" dirty="0"/>
              <a:t>Type parameter can be used in place of fixed types</a:t>
            </a:r>
          </a:p>
          <a:p>
            <a:endParaRPr lang="en-GB" dirty="0"/>
          </a:p>
          <a:p>
            <a:endParaRPr lang="en-GB" dirty="0"/>
          </a:p>
          <a:p>
            <a:endParaRPr lang="en-GB" dirty="0"/>
          </a:p>
          <a:p>
            <a:endParaRPr lang="en-GB" dirty="0"/>
          </a:p>
          <a:p>
            <a:r>
              <a:rPr lang="en-GB" dirty="0"/>
              <a:t>Multiple type parameters are allowed</a:t>
            </a:r>
          </a:p>
        </p:txBody>
      </p:sp>
      <p:sp>
        <p:nvSpPr>
          <p:cNvPr id="7" name="Footer Placeholder 6"/>
          <p:cNvSpPr>
            <a:spLocks noGrp="1"/>
          </p:cNvSpPr>
          <p:nvPr>
            <p:ph type="ftr" sz="quarter" idx="11"/>
          </p:nvPr>
        </p:nvSpPr>
        <p:spPr/>
        <p:txBody>
          <a:bodyPr/>
          <a:lstStyle/>
          <a:p>
            <a:r>
              <a:rPr lang="en-US"/>
              <a:t>(C)2011 by Pavel Yosifovich</a:t>
            </a:r>
            <a:endParaRPr lang="he-IL" dirty="0"/>
          </a:p>
        </p:txBody>
      </p:sp>
      <p:sp>
        <p:nvSpPr>
          <p:cNvPr id="6" name="Slide Number Placeholder 5"/>
          <p:cNvSpPr>
            <a:spLocks noGrp="1"/>
          </p:cNvSpPr>
          <p:nvPr>
            <p:ph type="sldNum" sz="quarter" idx="12"/>
          </p:nvPr>
        </p:nvSpPr>
        <p:spPr/>
        <p:txBody>
          <a:bodyPr/>
          <a:lstStyle/>
          <a:p>
            <a:fld id="{8D5EC362-8DE0-4138-8AD2-9C18772BB671}" type="slidenum">
              <a:rPr lang="he-IL" smtClean="0"/>
              <a:pPr/>
              <a:t>63</a:t>
            </a:fld>
            <a:endParaRPr lang="he-IL"/>
          </a:p>
        </p:txBody>
      </p:sp>
      <p:sp>
        <p:nvSpPr>
          <p:cNvPr id="410628" name="Rectangle 4"/>
          <p:cNvSpPr>
            <a:spLocks noChangeArrowheads="1"/>
          </p:cNvSpPr>
          <p:nvPr/>
        </p:nvSpPr>
        <p:spPr bwMode="auto">
          <a:xfrm>
            <a:off x="1905000" y="1905000"/>
            <a:ext cx="6934200" cy="280076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600" dirty="0">
                <a:solidFill>
                  <a:srgbClr val="0000FF"/>
                </a:solidFill>
                <a:latin typeface="Consolas" pitchFamily="49" charset="0"/>
              </a:rPr>
              <a:t>public class </a:t>
            </a:r>
            <a:r>
              <a:rPr lang="en-US" sz="1600" b="1" dirty="0">
                <a:solidFill>
                  <a:srgbClr val="0000FF"/>
                </a:solidFill>
                <a:latin typeface="Consolas" pitchFamily="49" charset="0"/>
              </a:rPr>
              <a:t>Stack&lt;</a:t>
            </a:r>
            <a:r>
              <a:rPr lang="en-US" sz="1600" b="1" dirty="0">
                <a:solidFill>
                  <a:srgbClr val="010001"/>
                </a:solidFill>
                <a:latin typeface="Consolas" pitchFamily="49" charset="0"/>
              </a:rPr>
              <a:t>T&gt; : </a:t>
            </a:r>
            <a:r>
              <a:rPr lang="en-US" sz="1600" b="1" dirty="0" err="1">
                <a:solidFill>
                  <a:srgbClr val="2B91AF"/>
                </a:solidFill>
                <a:latin typeface="Consolas" pitchFamily="49" charset="0"/>
              </a:rPr>
              <a:t>IEnumerable</a:t>
            </a:r>
            <a:r>
              <a:rPr lang="en-US" sz="1600" b="1" dirty="0">
                <a:solidFill>
                  <a:srgbClr val="010001"/>
                </a:solidFill>
                <a:latin typeface="Consolas" pitchFamily="49" charset="0"/>
              </a:rPr>
              <a:t>&lt;T&gt; {</a:t>
            </a:r>
          </a:p>
          <a:p>
            <a:pPr defTabSz="360000"/>
            <a:r>
              <a:rPr lang="fr-FR" sz="1600" dirty="0">
                <a:solidFill>
                  <a:srgbClr val="010001"/>
                </a:solidFill>
                <a:latin typeface="Consolas" pitchFamily="49" charset="0"/>
              </a:rPr>
              <a:t>	</a:t>
            </a:r>
            <a:r>
              <a:rPr lang="fr-FR" sz="1600" dirty="0" err="1">
                <a:solidFill>
                  <a:srgbClr val="0000FF"/>
                </a:solidFill>
                <a:latin typeface="Consolas" pitchFamily="49" charset="0"/>
              </a:rPr>
              <a:t>private</a:t>
            </a:r>
            <a:r>
              <a:rPr lang="fr-FR" sz="1600" dirty="0">
                <a:solidFill>
                  <a:srgbClr val="0000FF"/>
                </a:solidFill>
                <a:latin typeface="Consolas" pitchFamily="49" charset="0"/>
              </a:rPr>
              <a:t> </a:t>
            </a:r>
            <a:r>
              <a:rPr lang="fr-FR" sz="1600" b="1" dirty="0">
                <a:solidFill>
                  <a:srgbClr val="0000FF"/>
                </a:solidFill>
                <a:latin typeface="Consolas" pitchFamily="49" charset="0"/>
              </a:rPr>
              <a:t>List&lt;</a:t>
            </a:r>
            <a:r>
              <a:rPr lang="fr-FR" sz="1600" b="1" dirty="0">
                <a:solidFill>
                  <a:srgbClr val="010001"/>
                </a:solidFill>
                <a:latin typeface="Consolas" pitchFamily="49" charset="0"/>
              </a:rPr>
              <a:t>T&gt; </a:t>
            </a:r>
            <a:r>
              <a:rPr lang="fr-FR" sz="1600" b="1" dirty="0" err="1">
                <a:solidFill>
                  <a:srgbClr val="010001"/>
                </a:solidFill>
                <a:latin typeface="Consolas" pitchFamily="49" charset="0"/>
              </a:rPr>
              <a:t>dataItems</a:t>
            </a:r>
            <a:r>
              <a:rPr lang="fr-FR" sz="1600" b="1" dirty="0">
                <a:solidFill>
                  <a:srgbClr val="010001"/>
                </a:solidFill>
                <a:latin typeface="Consolas" pitchFamily="49" charset="0"/>
              </a:rPr>
              <a:t> = </a:t>
            </a:r>
            <a:r>
              <a:rPr lang="fr-FR" sz="1600" b="1" dirty="0">
                <a:solidFill>
                  <a:srgbClr val="0000FF"/>
                </a:solidFill>
                <a:latin typeface="Consolas" pitchFamily="49" charset="0"/>
              </a:rPr>
              <a:t>new List&lt;</a:t>
            </a:r>
            <a:r>
              <a:rPr lang="fr-FR" sz="1600" b="1" dirty="0">
                <a:solidFill>
                  <a:srgbClr val="010001"/>
                </a:solidFill>
                <a:latin typeface="Consolas" pitchFamily="49" charset="0"/>
              </a:rPr>
              <a:t>T&gt;();</a:t>
            </a:r>
          </a:p>
          <a:p>
            <a:pPr defTabSz="360000"/>
            <a:endParaRPr lang="en-US" sz="1600" dirty="0">
              <a:solidFill>
                <a:srgbClr val="010001"/>
              </a:solidFill>
              <a:latin typeface="Consolas" pitchFamily="49" charset="0"/>
            </a:endParaRPr>
          </a:p>
          <a:p>
            <a:pPr defTabSz="360000"/>
            <a:r>
              <a:rPr lang="en-US" sz="1600" dirty="0">
                <a:solidFill>
                  <a:srgbClr val="010001"/>
                </a:solidFill>
                <a:latin typeface="Consolas" pitchFamily="49" charset="0"/>
              </a:rPr>
              <a:t>	</a:t>
            </a:r>
            <a:r>
              <a:rPr lang="en-US" sz="1600" dirty="0">
                <a:solidFill>
                  <a:srgbClr val="0000FF"/>
                </a:solidFill>
                <a:latin typeface="Consolas" pitchFamily="49" charset="0"/>
              </a:rPr>
              <a:t>public void </a:t>
            </a:r>
            <a:r>
              <a:rPr lang="en-US" sz="1600" dirty="0">
                <a:solidFill>
                  <a:srgbClr val="010001"/>
                </a:solidFill>
                <a:latin typeface="Consolas" pitchFamily="49" charset="0"/>
              </a:rPr>
              <a:t>Push(T item) { </a:t>
            </a:r>
            <a:r>
              <a:rPr lang="en-US" sz="1600" dirty="0" err="1">
                <a:solidFill>
                  <a:srgbClr val="010001"/>
                </a:solidFill>
                <a:latin typeface="Consolas" pitchFamily="49" charset="0"/>
              </a:rPr>
              <a:t>dataItems.Insert</a:t>
            </a:r>
            <a:r>
              <a:rPr lang="en-US" sz="1600" dirty="0">
                <a:solidFill>
                  <a:srgbClr val="010001"/>
                </a:solidFill>
                <a:latin typeface="Consolas" pitchFamily="49" charset="0"/>
              </a:rPr>
              <a:t>(0, item); }</a:t>
            </a:r>
          </a:p>
          <a:p>
            <a:pPr defTabSz="360000"/>
            <a:endParaRPr lang="en-US" sz="1600" dirty="0">
              <a:solidFill>
                <a:srgbClr val="010001"/>
              </a:solidFill>
              <a:latin typeface="Consolas" pitchFamily="49" charset="0"/>
            </a:endParaRPr>
          </a:p>
          <a:p>
            <a:pPr defTabSz="360000"/>
            <a:r>
              <a:rPr lang="en-US" sz="1600" dirty="0">
                <a:solidFill>
                  <a:srgbClr val="010001"/>
                </a:solidFill>
                <a:latin typeface="Consolas" pitchFamily="49" charset="0"/>
              </a:rPr>
              <a:t>	</a:t>
            </a:r>
            <a:r>
              <a:rPr lang="en-US" sz="1600" dirty="0">
                <a:solidFill>
                  <a:srgbClr val="0000FF"/>
                </a:solidFill>
                <a:latin typeface="Consolas" pitchFamily="49" charset="0"/>
              </a:rPr>
              <a:t>public </a:t>
            </a:r>
            <a:r>
              <a:rPr lang="en-US" sz="1600" dirty="0">
                <a:solidFill>
                  <a:srgbClr val="010001"/>
                </a:solidFill>
                <a:latin typeface="Consolas" pitchFamily="49" charset="0"/>
              </a:rPr>
              <a:t>T Pop() {</a:t>
            </a:r>
          </a:p>
          <a:p>
            <a:pPr defTabSz="360000"/>
            <a:r>
              <a:rPr lang="en-US" sz="1600" dirty="0">
                <a:solidFill>
                  <a:srgbClr val="010001"/>
                </a:solidFill>
                <a:latin typeface="Consolas" pitchFamily="49" charset="0"/>
              </a:rPr>
              <a:t>		T </a:t>
            </a:r>
            <a:r>
              <a:rPr lang="en-US" sz="1600" dirty="0" err="1">
                <a:solidFill>
                  <a:srgbClr val="010001"/>
                </a:solidFill>
                <a:latin typeface="Consolas" pitchFamily="49" charset="0"/>
              </a:rPr>
              <a:t>retVal</a:t>
            </a:r>
            <a:r>
              <a:rPr lang="en-US" sz="1600" dirty="0">
                <a:solidFill>
                  <a:srgbClr val="010001"/>
                </a:solidFill>
                <a:latin typeface="Consolas" pitchFamily="49" charset="0"/>
              </a:rPr>
              <a:t> = </a:t>
            </a:r>
            <a:r>
              <a:rPr lang="en-US" sz="1600" dirty="0" err="1">
                <a:solidFill>
                  <a:srgbClr val="010001"/>
                </a:solidFill>
                <a:latin typeface="Consolas" pitchFamily="49" charset="0"/>
              </a:rPr>
              <a:t>dataItems</a:t>
            </a:r>
            <a:r>
              <a:rPr lang="en-US" sz="1600" dirty="0">
                <a:solidFill>
                  <a:srgbClr val="010001"/>
                </a:solidFill>
                <a:latin typeface="Consolas" pitchFamily="49" charset="0"/>
              </a:rPr>
              <a:t>[0];</a:t>
            </a:r>
          </a:p>
          <a:p>
            <a:pPr defTabSz="360000"/>
            <a:r>
              <a:rPr lang="en-US" sz="1600" dirty="0">
                <a:solidFill>
                  <a:srgbClr val="010001"/>
                </a:solidFill>
                <a:latin typeface="Consolas" pitchFamily="49" charset="0"/>
              </a:rPr>
              <a:t>		</a:t>
            </a:r>
            <a:r>
              <a:rPr lang="en-US" sz="1600" dirty="0" err="1">
                <a:solidFill>
                  <a:srgbClr val="010001"/>
                </a:solidFill>
                <a:latin typeface="Consolas" pitchFamily="49" charset="0"/>
              </a:rPr>
              <a:t>dataItems.RemoveAt</a:t>
            </a:r>
            <a:r>
              <a:rPr lang="en-US" sz="1600" dirty="0">
                <a:solidFill>
                  <a:srgbClr val="010001"/>
                </a:solidFill>
                <a:latin typeface="Consolas" pitchFamily="49" charset="0"/>
              </a:rPr>
              <a:t>(0);</a:t>
            </a:r>
          </a:p>
          <a:p>
            <a:pPr defTabSz="360000"/>
            <a:r>
              <a:rPr lang="en-US" sz="1600" dirty="0">
                <a:solidFill>
                  <a:srgbClr val="010001"/>
                </a:solidFill>
                <a:latin typeface="Consolas" pitchFamily="49" charset="0"/>
              </a:rPr>
              <a:t>		</a:t>
            </a:r>
            <a:r>
              <a:rPr lang="en-US" sz="1600" dirty="0">
                <a:solidFill>
                  <a:srgbClr val="0000FF"/>
                </a:solidFill>
                <a:latin typeface="Consolas" pitchFamily="49" charset="0"/>
              </a:rPr>
              <a:t>return </a:t>
            </a:r>
            <a:r>
              <a:rPr lang="en-US" sz="1600" dirty="0" err="1">
                <a:solidFill>
                  <a:srgbClr val="010001"/>
                </a:solidFill>
                <a:latin typeface="Consolas" pitchFamily="49" charset="0"/>
              </a:rPr>
              <a:t>retVal</a:t>
            </a:r>
            <a:r>
              <a:rPr lang="en-US" sz="1600" dirty="0">
                <a:solidFill>
                  <a:srgbClr val="010001"/>
                </a:solidFill>
                <a:latin typeface="Consolas" pitchFamily="49" charset="0"/>
              </a:rPr>
              <a:t>;</a:t>
            </a:r>
          </a:p>
          <a:p>
            <a:pPr defTabSz="360000"/>
            <a:r>
              <a:rPr lang="en-US" sz="1600" dirty="0">
                <a:solidFill>
                  <a:srgbClr val="010001"/>
                </a:solidFill>
                <a:latin typeface="Consolas" pitchFamily="49" charset="0"/>
              </a:rPr>
              <a:t>	}</a:t>
            </a:r>
          </a:p>
          <a:p>
            <a:pPr defTabSz="360000"/>
            <a:r>
              <a:rPr lang="en-US" sz="1600" dirty="0">
                <a:solidFill>
                  <a:srgbClr val="010001"/>
                </a:solidFill>
                <a:latin typeface="Consolas" pitchFamily="49" charset="0"/>
              </a:rPr>
              <a:t>}</a:t>
            </a:r>
          </a:p>
        </p:txBody>
      </p:sp>
      <p:sp>
        <p:nvSpPr>
          <p:cNvPr id="410629" name="Rectangle 5"/>
          <p:cNvSpPr>
            <a:spLocks noChangeArrowheads="1"/>
          </p:cNvSpPr>
          <p:nvPr/>
        </p:nvSpPr>
        <p:spPr bwMode="auto">
          <a:xfrm>
            <a:off x="1200150" y="5556487"/>
            <a:ext cx="6267450" cy="824841"/>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a:spAutoFit/>
          </a:bodyPr>
          <a:lstStyle/>
          <a:p>
            <a:pPr marL="342900" indent="-342900" algn="l" defTabSz="739775" rtl="0" eaLnBrk="0" hangingPunct="0">
              <a:spcBef>
                <a:spcPct val="20000"/>
              </a:spcBef>
              <a:buClr>
                <a:schemeClr val="hlink"/>
              </a:buClr>
              <a:buSzPct val="70000"/>
              <a:tabLst>
                <a:tab pos="342900" algn="l"/>
              </a:tabLst>
              <a:defRPr/>
            </a:pPr>
            <a:r>
              <a:rPr lang="en-GB" altLang="en-US" sz="1400" b="1" dirty="0">
                <a:solidFill>
                  <a:schemeClr val="tx1"/>
                </a:solidFill>
                <a:latin typeface="Consolas" pitchFamily="49" charset="0"/>
                <a:cs typeface="+mn-cs"/>
              </a:rPr>
              <a:t>public class Dictionary&lt;</a:t>
            </a:r>
            <a:r>
              <a:rPr lang="en-GB" altLang="en-US" sz="1400" b="1" dirty="0" err="1">
                <a:solidFill>
                  <a:schemeClr val="tx1"/>
                </a:solidFill>
                <a:latin typeface="Consolas" pitchFamily="49" charset="0"/>
                <a:cs typeface="+mn-cs"/>
              </a:rPr>
              <a:t>TKey</a:t>
            </a:r>
            <a:r>
              <a:rPr lang="en-GB" altLang="en-US" sz="1400" b="1" dirty="0">
                <a:solidFill>
                  <a:schemeClr val="tx1"/>
                </a:solidFill>
                <a:latin typeface="Consolas" pitchFamily="49" charset="0"/>
                <a:cs typeface="+mn-cs"/>
              </a:rPr>
              <a:t>, </a:t>
            </a:r>
            <a:r>
              <a:rPr lang="en-GB" altLang="en-US" sz="1400" b="1" dirty="0" err="1">
                <a:solidFill>
                  <a:schemeClr val="tx1"/>
                </a:solidFill>
                <a:latin typeface="Consolas" pitchFamily="49" charset="0"/>
                <a:cs typeface="+mn-cs"/>
              </a:rPr>
              <a:t>TValue</a:t>
            </a:r>
            <a:r>
              <a:rPr lang="en-GB" altLang="en-US" sz="1400" b="1" dirty="0">
                <a:solidFill>
                  <a:schemeClr val="tx1"/>
                </a:solidFill>
                <a:latin typeface="Consolas" pitchFamily="49" charset="0"/>
                <a:cs typeface="+mn-cs"/>
              </a:rPr>
              <a:t>&gt; {</a:t>
            </a:r>
          </a:p>
          <a:p>
            <a:pPr marL="342900" indent="-342900" algn="l" defTabSz="739775" rtl="0" eaLnBrk="0" hangingPunct="0">
              <a:spcBef>
                <a:spcPct val="20000"/>
              </a:spcBef>
              <a:buClr>
                <a:schemeClr val="hlink"/>
              </a:buClr>
              <a:buSzPct val="70000"/>
              <a:tabLst>
                <a:tab pos="342900" algn="l"/>
              </a:tabLst>
              <a:defRPr/>
            </a:pPr>
            <a:r>
              <a:rPr lang="en-GB" altLang="en-US" sz="1400" b="1" dirty="0">
                <a:solidFill>
                  <a:schemeClr val="tx1"/>
                </a:solidFill>
                <a:latin typeface="Consolas" pitchFamily="49" charset="0"/>
                <a:cs typeface="+mn-cs"/>
              </a:rPr>
              <a:t>	...</a:t>
            </a:r>
          </a:p>
          <a:p>
            <a:pPr marL="342900" indent="-342900" algn="l" defTabSz="739775" rtl="0" eaLnBrk="0" hangingPunct="0">
              <a:spcBef>
                <a:spcPct val="20000"/>
              </a:spcBef>
              <a:buClr>
                <a:schemeClr val="hlink"/>
              </a:buClr>
              <a:buSzPct val="70000"/>
              <a:tabLst>
                <a:tab pos="342900" algn="l"/>
              </a:tabLst>
              <a:defRPr/>
            </a:pPr>
            <a:r>
              <a:rPr lang="en-GB" altLang="en-US" sz="1400" b="1" dirty="0">
                <a:solidFill>
                  <a:schemeClr val="tx1"/>
                </a:solidFill>
                <a:latin typeface="Consolas" pitchFamily="49" charset="0"/>
                <a:cs typeface="+mn-cs"/>
              </a:rPr>
              <a:t>}</a:t>
            </a:r>
          </a:p>
        </p:txBody>
      </p:sp>
    </p:spTree>
    <p:extLst>
      <p:ext uri="{BB962C8B-B14F-4D97-AF65-F5344CB8AC3E}">
        <p14:creationId xmlns:p14="http://schemas.microsoft.com/office/powerpoint/2010/main" val="3735043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Types and Closed Types</a:t>
            </a:r>
            <a:endParaRPr lang="he-IL" dirty="0"/>
          </a:p>
        </p:txBody>
      </p:sp>
      <p:sp>
        <p:nvSpPr>
          <p:cNvPr id="3" name="Content Placeholder 2"/>
          <p:cNvSpPr>
            <a:spLocks noGrp="1"/>
          </p:cNvSpPr>
          <p:nvPr>
            <p:ph idx="1"/>
          </p:nvPr>
        </p:nvSpPr>
        <p:spPr/>
        <p:txBody>
          <a:bodyPr>
            <a:normAutofit/>
          </a:bodyPr>
          <a:lstStyle/>
          <a:p>
            <a:r>
              <a:rPr lang="en-US" dirty="0"/>
              <a:t>A generic type is called an open type</a:t>
            </a:r>
          </a:p>
          <a:p>
            <a:pPr lvl="1"/>
            <a:r>
              <a:rPr lang="en-US" dirty="0"/>
              <a:t>No instance can be created</a:t>
            </a:r>
          </a:p>
          <a:p>
            <a:r>
              <a:rPr lang="en-US" dirty="0"/>
              <a:t>When specifying specific types when using a generic type, it becomes a closed type</a:t>
            </a:r>
          </a:p>
          <a:p>
            <a:pPr lvl="1"/>
            <a:r>
              <a:rPr lang="en-US" dirty="0"/>
              <a:t>Can be instantiated</a:t>
            </a:r>
          </a:p>
          <a:p>
            <a:pPr lvl="1"/>
            <a:r>
              <a:rPr lang="en-US" dirty="0"/>
              <a:t>Static fields are per closed type</a:t>
            </a:r>
          </a:p>
          <a:p>
            <a:pPr lvl="1"/>
            <a:r>
              <a:rPr lang="en-US" dirty="0"/>
              <a:t>Static constructors execute once per closed type</a:t>
            </a:r>
          </a:p>
          <a:p>
            <a:pPr lvl="1"/>
            <a:endParaRPr lang="he-IL" dirty="0"/>
          </a:p>
        </p:txBody>
      </p:sp>
      <p:sp>
        <p:nvSpPr>
          <p:cNvPr id="5" name="Footer Placeholder 4"/>
          <p:cNvSpPr>
            <a:spLocks noGrp="1"/>
          </p:cNvSpPr>
          <p:nvPr>
            <p:ph type="ftr" sz="quarter" idx="11"/>
          </p:nvPr>
        </p:nvSpPr>
        <p:spPr/>
        <p:txBody>
          <a:bodyPr/>
          <a:lstStyle/>
          <a:p>
            <a:r>
              <a:rPr lang="en-US"/>
              <a:t>(C)2011 by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64</a:t>
            </a:fld>
            <a:endParaRPr lang="he-IL"/>
          </a:p>
        </p:txBody>
      </p:sp>
    </p:spTree>
    <p:extLst>
      <p:ext uri="{BB962C8B-B14F-4D97-AF65-F5344CB8AC3E}">
        <p14:creationId xmlns:p14="http://schemas.microsoft.com/office/powerpoint/2010/main" val="367542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Collections</a:t>
            </a:r>
            <a:endParaRPr lang="he-IL" dirty="0"/>
          </a:p>
        </p:txBody>
      </p:sp>
      <p:sp>
        <p:nvSpPr>
          <p:cNvPr id="3" name="Content Placeholder 2"/>
          <p:cNvSpPr>
            <a:spLocks noGrp="1"/>
          </p:cNvSpPr>
          <p:nvPr>
            <p:ph idx="1"/>
          </p:nvPr>
        </p:nvSpPr>
        <p:spPr>
          <a:xfrm>
            <a:off x="179512" y="1124744"/>
            <a:ext cx="8856984" cy="1656184"/>
          </a:xfrm>
        </p:spPr>
        <p:txBody>
          <a:bodyPr>
            <a:normAutofit fontScale="85000" lnSpcReduction="10000"/>
          </a:bodyPr>
          <a:lstStyle/>
          <a:p>
            <a:r>
              <a:rPr lang="en-US" dirty="0"/>
              <a:t>Generic collection classes exist in the </a:t>
            </a:r>
            <a:r>
              <a:rPr lang="en-US" b="1" dirty="0" err="1">
                <a:solidFill>
                  <a:srgbClr val="FF0000"/>
                </a:solidFill>
                <a:latin typeface="Consolas" pitchFamily="49" charset="0"/>
              </a:rPr>
              <a:t>System.Collections.Generic</a:t>
            </a:r>
            <a:r>
              <a:rPr lang="en-US" dirty="0"/>
              <a:t> namespace</a:t>
            </a:r>
          </a:p>
          <a:p>
            <a:pPr lvl="1"/>
            <a:r>
              <a:rPr lang="en-US" dirty="0"/>
              <a:t>Replacing Object-based collections in previous versions</a:t>
            </a:r>
            <a:endParaRPr lang="he-IL" dirty="0"/>
          </a:p>
        </p:txBody>
      </p:sp>
      <p:sp>
        <p:nvSpPr>
          <p:cNvPr id="6" name="Footer Placeholder 5"/>
          <p:cNvSpPr>
            <a:spLocks noGrp="1"/>
          </p:cNvSpPr>
          <p:nvPr>
            <p:ph type="ftr" sz="quarter" idx="11"/>
          </p:nvPr>
        </p:nvSpPr>
        <p:spPr/>
        <p:txBody>
          <a:bodyPr/>
          <a:lstStyle/>
          <a:p>
            <a:r>
              <a:rPr lang="en-US"/>
              <a:t>(C)2011 by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65</a:t>
            </a:fld>
            <a:endParaRPr lang="he-IL"/>
          </a:p>
        </p:txBody>
      </p:sp>
      <p:graphicFrame>
        <p:nvGraphicFramePr>
          <p:cNvPr id="21" name="Table 20"/>
          <p:cNvGraphicFramePr>
            <a:graphicFrameLocks noGrp="1"/>
          </p:cNvGraphicFramePr>
          <p:nvPr>
            <p:extLst>
              <p:ext uri="{D42A27DB-BD31-4B8C-83A1-F6EECF244321}">
                <p14:modId xmlns:p14="http://schemas.microsoft.com/office/powerpoint/2010/main" val="4266056589"/>
              </p:ext>
            </p:extLst>
          </p:nvPr>
        </p:nvGraphicFramePr>
        <p:xfrm>
          <a:off x="795286" y="2636912"/>
          <a:ext cx="7358114" cy="3708400"/>
        </p:xfrm>
        <a:graphic>
          <a:graphicData uri="http://schemas.openxmlformats.org/drawingml/2006/table">
            <a:tbl>
              <a:tblPr rtl="1" firstRow="1" bandRow="1">
                <a:tableStyleId>{5C22544A-7EE6-4342-B048-85BDC9FD1C3A}</a:tableStyleId>
              </a:tblPr>
              <a:tblGrid>
                <a:gridCol w="5088406">
                  <a:extLst>
                    <a:ext uri="{9D8B030D-6E8A-4147-A177-3AD203B41FA5}">
                      <a16:colId xmlns:a16="http://schemas.microsoft.com/office/drawing/2014/main" val="20000"/>
                    </a:ext>
                  </a:extLst>
                </a:gridCol>
                <a:gridCol w="2269708">
                  <a:extLst>
                    <a:ext uri="{9D8B030D-6E8A-4147-A177-3AD203B41FA5}">
                      <a16:colId xmlns:a16="http://schemas.microsoft.com/office/drawing/2014/main" val="20001"/>
                    </a:ext>
                  </a:extLst>
                </a:gridCol>
              </a:tblGrid>
              <a:tr h="370840">
                <a:tc>
                  <a:txBody>
                    <a:bodyPr/>
                    <a:lstStyle/>
                    <a:p>
                      <a:pPr algn="l" rtl="0"/>
                      <a:r>
                        <a:rPr lang="en-US" sz="1800" dirty="0"/>
                        <a:t>New</a:t>
                      </a:r>
                      <a:endParaRPr lang="he-IL"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a:t>Old</a:t>
                      </a:r>
                      <a:endParaRPr lang="he-IL"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l" rtl="0"/>
                      <a:r>
                        <a:rPr lang="en-US" sz="1800" dirty="0">
                          <a:latin typeface="Consolas" pitchFamily="49" charset="0"/>
                        </a:rPr>
                        <a:t>List&lt;T&gt;</a:t>
                      </a:r>
                      <a:endParaRPr lang="he-IL"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err="1">
                          <a:latin typeface="Consolas" pitchFamily="49" charset="0"/>
                        </a:rPr>
                        <a:t>ArrayList</a:t>
                      </a:r>
                      <a:endParaRPr lang="he-IL"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l" rtl="0"/>
                      <a:r>
                        <a:rPr lang="en-US" sz="1800" dirty="0">
                          <a:latin typeface="Consolas" pitchFamily="49" charset="0"/>
                        </a:rPr>
                        <a:t>Dictionary&lt;</a:t>
                      </a:r>
                      <a:r>
                        <a:rPr lang="en-US" sz="1800" dirty="0" err="1">
                          <a:latin typeface="Consolas" pitchFamily="49" charset="0"/>
                        </a:rPr>
                        <a:t>TKey</a:t>
                      </a:r>
                      <a:r>
                        <a:rPr lang="en-US" sz="1800" dirty="0">
                          <a:latin typeface="Consolas" pitchFamily="49" charset="0"/>
                        </a:rPr>
                        <a:t>, </a:t>
                      </a:r>
                      <a:r>
                        <a:rPr lang="en-US" sz="1800" dirty="0" err="1">
                          <a:latin typeface="Consolas" pitchFamily="49" charset="0"/>
                        </a:rPr>
                        <a:t>TValue</a:t>
                      </a:r>
                      <a:r>
                        <a:rPr lang="en-US" sz="1800" dirty="0">
                          <a:latin typeface="Consolas" pitchFamily="49" charset="0"/>
                        </a:rPr>
                        <a:t>&gt;</a:t>
                      </a:r>
                      <a:endParaRPr lang="he-IL"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err="1">
                          <a:latin typeface="Consolas" pitchFamily="49" charset="0"/>
                        </a:rPr>
                        <a:t>HashTable</a:t>
                      </a:r>
                      <a:endParaRPr lang="he-IL"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l" rtl="0"/>
                      <a:r>
                        <a:rPr lang="en-US" sz="1800" dirty="0" err="1">
                          <a:latin typeface="Consolas" pitchFamily="49" charset="0"/>
                        </a:rPr>
                        <a:t>SortedList</a:t>
                      </a:r>
                      <a:r>
                        <a:rPr lang="en-US" sz="1800" dirty="0">
                          <a:latin typeface="Consolas" pitchFamily="49" charset="0"/>
                        </a:rPr>
                        <a:t>&lt;</a:t>
                      </a:r>
                      <a:r>
                        <a:rPr lang="en-US" sz="1800" dirty="0" err="1">
                          <a:latin typeface="Consolas" pitchFamily="49" charset="0"/>
                        </a:rPr>
                        <a:t>TKey</a:t>
                      </a:r>
                      <a:r>
                        <a:rPr lang="en-US" sz="1800" dirty="0">
                          <a:latin typeface="Consolas" pitchFamily="49" charset="0"/>
                        </a:rPr>
                        <a:t>, </a:t>
                      </a:r>
                      <a:r>
                        <a:rPr lang="en-US" sz="1800" dirty="0" err="1">
                          <a:latin typeface="Consolas" pitchFamily="49" charset="0"/>
                        </a:rPr>
                        <a:t>TValue</a:t>
                      </a:r>
                      <a:r>
                        <a:rPr lang="en-US" sz="1800" dirty="0">
                          <a:latin typeface="Consolas" pitchFamily="49" charset="0"/>
                        </a:rPr>
                        <a:t>&gt;</a:t>
                      </a:r>
                      <a:endParaRPr lang="he-IL"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err="1">
                          <a:latin typeface="Consolas" pitchFamily="49" charset="0"/>
                        </a:rPr>
                        <a:t>SortedList</a:t>
                      </a:r>
                      <a:endParaRPr lang="he-IL"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itchFamily="49" charset="0"/>
                        </a:rPr>
                        <a:t>SortedDictionary</a:t>
                      </a:r>
                      <a:r>
                        <a:rPr lang="en-US" sz="1800" dirty="0">
                          <a:latin typeface="Consolas" pitchFamily="49" charset="0"/>
                        </a:rPr>
                        <a:t>&lt;</a:t>
                      </a:r>
                      <a:r>
                        <a:rPr lang="en-US" sz="1800" dirty="0" err="1">
                          <a:latin typeface="Consolas" pitchFamily="49" charset="0"/>
                        </a:rPr>
                        <a:t>TKey</a:t>
                      </a:r>
                      <a:r>
                        <a:rPr lang="en-US" sz="1800" dirty="0">
                          <a:latin typeface="Consolas" pitchFamily="49" charset="0"/>
                        </a:rPr>
                        <a:t>, </a:t>
                      </a:r>
                      <a:r>
                        <a:rPr lang="en-US" sz="1800" dirty="0" err="1">
                          <a:latin typeface="Consolas" pitchFamily="49" charset="0"/>
                        </a:rPr>
                        <a:t>TValue</a:t>
                      </a:r>
                      <a:r>
                        <a:rPr lang="en-US" sz="1800" dirty="0">
                          <a:latin typeface="Consolas" pitchFamily="49" charset="0"/>
                        </a:rPr>
                        <a:t>&gt;</a:t>
                      </a:r>
                      <a:endParaRPr lang="he-IL"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a:latin typeface="Consolas" pitchFamily="49" charset="0"/>
                        </a:rPr>
                        <a:t>(none)</a:t>
                      </a:r>
                      <a:endParaRPr lang="he-IL"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l" rtl="0"/>
                      <a:r>
                        <a:rPr lang="en-US" sz="1800" dirty="0">
                          <a:latin typeface="Consolas" pitchFamily="49" charset="0"/>
                        </a:rPr>
                        <a:t>Stack&lt;T&gt;</a:t>
                      </a:r>
                      <a:endParaRPr lang="he-IL"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a:latin typeface="Consolas" pitchFamily="49" charset="0"/>
                        </a:rPr>
                        <a:t>Stack</a:t>
                      </a:r>
                      <a:endParaRPr lang="he-IL"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l" rtl="0"/>
                      <a:r>
                        <a:rPr lang="en-US" sz="1800" dirty="0">
                          <a:latin typeface="Consolas" pitchFamily="49" charset="0"/>
                        </a:rPr>
                        <a:t>Queue&lt;T&gt;</a:t>
                      </a:r>
                      <a:endParaRPr lang="he-IL"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a:latin typeface="Consolas" pitchFamily="49" charset="0"/>
                        </a:rPr>
                        <a:t>Queue</a:t>
                      </a:r>
                      <a:endParaRPr lang="he-IL"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l" rtl="0"/>
                      <a:r>
                        <a:rPr lang="en-US" sz="1800" dirty="0" err="1">
                          <a:latin typeface="Consolas" pitchFamily="49" charset="0"/>
                        </a:rPr>
                        <a:t>LinkedList</a:t>
                      </a:r>
                      <a:r>
                        <a:rPr lang="en-US" sz="1800" dirty="0">
                          <a:latin typeface="Consolas" pitchFamily="49" charset="0"/>
                        </a:rPr>
                        <a:t>&lt;T&gt;</a:t>
                      </a:r>
                      <a:endParaRPr lang="he-IL"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a:latin typeface="Consolas" pitchFamily="49" charset="0"/>
                        </a:rPr>
                        <a:t>(none)</a:t>
                      </a:r>
                      <a:endParaRPr lang="he-IL"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l" rtl="0"/>
                      <a:r>
                        <a:rPr lang="en-US" sz="1800" dirty="0" err="1">
                          <a:latin typeface="Consolas" pitchFamily="49" charset="0"/>
                        </a:rPr>
                        <a:t>HashSet</a:t>
                      </a:r>
                      <a:r>
                        <a:rPr lang="en-US" sz="1800" dirty="0">
                          <a:latin typeface="Consolas" pitchFamily="49" charset="0"/>
                        </a:rPr>
                        <a:t>&lt;T&gt;    </a:t>
                      </a:r>
                      <a:r>
                        <a:rPr lang="en-US" sz="1800" dirty="0">
                          <a:latin typeface="+mn-lt"/>
                        </a:rPr>
                        <a:t>(.NET 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a:latin typeface="Consolas" pitchFamily="49" charset="0"/>
                        </a:rPr>
                        <a:t>(none)</a:t>
                      </a:r>
                      <a:endParaRPr lang="he-IL"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l" rtl="0"/>
                      <a:r>
                        <a:rPr lang="en-US" sz="1800" dirty="0" err="1">
                          <a:latin typeface="Consolas" pitchFamily="49" charset="0"/>
                          <a:cs typeface="Consolas" pitchFamily="49" charset="0"/>
                        </a:rPr>
                        <a:t>SortedSet</a:t>
                      </a:r>
                      <a:r>
                        <a:rPr lang="en-US" sz="1800" dirty="0">
                          <a:latin typeface="Consolas" pitchFamily="49" charset="0"/>
                          <a:cs typeface="Consolas" pitchFamily="49" charset="0"/>
                        </a:rPr>
                        <a:t>&lt;T&gt;  </a:t>
                      </a:r>
                      <a:r>
                        <a:rPr lang="en-US" sz="1800" kern="1200" dirty="0">
                          <a:solidFill>
                            <a:schemeClr val="dk1"/>
                          </a:solidFill>
                          <a:latin typeface="+mn-lt"/>
                          <a:ea typeface="+mn-ea"/>
                          <a:cs typeface="+mn-cs"/>
                        </a:rPr>
                        <a:t>(.NET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a:latin typeface="Consolas" pitchFamily="49" charset="0"/>
                          <a:cs typeface="Consolas" pitchFamily="49" charset="0"/>
                        </a:rPr>
                        <a:t>(none)</a:t>
                      </a:r>
                      <a:endParaRPr lang="he-IL"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7467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Collections Details (1)</a:t>
            </a:r>
          </a:p>
        </p:txBody>
      </p:sp>
      <p:sp>
        <p:nvSpPr>
          <p:cNvPr id="5" name="Content Placeholder 4"/>
          <p:cNvSpPr>
            <a:spLocks noGrp="1"/>
          </p:cNvSpPr>
          <p:nvPr>
            <p:ph idx="1"/>
          </p:nvPr>
        </p:nvSpPr>
        <p:spPr/>
        <p:txBody>
          <a:bodyPr>
            <a:normAutofit fontScale="85000" lnSpcReduction="20000"/>
          </a:bodyPr>
          <a:lstStyle/>
          <a:p>
            <a:r>
              <a:rPr lang="en-US" b="1" dirty="0">
                <a:solidFill>
                  <a:srgbClr val="FF0000"/>
                </a:solidFill>
                <a:latin typeface="Consolas" pitchFamily="49" charset="0"/>
                <a:cs typeface="Consolas" pitchFamily="49" charset="0"/>
              </a:rPr>
              <a:t>List&lt;T&gt;</a:t>
            </a:r>
          </a:p>
          <a:p>
            <a:pPr lvl="1"/>
            <a:r>
              <a:rPr lang="en-US" dirty="0"/>
              <a:t>A dynamic array</a:t>
            </a:r>
          </a:p>
          <a:p>
            <a:pPr lvl="1"/>
            <a:r>
              <a:rPr lang="en-US" dirty="0"/>
              <a:t>Always prefer this class if no other special requirements exist</a:t>
            </a:r>
          </a:p>
          <a:p>
            <a:r>
              <a:rPr lang="en-US" b="1" dirty="0">
                <a:solidFill>
                  <a:srgbClr val="FF0000"/>
                </a:solidFill>
                <a:latin typeface="Consolas" pitchFamily="49" charset="0"/>
                <a:cs typeface="Consolas" pitchFamily="49" charset="0"/>
              </a:rPr>
              <a:t>Stack&lt;T&gt;</a:t>
            </a:r>
          </a:p>
          <a:p>
            <a:pPr lvl="1"/>
            <a:r>
              <a:rPr lang="en-US" dirty="0"/>
              <a:t>A Last in first out (LIFO) collection</a:t>
            </a:r>
          </a:p>
          <a:p>
            <a:r>
              <a:rPr lang="en-US" b="1" dirty="0">
                <a:solidFill>
                  <a:srgbClr val="FF0000"/>
                </a:solidFill>
                <a:latin typeface="Consolas" pitchFamily="49" charset="0"/>
                <a:cs typeface="Consolas" pitchFamily="49" charset="0"/>
              </a:rPr>
              <a:t>Queue&lt;T&gt;</a:t>
            </a:r>
          </a:p>
          <a:p>
            <a:pPr lvl="1"/>
            <a:r>
              <a:rPr lang="en-US" dirty="0"/>
              <a:t>A first in first out (FIFO) collection</a:t>
            </a:r>
          </a:p>
          <a:p>
            <a:r>
              <a:rPr lang="en-US" b="1" dirty="0">
                <a:solidFill>
                  <a:srgbClr val="FF0000"/>
                </a:solidFill>
                <a:latin typeface="Consolas" pitchFamily="49" charset="0"/>
                <a:cs typeface="Consolas" pitchFamily="49" charset="0"/>
              </a:rPr>
              <a:t>Dictionary&lt;K, V&gt;</a:t>
            </a:r>
          </a:p>
          <a:p>
            <a:pPr lvl="1"/>
            <a:r>
              <a:rPr lang="en-US" dirty="0"/>
              <a:t>A </a:t>
            </a:r>
            <a:r>
              <a:rPr lang="en-US" dirty="0" err="1"/>
              <a:t>hashtable</a:t>
            </a:r>
            <a:r>
              <a:rPr lang="en-US" dirty="0"/>
              <a:t> where keys must be unique</a:t>
            </a:r>
          </a:p>
          <a:p>
            <a:pPr lvl="1"/>
            <a:r>
              <a:rPr lang="en-US" dirty="0"/>
              <a:t>Searches are O(1) </a:t>
            </a:r>
          </a:p>
          <a:p>
            <a:pPr lvl="1"/>
            <a:r>
              <a:rPr lang="en-US" dirty="0"/>
              <a:t>Hash value queried with </a:t>
            </a:r>
            <a:r>
              <a:rPr lang="en-US" b="1" dirty="0" err="1">
                <a:solidFill>
                  <a:srgbClr val="3E26F2"/>
                </a:solidFill>
                <a:latin typeface="Consolas" pitchFamily="49" charset="0"/>
                <a:cs typeface="Consolas" pitchFamily="49" charset="0"/>
              </a:rPr>
              <a:t>K.GetHashCode</a:t>
            </a:r>
            <a:r>
              <a:rPr lang="en-US" b="1" dirty="0">
                <a:solidFill>
                  <a:srgbClr val="3E26F2"/>
                </a:solidFill>
                <a:latin typeface="Consolas" pitchFamily="49" charset="0"/>
                <a:cs typeface="Consolas" pitchFamily="49" charset="0"/>
              </a:rPr>
              <a:t>()</a:t>
            </a:r>
          </a:p>
        </p:txBody>
      </p:sp>
      <p:sp>
        <p:nvSpPr>
          <p:cNvPr id="6" name="Footer Placeholder 5"/>
          <p:cNvSpPr>
            <a:spLocks noGrp="1"/>
          </p:cNvSpPr>
          <p:nvPr>
            <p:ph type="ftr" sz="quarter" idx="11"/>
          </p:nvPr>
        </p:nvSpPr>
        <p:spPr/>
        <p:txBody>
          <a:bodyPr/>
          <a:lstStyle/>
          <a:p>
            <a:r>
              <a:rPr lang="en-US"/>
              <a:t>(C)2011 by Pavel Yosifovich</a:t>
            </a:r>
          </a:p>
        </p:txBody>
      </p:sp>
      <p:sp>
        <p:nvSpPr>
          <p:cNvPr id="7" name="Slide Number Placeholder 6"/>
          <p:cNvSpPr>
            <a:spLocks noGrp="1"/>
          </p:cNvSpPr>
          <p:nvPr>
            <p:ph type="sldNum" sz="quarter" idx="12"/>
          </p:nvPr>
        </p:nvSpPr>
        <p:spPr/>
        <p:txBody>
          <a:bodyPr/>
          <a:lstStyle/>
          <a:p>
            <a:fld id="{301210FF-26AF-45AE-9015-DF8621E89FCE}" type="slidenum">
              <a:rPr lang="en-US" smtClean="0"/>
              <a:t>66</a:t>
            </a:fld>
            <a:endParaRPr lang="en-US"/>
          </a:p>
        </p:txBody>
      </p:sp>
    </p:spTree>
    <p:extLst>
      <p:ext uri="{BB962C8B-B14F-4D97-AF65-F5344CB8AC3E}">
        <p14:creationId xmlns:p14="http://schemas.microsoft.com/office/powerpoint/2010/main" val="652284319"/>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Collections Details (2)</a:t>
            </a:r>
          </a:p>
        </p:txBody>
      </p:sp>
      <p:sp>
        <p:nvSpPr>
          <p:cNvPr id="3" name="Content Placeholder 2"/>
          <p:cNvSpPr>
            <a:spLocks noGrp="1"/>
          </p:cNvSpPr>
          <p:nvPr>
            <p:ph idx="1"/>
          </p:nvPr>
        </p:nvSpPr>
        <p:spPr/>
        <p:txBody>
          <a:bodyPr>
            <a:normAutofit fontScale="92500" lnSpcReduction="20000"/>
          </a:bodyPr>
          <a:lstStyle/>
          <a:p>
            <a:r>
              <a:rPr lang="en-US" b="1" dirty="0" err="1">
                <a:solidFill>
                  <a:srgbClr val="FF0000"/>
                </a:solidFill>
                <a:latin typeface="Consolas" pitchFamily="49" charset="0"/>
                <a:cs typeface="Consolas" pitchFamily="49" charset="0"/>
              </a:rPr>
              <a:t>SortedList</a:t>
            </a:r>
            <a:r>
              <a:rPr lang="en-US" b="1" dirty="0">
                <a:solidFill>
                  <a:srgbClr val="FF0000"/>
                </a:solidFill>
                <a:latin typeface="Consolas" pitchFamily="49" charset="0"/>
                <a:cs typeface="Consolas" pitchFamily="49" charset="0"/>
              </a:rPr>
              <a:t>&lt;K,V&gt; </a:t>
            </a:r>
            <a:r>
              <a:rPr lang="en-US" dirty="0"/>
              <a:t>and </a:t>
            </a:r>
            <a:r>
              <a:rPr lang="en-US" b="1" dirty="0" err="1">
                <a:solidFill>
                  <a:srgbClr val="FF0000"/>
                </a:solidFill>
                <a:latin typeface="Consolas" pitchFamily="49" charset="0"/>
                <a:cs typeface="Consolas" pitchFamily="49" charset="0"/>
              </a:rPr>
              <a:t>SortedDictionary</a:t>
            </a:r>
            <a:r>
              <a:rPr lang="en-US" b="1" dirty="0">
                <a:solidFill>
                  <a:srgbClr val="FF0000"/>
                </a:solidFill>
                <a:latin typeface="Consolas" pitchFamily="49" charset="0"/>
                <a:cs typeface="Consolas" pitchFamily="49" charset="0"/>
              </a:rPr>
              <a:t>&lt;K,V&gt;</a:t>
            </a:r>
          </a:p>
          <a:p>
            <a:pPr lvl="1"/>
            <a:r>
              <a:rPr lang="en-US" dirty="0"/>
              <a:t>Maintain a sorted list of values based on </a:t>
            </a:r>
            <a:r>
              <a:rPr lang="en-US" b="1" dirty="0" err="1">
                <a:latin typeface="Consolas" pitchFamily="49" charset="0"/>
                <a:cs typeface="Consolas" pitchFamily="49" charset="0"/>
              </a:rPr>
              <a:t>IComparable</a:t>
            </a:r>
            <a:r>
              <a:rPr lang="en-US" b="1" dirty="0">
                <a:latin typeface="Consolas" pitchFamily="49" charset="0"/>
                <a:cs typeface="Consolas" pitchFamily="49" charset="0"/>
              </a:rPr>
              <a:t>&lt;K&gt;</a:t>
            </a:r>
            <a:r>
              <a:rPr lang="en-US" dirty="0"/>
              <a:t> (see later)</a:t>
            </a:r>
          </a:p>
          <a:p>
            <a:pPr lvl="1"/>
            <a:r>
              <a:rPr lang="en-US" dirty="0"/>
              <a:t>Retrieval of values at O(log n)</a:t>
            </a:r>
          </a:p>
          <a:p>
            <a:pPr lvl="1"/>
            <a:r>
              <a:rPr lang="en-US" b="1" dirty="0" err="1">
                <a:latin typeface="Consolas" pitchFamily="49" charset="0"/>
                <a:cs typeface="Consolas" pitchFamily="49" charset="0"/>
              </a:rPr>
              <a:t>SortedDictionary</a:t>
            </a:r>
            <a:r>
              <a:rPr lang="en-US" b="1" dirty="0">
                <a:latin typeface="Consolas" pitchFamily="49" charset="0"/>
                <a:cs typeface="Consolas" pitchFamily="49" charset="0"/>
              </a:rPr>
              <a:t>&lt;&gt; </a:t>
            </a:r>
            <a:r>
              <a:rPr lang="en-US" dirty="0"/>
              <a:t>is a binary search tree</a:t>
            </a:r>
          </a:p>
          <a:p>
            <a:pPr lvl="1"/>
            <a:r>
              <a:rPr lang="en-US" b="1" dirty="0" err="1">
                <a:latin typeface="Consolas" pitchFamily="49" charset="0"/>
                <a:cs typeface="Consolas" pitchFamily="49" charset="0"/>
              </a:rPr>
              <a:t>SortedList</a:t>
            </a:r>
            <a:r>
              <a:rPr lang="en-US" b="1" dirty="0">
                <a:latin typeface="Consolas" pitchFamily="49" charset="0"/>
                <a:cs typeface="Consolas" pitchFamily="49" charset="0"/>
              </a:rPr>
              <a:t>&lt;&gt; </a:t>
            </a:r>
            <a:r>
              <a:rPr lang="en-US" dirty="0"/>
              <a:t>uses less memory</a:t>
            </a:r>
          </a:p>
          <a:p>
            <a:pPr lvl="1"/>
            <a:r>
              <a:rPr lang="en-US" b="1" dirty="0" err="1">
                <a:latin typeface="Consolas" pitchFamily="49" charset="0"/>
                <a:cs typeface="Consolas" pitchFamily="49" charset="0"/>
              </a:rPr>
              <a:t>SortedDictionary</a:t>
            </a:r>
            <a:r>
              <a:rPr lang="en-US" b="1" dirty="0">
                <a:latin typeface="Consolas" pitchFamily="49" charset="0"/>
                <a:cs typeface="Consolas" pitchFamily="49" charset="0"/>
              </a:rPr>
              <a:t>&lt;&gt; </a:t>
            </a:r>
            <a:r>
              <a:rPr lang="en-US" dirty="0"/>
              <a:t>has faster insert and remove for unsorted data (O(log n) vs. O(n))</a:t>
            </a:r>
          </a:p>
          <a:p>
            <a:pPr lvl="1"/>
            <a:r>
              <a:rPr lang="en-US" b="1" dirty="0" err="1">
                <a:latin typeface="Consolas" pitchFamily="49" charset="0"/>
                <a:cs typeface="Consolas" pitchFamily="49" charset="0"/>
              </a:rPr>
              <a:t>SortedList</a:t>
            </a:r>
            <a:r>
              <a:rPr lang="en-US" b="1" dirty="0">
                <a:latin typeface="Consolas" pitchFamily="49" charset="0"/>
                <a:cs typeface="Consolas" pitchFamily="49" charset="0"/>
              </a:rPr>
              <a:t>&lt;&gt; </a:t>
            </a:r>
            <a:r>
              <a:rPr lang="en-US" dirty="0"/>
              <a:t>has efficient indexed retrieval from the Keys and Values properties</a:t>
            </a:r>
          </a:p>
          <a:p>
            <a:endParaRPr lang="en-US" dirty="0"/>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301210FF-26AF-45AE-9015-DF8621E89FCE}" type="slidenum">
              <a:rPr lang="en-US" smtClean="0"/>
              <a:t>67</a:t>
            </a:fld>
            <a:endParaRPr lang="en-US"/>
          </a:p>
        </p:txBody>
      </p:sp>
    </p:spTree>
    <p:extLst>
      <p:ext uri="{BB962C8B-B14F-4D97-AF65-F5344CB8AC3E}">
        <p14:creationId xmlns:p14="http://schemas.microsoft.com/office/powerpoint/2010/main" val="166015435"/>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Collection Details (3)</a:t>
            </a:r>
          </a:p>
        </p:txBody>
      </p:sp>
      <p:sp>
        <p:nvSpPr>
          <p:cNvPr id="3" name="Content Placeholder 2"/>
          <p:cNvSpPr>
            <a:spLocks noGrp="1"/>
          </p:cNvSpPr>
          <p:nvPr>
            <p:ph idx="1"/>
          </p:nvPr>
        </p:nvSpPr>
        <p:spPr/>
        <p:txBody>
          <a:bodyPr>
            <a:normAutofit fontScale="92500" lnSpcReduction="20000"/>
          </a:bodyPr>
          <a:lstStyle/>
          <a:p>
            <a:r>
              <a:rPr lang="en-US" b="1" dirty="0" err="1">
                <a:solidFill>
                  <a:srgbClr val="FF0000"/>
                </a:solidFill>
                <a:latin typeface="Consolas" pitchFamily="49" charset="0"/>
                <a:cs typeface="Consolas" pitchFamily="49" charset="0"/>
              </a:rPr>
              <a:t>LinkedList</a:t>
            </a:r>
            <a:r>
              <a:rPr lang="en-US" b="1" dirty="0">
                <a:solidFill>
                  <a:srgbClr val="FF0000"/>
                </a:solidFill>
                <a:latin typeface="Consolas" pitchFamily="49" charset="0"/>
                <a:cs typeface="Consolas" pitchFamily="49" charset="0"/>
              </a:rPr>
              <a:t>&lt;T&gt;</a:t>
            </a:r>
          </a:p>
          <a:p>
            <a:pPr lvl="1"/>
            <a:r>
              <a:rPr lang="en-US" dirty="0"/>
              <a:t>Doubly linked list</a:t>
            </a:r>
          </a:p>
          <a:p>
            <a:pPr lvl="1"/>
            <a:r>
              <a:rPr lang="en-US" dirty="0"/>
              <a:t>Insertion and removal is an O(1) operation</a:t>
            </a:r>
          </a:p>
          <a:p>
            <a:pPr lvl="1"/>
            <a:r>
              <a:rPr lang="en-US" dirty="0"/>
              <a:t>Implements the </a:t>
            </a:r>
            <a:r>
              <a:rPr lang="en-US" b="1" dirty="0" err="1">
                <a:latin typeface="Consolas" pitchFamily="49" charset="0"/>
                <a:cs typeface="Consolas" pitchFamily="49" charset="0"/>
              </a:rPr>
              <a:t>ICollection</a:t>
            </a:r>
            <a:r>
              <a:rPr lang="en-US" b="1" dirty="0">
                <a:latin typeface="Consolas" pitchFamily="49" charset="0"/>
                <a:cs typeface="Consolas" pitchFamily="49" charset="0"/>
              </a:rPr>
              <a:t>&lt;T&gt;</a:t>
            </a:r>
            <a:r>
              <a:rPr lang="en-US" dirty="0"/>
              <a:t> interface</a:t>
            </a:r>
          </a:p>
          <a:p>
            <a:r>
              <a:rPr lang="en-US" b="1" dirty="0" err="1">
                <a:solidFill>
                  <a:srgbClr val="FF0000"/>
                </a:solidFill>
                <a:latin typeface="Consolas" pitchFamily="49" charset="0"/>
                <a:cs typeface="Consolas" pitchFamily="49" charset="0"/>
              </a:rPr>
              <a:t>HashSet</a:t>
            </a:r>
            <a:r>
              <a:rPr lang="en-US" b="1" dirty="0">
                <a:solidFill>
                  <a:srgbClr val="FF0000"/>
                </a:solidFill>
                <a:latin typeface="Consolas" pitchFamily="49" charset="0"/>
                <a:cs typeface="Consolas" pitchFamily="49" charset="0"/>
              </a:rPr>
              <a:t>&lt;T&gt;</a:t>
            </a:r>
          </a:p>
          <a:p>
            <a:pPr lvl="1"/>
            <a:r>
              <a:rPr lang="en-US" dirty="0"/>
              <a:t>A set of values that must be unique</a:t>
            </a:r>
          </a:p>
          <a:p>
            <a:pPr lvl="1"/>
            <a:r>
              <a:rPr lang="en-US" dirty="0"/>
              <a:t>Starting from .NET 4, implements the </a:t>
            </a:r>
            <a:r>
              <a:rPr lang="en-US" b="1" dirty="0" err="1">
                <a:latin typeface="Consolas" pitchFamily="49" charset="0"/>
                <a:cs typeface="Consolas" pitchFamily="49" charset="0"/>
              </a:rPr>
              <a:t>ISet</a:t>
            </a:r>
            <a:r>
              <a:rPr lang="en-US" b="1" dirty="0">
                <a:latin typeface="Consolas" pitchFamily="49" charset="0"/>
                <a:cs typeface="Consolas" pitchFamily="49" charset="0"/>
              </a:rPr>
              <a:t>&lt;T&gt;</a:t>
            </a:r>
            <a:r>
              <a:rPr lang="en-US" dirty="0"/>
              <a:t> interface</a:t>
            </a:r>
          </a:p>
          <a:p>
            <a:pPr lvl="1"/>
            <a:r>
              <a:rPr lang="en-US" dirty="0"/>
              <a:t>Retrieval is an O(1) operation</a:t>
            </a:r>
          </a:p>
          <a:p>
            <a:r>
              <a:rPr lang="en-US" b="1" dirty="0" err="1">
                <a:solidFill>
                  <a:srgbClr val="FF0000"/>
                </a:solidFill>
                <a:latin typeface="Consolas" pitchFamily="49" charset="0"/>
                <a:cs typeface="Consolas" pitchFamily="49" charset="0"/>
              </a:rPr>
              <a:t>SortedSet</a:t>
            </a:r>
            <a:r>
              <a:rPr lang="en-US" b="1" dirty="0">
                <a:solidFill>
                  <a:srgbClr val="FF0000"/>
                </a:solidFill>
                <a:latin typeface="Consolas" pitchFamily="49" charset="0"/>
                <a:cs typeface="Consolas" pitchFamily="49" charset="0"/>
              </a:rPr>
              <a:t>&lt;T&gt;</a:t>
            </a:r>
          </a:p>
          <a:p>
            <a:pPr lvl="1"/>
            <a:r>
              <a:rPr lang="en-US" dirty="0"/>
              <a:t>Similar to a </a:t>
            </a:r>
            <a:r>
              <a:rPr lang="en-US" b="1" dirty="0" err="1">
                <a:latin typeface="Consolas" pitchFamily="49" charset="0"/>
                <a:cs typeface="Consolas" pitchFamily="49" charset="0"/>
              </a:rPr>
              <a:t>HashSet</a:t>
            </a:r>
            <a:r>
              <a:rPr lang="en-US" b="1" dirty="0">
                <a:latin typeface="Consolas" pitchFamily="49" charset="0"/>
                <a:cs typeface="Consolas" pitchFamily="49" charset="0"/>
              </a:rPr>
              <a:t>&lt;&gt;</a:t>
            </a:r>
            <a:r>
              <a:rPr lang="en-US" dirty="0"/>
              <a:t>, but keeps values sorted</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a:t>(C)2011 by Pavel Yosifovich</a:t>
            </a:r>
          </a:p>
        </p:txBody>
      </p:sp>
      <p:sp>
        <p:nvSpPr>
          <p:cNvPr id="5" name="Slide Number Placeholder 4"/>
          <p:cNvSpPr>
            <a:spLocks noGrp="1"/>
          </p:cNvSpPr>
          <p:nvPr>
            <p:ph type="sldNum" sz="quarter" idx="12"/>
          </p:nvPr>
        </p:nvSpPr>
        <p:spPr/>
        <p:txBody>
          <a:bodyPr/>
          <a:lstStyle/>
          <a:p>
            <a:fld id="{301210FF-26AF-45AE-9015-DF8621E89FCE}" type="slidenum">
              <a:rPr lang="en-US" smtClean="0"/>
              <a:t>68</a:t>
            </a:fld>
            <a:endParaRPr lang="en-US"/>
          </a:p>
        </p:txBody>
      </p:sp>
    </p:spTree>
    <p:extLst>
      <p:ext uri="{BB962C8B-B14F-4D97-AF65-F5344CB8AC3E}">
        <p14:creationId xmlns:p14="http://schemas.microsoft.com/office/powerpoint/2010/main" val="716443648"/>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 Example</a:t>
            </a:r>
          </a:p>
        </p:txBody>
      </p:sp>
      <p:sp>
        <p:nvSpPr>
          <p:cNvPr id="4" name="Rectangle 4"/>
          <p:cNvSpPr>
            <a:spLocks noChangeArrowheads="1"/>
          </p:cNvSpPr>
          <p:nvPr/>
        </p:nvSpPr>
        <p:spPr bwMode="auto">
          <a:xfrm>
            <a:off x="228600" y="1268760"/>
            <a:ext cx="6934200" cy="4031873"/>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600" dirty="0" err="1">
                <a:solidFill>
                  <a:srgbClr val="0000FF"/>
                </a:solidFill>
                <a:effectLst/>
                <a:latin typeface="Consolas" pitchFamily="49" charset="0"/>
                <a:cs typeface="Consolas" pitchFamily="49" charset="0"/>
              </a:rPr>
              <a:t>int</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numbers</a:t>
            </a:r>
            <a:r>
              <a:rPr lang="en-US" sz="1600" dirty="0">
                <a:latin typeface="Consolas" pitchFamily="49" charset="0"/>
                <a:cs typeface="Consolas" pitchFamily="49" charset="0"/>
              </a:rPr>
              <a:t> = </a:t>
            </a:r>
            <a:r>
              <a:rPr lang="en-US" sz="1600" dirty="0">
                <a:solidFill>
                  <a:srgbClr val="0000FF"/>
                </a:solidFill>
                <a:effectLst/>
                <a:latin typeface="Consolas" pitchFamily="49" charset="0"/>
                <a:cs typeface="Consolas" pitchFamily="49" charset="0"/>
              </a:rPr>
              <a:t>new</a:t>
            </a:r>
            <a:r>
              <a:rPr lang="en-US" sz="1600" dirty="0">
                <a:latin typeface="Consolas" pitchFamily="49" charset="0"/>
                <a:cs typeface="Consolas" pitchFamily="49" charset="0"/>
              </a:rPr>
              <a:t> </a:t>
            </a:r>
            <a:r>
              <a:rPr lang="en-US" sz="1600" dirty="0" err="1">
                <a:solidFill>
                  <a:srgbClr val="0000FF"/>
                </a:solidFill>
                <a:effectLst/>
                <a:latin typeface="Consolas" pitchFamily="49" charset="0"/>
                <a:cs typeface="Consolas" pitchFamily="49" charset="0"/>
              </a:rPr>
              <a:t>int</a:t>
            </a:r>
            <a:r>
              <a:rPr lang="en-US" sz="1600" dirty="0">
                <a:latin typeface="Consolas" pitchFamily="49" charset="0"/>
                <a:cs typeface="Consolas" pitchFamily="49" charset="0"/>
              </a:rPr>
              <a:t>[10];</a:t>
            </a:r>
            <a:br>
              <a:rPr lang="en-US" sz="1600" dirty="0">
                <a:latin typeface="Consolas" pitchFamily="49" charset="0"/>
                <a:cs typeface="Consolas" pitchFamily="49" charset="0"/>
              </a:rPr>
            </a:br>
            <a:r>
              <a:rPr lang="en-US" sz="1600" b="1" dirty="0">
                <a:solidFill>
                  <a:srgbClr val="0000FF"/>
                </a:solidFill>
                <a:effectLst/>
                <a:latin typeface="Consolas" pitchFamily="49" charset="0"/>
                <a:cs typeface="Consolas" pitchFamily="49" charset="0"/>
              </a:rPr>
              <a:t>Random</a:t>
            </a: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rnd</a:t>
            </a:r>
            <a:r>
              <a:rPr lang="en-US" sz="1600" dirty="0">
                <a:latin typeface="Consolas" pitchFamily="49" charset="0"/>
                <a:cs typeface="Consolas" pitchFamily="49" charset="0"/>
              </a:rPr>
              <a:t> = </a:t>
            </a:r>
            <a:r>
              <a:rPr lang="en-US" sz="1600" dirty="0">
                <a:solidFill>
                  <a:srgbClr val="0000FF"/>
                </a:solidFill>
                <a:effectLst/>
                <a:latin typeface="Consolas" pitchFamily="49" charset="0"/>
                <a:cs typeface="Consolas" pitchFamily="49" charset="0"/>
              </a:rPr>
              <a:t>new</a:t>
            </a:r>
            <a:r>
              <a:rPr lang="en-US" sz="1600" dirty="0">
                <a:latin typeface="Consolas" pitchFamily="49" charset="0"/>
                <a:cs typeface="Consolas" pitchFamily="49" charset="0"/>
              </a:rPr>
              <a:t> </a:t>
            </a:r>
            <a:r>
              <a:rPr lang="en-US" sz="1600" b="1" dirty="0">
                <a:solidFill>
                  <a:srgbClr val="0000FF"/>
                </a:solidFill>
                <a:effectLst/>
                <a:latin typeface="Consolas" pitchFamily="49" charset="0"/>
                <a:cs typeface="Consolas" pitchFamily="49" charset="0"/>
              </a:rPr>
              <a:t>Random</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solidFill>
                  <a:srgbClr val="0000FF"/>
                </a:solidFill>
                <a:effectLst/>
                <a:latin typeface="Consolas" pitchFamily="49" charset="0"/>
                <a:cs typeface="Consolas" pitchFamily="49" charset="0"/>
              </a:rPr>
              <a:t>for</a:t>
            </a:r>
            <a:r>
              <a:rPr lang="en-US" sz="1600" dirty="0">
                <a:latin typeface="Consolas" pitchFamily="49" charset="0"/>
                <a:cs typeface="Consolas" pitchFamily="49" charset="0"/>
              </a:rPr>
              <a:t>(</a:t>
            </a:r>
            <a:r>
              <a:rPr lang="en-US" sz="1600" dirty="0" err="1">
                <a:solidFill>
                  <a:srgbClr val="0000FF"/>
                </a:solidFill>
                <a:effectLst/>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i</a:t>
            </a:r>
            <a:r>
              <a:rPr lang="en-US" sz="1600" dirty="0">
                <a:latin typeface="Consolas" pitchFamily="49" charset="0"/>
                <a:cs typeface="Consolas" pitchFamily="49" charset="0"/>
              </a:rPr>
              <a:t> = 0; </a:t>
            </a:r>
            <a:r>
              <a:rPr lang="en-US" sz="1600" dirty="0" err="1">
                <a:solidFill>
                  <a:srgbClr val="020002"/>
                </a:solidFill>
                <a:effectLst/>
                <a:latin typeface="Consolas" pitchFamily="49" charset="0"/>
                <a:cs typeface="Consolas" pitchFamily="49" charset="0"/>
              </a:rPr>
              <a:t>i</a:t>
            </a:r>
            <a:r>
              <a:rPr lang="en-US" sz="1600" dirty="0">
                <a:latin typeface="Consolas" pitchFamily="49" charset="0"/>
                <a:cs typeface="Consolas" pitchFamily="49" charset="0"/>
              </a:rPr>
              <a:t> &lt; </a:t>
            </a:r>
            <a:r>
              <a:rPr lang="en-US" sz="1600" dirty="0" err="1">
                <a:solidFill>
                  <a:srgbClr val="020002"/>
                </a:solidFill>
                <a:effectLst/>
                <a:latin typeface="Consolas" pitchFamily="49" charset="0"/>
                <a:cs typeface="Consolas" pitchFamily="49" charset="0"/>
              </a:rPr>
              <a:t>numbers</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Length</a:t>
            </a: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i</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numbers</a:t>
            </a:r>
            <a:r>
              <a:rPr lang="en-US" sz="1600" dirty="0">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i</a:t>
            </a:r>
            <a:r>
              <a:rPr lang="en-US" sz="1600" dirty="0">
                <a:latin typeface="Consolas" pitchFamily="49" charset="0"/>
                <a:cs typeface="Consolas" pitchFamily="49" charset="0"/>
              </a:rPr>
              <a:t>] = </a:t>
            </a:r>
            <a:r>
              <a:rPr lang="en-US" sz="1600" dirty="0" err="1">
                <a:solidFill>
                  <a:srgbClr val="020002"/>
                </a:solidFill>
                <a:effectLst/>
                <a:latin typeface="Consolas" pitchFamily="49" charset="0"/>
                <a:cs typeface="Consolas" pitchFamily="49" charset="0"/>
              </a:rPr>
              <a:t>rnd</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Next</a:t>
            </a:r>
            <a:r>
              <a:rPr lang="en-US" sz="1600" dirty="0">
                <a:latin typeface="Consolas" pitchFamily="49" charset="0"/>
                <a:cs typeface="Consolas" pitchFamily="49" charset="0"/>
              </a:rPr>
              <a:t>(1000);</a:t>
            </a:r>
            <a:br>
              <a:rPr lang="en-US" sz="1600" dirty="0">
                <a:latin typeface="Consolas" pitchFamily="49" charset="0"/>
                <a:cs typeface="Consolas" pitchFamily="49" charset="0"/>
              </a:rPr>
            </a:br>
            <a:br>
              <a:rPr lang="en-US" sz="1600" dirty="0">
                <a:latin typeface="Consolas" pitchFamily="49" charset="0"/>
                <a:cs typeface="Consolas" pitchFamily="49" charset="0"/>
              </a:rPr>
            </a:br>
            <a:r>
              <a:rPr lang="en-US" sz="1600" b="1" dirty="0" err="1">
                <a:solidFill>
                  <a:srgbClr val="0000FF"/>
                </a:solidFill>
                <a:effectLst/>
                <a:latin typeface="Consolas" pitchFamily="49" charset="0"/>
                <a:cs typeface="Consolas" pitchFamily="49" charset="0"/>
              </a:rPr>
              <a:t>HashSet</a:t>
            </a:r>
            <a:r>
              <a:rPr lang="en-US" sz="1600" dirty="0">
                <a:latin typeface="Consolas" pitchFamily="49" charset="0"/>
                <a:cs typeface="Consolas" pitchFamily="49" charset="0"/>
              </a:rPr>
              <a:t>&lt;</a:t>
            </a:r>
            <a:r>
              <a:rPr lang="en-US" sz="1600" dirty="0" err="1">
                <a:solidFill>
                  <a:srgbClr val="0000FF"/>
                </a:solidFill>
                <a:effectLst/>
                <a:latin typeface="Consolas" pitchFamily="49" charset="0"/>
                <a:cs typeface="Consolas" pitchFamily="49" charset="0"/>
              </a:rPr>
              <a:t>int</a:t>
            </a:r>
            <a:r>
              <a:rPr lang="en-US" sz="1600" dirty="0">
                <a:latin typeface="Consolas" pitchFamily="49" charset="0"/>
                <a:cs typeface="Consolas" pitchFamily="49" charset="0"/>
              </a:rPr>
              <a:t>&gt; </a:t>
            </a:r>
            <a:r>
              <a:rPr lang="en-US" sz="1600" dirty="0">
                <a:solidFill>
                  <a:srgbClr val="020002"/>
                </a:solidFill>
                <a:effectLst/>
                <a:latin typeface="Consolas" pitchFamily="49" charset="0"/>
                <a:cs typeface="Consolas" pitchFamily="49" charset="0"/>
              </a:rPr>
              <a:t>set1</a:t>
            </a:r>
            <a:r>
              <a:rPr lang="en-US" sz="1600" dirty="0">
                <a:latin typeface="Consolas" pitchFamily="49" charset="0"/>
                <a:cs typeface="Consolas" pitchFamily="49" charset="0"/>
              </a:rPr>
              <a:t> = </a:t>
            </a:r>
            <a:r>
              <a:rPr lang="en-US" sz="1600" dirty="0">
                <a:solidFill>
                  <a:srgbClr val="0000FF"/>
                </a:solidFill>
                <a:effectLst/>
                <a:latin typeface="Consolas" pitchFamily="49" charset="0"/>
                <a:cs typeface="Consolas" pitchFamily="49" charset="0"/>
              </a:rPr>
              <a:t>new</a:t>
            </a:r>
            <a:r>
              <a:rPr lang="en-US" sz="1600" dirty="0">
                <a:latin typeface="Consolas" pitchFamily="49" charset="0"/>
                <a:cs typeface="Consolas" pitchFamily="49" charset="0"/>
              </a:rPr>
              <a:t> </a:t>
            </a:r>
            <a:r>
              <a:rPr lang="en-US" sz="1600" b="1" dirty="0" err="1">
                <a:solidFill>
                  <a:srgbClr val="0000FF"/>
                </a:solidFill>
                <a:effectLst/>
                <a:latin typeface="Consolas" pitchFamily="49" charset="0"/>
                <a:cs typeface="Consolas" pitchFamily="49" charset="0"/>
              </a:rPr>
              <a:t>HashSet</a:t>
            </a:r>
            <a:r>
              <a:rPr lang="en-US" sz="1600" dirty="0">
                <a:latin typeface="Consolas" pitchFamily="49" charset="0"/>
                <a:cs typeface="Consolas" pitchFamily="49" charset="0"/>
              </a:rPr>
              <a:t>&lt;</a:t>
            </a:r>
            <a:r>
              <a:rPr lang="en-US" sz="1600" dirty="0" err="1">
                <a:solidFill>
                  <a:srgbClr val="0000FF"/>
                </a:solidFill>
                <a:effectLst/>
                <a:latin typeface="Consolas" pitchFamily="49" charset="0"/>
                <a:cs typeface="Consolas" pitchFamily="49" charset="0"/>
              </a:rPr>
              <a:t>int</a:t>
            </a:r>
            <a:r>
              <a:rPr lang="en-US" sz="1600" dirty="0">
                <a:latin typeface="Consolas" pitchFamily="49" charset="0"/>
                <a:cs typeface="Consolas" pitchFamily="49" charset="0"/>
              </a:rPr>
              <a:t>&gt;(</a:t>
            </a:r>
            <a:r>
              <a:rPr lang="en-US" sz="1600" dirty="0">
                <a:solidFill>
                  <a:srgbClr val="020002"/>
                </a:solidFill>
                <a:effectLst/>
                <a:latin typeface="Consolas" pitchFamily="49" charset="0"/>
                <a:cs typeface="Consolas" pitchFamily="49" charset="0"/>
              </a:rPr>
              <a:t>numbers</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b="1" dirty="0" err="1">
                <a:solidFill>
                  <a:srgbClr val="0000FF"/>
                </a:solidFill>
                <a:effectLst/>
                <a:latin typeface="Consolas" pitchFamily="49" charset="0"/>
                <a:cs typeface="Consolas" pitchFamily="49" charset="0"/>
              </a:rPr>
              <a:t>SortedSet</a:t>
            </a:r>
            <a:r>
              <a:rPr lang="en-US" sz="1600" dirty="0">
                <a:latin typeface="Consolas" pitchFamily="49" charset="0"/>
                <a:cs typeface="Consolas" pitchFamily="49" charset="0"/>
              </a:rPr>
              <a:t>&lt;</a:t>
            </a:r>
            <a:r>
              <a:rPr lang="en-US" sz="1600" dirty="0" err="1">
                <a:solidFill>
                  <a:srgbClr val="0000FF"/>
                </a:solidFill>
                <a:effectLst/>
                <a:latin typeface="Consolas" pitchFamily="49" charset="0"/>
                <a:cs typeface="Consolas" pitchFamily="49" charset="0"/>
              </a:rPr>
              <a:t>int</a:t>
            </a:r>
            <a:r>
              <a:rPr lang="en-US" sz="1600" dirty="0">
                <a:latin typeface="Consolas" pitchFamily="49" charset="0"/>
                <a:cs typeface="Consolas" pitchFamily="49" charset="0"/>
              </a:rPr>
              <a:t>&gt; </a:t>
            </a:r>
            <a:r>
              <a:rPr lang="en-US" sz="1600" dirty="0">
                <a:solidFill>
                  <a:srgbClr val="020002"/>
                </a:solidFill>
                <a:effectLst/>
                <a:latin typeface="Consolas" pitchFamily="49" charset="0"/>
                <a:cs typeface="Consolas" pitchFamily="49" charset="0"/>
              </a:rPr>
              <a:t>set2</a:t>
            </a:r>
            <a:r>
              <a:rPr lang="en-US" sz="1600" dirty="0">
                <a:latin typeface="Consolas" pitchFamily="49" charset="0"/>
                <a:cs typeface="Consolas" pitchFamily="49" charset="0"/>
              </a:rPr>
              <a:t> = </a:t>
            </a:r>
            <a:r>
              <a:rPr lang="en-US" sz="1600" dirty="0">
                <a:solidFill>
                  <a:srgbClr val="0000FF"/>
                </a:solidFill>
                <a:effectLst/>
                <a:latin typeface="Consolas" pitchFamily="49" charset="0"/>
                <a:cs typeface="Consolas" pitchFamily="49" charset="0"/>
              </a:rPr>
              <a:t>new</a:t>
            </a:r>
            <a:r>
              <a:rPr lang="en-US" sz="1600" dirty="0">
                <a:latin typeface="Consolas" pitchFamily="49" charset="0"/>
                <a:cs typeface="Consolas" pitchFamily="49" charset="0"/>
              </a:rPr>
              <a:t> </a:t>
            </a:r>
            <a:r>
              <a:rPr lang="en-US" sz="1600" b="1" dirty="0" err="1">
                <a:solidFill>
                  <a:srgbClr val="0000FF"/>
                </a:solidFill>
                <a:effectLst/>
                <a:latin typeface="Consolas" pitchFamily="49" charset="0"/>
                <a:cs typeface="Consolas" pitchFamily="49" charset="0"/>
              </a:rPr>
              <a:t>SortedSet</a:t>
            </a:r>
            <a:r>
              <a:rPr lang="en-US" sz="1600" dirty="0">
                <a:latin typeface="Consolas" pitchFamily="49" charset="0"/>
                <a:cs typeface="Consolas" pitchFamily="49" charset="0"/>
              </a:rPr>
              <a:t>&lt;</a:t>
            </a:r>
            <a:r>
              <a:rPr lang="en-US" sz="1600" dirty="0" err="1">
                <a:solidFill>
                  <a:srgbClr val="0000FF"/>
                </a:solidFill>
                <a:effectLst/>
                <a:latin typeface="Consolas" pitchFamily="49" charset="0"/>
                <a:cs typeface="Consolas" pitchFamily="49" charset="0"/>
              </a:rPr>
              <a:t>int</a:t>
            </a:r>
            <a:r>
              <a:rPr lang="en-US" sz="1600" dirty="0">
                <a:latin typeface="Consolas" pitchFamily="49" charset="0"/>
                <a:cs typeface="Consolas" pitchFamily="49" charset="0"/>
              </a:rPr>
              <a:t>&gt;(</a:t>
            </a:r>
            <a:r>
              <a:rPr lang="en-US" sz="1600" dirty="0">
                <a:solidFill>
                  <a:srgbClr val="020002"/>
                </a:solidFill>
                <a:effectLst/>
                <a:latin typeface="Consolas" pitchFamily="49" charset="0"/>
                <a:cs typeface="Consolas" pitchFamily="49" charset="0"/>
              </a:rPr>
              <a:t>numbers</a:t>
            </a:r>
            <a:r>
              <a:rPr lang="en-US" sz="1600" dirty="0">
                <a:latin typeface="Consolas" pitchFamily="49" charset="0"/>
                <a:cs typeface="Consolas" pitchFamily="49" charset="0"/>
              </a:rPr>
              <a:t>);</a:t>
            </a:r>
          </a:p>
          <a:p>
            <a:pPr defTabSz="360000"/>
            <a:r>
              <a:rPr lang="en-US" sz="1600" b="1" dirty="0" err="1">
                <a:solidFill>
                  <a:srgbClr val="0000FF"/>
                </a:solidFill>
                <a:effectLst/>
                <a:latin typeface="Consolas" pitchFamily="49" charset="0"/>
                <a:cs typeface="Consolas" pitchFamily="49" charset="0"/>
              </a:rPr>
              <a:t>Console</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WriteLine</a:t>
            </a:r>
            <a:r>
              <a:rPr lang="en-US" sz="1600" dirty="0">
                <a:latin typeface="Consolas" pitchFamily="49" charset="0"/>
                <a:cs typeface="Consolas" pitchFamily="49" charset="0"/>
              </a:rPr>
              <a:t>(</a:t>
            </a:r>
            <a:r>
              <a:rPr lang="en-US" sz="1600" dirty="0">
                <a:solidFill>
                  <a:srgbClr val="A31515"/>
                </a:solidFill>
                <a:effectLst/>
                <a:latin typeface="Consolas" pitchFamily="49" charset="0"/>
                <a:cs typeface="Consolas" pitchFamily="49" charset="0"/>
              </a:rPr>
              <a:t>"</a:t>
            </a:r>
            <a:r>
              <a:rPr lang="en-US" sz="1600" dirty="0" err="1">
                <a:solidFill>
                  <a:srgbClr val="A31515"/>
                </a:solidFill>
                <a:effectLst/>
                <a:latin typeface="Consolas" pitchFamily="49" charset="0"/>
                <a:cs typeface="Consolas" pitchFamily="49" charset="0"/>
              </a:rPr>
              <a:t>HashSet</a:t>
            </a:r>
            <a:r>
              <a:rPr lang="en-US" sz="1600" dirty="0">
                <a:solidFill>
                  <a:srgbClr val="A31515"/>
                </a:solidFill>
                <a:effectLst/>
                <a:latin typeface="Consolas" pitchFamily="49" charset="0"/>
                <a:cs typeface="Consolas" pitchFamily="49" charset="0"/>
              </a:rPr>
              <a:t>&lt;</a:t>
            </a:r>
            <a:r>
              <a:rPr lang="en-US" sz="1600" dirty="0" err="1">
                <a:solidFill>
                  <a:srgbClr val="A31515"/>
                </a:solidFill>
                <a:effectLst/>
                <a:latin typeface="Consolas" pitchFamily="49" charset="0"/>
                <a:cs typeface="Consolas" pitchFamily="49" charset="0"/>
              </a:rPr>
              <a:t>int</a:t>
            </a:r>
            <a:r>
              <a:rPr lang="en-US" sz="1600" dirty="0">
                <a:solidFill>
                  <a:srgbClr val="A31515"/>
                </a:solidFill>
                <a:effectLst/>
                <a:latin typeface="Consolas" pitchFamily="49" charset="0"/>
                <a:cs typeface="Consolas" pitchFamily="49" charset="0"/>
              </a:rPr>
              <a:t>&gt;:"</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err="1">
                <a:solidFill>
                  <a:srgbClr val="0000FF"/>
                </a:solidFill>
                <a:effectLst/>
                <a:latin typeface="Consolas" pitchFamily="49" charset="0"/>
                <a:cs typeface="Consolas" pitchFamily="49" charset="0"/>
              </a:rPr>
              <a:t>foreach</a:t>
            </a:r>
            <a:r>
              <a:rPr lang="en-US" sz="1600" dirty="0">
                <a:latin typeface="Consolas" pitchFamily="49" charset="0"/>
                <a:cs typeface="Consolas" pitchFamily="49" charset="0"/>
              </a:rPr>
              <a:t>(</a:t>
            </a:r>
            <a:r>
              <a:rPr lang="en-US" sz="1600" dirty="0" err="1">
                <a:solidFill>
                  <a:srgbClr val="0000FF"/>
                </a:solidFill>
                <a:effectLst/>
                <a:latin typeface="Consolas" pitchFamily="49" charset="0"/>
                <a:cs typeface="Consolas" pitchFamily="49" charset="0"/>
              </a:rPr>
              <a:t>int</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n</a:t>
            </a:r>
            <a:r>
              <a:rPr lang="en-US" sz="1600" dirty="0">
                <a:latin typeface="Consolas" pitchFamily="49" charset="0"/>
                <a:cs typeface="Consolas" pitchFamily="49" charset="0"/>
              </a:rPr>
              <a:t> </a:t>
            </a:r>
            <a:r>
              <a:rPr lang="en-US" sz="1600" dirty="0">
                <a:solidFill>
                  <a:srgbClr val="0000FF"/>
                </a:solidFill>
                <a:effectLst/>
                <a:latin typeface="Consolas" pitchFamily="49" charset="0"/>
                <a:cs typeface="Consolas" pitchFamily="49" charset="0"/>
              </a:rPr>
              <a:t>in</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set1</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b="1" dirty="0" err="1">
                <a:solidFill>
                  <a:srgbClr val="0000FF"/>
                </a:solidFill>
                <a:effectLst/>
                <a:latin typeface="Consolas" pitchFamily="49" charset="0"/>
                <a:cs typeface="Consolas" pitchFamily="49" charset="0"/>
              </a:rPr>
              <a:t>Console</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Write</a:t>
            </a:r>
            <a:r>
              <a:rPr lang="en-US" sz="1600" dirty="0">
                <a:latin typeface="Consolas" pitchFamily="49" charset="0"/>
                <a:cs typeface="Consolas" pitchFamily="49" charset="0"/>
              </a:rPr>
              <a:t>(</a:t>
            </a:r>
            <a:r>
              <a:rPr lang="en-US" sz="1600" dirty="0">
                <a:solidFill>
                  <a:srgbClr val="A31515"/>
                </a:solidFill>
                <a:effectLst/>
                <a:latin typeface="Consolas" pitchFamily="49" charset="0"/>
                <a:cs typeface="Consolas" pitchFamily="49" charset="0"/>
              </a:rPr>
              <a:t>"{0,4}"</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n</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b="1" dirty="0" err="1">
                <a:solidFill>
                  <a:srgbClr val="0000FF"/>
                </a:solidFill>
                <a:effectLst/>
                <a:latin typeface="Consolas" pitchFamily="49" charset="0"/>
                <a:cs typeface="Consolas" pitchFamily="49" charset="0"/>
              </a:rPr>
              <a:t>Console</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WriteLine</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b="1" dirty="0" err="1">
                <a:solidFill>
                  <a:srgbClr val="0000FF"/>
                </a:solidFill>
                <a:effectLst/>
                <a:latin typeface="Consolas" pitchFamily="49" charset="0"/>
                <a:cs typeface="Consolas" pitchFamily="49" charset="0"/>
              </a:rPr>
              <a:t>Console</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WriteLine</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b="1" dirty="0" err="1">
                <a:solidFill>
                  <a:srgbClr val="0000FF"/>
                </a:solidFill>
                <a:effectLst/>
                <a:latin typeface="Consolas" pitchFamily="49" charset="0"/>
                <a:cs typeface="Consolas" pitchFamily="49" charset="0"/>
              </a:rPr>
              <a:t>Console</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WriteLine</a:t>
            </a:r>
            <a:r>
              <a:rPr lang="en-US" sz="1600" dirty="0">
                <a:latin typeface="Consolas" pitchFamily="49" charset="0"/>
                <a:cs typeface="Consolas" pitchFamily="49" charset="0"/>
              </a:rPr>
              <a:t>(</a:t>
            </a:r>
            <a:r>
              <a:rPr lang="en-US" sz="1600" dirty="0">
                <a:solidFill>
                  <a:srgbClr val="A31515"/>
                </a:solidFill>
                <a:effectLst/>
                <a:latin typeface="Consolas" pitchFamily="49" charset="0"/>
                <a:cs typeface="Consolas" pitchFamily="49" charset="0"/>
              </a:rPr>
              <a:t>"</a:t>
            </a:r>
            <a:r>
              <a:rPr lang="en-US" sz="1600" dirty="0" err="1">
                <a:solidFill>
                  <a:srgbClr val="A31515"/>
                </a:solidFill>
                <a:effectLst/>
                <a:latin typeface="Consolas" pitchFamily="49" charset="0"/>
                <a:cs typeface="Consolas" pitchFamily="49" charset="0"/>
              </a:rPr>
              <a:t>SortedSet</a:t>
            </a:r>
            <a:r>
              <a:rPr lang="en-US" sz="1600" dirty="0">
                <a:solidFill>
                  <a:srgbClr val="A31515"/>
                </a:solidFill>
                <a:effectLst/>
                <a:latin typeface="Consolas" pitchFamily="49" charset="0"/>
                <a:cs typeface="Consolas" pitchFamily="49" charset="0"/>
              </a:rPr>
              <a:t>&lt;</a:t>
            </a:r>
            <a:r>
              <a:rPr lang="en-US" sz="1600" dirty="0" err="1">
                <a:solidFill>
                  <a:srgbClr val="A31515"/>
                </a:solidFill>
                <a:effectLst/>
                <a:latin typeface="Consolas" pitchFamily="49" charset="0"/>
                <a:cs typeface="Consolas" pitchFamily="49" charset="0"/>
              </a:rPr>
              <a:t>int</a:t>
            </a:r>
            <a:r>
              <a:rPr lang="en-US" sz="1600" dirty="0">
                <a:solidFill>
                  <a:srgbClr val="A31515"/>
                </a:solidFill>
                <a:effectLst/>
                <a:latin typeface="Consolas" pitchFamily="49" charset="0"/>
                <a:cs typeface="Consolas" pitchFamily="49" charset="0"/>
              </a:rPr>
              <a:t>&gt;"</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err="1">
                <a:solidFill>
                  <a:srgbClr val="0000FF"/>
                </a:solidFill>
                <a:effectLst/>
                <a:latin typeface="Consolas" pitchFamily="49" charset="0"/>
                <a:cs typeface="Consolas" pitchFamily="49" charset="0"/>
              </a:rPr>
              <a:t>foreach</a:t>
            </a:r>
            <a:r>
              <a:rPr lang="en-US" sz="1600" dirty="0">
                <a:latin typeface="Consolas" pitchFamily="49" charset="0"/>
                <a:cs typeface="Consolas" pitchFamily="49" charset="0"/>
              </a:rPr>
              <a:t>(</a:t>
            </a:r>
            <a:r>
              <a:rPr lang="en-US" sz="1600" dirty="0" err="1">
                <a:solidFill>
                  <a:srgbClr val="0000FF"/>
                </a:solidFill>
                <a:effectLst/>
                <a:latin typeface="Consolas" pitchFamily="49" charset="0"/>
                <a:cs typeface="Consolas" pitchFamily="49" charset="0"/>
              </a:rPr>
              <a:t>int</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n</a:t>
            </a:r>
            <a:r>
              <a:rPr lang="en-US" sz="1600" dirty="0">
                <a:latin typeface="Consolas" pitchFamily="49" charset="0"/>
                <a:cs typeface="Consolas" pitchFamily="49" charset="0"/>
              </a:rPr>
              <a:t> </a:t>
            </a:r>
            <a:r>
              <a:rPr lang="en-US" sz="1600" dirty="0">
                <a:solidFill>
                  <a:srgbClr val="0000FF"/>
                </a:solidFill>
                <a:effectLst/>
                <a:latin typeface="Consolas" pitchFamily="49" charset="0"/>
                <a:cs typeface="Consolas" pitchFamily="49" charset="0"/>
              </a:rPr>
              <a:t>in</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set2</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b="1" dirty="0" err="1">
                <a:solidFill>
                  <a:srgbClr val="0000FF"/>
                </a:solidFill>
                <a:effectLst/>
                <a:latin typeface="Consolas" pitchFamily="49" charset="0"/>
                <a:cs typeface="Consolas" pitchFamily="49" charset="0"/>
              </a:rPr>
              <a:t>Console</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Write</a:t>
            </a:r>
            <a:r>
              <a:rPr lang="en-US" sz="1600" dirty="0">
                <a:latin typeface="Consolas" pitchFamily="49" charset="0"/>
                <a:cs typeface="Consolas" pitchFamily="49" charset="0"/>
              </a:rPr>
              <a:t>(</a:t>
            </a:r>
            <a:r>
              <a:rPr lang="en-US" sz="1600" dirty="0">
                <a:solidFill>
                  <a:srgbClr val="A31515"/>
                </a:solidFill>
                <a:effectLst/>
                <a:latin typeface="Consolas" pitchFamily="49" charset="0"/>
                <a:cs typeface="Consolas" pitchFamily="49" charset="0"/>
              </a:rPr>
              <a:t>"{0,4}"</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n</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b="1" dirty="0" err="1">
                <a:solidFill>
                  <a:srgbClr val="0000FF"/>
                </a:solidFill>
                <a:effectLst/>
                <a:latin typeface="Consolas" pitchFamily="49" charset="0"/>
                <a:cs typeface="Consolas" pitchFamily="49" charset="0"/>
              </a:rPr>
              <a:t>Console</a:t>
            </a:r>
            <a:r>
              <a:rPr lang="en-US" sz="1600" dirty="0" err="1">
                <a:latin typeface="Consolas" pitchFamily="49" charset="0"/>
                <a:cs typeface="Consolas" pitchFamily="49" charset="0"/>
              </a:rPr>
              <a:t>.</a:t>
            </a:r>
            <a:r>
              <a:rPr lang="en-US" sz="1600" dirty="0" err="1">
                <a:solidFill>
                  <a:srgbClr val="020002"/>
                </a:solidFill>
                <a:effectLst/>
                <a:latin typeface="Consolas" pitchFamily="49" charset="0"/>
                <a:cs typeface="Consolas" pitchFamily="49" charset="0"/>
              </a:rPr>
              <a:t>WriteLine</a:t>
            </a:r>
            <a:r>
              <a:rPr lang="en-US" sz="1600" dirty="0">
                <a:latin typeface="Consolas" pitchFamily="49" charset="0"/>
                <a:cs typeface="Consolas" pitchFamily="49" charset="0"/>
              </a:rPr>
              <a:t>();</a:t>
            </a:r>
            <a:endParaRPr lang="en-US" sz="1600" dirty="0">
              <a:solidFill>
                <a:srgbClr val="010001"/>
              </a:solidFill>
              <a:latin typeface="Consolas" pitchFamily="49" charset="0"/>
              <a:cs typeface="Consolas" pitchFamily="49"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581128"/>
            <a:ext cx="45339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a:t>(C)2011 by Pavel Yosifovich</a:t>
            </a:r>
          </a:p>
        </p:txBody>
      </p:sp>
      <p:sp>
        <p:nvSpPr>
          <p:cNvPr id="6" name="Slide Number Placeholder 5"/>
          <p:cNvSpPr>
            <a:spLocks noGrp="1"/>
          </p:cNvSpPr>
          <p:nvPr>
            <p:ph type="sldNum" sz="quarter" idx="12"/>
          </p:nvPr>
        </p:nvSpPr>
        <p:spPr/>
        <p:txBody>
          <a:bodyPr/>
          <a:lstStyle/>
          <a:p>
            <a:fld id="{301210FF-26AF-45AE-9015-DF8621E89FCE}" type="slidenum">
              <a:rPr lang="en-US" smtClean="0"/>
              <a:t>69</a:t>
            </a:fld>
            <a:endParaRPr lang="en-US"/>
          </a:p>
        </p:txBody>
      </p:sp>
    </p:spTree>
    <p:extLst>
      <p:ext uri="{BB962C8B-B14F-4D97-AF65-F5344CB8AC3E}">
        <p14:creationId xmlns:p14="http://schemas.microsoft.com/office/powerpoint/2010/main" val="49832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he-IL" dirty="0"/>
          </a:p>
        </p:txBody>
      </p:sp>
      <p:sp>
        <p:nvSpPr>
          <p:cNvPr id="3" name="Content Placeholder 2"/>
          <p:cNvSpPr>
            <a:spLocks noGrp="1"/>
          </p:cNvSpPr>
          <p:nvPr>
            <p:ph idx="1"/>
          </p:nvPr>
        </p:nvSpPr>
        <p:spPr/>
        <p:txBody>
          <a:bodyPr>
            <a:normAutofit lnSpcReduction="10000"/>
          </a:bodyPr>
          <a:lstStyle/>
          <a:p>
            <a:r>
              <a:rPr lang="en-US" dirty="0"/>
              <a:t>Types at Runtime</a:t>
            </a:r>
          </a:p>
          <a:p>
            <a:r>
              <a:rPr lang="en-US" dirty="0"/>
              <a:t>Metadata and Reflection</a:t>
            </a:r>
          </a:p>
          <a:p>
            <a:r>
              <a:rPr lang="en-US" dirty="0"/>
              <a:t>Creating Instances</a:t>
            </a:r>
          </a:p>
          <a:p>
            <a:r>
              <a:rPr lang="en-US" dirty="0"/>
              <a:t>Dynamic Invocation</a:t>
            </a:r>
          </a:p>
          <a:p>
            <a:r>
              <a:rPr lang="en-US" dirty="0"/>
              <a:t>Custom Attributes</a:t>
            </a:r>
          </a:p>
          <a:p>
            <a:r>
              <a:rPr lang="en-US" dirty="0"/>
              <a:t>Code Generation</a:t>
            </a:r>
          </a:p>
          <a:p>
            <a:r>
              <a:rPr lang="en-US" dirty="0"/>
              <a:t>Introduction to MEF</a:t>
            </a:r>
          </a:p>
          <a:p>
            <a:r>
              <a:rPr lang="en-US" dirty="0"/>
              <a:t>Summary</a:t>
            </a:r>
            <a:endParaRPr lang="he-IL"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7</a:t>
            </a:fld>
            <a:endParaRPr lang="he-IL"/>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Interfaces</a:t>
            </a:r>
            <a:endParaRPr lang="he-IL" dirty="0"/>
          </a:p>
        </p:txBody>
      </p:sp>
      <p:sp>
        <p:nvSpPr>
          <p:cNvPr id="3" name="Content Placeholder 2"/>
          <p:cNvSpPr>
            <a:spLocks noGrp="1"/>
          </p:cNvSpPr>
          <p:nvPr>
            <p:ph idx="1"/>
          </p:nvPr>
        </p:nvSpPr>
        <p:spPr>
          <a:xfrm>
            <a:off x="179512" y="1124744"/>
            <a:ext cx="8856984" cy="1728192"/>
          </a:xfrm>
        </p:spPr>
        <p:txBody>
          <a:bodyPr>
            <a:normAutofit lnSpcReduction="10000"/>
          </a:bodyPr>
          <a:lstStyle/>
          <a:p>
            <a:r>
              <a:rPr lang="en-US" dirty="0"/>
              <a:t>Some inherit the non-generic interfaces</a:t>
            </a:r>
          </a:p>
          <a:p>
            <a:r>
              <a:rPr lang="en-US" dirty="0"/>
              <a:t>Object is replaced by the a generic parameter</a:t>
            </a:r>
            <a:endParaRPr lang="he-IL" dirty="0"/>
          </a:p>
        </p:txBody>
      </p:sp>
      <p:sp>
        <p:nvSpPr>
          <p:cNvPr id="6" name="Footer Placeholder 5"/>
          <p:cNvSpPr>
            <a:spLocks noGrp="1"/>
          </p:cNvSpPr>
          <p:nvPr>
            <p:ph type="ftr" sz="quarter" idx="11"/>
          </p:nvPr>
        </p:nvSpPr>
        <p:spPr/>
        <p:txBody>
          <a:bodyPr/>
          <a:lstStyle/>
          <a:p>
            <a:r>
              <a:rPr lang="en-US"/>
              <a:t>(C)2011 by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70</a:t>
            </a:fld>
            <a:endParaRPr lang="he-IL"/>
          </a:p>
        </p:txBody>
      </p:sp>
      <p:graphicFrame>
        <p:nvGraphicFramePr>
          <p:cNvPr id="4" name="Table 3"/>
          <p:cNvGraphicFramePr>
            <a:graphicFrameLocks noGrp="1"/>
          </p:cNvGraphicFramePr>
          <p:nvPr>
            <p:extLst>
              <p:ext uri="{D42A27DB-BD31-4B8C-83A1-F6EECF244321}">
                <p14:modId xmlns:p14="http://schemas.microsoft.com/office/powerpoint/2010/main" val="3431403534"/>
              </p:ext>
            </p:extLst>
          </p:nvPr>
        </p:nvGraphicFramePr>
        <p:xfrm>
          <a:off x="1357290" y="2899752"/>
          <a:ext cx="6096000" cy="333756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l" rtl="0"/>
                      <a:r>
                        <a:rPr lang="en-US" sz="1800" dirty="0"/>
                        <a:t>New</a:t>
                      </a:r>
                      <a:endParaRPr lang="he-IL"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a:t>Old</a:t>
                      </a:r>
                      <a:endParaRPr lang="he-IL"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l" rtl="0"/>
                      <a:r>
                        <a:rPr lang="en-US" sz="1800" b="1" dirty="0" err="1">
                          <a:solidFill>
                            <a:srgbClr val="000000"/>
                          </a:solidFill>
                          <a:latin typeface="Consolas" pitchFamily="49" charset="0"/>
                        </a:rPr>
                        <a:t>ICollection</a:t>
                      </a:r>
                      <a:r>
                        <a:rPr lang="en-US" sz="1800" b="1" dirty="0">
                          <a:solidFill>
                            <a:srgbClr val="000000"/>
                          </a:solidFill>
                          <a:latin typeface="Consolas" pitchFamily="49" charset="0"/>
                        </a:rPr>
                        <a:t>&lt;T&gt;</a:t>
                      </a:r>
                      <a:endParaRPr lang="he-IL" sz="1800" b="1" dirty="0">
                        <a:solidFill>
                          <a:srgbClr val="000000"/>
                        </a:solidFill>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b="1" dirty="0" err="1">
                          <a:solidFill>
                            <a:srgbClr val="000000"/>
                          </a:solidFill>
                          <a:latin typeface="Consolas" pitchFamily="49" charset="0"/>
                        </a:rPr>
                        <a:t>ICollection</a:t>
                      </a:r>
                      <a:endParaRPr lang="he-IL" sz="1800" b="1" dirty="0">
                        <a:solidFill>
                          <a:srgbClr val="000000"/>
                        </a:solidFill>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l" rtl="0"/>
                      <a:r>
                        <a:rPr lang="en-US" sz="1800" b="1" dirty="0" err="1">
                          <a:solidFill>
                            <a:srgbClr val="000000"/>
                          </a:solidFill>
                          <a:latin typeface="Consolas" pitchFamily="49" charset="0"/>
                        </a:rPr>
                        <a:t>IList</a:t>
                      </a:r>
                      <a:r>
                        <a:rPr lang="en-US" sz="1800" b="1" dirty="0">
                          <a:solidFill>
                            <a:srgbClr val="000000"/>
                          </a:solidFill>
                          <a:latin typeface="Consolas" pitchFamily="49" charset="0"/>
                        </a:rPr>
                        <a:t>&lt;T&gt;</a:t>
                      </a:r>
                      <a:endParaRPr lang="he-IL" sz="1800" b="1" dirty="0">
                        <a:solidFill>
                          <a:srgbClr val="000000"/>
                        </a:solidFill>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b="1" dirty="0" err="1">
                          <a:solidFill>
                            <a:srgbClr val="000000"/>
                          </a:solidFill>
                          <a:latin typeface="Consolas" pitchFamily="49" charset="0"/>
                        </a:rPr>
                        <a:t>IList</a:t>
                      </a:r>
                      <a:endParaRPr lang="he-IL" sz="1800" b="1" dirty="0">
                        <a:solidFill>
                          <a:srgbClr val="000000"/>
                        </a:solidFill>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l" rtl="0"/>
                      <a:r>
                        <a:rPr lang="en-US" sz="1800" b="1" dirty="0" err="1">
                          <a:solidFill>
                            <a:srgbClr val="000000"/>
                          </a:solidFill>
                          <a:latin typeface="Consolas" pitchFamily="49" charset="0"/>
                        </a:rPr>
                        <a:t>IDictionary</a:t>
                      </a:r>
                      <a:r>
                        <a:rPr lang="en-US" sz="1800" b="1" dirty="0">
                          <a:solidFill>
                            <a:srgbClr val="000000"/>
                          </a:solidFill>
                          <a:latin typeface="Consolas" pitchFamily="49" charset="0"/>
                        </a:rPr>
                        <a:t>&lt;T, V&gt;</a:t>
                      </a:r>
                      <a:endParaRPr lang="he-IL" sz="1800" b="1" dirty="0">
                        <a:solidFill>
                          <a:srgbClr val="000000"/>
                        </a:solidFill>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b="1" dirty="0" err="1">
                          <a:solidFill>
                            <a:srgbClr val="000000"/>
                          </a:solidFill>
                          <a:latin typeface="Consolas" pitchFamily="49" charset="0"/>
                        </a:rPr>
                        <a:t>IDictionary</a:t>
                      </a:r>
                      <a:endParaRPr lang="he-IL" sz="1800" b="1" dirty="0">
                        <a:solidFill>
                          <a:srgbClr val="000000"/>
                        </a:solidFill>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l" rtl="0"/>
                      <a:r>
                        <a:rPr lang="en-US" sz="1800" b="1" dirty="0" err="1">
                          <a:solidFill>
                            <a:srgbClr val="000000"/>
                          </a:solidFill>
                          <a:latin typeface="Consolas" pitchFamily="49" charset="0"/>
                        </a:rPr>
                        <a:t>IComparable</a:t>
                      </a:r>
                      <a:r>
                        <a:rPr lang="en-US" sz="1800" b="1" dirty="0">
                          <a:solidFill>
                            <a:srgbClr val="000000"/>
                          </a:solidFill>
                          <a:latin typeface="Consolas" pitchFamily="49" charset="0"/>
                        </a:rPr>
                        <a:t>&lt;T&gt;</a:t>
                      </a:r>
                      <a:endParaRPr lang="he-IL" sz="1800" b="1" dirty="0">
                        <a:solidFill>
                          <a:srgbClr val="000000"/>
                        </a:solidFill>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b="1" dirty="0" err="1">
                          <a:solidFill>
                            <a:srgbClr val="000000"/>
                          </a:solidFill>
                          <a:latin typeface="Consolas" pitchFamily="49" charset="0"/>
                        </a:rPr>
                        <a:t>IComparable</a:t>
                      </a:r>
                      <a:endParaRPr lang="he-IL" sz="1800" b="1" dirty="0">
                        <a:solidFill>
                          <a:srgbClr val="000000"/>
                        </a:solidFill>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l" rtl="0"/>
                      <a:r>
                        <a:rPr lang="en-US" sz="1800" b="1" dirty="0" err="1">
                          <a:solidFill>
                            <a:srgbClr val="000000"/>
                          </a:solidFill>
                          <a:latin typeface="Consolas" pitchFamily="49" charset="0"/>
                        </a:rPr>
                        <a:t>IComparer</a:t>
                      </a:r>
                      <a:r>
                        <a:rPr lang="en-US" sz="1800" b="1" dirty="0">
                          <a:solidFill>
                            <a:srgbClr val="000000"/>
                          </a:solidFill>
                          <a:latin typeface="Consolas" pitchFamily="49" charset="0"/>
                        </a:rPr>
                        <a:t>&lt;T&gt;</a:t>
                      </a:r>
                      <a:endParaRPr lang="he-IL" sz="1800" b="1" dirty="0">
                        <a:solidFill>
                          <a:srgbClr val="000000"/>
                        </a:solidFill>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b="1" dirty="0" err="1">
                          <a:solidFill>
                            <a:srgbClr val="000000"/>
                          </a:solidFill>
                          <a:latin typeface="Consolas" pitchFamily="49" charset="0"/>
                        </a:rPr>
                        <a:t>IComparer</a:t>
                      </a:r>
                      <a:endParaRPr lang="he-IL" sz="1800" b="1" dirty="0">
                        <a:solidFill>
                          <a:srgbClr val="000000"/>
                        </a:solidFill>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l" rtl="0"/>
                      <a:r>
                        <a:rPr lang="en-US" sz="1800" b="1" dirty="0" err="1">
                          <a:solidFill>
                            <a:srgbClr val="000000"/>
                          </a:solidFill>
                          <a:latin typeface="Consolas" pitchFamily="49" charset="0"/>
                        </a:rPr>
                        <a:t>IEnumerable</a:t>
                      </a:r>
                      <a:r>
                        <a:rPr lang="en-US" sz="1800" b="1" dirty="0">
                          <a:solidFill>
                            <a:srgbClr val="000000"/>
                          </a:solidFill>
                          <a:latin typeface="Consolas" pitchFamily="49" charset="0"/>
                        </a:rPr>
                        <a:t>&lt;T&gt;</a:t>
                      </a:r>
                      <a:endParaRPr lang="he-IL" sz="1800" b="1" dirty="0">
                        <a:solidFill>
                          <a:srgbClr val="000000"/>
                        </a:solidFill>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b="1" dirty="0" err="1">
                          <a:solidFill>
                            <a:srgbClr val="000000"/>
                          </a:solidFill>
                          <a:latin typeface="Consolas" pitchFamily="49" charset="0"/>
                        </a:rPr>
                        <a:t>IEnumerable</a:t>
                      </a:r>
                      <a:endParaRPr lang="he-IL" sz="1800" b="1" dirty="0">
                        <a:solidFill>
                          <a:srgbClr val="000000"/>
                        </a:solidFill>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l" rtl="0"/>
                      <a:r>
                        <a:rPr lang="en-US" sz="1800" b="1" dirty="0" err="1">
                          <a:solidFill>
                            <a:srgbClr val="000000"/>
                          </a:solidFill>
                          <a:latin typeface="Consolas" pitchFamily="49" charset="0"/>
                        </a:rPr>
                        <a:t>IEnumerator</a:t>
                      </a:r>
                      <a:r>
                        <a:rPr lang="en-US" sz="1800" b="1" dirty="0">
                          <a:solidFill>
                            <a:srgbClr val="000000"/>
                          </a:solidFill>
                          <a:latin typeface="Consolas" pitchFamily="49" charset="0"/>
                        </a:rPr>
                        <a:t>&lt;T&gt;</a:t>
                      </a:r>
                      <a:endParaRPr lang="he-IL" sz="1800" b="1" dirty="0">
                        <a:solidFill>
                          <a:srgbClr val="000000"/>
                        </a:solidFill>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b="1" dirty="0" err="1">
                          <a:solidFill>
                            <a:srgbClr val="000000"/>
                          </a:solidFill>
                          <a:latin typeface="Consolas" pitchFamily="49" charset="0"/>
                        </a:rPr>
                        <a:t>IEnumerator</a:t>
                      </a:r>
                      <a:endParaRPr lang="he-IL" sz="1800" b="1" dirty="0">
                        <a:solidFill>
                          <a:srgbClr val="000000"/>
                        </a:solidFill>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l" rtl="0"/>
                      <a:r>
                        <a:rPr lang="en-US" sz="1800" b="1" dirty="0" err="1">
                          <a:solidFill>
                            <a:srgbClr val="000000"/>
                          </a:solidFill>
                          <a:latin typeface="Consolas" pitchFamily="49" charset="0"/>
                        </a:rPr>
                        <a:t>ISet</a:t>
                      </a:r>
                      <a:r>
                        <a:rPr lang="en-US" sz="1800" b="1" dirty="0">
                          <a:solidFill>
                            <a:srgbClr val="000000"/>
                          </a:solidFill>
                          <a:latin typeface="Consolas" pitchFamily="49" charset="0"/>
                        </a:rPr>
                        <a:t>&lt;T&gt; </a:t>
                      </a:r>
                      <a:r>
                        <a:rPr lang="en-US" sz="1800" b="1" dirty="0">
                          <a:solidFill>
                            <a:srgbClr val="000000"/>
                          </a:solidFill>
                          <a:latin typeface="+mn-lt"/>
                        </a:rPr>
                        <a:t>(.NET 4+)</a:t>
                      </a:r>
                      <a:endParaRPr lang="he-IL" sz="1800" b="1" dirty="0">
                        <a:solidFill>
                          <a:srgbClr val="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b="1" dirty="0">
                          <a:solidFill>
                            <a:srgbClr val="000000"/>
                          </a:solidFill>
                          <a:latin typeface="Consolas" pitchFamily="49" charset="0"/>
                        </a:rPr>
                        <a:t>(none)</a:t>
                      </a:r>
                      <a:endParaRPr lang="he-IL" sz="1800" b="1" dirty="0">
                        <a:solidFill>
                          <a:srgbClr val="000000"/>
                        </a:solidFill>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55791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Interfaces Details (1)</a:t>
            </a:r>
          </a:p>
        </p:txBody>
      </p:sp>
      <p:sp>
        <p:nvSpPr>
          <p:cNvPr id="3" name="Content Placeholder 2"/>
          <p:cNvSpPr>
            <a:spLocks noGrp="1"/>
          </p:cNvSpPr>
          <p:nvPr>
            <p:ph idx="1"/>
          </p:nvPr>
        </p:nvSpPr>
        <p:spPr>
          <a:xfrm>
            <a:off x="457200" y="1219200"/>
            <a:ext cx="8229600" cy="3733800"/>
          </a:xfrm>
        </p:spPr>
        <p:txBody>
          <a:bodyPr>
            <a:normAutofit fontScale="92500" lnSpcReduction="10000"/>
          </a:bodyPr>
          <a:lstStyle/>
          <a:p>
            <a:r>
              <a:rPr lang="en-US" b="1" dirty="0" err="1">
                <a:solidFill>
                  <a:srgbClr val="FF0000"/>
                </a:solidFill>
                <a:latin typeface="Consolas" pitchFamily="49" charset="0"/>
                <a:cs typeface="Consolas" pitchFamily="49" charset="0"/>
              </a:rPr>
              <a:t>IEnumerable</a:t>
            </a:r>
            <a:r>
              <a:rPr lang="en-US" b="1" dirty="0">
                <a:solidFill>
                  <a:srgbClr val="FF0000"/>
                </a:solidFill>
                <a:latin typeface="Consolas" pitchFamily="49" charset="0"/>
                <a:cs typeface="Consolas" pitchFamily="49" charset="0"/>
              </a:rPr>
              <a:t>&lt;T&gt;</a:t>
            </a:r>
          </a:p>
          <a:p>
            <a:pPr lvl="1"/>
            <a:r>
              <a:rPr lang="en-US" dirty="0"/>
              <a:t>Indicates a collection class</a:t>
            </a:r>
          </a:p>
          <a:p>
            <a:pPr lvl="1"/>
            <a:r>
              <a:rPr lang="en-US" dirty="0"/>
              <a:t>Can be iterated with the </a:t>
            </a:r>
            <a:r>
              <a:rPr lang="en-US" b="1" dirty="0" err="1">
                <a:solidFill>
                  <a:srgbClr val="0070C0"/>
                </a:solidFill>
                <a:latin typeface="Consolas" pitchFamily="49" charset="0"/>
                <a:cs typeface="Consolas" pitchFamily="49" charset="0"/>
              </a:rPr>
              <a:t>foreach</a:t>
            </a:r>
            <a:r>
              <a:rPr lang="en-US" dirty="0"/>
              <a:t> statement</a:t>
            </a:r>
          </a:p>
          <a:p>
            <a:r>
              <a:rPr lang="en-US" b="1" dirty="0" err="1">
                <a:solidFill>
                  <a:srgbClr val="FF0000"/>
                </a:solidFill>
                <a:latin typeface="Consolas" pitchFamily="49" charset="0"/>
                <a:cs typeface="Consolas" pitchFamily="49" charset="0"/>
              </a:rPr>
              <a:t>IEnumerator</a:t>
            </a:r>
            <a:r>
              <a:rPr lang="en-US" b="1" dirty="0">
                <a:solidFill>
                  <a:srgbClr val="FF0000"/>
                </a:solidFill>
                <a:latin typeface="Consolas" pitchFamily="49" charset="0"/>
                <a:cs typeface="Consolas" pitchFamily="49" charset="0"/>
              </a:rPr>
              <a:t>&lt;T&gt;</a:t>
            </a:r>
          </a:p>
          <a:p>
            <a:pPr lvl="1"/>
            <a:r>
              <a:rPr lang="en-US" dirty="0"/>
              <a:t>Implemented by an iterator</a:t>
            </a:r>
          </a:p>
          <a:p>
            <a:pPr lvl="1"/>
            <a:r>
              <a:rPr lang="en-US" dirty="0"/>
              <a:t>Typically returned by </a:t>
            </a:r>
            <a:r>
              <a:rPr lang="en-US" b="1" dirty="0" err="1">
                <a:solidFill>
                  <a:srgbClr val="7030A0"/>
                </a:solidFill>
                <a:latin typeface="Consolas" pitchFamily="49" charset="0"/>
                <a:cs typeface="Consolas" pitchFamily="49" charset="0"/>
              </a:rPr>
              <a:t>IEnumerable</a:t>
            </a:r>
            <a:r>
              <a:rPr lang="en-US" b="1" dirty="0">
                <a:solidFill>
                  <a:srgbClr val="7030A0"/>
                </a:solidFill>
                <a:latin typeface="Consolas" pitchFamily="49" charset="0"/>
                <a:cs typeface="Consolas" pitchFamily="49" charset="0"/>
              </a:rPr>
              <a:t>&lt;T&gt;.</a:t>
            </a:r>
            <a:r>
              <a:rPr lang="en-US" b="1" dirty="0" err="1">
                <a:solidFill>
                  <a:srgbClr val="7030A0"/>
                </a:solidFill>
                <a:latin typeface="Consolas" pitchFamily="49" charset="0"/>
                <a:cs typeface="Consolas" pitchFamily="49" charset="0"/>
              </a:rPr>
              <a:t>GetEnumerator</a:t>
            </a:r>
            <a:endParaRPr lang="en-US" b="1" dirty="0">
              <a:solidFill>
                <a:srgbClr val="7030A0"/>
              </a:solidFill>
              <a:latin typeface="Consolas" pitchFamily="49" charset="0"/>
              <a:cs typeface="Consolas" pitchFamily="49" charset="0"/>
            </a:endParaRPr>
          </a:p>
          <a:p>
            <a:endParaRPr lang="en-US" dirty="0"/>
          </a:p>
        </p:txBody>
      </p:sp>
      <p:sp>
        <p:nvSpPr>
          <p:cNvPr id="4" name="Rectangle 4"/>
          <p:cNvSpPr>
            <a:spLocks noChangeArrowheads="1"/>
          </p:cNvSpPr>
          <p:nvPr/>
        </p:nvSpPr>
        <p:spPr bwMode="auto">
          <a:xfrm>
            <a:off x="457200" y="4869160"/>
            <a:ext cx="6248400" cy="83099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600" dirty="0">
                <a:solidFill>
                  <a:srgbClr val="0000FF"/>
                </a:solidFill>
                <a:effectLst/>
                <a:latin typeface="Consolas" pitchFamily="49" charset="0"/>
                <a:cs typeface="Consolas" pitchFamily="49" charset="0"/>
              </a:rPr>
              <a:t>public</a:t>
            </a:r>
            <a:r>
              <a:rPr lang="en-US" sz="1600" dirty="0">
                <a:latin typeface="Consolas" pitchFamily="49" charset="0"/>
                <a:cs typeface="Consolas" pitchFamily="49" charset="0"/>
              </a:rPr>
              <a:t> </a:t>
            </a:r>
            <a:r>
              <a:rPr lang="en-US" sz="1600" dirty="0">
                <a:solidFill>
                  <a:srgbClr val="0000FF"/>
                </a:solidFill>
                <a:effectLst/>
                <a:latin typeface="Consolas" pitchFamily="49" charset="0"/>
                <a:cs typeface="Consolas" pitchFamily="49" charset="0"/>
              </a:rPr>
              <a:t>interface</a:t>
            </a:r>
            <a:r>
              <a:rPr lang="en-US" sz="1600" dirty="0">
                <a:latin typeface="Consolas" pitchFamily="49" charset="0"/>
                <a:cs typeface="Consolas" pitchFamily="49" charset="0"/>
              </a:rPr>
              <a:t> </a:t>
            </a:r>
            <a:r>
              <a:rPr lang="en-US" sz="1600" b="1" dirty="0" err="1">
                <a:solidFill>
                  <a:srgbClr val="800080"/>
                </a:solidFill>
                <a:effectLst/>
                <a:latin typeface="Consolas" pitchFamily="49" charset="0"/>
                <a:cs typeface="Consolas" pitchFamily="49" charset="0"/>
              </a:rPr>
              <a:t>IEnumerable</a:t>
            </a:r>
            <a:r>
              <a:rPr lang="en-US" sz="1600" dirty="0">
                <a:latin typeface="Consolas" pitchFamily="49" charset="0"/>
                <a:cs typeface="Consolas" pitchFamily="49" charset="0"/>
              </a:rPr>
              <a:t>&lt;</a:t>
            </a:r>
            <a:r>
              <a:rPr lang="en-US" sz="1600" dirty="0">
                <a:solidFill>
                  <a:srgbClr val="0000FF"/>
                </a:solidFill>
                <a:effectLst/>
                <a:latin typeface="Consolas" pitchFamily="49" charset="0"/>
                <a:cs typeface="Consolas" pitchFamily="49" charset="0"/>
              </a:rPr>
              <a:t>out</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T</a:t>
            </a:r>
            <a:r>
              <a:rPr lang="en-US" sz="1600" dirty="0">
                <a:latin typeface="Consolas" pitchFamily="49" charset="0"/>
                <a:cs typeface="Consolas" pitchFamily="49" charset="0"/>
              </a:rPr>
              <a:t>&gt; : </a:t>
            </a:r>
            <a:r>
              <a:rPr lang="en-US" sz="1600" b="1" dirty="0" err="1">
                <a:solidFill>
                  <a:srgbClr val="800080"/>
                </a:solidFill>
                <a:effectLst/>
                <a:latin typeface="Consolas" pitchFamily="49" charset="0"/>
                <a:cs typeface="Consolas" pitchFamily="49" charset="0"/>
              </a:rPr>
              <a:t>IEnumerable</a:t>
            </a: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b="1" dirty="0" err="1">
                <a:solidFill>
                  <a:srgbClr val="800080"/>
                </a:solidFill>
                <a:effectLst/>
                <a:latin typeface="Consolas" pitchFamily="49" charset="0"/>
                <a:cs typeface="Consolas" pitchFamily="49" charset="0"/>
              </a:rPr>
              <a:t>IEnumerator</a:t>
            </a:r>
            <a:r>
              <a:rPr lang="en-US" sz="1600" dirty="0">
                <a:latin typeface="Consolas" pitchFamily="49" charset="0"/>
                <a:cs typeface="Consolas" pitchFamily="49" charset="0"/>
              </a:rPr>
              <a:t>&lt;T&gt; </a:t>
            </a:r>
            <a:r>
              <a:rPr lang="en-US" sz="1600" dirty="0" err="1">
                <a:solidFill>
                  <a:srgbClr val="020002"/>
                </a:solidFill>
                <a:effectLst/>
                <a:latin typeface="Consolas" pitchFamily="49" charset="0"/>
                <a:cs typeface="Consolas" pitchFamily="49" charset="0"/>
              </a:rPr>
              <a:t>GetEnumerator</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a:t>
            </a:r>
            <a:endParaRPr lang="en-US" sz="1600" dirty="0">
              <a:solidFill>
                <a:srgbClr val="010001"/>
              </a:solidFill>
              <a:latin typeface="Consolas" pitchFamily="49" charset="0"/>
              <a:cs typeface="Consolas" pitchFamily="49" charset="0"/>
            </a:endParaRPr>
          </a:p>
        </p:txBody>
      </p:sp>
      <p:sp>
        <p:nvSpPr>
          <p:cNvPr id="5" name="Rectangle 4"/>
          <p:cNvSpPr>
            <a:spLocks noChangeArrowheads="1"/>
          </p:cNvSpPr>
          <p:nvPr/>
        </p:nvSpPr>
        <p:spPr bwMode="auto">
          <a:xfrm>
            <a:off x="1295400" y="5554960"/>
            <a:ext cx="7543800" cy="83099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600" dirty="0">
                <a:solidFill>
                  <a:srgbClr val="0000FF"/>
                </a:solidFill>
                <a:effectLst/>
                <a:latin typeface="Consolas" pitchFamily="49" charset="0"/>
                <a:cs typeface="Consolas" pitchFamily="49" charset="0"/>
              </a:rPr>
              <a:t>public</a:t>
            </a:r>
            <a:r>
              <a:rPr lang="en-US" sz="1600" dirty="0">
                <a:latin typeface="Consolas" pitchFamily="49" charset="0"/>
                <a:cs typeface="Consolas" pitchFamily="49" charset="0"/>
              </a:rPr>
              <a:t> </a:t>
            </a:r>
            <a:r>
              <a:rPr lang="en-US" sz="1600" dirty="0">
                <a:solidFill>
                  <a:srgbClr val="0000FF"/>
                </a:solidFill>
                <a:effectLst/>
                <a:latin typeface="Consolas" pitchFamily="49" charset="0"/>
                <a:cs typeface="Consolas" pitchFamily="49" charset="0"/>
              </a:rPr>
              <a:t>interface</a:t>
            </a:r>
            <a:r>
              <a:rPr lang="en-US" sz="1600" dirty="0">
                <a:latin typeface="Consolas" pitchFamily="49" charset="0"/>
                <a:cs typeface="Consolas" pitchFamily="49" charset="0"/>
              </a:rPr>
              <a:t> </a:t>
            </a:r>
            <a:r>
              <a:rPr lang="en-US" sz="1600" b="1" dirty="0" err="1">
                <a:solidFill>
                  <a:srgbClr val="800080"/>
                </a:solidFill>
                <a:effectLst/>
                <a:latin typeface="Consolas" pitchFamily="49" charset="0"/>
                <a:cs typeface="Consolas" pitchFamily="49" charset="0"/>
              </a:rPr>
              <a:t>IEnumerator</a:t>
            </a:r>
            <a:r>
              <a:rPr lang="en-US" sz="1600" dirty="0">
                <a:latin typeface="Consolas" pitchFamily="49" charset="0"/>
                <a:cs typeface="Consolas" pitchFamily="49" charset="0"/>
              </a:rPr>
              <a:t>&lt;</a:t>
            </a:r>
            <a:r>
              <a:rPr lang="en-US" sz="1600" dirty="0">
                <a:solidFill>
                  <a:srgbClr val="0000FF"/>
                </a:solidFill>
                <a:effectLst/>
                <a:latin typeface="Consolas" pitchFamily="49" charset="0"/>
                <a:cs typeface="Consolas" pitchFamily="49" charset="0"/>
              </a:rPr>
              <a:t>out</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T</a:t>
            </a:r>
            <a:r>
              <a:rPr lang="en-US" sz="1600" dirty="0">
                <a:latin typeface="Consolas" pitchFamily="49" charset="0"/>
                <a:cs typeface="Consolas" pitchFamily="49" charset="0"/>
              </a:rPr>
              <a:t>&gt; : </a:t>
            </a:r>
            <a:r>
              <a:rPr lang="en-US" sz="1600" b="1" dirty="0" err="1">
                <a:solidFill>
                  <a:srgbClr val="800080"/>
                </a:solidFill>
                <a:effectLst/>
                <a:latin typeface="Consolas" pitchFamily="49" charset="0"/>
                <a:cs typeface="Consolas" pitchFamily="49" charset="0"/>
              </a:rPr>
              <a:t>IDisposable</a:t>
            </a:r>
            <a:r>
              <a:rPr lang="en-US" sz="1600" dirty="0">
                <a:latin typeface="Consolas" pitchFamily="49" charset="0"/>
                <a:cs typeface="Consolas" pitchFamily="49" charset="0"/>
              </a:rPr>
              <a:t>, </a:t>
            </a:r>
            <a:r>
              <a:rPr lang="en-US" sz="1600" b="1" dirty="0" err="1">
                <a:solidFill>
                  <a:srgbClr val="800080"/>
                </a:solidFill>
                <a:effectLst/>
                <a:latin typeface="Consolas" pitchFamily="49" charset="0"/>
                <a:cs typeface="Consolas" pitchFamily="49" charset="0"/>
              </a:rPr>
              <a:t>IEnumerator</a:t>
            </a: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a:latin typeface="Consolas" pitchFamily="49" charset="0"/>
                <a:cs typeface="Consolas" pitchFamily="49" charset="0"/>
              </a:rPr>
              <a:t>	T </a:t>
            </a:r>
            <a:r>
              <a:rPr lang="en-US" sz="1600" dirty="0">
                <a:solidFill>
                  <a:srgbClr val="020002"/>
                </a:solidFill>
                <a:effectLst/>
                <a:latin typeface="Consolas" pitchFamily="49" charset="0"/>
                <a:cs typeface="Consolas" pitchFamily="49" charset="0"/>
              </a:rPr>
              <a:t>Current</a:t>
            </a:r>
            <a:r>
              <a:rPr lang="en-US" sz="1600" dirty="0">
                <a:latin typeface="Consolas" pitchFamily="49" charset="0"/>
                <a:cs typeface="Consolas" pitchFamily="49" charset="0"/>
              </a:rPr>
              <a:t> { </a:t>
            </a:r>
            <a:r>
              <a:rPr lang="en-US" sz="1600" dirty="0">
                <a:solidFill>
                  <a:srgbClr val="0000FF"/>
                </a:solidFill>
                <a:effectLst/>
                <a:latin typeface="Consolas" pitchFamily="49" charset="0"/>
                <a:cs typeface="Consolas" pitchFamily="49" charset="0"/>
              </a:rPr>
              <a:t>get</a:t>
            </a: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a:latin typeface="Consolas" pitchFamily="49" charset="0"/>
                <a:cs typeface="Consolas" pitchFamily="49" charset="0"/>
              </a:rPr>
              <a:t>}</a:t>
            </a:r>
            <a:endParaRPr lang="en-US" sz="1600" dirty="0">
              <a:solidFill>
                <a:srgbClr val="010001"/>
              </a:solidFill>
              <a:latin typeface="Consolas" pitchFamily="49" charset="0"/>
              <a:cs typeface="Consolas" pitchFamily="49" charset="0"/>
            </a:endParaRPr>
          </a:p>
        </p:txBody>
      </p:sp>
      <p:sp>
        <p:nvSpPr>
          <p:cNvPr id="6" name="Footer Placeholder 5"/>
          <p:cNvSpPr>
            <a:spLocks noGrp="1"/>
          </p:cNvSpPr>
          <p:nvPr>
            <p:ph type="ftr" sz="quarter" idx="11"/>
          </p:nvPr>
        </p:nvSpPr>
        <p:spPr/>
        <p:txBody>
          <a:bodyPr/>
          <a:lstStyle/>
          <a:p>
            <a:r>
              <a:rPr lang="en-US"/>
              <a:t>(C)2011 by Pavel Yosifovich</a:t>
            </a:r>
          </a:p>
        </p:txBody>
      </p:sp>
      <p:sp>
        <p:nvSpPr>
          <p:cNvPr id="7" name="Slide Number Placeholder 6"/>
          <p:cNvSpPr>
            <a:spLocks noGrp="1"/>
          </p:cNvSpPr>
          <p:nvPr>
            <p:ph type="sldNum" sz="quarter" idx="12"/>
          </p:nvPr>
        </p:nvSpPr>
        <p:spPr/>
        <p:txBody>
          <a:bodyPr/>
          <a:lstStyle/>
          <a:p>
            <a:fld id="{301210FF-26AF-45AE-9015-DF8621E89FCE}" type="slidenum">
              <a:rPr lang="en-US" smtClean="0"/>
              <a:t>71</a:t>
            </a:fld>
            <a:endParaRPr lang="en-US"/>
          </a:p>
        </p:txBody>
      </p:sp>
    </p:spTree>
    <p:extLst>
      <p:ext uri="{BB962C8B-B14F-4D97-AF65-F5344CB8AC3E}">
        <p14:creationId xmlns:p14="http://schemas.microsoft.com/office/powerpoint/2010/main" val="419151459"/>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Interfaces Details (2)</a:t>
            </a:r>
          </a:p>
        </p:txBody>
      </p:sp>
      <p:sp>
        <p:nvSpPr>
          <p:cNvPr id="3" name="Content Placeholder 2"/>
          <p:cNvSpPr>
            <a:spLocks noGrp="1"/>
          </p:cNvSpPr>
          <p:nvPr>
            <p:ph idx="1"/>
          </p:nvPr>
        </p:nvSpPr>
        <p:spPr>
          <a:xfrm>
            <a:off x="457200" y="1219200"/>
            <a:ext cx="8229600" cy="2438400"/>
          </a:xfrm>
        </p:spPr>
        <p:txBody>
          <a:bodyPr>
            <a:normAutofit fontScale="77500" lnSpcReduction="20000"/>
          </a:bodyPr>
          <a:lstStyle/>
          <a:p>
            <a:r>
              <a:rPr lang="en-US" b="1" dirty="0" err="1">
                <a:solidFill>
                  <a:srgbClr val="FF0000"/>
                </a:solidFill>
                <a:latin typeface="Consolas" pitchFamily="49" charset="0"/>
                <a:cs typeface="Consolas" pitchFamily="49" charset="0"/>
              </a:rPr>
              <a:t>ICollection</a:t>
            </a:r>
            <a:r>
              <a:rPr lang="en-US" b="1" dirty="0">
                <a:solidFill>
                  <a:srgbClr val="FF0000"/>
                </a:solidFill>
                <a:latin typeface="Consolas" pitchFamily="49" charset="0"/>
                <a:cs typeface="Consolas" pitchFamily="49" charset="0"/>
              </a:rPr>
              <a:t>&lt;T&gt;</a:t>
            </a:r>
          </a:p>
          <a:p>
            <a:pPr lvl="1"/>
            <a:r>
              <a:rPr lang="en-US" dirty="0"/>
              <a:t>Implemented by collections that support adding and removing of items</a:t>
            </a:r>
          </a:p>
          <a:p>
            <a:r>
              <a:rPr lang="en-US" b="1" dirty="0" err="1">
                <a:solidFill>
                  <a:srgbClr val="FF0000"/>
                </a:solidFill>
                <a:latin typeface="Consolas" pitchFamily="49" charset="0"/>
                <a:cs typeface="Consolas" pitchFamily="49" charset="0"/>
              </a:rPr>
              <a:t>IList</a:t>
            </a:r>
            <a:r>
              <a:rPr lang="en-US" b="1" dirty="0">
                <a:solidFill>
                  <a:srgbClr val="FF0000"/>
                </a:solidFill>
                <a:latin typeface="Consolas" pitchFamily="49" charset="0"/>
                <a:cs typeface="Consolas" pitchFamily="49" charset="0"/>
              </a:rPr>
              <a:t>&lt;T&gt;</a:t>
            </a:r>
          </a:p>
          <a:p>
            <a:pPr lvl="1"/>
            <a:r>
              <a:rPr lang="en-US" dirty="0"/>
              <a:t>Inherits from </a:t>
            </a:r>
            <a:r>
              <a:rPr lang="en-US" b="1" dirty="0" err="1">
                <a:latin typeface="Consolas" pitchFamily="49" charset="0"/>
                <a:cs typeface="Consolas" pitchFamily="49" charset="0"/>
              </a:rPr>
              <a:t>ICollection</a:t>
            </a:r>
            <a:r>
              <a:rPr lang="en-US" b="1" dirty="0">
                <a:latin typeface="Consolas" pitchFamily="49" charset="0"/>
                <a:cs typeface="Consolas" pitchFamily="49" charset="0"/>
              </a:rPr>
              <a:t>&lt;T&gt;</a:t>
            </a:r>
          </a:p>
          <a:p>
            <a:pPr lvl="1"/>
            <a:r>
              <a:rPr lang="en-US" dirty="0"/>
              <a:t>Adds indexing capabilities</a:t>
            </a:r>
          </a:p>
          <a:p>
            <a:endParaRPr lang="en-US" dirty="0"/>
          </a:p>
        </p:txBody>
      </p:sp>
      <p:sp>
        <p:nvSpPr>
          <p:cNvPr id="4" name="Rectangle 4"/>
          <p:cNvSpPr>
            <a:spLocks noChangeArrowheads="1"/>
          </p:cNvSpPr>
          <p:nvPr/>
        </p:nvSpPr>
        <p:spPr bwMode="auto">
          <a:xfrm>
            <a:off x="129540" y="3886200"/>
            <a:ext cx="6705600" cy="2031325"/>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400" dirty="0">
                <a:solidFill>
                  <a:srgbClr val="0000FF"/>
                </a:solidFill>
                <a:effectLst/>
                <a:latin typeface="Consolas" pitchFamily="49" charset="0"/>
                <a:cs typeface="Consolas" pitchFamily="49" charset="0"/>
              </a:rPr>
              <a:t>public</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interface</a:t>
            </a:r>
            <a:r>
              <a:rPr lang="en-US" sz="1400" dirty="0">
                <a:latin typeface="Consolas" pitchFamily="49" charset="0"/>
                <a:cs typeface="Consolas" pitchFamily="49" charset="0"/>
              </a:rPr>
              <a:t> </a:t>
            </a:r>
            <a:r>
              <a:rPr lang="en-US" sz="1400" b="1" dirty="0" err="1">
                <a:solidFill>
                  <a:srgbClr val="800080"/>
                </a:solidFill>
                <a:effectLst/>
                <a:latin typeface="Consolas" pitchFamily="49" charset="0"/>
                <a:cs typeface="Consolas" pitchFamily="49" charset="0"/>
              </a:rPr>
              <a:t>ICollection</a:t>
            </a:r>
            <a:r>
              <a:rPr lang="en-US" sz="1400" dirty="0">
                <a:latin typeface="Consolas" pitchFamily="49" charset="0"/>
                <a:cs typeface="Consolas" pitchFamily="49" charset="0"/>
              </a:rPr>
              <a:t>&lt;</a:t>
            </a:r>
            <a:r>
              <a:rPr lang="en-US" sz="1400" dirty="0">
                <a:solidFill>
                  <a:srgbClr val="020002"/>
                </a:solidFill>
                <a:effectLst/>
                <a:latin typeface="Consolas" pitchFamily="49" charset="0"/>
                <a:cs typeface="Consolas" pitchFamily="49" charset="0"/>
              </a:rPr>
              <a:t>T</a:t>
            </a:r>
            <a:r>
              <a:rPr lang="en-US" sz="1400" dirty="0">
                <a:latin typeface="Consolas" pitchFamily="49" charset="0"/>
                <a:cs typeface="Consolas" pitchFamily="49" charset="0"/>
              </a:rPr>
              <a:t>&gt; : </a:t>
            </a:r>
            <a:r>
              <a:rPr lang="en-US" sz="1400" b="1" dirty="0" err="1">
                <a:solidFill>
                  <a:srgbClr val="800080"/>
                </a:solidFill>
                <a:effectLst/>
                <a:latin typeface="Consolas" pitchFamily="49" charset="0"/>
                <a:cs typeface="Consolas" pitchFamily="49" charset="0"/>
              </a:rPr>
              <a:t>IEnumerable</a:t>
            </a:r>
            <a:r>
              <a:rPr lang="en-US" sz="1400" dirty="0">
                <a:latin typeface="Consolas" pitchFamily="49" charset="0"/>
                <a:cs typeface="Consolas" pitchFamily="49" charset="0"/>
              </a:rPr>
              <a:t>&lt;T&gt;, </a:t>
            </a:r>
            <a:r>
              <a:rPr lang="en-US" sz="1400" b="1" dirty="0" err="1">
                <a:solidFill>
                  <a:srgbClr val="800080"/>
                </a:solidFill>
                <a:effectLst/>
                <a:latin typeface="Consolas" pitchFamily="49" charset="0"/>
                <a:cs typeface="Consolas" pitchFamily="49" charset="0"/>
              </a:rPr>
              <a:t>IEnumerable</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int</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Count</a:t>
            </a:r>
            <a:r>
              <a:rPr lang="en-US" sz="1400" dirty="0">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get</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bool</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IsReadOnly</a:t>
            </a:r>
            <a:r>
              <a:rPr lang="en-US" sz="1400" dirty="0">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get</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void</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Add</a:t>
            </a:r>
            <a:r>
              <a:rPr lang="en-US" sz="1400" dirty="0">
                <a:latin typeface="Consolas" pitchFamily="49" charset="0"/>
                <a:cs typeface="Consolas" pitchFamily="49" charset="0"/>
              </a:rPr>
              <a:t>(T </a:t>
            </a:r>
            <a:r>
              <a:rPr lang="en-US" sz="1400" dirty="0">
                <a:solidFill>
                  <a:srgbClr val="020002"/>
                </a:solidFill>
                <a:effectLst/>
                <a:latin typeface="Consolas" pitchFamily="49" charset="0"/>
                <a:cs typeface="Consolas" pitchFamily="49" charset="0"/>
              </a:rPr>
              <a:t>item</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void</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Clear</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bool</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Contains</a:t>
            </a:r>
            <a:r>
              <a:rPr lang="en-US" sz="1400" dirty="0">
                <a:latin typeface="Consolas" pitchFamily="49" charset="0"/>
                <a:cs typeface="Consolas" pitchFamily="49" charset="0"/>
              </a:rPr>
              <a:t>(T </a:t>
            </a:r>
            <a:r>
              <a:rPr lang="en-US" sz="1400" dirty="0">
                <a:solidFill>
                  <a:srgbClr val="020002"/>
                </a:solidFill>
                <a:effectLst/>
                <a:latin typeface="Consolas" pitchFamily="49" charset="0"/>
                <a:cs typeface="Consolas" pitchFamily="49" charset="0"/>
              </a:rPr>
              <a:t>item</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void</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CopyTo</a:t>
            </a:r>
            <a:r>
              <a:rPr lang="en-US" sz="1400" dirty="0">
                <a:latin typeface="Consolas" pitchFamily="49" charset="0"/>
                <a:cs typeface="Consolas" pitchFamily="49" charset="0"/>
              </a:rPr>
              <a:t>(T[] </a:t>
            </a:r>
            <a:r>
              <a:rPr lang="en-US" sz="1400" dirty="0">
                <a:solidFill>
                  <a:srgbClr val="020002"/>
                </a:solidFill>
                <a:effectLst/>
                <a:latin typeface="Consolas" pitchFamily="49" charset="0"/>
                <a:cs typeface="Consolas" pitchFamily="49" charset="0"/>
              </a:rPr>
              <a:t>array</a:t>
            </a: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int</a:t>
            </a:r>
            <a:r>
              <a:rPr lang="en-US" sz="1400" dirty="0">
                <a:latin typeface="Consolas" pitchFamily="49" charset="0"/>
                <a:cs typeface="Consolas" pitchFamily="49" charset="0"/>
              </a:rPr>
              <a:t> i</a:t>
            </a:r>
            <a:r>
              <a:rPr lang="en-US" sz="1400" dirty="0">
                <a:solidFill>
                  <a:srgbClr val="020002"/>
                </a:solidFill>
                <a:effectLst/>
                <a:latin typeface="Consolas" pitchFamily="49" charset="0"/>
                <a:cs typeface="Consolas" pitchFamily="49" charset="0"/>
              </a:rPr>
              <a:t>ndex</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bool</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Remove</a:t>
            </a:r>
            <a:r>
              <a:rPr lang="en-US" sz="1400" dirty="0">
                <a:latin typeface="Consolas" pitchFamily="49" charset="0"/>
                <a:cs typeface="Consolas" pitchFamily="49" charset="0"/>
              </a:rPr>
              <a:t>(T </a:t>
            </a:r>
            <a:r>
              <a:rPr lang="en-US" sz="1400" dirty="0">
                <a:solidFill>
                  <a:srgbClr val="020002"/>
                </a:solidFill>
                <a:effectLst/>
                <a:latin typeface="Consolas" pitchFamily="49" charset="0"/>
                <a:cs typeface="Consolas" pitchFamily="49" charset="0"/>
              </a:rPr>
              <a:t>item</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a:t>
            </a:r>
            <a:endParaRPr lang="en-US" sz="1400" dirty="0">
              <a:solidFill>
                <a:srgbClr val="010001"/>
              </a:solidFill>
              <a:latin typeface="Consolas" pitchFamily="49" charset="0"/>
              <a:cs typeface="Consolas" pitchFamily="49" charset="0"/>
            </a:endParaRPr>
          </a:p>
        </p:txBody>
      </p:sp>
      <p:sp>
        <p:nvSpPr>
          <p:cNvPr id="5" name="Rectangle 4"/>
          <p:cNvSpPr>
            <a:spLocks noChangeArrowheads="1"/>
          </p:cNvSpPr>
          <p:nvPr/>
        </p:nvSpPr>
        <p:spPr bwMode="auto">
          <a:xfrm>
            <a:off x="4145280" y="4749700"/>
            <a:ext cx="4701540" cy="1600438"/>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400" dirty="0">
                <a:solidFill>
                  <a:srgbClr val="0000FF"/>
                </a:solidFill>
                <a:effectLst/>
                <a:latin typeface="Consolas" pitchFamily="49" charset="0"/>
                <a:cs typeface="Consolas" pitchFamily="49" charset="0"/>
              </a:rPr>
              <a:t>public</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interface</a:t>
            </a:r>
            <a:r>
              <a:rPr lang="en-US" sz="1400" dirty="0">
                <a:latin typeface="Consolas" pitchFamily="49" charset="0"/>
                <a:cs typeface="Consolas" pitchFamily="49" charset="0"/>
              </a:rPr>
              <a:t> </a:t>
            </a:r>
            <a:r>
              <a:rPr lang="en-US" sz="1400" b="1" dirty="0" err="1">
                <a:solidFill>
                  <a:srgbClr val="800080"/>
                </a:solidFill>
                <a:effectLst/>
                <a:latin typeface="Consolas" pitchFamily="49" charset="0"/>
                <a:cs typeface="Consolas" pitchFamily="49" charset="0"/>
              </a:rPr>
              <a:t>IList</a:t>
            </a:r>
            <a:r>
              <a:rPr lang="en-US" sz="1400" dirty="0">
                <a:latin typeface="Consolas" pitchFamily="49" charset="0"/>
                <a:cs typeface="Consolas" pitchFamily="49" charset="0"/>
              </a:rPr>
              <a:t>&lt;</a:t>
            </a:r>
            <a:r>
              <a:rPr lang="en-US" sz="1400" dirty="0">
                <a:solidFill>
                  <a:srgbClr val="020002"/>
                </a:solidFill>
                <a:effectLst/>
                <a:latin typeface="Consolas" pitchFamily="49" charset="0"/>
                <a:cs typeface="Consolas" pitchFamily="49" charset="0"/>
              </a:rPr>
              <a:t>T</a:t>
            </a:r>
            <a:r>
              <a:rPr lang="en-US" sz="1400" dirty="0">
                <a:latin typeface="Consolas" pitchFamily="49" charset="0"/>
                <a:cs typeface="Consolas" pitchFamily="49" charset="0"/>
              </a:rPr>
              <a:t>&gt; : </a:t>
            </a:r>
            <a:r>
              <a:rPr lang="en-US" sz="1400" b="1" dirty="0" err="1">
                <a:solidFill>
                  <a:srgbClr val="800080"/>
                </a:solidFill>
                <a:effectLst/>
                <a:latin typeface="Consolas" pitchFamily="49" charset="0"/>
                <a:cs typeface="Consolas" pitchFamily="49" charset="0"/>
              </a:rPr>
              <a:t>ICollection</a:t>
            </a:r>
            <a:r>
              <a:rPr lang="en-US" sz="1400" dirty="0">
                <a:latin typeface="Consolas" pitchFamily="49" charset="0"/>
                <a:cs typeface="Consolas" pitchFamily="49" charset="0"/>
              </a:rPr>
              <a:t>&lt;T&gt;, </a:t>
            </a:r>
          </a:p>
          <a:p>
            <a:pPr defTabSz="360000"/>
            <a:r>
              <a:rPr lang="en-US" sz="1400" b="1" dirty="0">
                <a:solidFill>
                  <a:srgbClr val="800080"/>
                </a:solidFill>
                <a:effectLst/>
                <a:latin typeface="Consolas" pitchFamily="49" charset="0"/>
                <a:cs typeface="Consolas" pitchFamily="49" charset="0"/>
              </a:rPr>
              <a:t>	</a:t>
            </a:r>
            <a:r>
              <a:rPr lang="en-US" sz="1400" b="1" dirty="0" err="1">
                <a:solidFill>
                  <a:srgbClr val="800080"/>
                </a:solidFill>
                <a:effectLst/>
                <a:latin typeface="Consolas" pitchFamily="49" charset="0"/>
                <a:cs typeface="Consolas" pitchFamily="49" charset="0"/>
              </a:rPr>
              <a:t>IEnumerable</a:t>
            </a:r>
            <a:r>
              <a:rPr lang="en-US" sz="1400" dirty="0">
                <a:latin typeface="Consolas" pitchFamily="49" charset="0"/>
                <a:cs typeface="Consolas" pitchFamily="49" charset="0"/>
              </a:rPr>
              <a:t>&lt;T&gt;, </a:t>
            </a:r>
            <a:r>
              <a:rPr lang="en-US" sz="1400" b="1" dirty="0" err="1">
                <a:solidFill>
                  <a:srgbClr val="800080"/>
                </a:solidFill>
                <a:effectLst/>
                <a:latin typeface="Consolas" pitchFamily="49" charset="0"/>
                <a:cs typeface="Consolas" pitchFamily="49" charset="0"/>
              </a:rPr>
              <a:t>IEnumerable</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T </a:t>
            </a:r>
            <a:r>
              <a:rPr lang="en-US" sz="1400" dirty="0">
                <a:solidFill>
                  <a:srgbClr val="0000FF"/>
                </a:solidFill>
                <a:effectLst/>
                <a:latin typeface="Consolas" pitchFamily="49" charset="0"/>
                <a:cs typeface="Consolas" pitchFamily="49" charset="0"/>
              </a:rPr>
              <a:t>this</a:t>
            </a:r>
            <a:r>
              <a:rPr lang="en-US" sz="1400" dirty="0">
                <a:latin typeface="Consolas" pitchFamily="49" charset="0"/>
                <a:cs typeface="Consolas" pitchFamily="49" charset="0"/>
              </a:rPr>
              <a:t>[</a:t>
            </a:r>
            <a:r>
              <a:rPr lang="en-US" sz="1400" dirty="0" err="1">
                <a:solidFill>
                  <a:srgbClr val="0000FF"/>
                </a:solidFill>
                <a:effectLst/>
                <a:latin typeface="Consolas" pitchFamily="49" charset="0"/>
                <a:cs typeface="Consolas" pitchFamily="49" charset="0"/>
              </a:rPr>
              <a:t>int</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index</a:t>
            </a:r>
            <a:r>
              <a:rPr lang="en-US" sz="1400" dirty="0">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get</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set</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IndexOf</a:t>
            </a:r>
            <a:r>
              <a:rPr lang="en-US" sz="1400" dirty="0">
                <a:latin typeface="Consolas" pitchFamily="49" charset="0"/>
                <a:cs typeface="Consolas" pitchFamily="49" charset="0"/>
              </a:rPr>
              <a:t>(T </a:t>
            </a:r>
            <a:r>
              <a:rPr lang="en-US" sz="1400" dirty="0">
                <a:solidFill>
                  <a:srgbClr val="020002"/>
                </a:solidFill>
                <a:effectLst/>
                <a:latin typeface="Consolas" pitchFamily="49" charset="0"/>
                <a:cs typeface="Consolas" pitchFamily="49" charset="0"/>
              </a:rPr>
              <a:t>item</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void</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Insert</a:t>
            </a:r>
            <a:r>
              <a:rPr lang="en-US" sz="1400" dirty="0">
                <a:latin typeface="Consolas" pitchFamily="49" charset="0"/>
                <a:cs typeface="Consolas" pitchFamily="49" charset="0"/>
              </a:rPr>
              <a:t>(</a:t>
            </a:r>
            <a:r>
              <a:rPr lang="en-US" sz="1400" dirty="0" err="1">
                <a:solidFill>
                  <a:srgbClr val="0000FF"/>
                </a:solidFill>
                <a:effectLst/>
                <a:latin typeface="Consolas" pitchFamily="49" charset="0"/>
                <a:cs typeface="Consolas" pitchFamily="49" charset="0"/>
              </a:rPr>
              <a:t>int</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index</a:t>
            </a:r>
            <a:r>
              <a:rPr lang="en-US" sz="1400" dirty="0">
                <a:latin typeface="Consolas" pitchFamily="49" charset="0"/>
                <a:cs typeface="Consolas" pitchFamily="49" charset="0"/>
              </a:rPr>
              <a:t>, T </a:t>
            </a:r>
            <a:r>
              <a:rPr lang="en-US" sz="1400" dirty="0">
                <a:solidFill>
                  <a:srgbClr val="020002"/>
                </a:solidFill>
                <a:effectLst/>
                <a:latin typeface="Consolas" pitchFamily="49" charset="0"/>
                <a:cs typeface="Consolas" pitchFamily="49" charset="0"/>
              </a:rPr>
              <a:t>item</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void</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RemoveAt</a:t>
            </a:r>
            <a:r>
              <a:rPr lang="en-US" sz="1400" dirty="0">
                <a:latin typeface="Consolas" pitchFamily="49" charset="0"/>
                <a:cs typeface="Consolas" pitchFamily="49" charset="0"/>
              </a:rPr>
              <a:t>(</a:t>
            </a:r>
            <a:r>
              <a:rPr lang="en-US" sz="1400" dirty="0" err="1">
                <a:solidFill>
                  <a:srgbClr val="0000FF"/>
                </a:solidFill>
                <a:effectLst/>
                <a:latin typeface="Consolas" pitchFamily="49" charset="0"/>
                <a:cs typeface="Consolas" pitchFamily="49" charset="0"/>
              </a:rPr>
              <a:t>int</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index</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a:t>
            </a:r>
            <a:endParaRPr lang="en-US" sz="1400" dirty="0">
              <a:solidFill>
                <a:srgbClr val="010001"/>
              </a:solidFill>
              <a:latin typeface="Consolas" pitchFamily="49" charset="0"/>
              <a:cs typeface="Consolas" pitchFamily="49" charset="0"/>
            </a:endParaRPr>
          </a:p>
        </p:txBody>
      </p:sp>
      <p:sp>
        <p:nvSpPr>
          <p:cNvPr id="6" name="Footer Placeholder 5"/>
          <p:cNvSpPr>
            <a:spLocks noGrp="1"/>
          </p:cNvSpPr>
          <p:nvPr>
            <p:ph type="ftr" sz="quarter" idx="11"/>
          </p:nvPr>
        </p:nvSpPr>
        <p:spPr/>
        <p:txBody>
          <a:bodyPr/>
          <a:lstStyle/>
          <a:p>
            <a:r>
              <a:rPr lang="en-US"/>
              <a:t>(C)2011 by Pavel Yosifovich</a:t>
            </a:r>
          </a:p>
        </p:txBody>
      </p:sp>
      <p:sp>
        <p:nvSpPr>
          <p:cNvPr id="7" name="Slide Number Placeholder 6"/>
          <p:cNvSpPr>
            <a:spLocks noGrp="1"/>
          </p:cNvSpPr>
          <p:nvPr>
            <p:ph type="sldNum" sz="quarter" idx="12"/>
          </p:nvPr>
        </p:nvSpPr>
        <p:spPr/>
        <p:txBody>
          <a:bodyPr/>
          <a:lstStyle/>
          <a:p>
            <a:fld id="{301210FF-26AF-45AE-9015-DF8621E89FCE}" type="slidenum">
              <a:rPr lang="en-US" smtClean="0"/>
              <a:t>72</a:t>
            </a:fld>
            <a:endParaRPr lang="en-US"/>
          </a:p>
        </p:txBody>
      </p:sp>
    </p:spTree>
    <p:extLst>
      <p:ext uri="{BB962C8B-B14F-4D97-AF65-F5344CB8AC3E}">
        <p14:creationId xmlns:p14="http://schemas.microsoft.com/office/powerpoint/2010/main" val="6855907"/>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Interfaces Details (3)</a:t>
            </a:r>
          </a:p>
        </p:txBody>
      </p:sp>
      <p:sp>
        <p:nvSpPr>
          <p:cNvPr id="3" name="Content Placeholder 2"/>
          <p:cNvSpPr>
            <a:spLocks noGrp="1"/>
          </p:cNvSpPr>
          <p:nvPr>
            <p:ph idx="1"/>
          </p:nvPr>
        </p:nvSpPr>
        <p:spPr>
          <a:xfrm>
            <a:off x="457200" y="1219200"/>
            <a:ext cx="8229600" cy="4010000"/>
          </a:xfrm>
        </p:spPr>
        <p:txBody>
          <a:bodyPr>
            <a:normAutofit fontScale="77500" lnSpcReduction="20000"/>
          </a:bodyPr>
          <a:lstStyle/>
          <a:p>
            <a:r>
              <a:rPr lang="en-US" b="1" dirty="0" err="1">
                <a:solidFill>
                  <a:srgbClr val="FF0000"/>
                </a:solidFill>
                <a:latin typeface="Consolas" pitchFamily="49" charset="0"/>
                <a:cs typeface="Consolas" pitchFamily="49" charset="0"/>
              </a:rPr>
              <a:t>IComparable</a:t>
            </a:r>
            <a:r>
              <a:rPr lang="en-US" b="1" dirty="0">
                <a:solidFill>
                  <a:srgbClr val="FF0000"/>
                </a:solidFill>
                <a:latin typeface="Consolas" pitchFamily="49" charset="0"/>
                <a:cs typeface="Consolas" pitchFamily="49" charset="0"/>
              </a:rPr>
              <a:t>&lt;T&gt;</a:t>
            </a:r>
          </a:p>
          <a:p>
            <a:pPr lvl="1"/>
            <a:r>
              <a:rPr lang="en-US" dirty="0"/>
              <a:t>Implemented by a type that can compare itself to another instance</a:t>
            </a:r>
          </a:p>
          <a:p>
            <a:pPr lvl="1"/>
            <a:r>
              <a:rPr lang="en-US" dirty="0"/>
              <a:t>One method only: </a:t>
            </a:r>
            <a:r>
              <a:rPr lang="en-US" b="1" dirty="0" err="1">
                <a:solidFill>
                  <a:srgbClr val="7030A0"/>
                </a:solidFill>
                <a:latin typeface="Consolas" pitchFamily="49" charset="0"/>
                <a:cs typeface="Consolas" pitchFamily="49" charset="0"/>
              </a:rPr>
              <a:t>CompareTo</a:t>
            </a:r>
            <a:endParaRPr lang="en-US" b="1" dirty="0">
              <a:solidFill>
                <a:srgbClr val="7030A0"/>
              </a:solidFill>
              <a:latin typeface="Consolas" pitchFamily="49" charset="0"/>
              <a:cs typeface="Consolas" pitchFamily="49" charset="0"/>
            </a:endParaRPr>
          </a:p>
          <a:p>
            <a:pPr lvl="1"/>
            <a:r>
              <a:rPr lang="en-US" dirty="0"/>
              <a:t>Must return greater than zero if (this) is greater, less than zero if smaller, or zero if equal</a:t>
            </a:r>
          </a:p>
          <a:p>
            <a:pPr lvl="1"/>
            <a:r>
              <a:rPr lang="en-US" dirty="0"/>
              <a:t>Useful in sorting scenarios</a:t>
            </a:r>
          </a:p>
          <a:p>
            <a:r>
              <a:rPr lang="en-US" b="1" dirty="0" err="1">
                <a:solidFill>
                  <a:srgbClr val="FF0000"/>
                </a:solidFill>
                <a:latin typeface="Consolas" pitchFamily="49" charset="0"/>
                <a:cs typeface="Consolas" pitchFamily="49" charset="0"/>
              </a:rPr>
              <a:t>IComparer</a:t>
            </a:r>
            <a:r>
              <a:rPr lang="en-US" b="1" dirty="0">
                <a:solidFill>
                  <a:srgbClr val="FF0000"/>
                </a:solidFill>
                <a:latin typeface="Consolas" pitchFamily="49" charset="0"/>
                <a:cs typeface="Consolas" pitchFamily="49" charset="0"/>
              </a:rPr>
              <a:t>&lt;T&gt;</a:t>
            </a:r>
          </a:p>
          <a:p>
            <a:pPr lvl="1"/>
            <a:r>
              <a:rPr lang="en-US" dirty="0"/>
              <a:t>Implemented by a custom comparer</a:t>
            </a:r>
          </a:p>
          <a:p>
            <a:pPr lvl="1"/>
            <a:r>
              <a:rPr lang="en-US" dirty="0"/>
              <a:t>Useful for customizing sorting criteria</a:t>
            </a:r>
          </a:p>
        </p:txBody>
      </p:sp>
      <p:sp>
        <p:nvSpPr>
          <p:cNvPr id="4" name="Rectangle 4"/>
          <p:cNvSpPr>
            <a:spLocks noChangeArrowheads="1"/>
          </p:cNvSpPr>
          <p:nvPr/>
        </p:nvSpPr>
        <p:spPr bwMode="auto">
          <a:xfrm>
            <a:off x="152400" y="5085184"/>
            <a:ext cx="4518660" cy="83099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600" dirty="0">
                <a:solidFill>
                  <a:srgbClr val="0000FF"/>
                </a:solidFill>
                <a:effectLst/>
                <a:latin typeface="Consolas" pitchFamily="49" charset="0"/>
                <a:cs typeface="Consolas" pitchFamily="49" charset="0"/>
              </a:rPr>
              <a:t>public</a:t>
            </a:r>
            <a:r>
              <a:rPr lang="en-US" sz="1600" dirty="0">
                <a:latin typeface="Consolas" pitchFamily="49" charset="0"/>
                <a:cs typeface="Consolas" pitchFamily="49" charset="0"/>
              </a:rPr>
              <a:t> </a:t>
            </a:r>
            <a:r>
              <a:rPr lang="en-US" sz="1600" dirty="0">
                <a:solidFill>
                  <a:srgbClr val="0000FF"/>
                </a:solidFill>
                <a:effectLst/>
                <a:latin typeface="Consolas" pitchFamily="49" charset="0"/>
                <a:cs typeface="Consolas" pitchFamily="49" charset="0"/>
              </a:rPr>
              <a:t>interface</a:t>
            </a:r>
            <a:r>
              <a:rPr lang="en-US" sz="1600" dirty="0">
                <a:latin typeface="Consolas" pitchFamily="49" charset="0"/>
                <a:cs typeface="Consolas" pitchFamily="49" charset="0"/>
              </a:rPr>
              <a:t> </a:t>
            </a:r>
            <a:r>
              <a:rPr lang="en-US" sz="1600" b="1" dirty="0" err="1">
                <a:solidFill>
                  <a:srgbClr val="800080"/>
                </a:solidFill>
                <a:effectLst/>
                <a:latin typeface="Consolas" pitchFamily="49" charset="0"/>
                <a:cs typeface="Consolas" pitchFamily="49" charset="0"/>
              </a:rPr>
              <a:t>IComparable</a:t>
            </a:r>
            <a:r>
              <a:rPr lang="en-US" sz="1600" dirty="0">
                <a:latin typeface="Consolas" pitchFamily="49" charset="0"/>
                <a:cs typeface="Consolas" pitchFamily="49" charset="0"/>
              </a:rPr>
              <a:t>&lt;</a:t>
            </a:r>
            <a:r>
              <a:rPr lang="en-US" sz="1600" dirty="0">
                <a:solidFill>
                  <a:srgbClr val="0000FF"/>
                </a:solidFill>
                <a:effectLst/>
                <a:latin typeface="Consolas" pitchFamily="49" charset="0"/>
                <a:cs typeface="Consolas" pitchFamily="49" charset="0"/>
              </a:rPr>
              <a:t>in</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T</a:t>
            </a:r>
            <a:r>
              <a:rPr lang="en-US" sz="1600" dirty="0">
                <a:latin typeface="Consolas" pitchFamily="49" charset="0"/>
                <a:cs typeface="Consolas" pitchFamily="49" charset="0"/>
              </a:rPr>
              <a:t>&gt;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solidFill>
                  <a:srgbClr val="0000FF"/>
                </a:solidFill>
                <a:effectLst/>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solidFill>
                  <a:srgbClr val="020002"/>
                </a:solidFill>
                <a:effectLst/>
                <a:latin typeface="Consolas" pitchFamily="49" charset="0"/>
                <a:cs typeface="Consolas" pitchFamily="49" charset="0"/>
              </a:rPr>
              <a:t>CompareTo</a:t>
            </a:r>
            <a:r>
              <a:rPr lang="en-US" sz="1600" dirty="0">
                <a:latin typeface="Consolas" pitchFamily="49" charset="0"/>
                <a:cs typeface="Consolas" pitchFamily="49" charset="0"/>
              </a:rPr>
              <a:t>(T </a:t>
            </a:r>
            <a:r>
              <a:rPr lang="en-US" sz="1600" dirty="0">
                <a:solidFill>
                  <a:srgbClr val="020002"/>
                </a:solidFill>
                <a:effectLst/>
                <a:latin typeface="Consolas" pitchFamily="49" charset="0"/>
                <a:cs typeface="Consolas" pitchFamily="49" charset="0"/>
              </a:rPr>
              <a:t>other</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a:t>
            </a:r>
            <a:endParaRPr lang="en-US" sz="1600" dirty="0">
              <a:solidFill>
                <a:srgbClr val="010001"/>
              </a:solidFill>
              <a:latin typeface="Consolas" pitchFamily="49" charset="0"/>
              <a:cs typeface="Consolas" pitchFamily="49" charset="0"/>
            </a:endParaRPr>
          </a:p>
        </p:txBody>
      </p:sp>
      <p:sp>
        <p:nvSpPr>
          <p:cNvPr id="5" name="Rectangle 4"/>
          <p:cNvSpPr>
            <a:spLocks noChangeArrowheads="1"/>
          </p:cNvSpPr>
          <p:nvPr/>
        </p:nvSpPr>
        <p:spPr bwMode="auto">
          <a:xfrm>
            <a:off x="3581400" y="5500682"/>
            <a:ext cx="4518660" cy="83099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600" dirty="0">
                <a:solidFill>
                  <a:srgbClr val="0000FF"/>
                </a:solidFill>
                <a:effectLst/>
                <a:latin typeface="Consolas" pitchFamily="49" charset="0"/>
                <a:cs typeface="Consolas" pitchFamily="49" charset="0"/>
              </a:rPr>
              <a:t>public</a:t>
            </a:r>
            <a:r>
              <a:rPr lang="en-US" sz="1600" dirty="0">
                <a:latin typeface="Consolas" pitchFamily="49" charset="0"/>
                <a:cs typeface="Consolas" pitchFamily="49" charset="0"/>
              </a:rPr>
              <a:t> </a:t>
            </a:r>
            <a:r>
              <a:rPr lang="en-US" sz="1600" dirty="0">
                <a:solidFill>
                  <a:srgbClr val="0000FF"/>
                </a:solidFill>
                <a:effectLst/>
                <a:latin typeface="Consolas" pitchFamily="49" charset="0"/>
                <a:cs typeface="Consolas" pitchFamily="49" charset="0"/>
              </a:rPr>
              <a:t>interface</a:t>
            </a:r>
            <a:r>
              <a:rPr lang="en-US" sz="1600" dirty="0">
                <a:latin typeface="Consolas" pitchFamily="49" charset="0"/>
                <a:cs typeface="Consolas" pitchFamily="49" charset="0"/>
              </a:rPr>
              <a:t> </a:t>
            </a:r>
            <a:r>
              <a:rPr lang="en-US" sz="1600" b="1" dirty="0" err="1">
                <a:solidFill>
                  <a:srgbClr val="800080"/>
                </a:solidFill>
                <a:effectLst/>
                <a:latin typeface="Consolas" pitchFamily="49" charset="0"/>
                <a:cs typeface="Consolas" pitchFamily="49" charset="0"/>
              </a:rPr>
              <a:t>IComparer</a:t>
            </a:r>
            <a:r>
              <a:rPr lang="en-US" sz="1600" dirty="0">
                <a:latin typeface="Consolas" pitchFamily="49" charset="0"/>
                <a:cs typeface="Consolas" pitchFamily="49" charset="0"/>
              </a:rPr>
              <a:t>&lt;</a:t>
            </a:r>
            <a:r>
              <a:rPr lang="en-US" sz="1600" dirty="0">
                <a:solidFill>
                  <a:srgbClr val="0000FF"/>
                </a:solidFill>
                <a:effectLst/>
                <a:latin typeface="Consolas" pitchFamily="49" charset="0"/>
                <a:cs typeface="Consolas" pitchFamily="49" charset="0"/>
              </a:rPr>
              <a:t>in</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T</a:t>
            </a:r>
            <a:r>
              <a:rPr lang="en-US" sz="1600" dirty="0">
                <a:latin typeface="Consolas" pitchFamily="49" charset="0"/>
                <a:cs typeface="Consolas" pitchFamily="49" charset="0"/>
              </a:rPr>
              <a:t>&gt;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solidFill>
                  <a:srgbClr val="0000FF"/>
                </a:solidFill>
                <a:effectLst/>
                <a:latin typeface="Consolas" pitchFamily="49" charset="0"/>
                <a:cs typeface="Consolas" pitchFamily="49" charset="0"/>
              </a:rPr>
              <a:t>int</a:t>
            </a:r>
            <a:r>
              <a:rPr lang="en-US" sz="1600" dirty="0">
                <a:latin typeface="Consolas" pitchFamily="49" charset="0"/>
                <a:cs typeface="Consolas" pitchFamily="49" charset="0"/>
              </a:rPr>
              <a:t> </a:t>
            </a:r>
            <a:r>
              <a:rPr lang="en-US" sz="1600" dirty="0">
                <a:solidFill>
                  <a:srgbClr val="020002"/>
                </a:solidFill>
                <a:effectLst/>
                <a:latin typeface="Consolas" pitchFamily="49" charset="0"/>
                <a:cs typeface="Consolas" pitchFamily="49" charset="0"/>
              </a:rPr>
              <a:t>Compare</a:t>
            </a:r>
            <a:r>
              <a:rPr lang="en-US" sz="1600" dirty="0">
                <a:latin typeface="Consolas" pitchFamily="49" charset="0"/>
                <a:cs typeface="Consolas" pitchFamily="49" charset="0"/>
              </a:rPr>
              <a:t>(T </a:t>
            </a:r>
            <a:r>
              <a:rPr lang="en-US" sz="1600" dirty="0">
                <a:solidFill>
                  <a:srgbClr val="020002"/>
                </a:solidFill>
                <a:effectLst/>
                <a:latin typeface="Consolas" pitchFamily="49" charset="0"/>
                <a:cs typeface="Consolas" pitchFamily="49" charset="0"/>
              </a:rPr>
              <a:t>x</a:t>
            </a:r>
            <a:r>
              <a:rPr lang="en-US" sz="1600" dirty="0">
                <a:latin typeface="Consolas" pitchFamily="49" charset="0"/>
                <a:cs typeface="Consolas" pitchFamily="49" charset="0"/>
              </a:rPr>
              <a:t>, T </a:t>
            </a:r>
            <a:r>
              <a:rPr lang="en-US" sz="1600" dirty="0">
                <a:solidFill>
                  <a:srgbClr val="020002"/>
                </a:solidFill>
                <a:effectLst/>
                <a:latin typeface="Consolas" pitchFamily="49" charset="0"/>
                <a:cs typeface="Consolas" pitchFamily="49" charset="0"/>
              </a:rPr>
              <a:t>y</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a:t>
            </a:r>
            <a:endParaRPr lang="en-US" sz="1600" dirty="0">
              <a:solidFill>
                <a:srgbClr val="010001"/>
              </a:solidFill>
              <a:latin typeface="Consolas" pitchFamily="49" charset="0"/>
              <a:cs typeface="Consolas" pitchFamily="49" charset="0"/>
            </a:endParaRPr>
          </a:p>
        </p:txBody>
      </p:sp>
      <p:sp>
        <p:nvSpPr>
          <p:cNvPr id="6" name="Footer Placeholder 5"/>
          <p:cNvSpPr>
            <a:spLocks noGrp="1"/>
          </p:cNvSpPr>
          <p:nvPr>
            <p:ph type="ftr" sz="quarter" idx="11"/>
          </p:nvPr>
        </p:nvSpPr>
        <p:spPr/>
        <p:txBody>
          <a:bodyPr/>
          <a:lstStyle/>
          <a:p>
            <a:r>
              <a:rPr lang="en-US"/>
              <a:t>(C)2011 by Pavel Yosifovich</a:t>
            </a:r>
          </a:p>
        </p:txBody>
      </p:sp>
      <p:sp>
        <p:nvSpPr>
          <p:cNvPr id="7" name="Slide Number Placeholder 6"/>
          <p:cNvSpPr>
            <a:spLocks noGrp="1"/>
          </p:cNvSpPr>
          <p:nvPr>
            <p:ph type="sldNum" sz="quarter" idx="12"/>
          </p:nvPr>
        </p:nvSpPr>
        <p:spPr/>
        <p:txBody>
          <a:bodyPr/>
          <a:lstStyle/>
          <a:p>
            <a:fld id="{301210FF-26AF-45AE-9015-DF8621E89FCE}" type="slidenum">
              <a:rPr lang="en-US" smtClean="0"/>
              <a:t>73</a:t>
            </a:fld>
            <a:endParaRPr lang="en-US"/>
          </a:p>
        </p:txBody>
      </p:sp>
    </p:spTree>
    <p:extLst>
      <p:ext uri="{BB962C8B-B14F-4D97-AF65-F5344CB8AC3E}">
        <p14:creationId xmlns:p14="http://schemas.microsoft.com/office/powerpoint/2010/main" val="2075321539"/>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Examples</a:t>
            </a:r>
          </a:p>
        </p:txBody>
      </p:sp>
      <p:sp>
        <p:nvSpPr>
          <p:cNvPr id="4" name="Rectangle 4"/>
          <p:cNvSpPr>
            <a:spLocks noChangeArrowheads="1"/>
          </p:cNvSpPr>
          <p:nvPr/>
        </p:nvSpPr>
        <p:spPr bwMode="auto">
          <a:xfrm>
            <a:off x="381000" y="1196752"/>
            <a:ext cx="7924800" cy="3108543"/>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400" dirty="0">
                <a:solidFill>
                  <a:srgbClr val="0000FF"/>
                </a:solidFill>
                <a:effectLst/>
                <a:latin typeface="Consolas" pitchFamily="49" charset="0"/>
                <a:cs typeface="Consolas" pitchFamily="49" charset="0"/>
              </a:rPr>
              <a:t>class</a:t>
            </a:r>
            <a:r>
              <a:rPr lang="en-US" sz="1400" dirty="0">
                <a:latin typeface="Consolas" pitchFamily="49" charset="0"/>
                <a:cs typeface="Consolas" pitchFamily="49" charset="0"/>
              </a:rPr>
              <a:t> </a:t>
            </a:r>
            <a:r>
              <a:rPr lang="en-US" sz="1400" b="1" dirty="0">
                <a:solidFill>
                  <a:srgbClr val="0000FF"/>
                </a:solidFill>
                <a:effectLst/>
                <a:latin typeface="Consolas" pitchFamily="49" charset="0"/>
                <a:cs typeface="Consolas" pitchFamily="49" charset="0"/>
              </a:rPr>
              <a:t>Book</a:t>
            </a:r>
            <a:r>
              <a:rPr lang="en-US" sz="1400" dirty="0">
                <a:latin typeface="Consolas" pitchFamily="49" charset="0"/>
                <a:cs typeface="Consolas" pitchFamily="49" charset="0"/>
              </a:rPr>
              <a:t> : </a:t>
            </a:r>
            <a:r>
              <a:rPr lang="en-US" sz="1400" b="1" dirty="0" err="1">
                <a:solidFill>
                  <a:srgbClr val="800080"/>
                </a:solidFill>
                <a:effectLst/>
                <a:latin typeface="Consolas" pitchFamily="49" charset="0"/>
                <a:cs typeface="Consolas" pitchFamily="49" charset="0"/>
              </a:rPr>
              <a:t>IComparable</a:t>
            </a:r>
            <a:r>
              <a:rPr lang="en-US" sz="1400" dirty="0">
                <a:latin typeface="Consolas" pitchFamily="49" charset="0"/>
                <a:cs typeface="Consolas" pitchFamily="49" charset="0"/>
              </a:rPr>
              <a:t>&lt;</a:t>
            </a:r>
            <a:r>
              <a:rPr lang="en-US" sz="1400" b="1" dirty="0">
                <a:solidFill>
                  <a:srgbClr val="0000FF"/>
                </a:solidFill>
                <a:effectLst/>
                <a:latin typeface="Consolas" pitchFamily="49" charset="0"/>
                <a:cs typeface="Consolas" pitchFamily="49" charset="0"/>
              </a:rPr>
              <a:t>Book</a:t>
            </a:r>
            <a:r>
              <a:rPr lang="en-US" sz="1400" dirty="0">
                <a:latin typeface="Consolas" pitchFamily="49" charset="0"/>
                <a:cs typeface="Consolas" pitchFamily="49" charset="0"/>
              </a:rPr>
              <a:t>&gt;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public</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string</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Name</a:t>
            </a:r>
            <a:r>
              <a:rPr lang="en-US" sz="1400" dirty="0">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get</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set</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public</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string</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Author</a:t>
            </a:r>
            <a:r>
              <a:rPr lang="en-US" sz="1400" dirty="0">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get</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set</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public</a:t>
            </a:r>
            <a:r>
              <a:rPr lang="en-US" sz="1400" dirty="0">
                <a:latin typeface="Consolas" pitchFamily="49" charset="0"/>
                <a:cs typeface="Consolas" pitchFamily="49" charset="0"/>
              </a:rPr>
              <a:t> </a:t>
            </a:r>
            <a:r>
              <a:rPr lang="en-US" sz="1400" b="1" dirty="0" err="1">
                <a:solidFill>
                  <a:srgbClr val="2B91AF"/>
                </a:solidFill>
                <a:effectLst/>
                <a:latin typeface="Consolas" pitchFamily="49" charset="0"/>
                <a:cs typeface="Consolas" pitchFamily="49" charset="0"/>
              </a:rPr>
              <a:t>DateTime</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Published</a:t>
            </a:r>
            <a:r>
              <a:rPr lang="en-US" sz="1400" dirty="0">
                <a:latin typeface="Consolas" pitchFamily="49" charset="0"/>
                <a:cs typeface="Consolas" pitchFamily="49" charset="0"/>
              </a:rPr>
              <a:t> { </a:t>
            </a:r>
            <a:r>
              <a:rPr lang="en-US" sz="1400" dirty="0">
                <a:solidFill>
                  <a:srgbClr val="0000FF"/>
                </a:solidFill>
                <a:effectLst/>
                <a:latin typeface="Consolas" pitchFamily="49" charset="0"/>
                <a:cs typeface="Consolas" pitchFamily="49" charset="0"/>
              </a:rPr>
              <a:t>get</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set</a:t>
            </a:r>
            <a:r>
              <a:rPr lang="en-US" sz="1400" dirty="0">
                <a:latin typeface="Consolas" pitchFamily="49" charset="0"/>
                <a:cs typeface="Consolas" pitchFamily="49" charset="0"/>
              </a:rPr>
              <a:t>; }</a:t>
            </a:r>
            <a:br>
              <a:rPr lang="en-US" sz="1400" dirty="0">
                <a:latin typeface="Consolas" pitchFamily="49" charset="0"/>
                <a:cs typeface="Consolas" pitchFamily="49" charset="0"/>
              </a:rPr>
            </a:b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public</a:t>
            </a: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CompareTo</a:t>
            </a:r>
            <a:r>
              <a:rPr lang="en-US" sz="1400" dirty="0">
                <a:latin typeface="Consolas" pitchFamily="49" charset="0"/>
                <a:cs typeface="Consolas" pitchFamily="49" charset="0"/>
              </a:rPr>
              <a:t>(</a:t>
            </a:r>
            <a:r>
              <a:rPr lang="en-US" sz="1400" b="1" dirty="0">
                <a:solidFill>
                  <a:srgbClr val="0000FF"/>
                </a:solidFill>
                <a:effectLst/>
                <a:latin typeface="Consolas" pitchFamily="49" charset="0"/>
                <a:cs typeface="Consolas" pitchFamily="49" charset="0"/>
              </a:rPr>
              <a:t>Book</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other</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return</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Author</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CompareTo</a:t>
            </a:r>
            <a:r>
              <a:rPr lang="en-US" sz="1400" dirty="0">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other</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Author</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br>
              <a:rPr lang="en-US" sz="1400" dirty="0">
                <a:latin typeface="Consolas" pitchFamily="49" charset="0"/>
                <a:cs typeface="Consolas" pitchFamily="49" charset="0"/>
              </a:rPr>
            </a:b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public</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override</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string</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ToString</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return</a:t>
            </a: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string</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Format</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"{0} by {1} published on {2}"</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Name</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Author</a:t>
            </a:r>
            <a:r>
              <a:rPr lang="en-US" sz="1400" dirty="0">
                <a:latin typeface="Consolas" pitchFamily="49" charset="0"/>
                <a:cs typeface="Consolas" pitchFamily="49" charset="0"/>
              </a:rPr>
              <a:t>, </a:t>
            </a:r>
          </a:p>
          <a:p>
            <a:pPr defTabSz="360000"/>
            <a:r>
              <a:rPr lang="en-US" sz="1400" dirty="0">
                <a:solidFill>
                  <a:srgbClr val="020002"/>
                </a:solidFill>
                <a:effectLst/>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Published</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ToShortDateString</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a:t>
            </a:r>
            <a:endParaRPr lang="en-US" sz="1400" dirty="0">
              <a:solidFill>
                <a:srgbClr val="010001"/>
              </a:solidFill>
              <a:latin typeface="Consolas" pitchFamily="49" charset="0"/>
              <a:cs typeface="Consolas" pitchFamily="49" charset="0"/>
            </a:endParaRPr>
          </a:p>
        </p:txBody>
      </p:sp>
      <p:sp>
        <p:nvSpPr>
          <p:cNvPr id="5" name="Rectangle 4"/>
          <p:cNvSpPr>
            <a:spLocks noChangeArrowheads="1"/>
          </p:cNvSpPr>
          <p:nvPr/>
        </p:nvSpPr>
        <p:spPr bwMode="auto">
          <a:xfrm>
            <a:off x="3124200" y="3939952"/>
            <a:ext cx="5715000" cy="1169551"/>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400" dirty="0">
                <a:solidFill>
                  <a:srgbClr val="0000FF"/>
                </a:solidFill>
                <a:effectLst/>
                <a:latin typeface="Consolas" pitchFamily="49" charset="0"/>
                <a:cs typeface="Consolas" pitchFamily="49" charset="0"/>
              </a:rPr>
              <a:t>class</a:t>
            </a: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BookPublishedComparer</a:t>
            </a:r>
            <a:r>
              <a:rPr lang="en-US" sz="1400" dirty="0">
                <a:latin typeface="Consolas" pitchFamily="49" charset="0"/>
                <a:cs typeface="Consolas" pitchFamily="49" charset="0"/>
              </a:rPr>
              <a:t> : </a:t>
            </a:r>
            <a:r>
              <a:rPr lang="en-US" sz="1400" b="1" dirty="0" err="1">
                <a:solidFill>
                  <a:srgbClr val="800080"/>
                </a:solidFill>
                <a:effectLst/>
                <a:latin typeface="Consolas" pitchFamily="49" charset="0"/>
                <a:cs typeface="Consolas" pitchFamily="49" charset="0"/>
              </a:rPr>
              <a:t>IComparer</a:t>
            </a:r>
            <a:r>
              <a:rPr lang="en-US" sz="1400" dirty="0">
                <a:latin typeface="Consolas" pitchFamily="49" charset="0"/>
                <a:cs typeface="Consolas" pitchFamily="49" charset="0"/>
              </a:rPr>
              <a:t>&lt;</a:t>
            </a:r>
            <a:r>
              <a:rPr lang="en-US" sz="1400" b="1" dirty="0">
                <a:solidFill>
                  <a:srgbClr val="0000FF"/>
                </a:solidFill>
                <a:effectLst/>
                <a:latin typeface="Consolas" pitchFamily="49" charset="0"/>
                <a:cs typeface="Consolas" pitchFamily="49" charset="0"/>
              </a:rPr>
              <a:t>Book</a:t>
            </a:r>
            <a:r>
              <a:rPr lang="en-US" sz="1400" dirty="0">
                <a:latin typeface="Consolas" pitchFamily="49" charset="0"/>
                <a:cs typeface="Consolas" pitchFamily="49" charset="0"/>
              </a:rPr>
              <a:t>&gt;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public</a:t>
            </a:r>
            <a:r>
              <a:rPr lang="en-US" sz="1400" dirty="0">
                <a:latin typeface="Consolas" pitchFamily="49" charset="0"/>
                <a:cs typeface="Consolas" pitchFamily="49" charset="0"/>
              </a:rPr>
              <a:t> </a:t>
            </a:r>
            <a:r>
              <a:rPr lang="en-US" sz="1400" dirty="0" err="1">
                <a:solidFill>
                  <a:srgbClr val="0000FF"/>
                </a:solidFill>
                <a:effectLst/>
                <a:latin typeface="Consolas" pitchFamily="49" charset="0"/>
                <a:cs typeface="Consolas" pitchFamily="49" charset="0"/>
              </a:rPr>
              <a:t>int</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Compare</a:t>
            </a:r>
            <a:r>
              <a:rPr lang="en-US" sz="1400" dirty="0">
                <a:latin typeface="Consolas" pitchFamily="49" charset="0"/>
                <a:cs typeface="Consolas" pitchFamily="49" charset="0"/>
              </a:rPr>
              <a:t>(</a:t>
            </a:r>
            <a:r>
              <a:rPr lang="en-US" sz="1400" b="1" dirty="0">
                <a:solidFill>
                  <a:srgbClr val="0000FF"/>
                </a:solidFill>
                <a:effectLst/>
                <a:latin typeface="Consolas" pitchFamily="49" charset="0"/>
                <a:cs typeface="Consolas" pitchFamily="49" charset="0"/>
              </a:rPr>
              <a:t>Book</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x</a:t>
            </a:r>
            <a:r>
              <a:rPr lang="en-US" sz="1400" dirty="0">
                <a:latin typeface="Consolas" pitchFamily="49" charset="0"/>
                <a:cs typeface="Consolas" pitchFamily="49" charset="0"/>
              </a:rPr>
              <a:t>, </a:t>
            </a:r>
            <a:r>
              <a:rPr lang="en-US" sz="1400" b="1" dirty="0">
                <a:solidFill>
                  <a:srgbClr val="0000FF"/>
                </a:solidFill>
                <a:effectLst/>
                <a:latin typeface="Consolas" pitchFamily="49" charset="0"/>
                <a:cs typeface="Consolas" pitchFamily="49" charset="0"/>
              </a:rPr>
              <a:t>Book</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y</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return</a:t>
            </a:r>
            <a:r>
              <a:rPr lang="en-US" sz="1400" dirty="0">
                <a:latin typeface="Consolas" pitchFamily="49" charset="0"/>
                <a:cs typeface="Consolas" pitchFamily="49" charset="0"/>
              </a:rPr>
              <a:t> </a:t>
            </a:r>
            <a:r>
              <a:rPr lang="en-US" sz="1400" dirty="0" err="1">
                <a:solidFill>
                  <a:srgbClr val="020002"/>
                </a:solidFill>
                <a:effectLst/>
                <a:latin typeface="Consolas" pitchFamily="49" charset="0"/>
                <a:cs typeface="Consolas" pitchFamily="49" charset="0"/>
              </a:rPr>
              <a:t>x</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Published</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CompareTo</a:t>
            </a:r>
            <a:r>
              <a:rPr lang="en-US" sz="1400" dirty="0">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y</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Published</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a:t>
            </a:r>
            <a:endParaRPr lang="en-US" sz="1400" dirty="0">
              <a:solidFill>
                <a:srgbClr val="010001"/>
              </a:solidFill>
              <a:latin typeface="Consolas" pitchFamily="49" charset="0"/>
              <a:cs typeface="Consolas" pitchFamily="49" charset="0"/>
            </a:endParaRPr>
          </a:p>
        </p:txBody>
      </p:sp>
      <p:sp>
        <p:nvSpPr>
          <p:cNvPr id="6" name="Rectangle 5"/>
          <p:cNvSpPr>
            <a:spLocks noChangeArrowheads="1"/>
          </p:cNvSpPr>
          <p:nvPr/>
        </p:nvSpPr>
        <p:spPr bwMode="auto">
          <a:xfrm>
            <a:off x="457200" y="5159152"/>
            <a:ext cx="6324600" cy="1169551"/>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0000"/>
            <a:r>
              <a:rPr lang="en-US" sz="1400" b="1" dirty="0" err="1">
                <a:solidFill>
                  <a:srgbClr val="0000FF"/>
                </a:solidFill>
                <a:effectLst/>
                <a:latin typeface="Consolas" pitchFamily="49" charset="0"/>
                <a:cs typeface="Consolas" pitchFamily="49" charset="0"/>
              </a:rPr>
              <a:t>Console</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WriteLine</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"Sorted using </a:t>
            </a:r>
            <a:r>
              <a:rPr lang="en-US" sz="1400" dirty="0" err="1">
                <a:solidFill>
                  <a:srgbClr val="A31515"/>
                </a:solidFill>
                <a:effectLst/>
                <a:latin typeface="Consolas" pitchFamily="49" charset="0"/>
                <a:cs typeface="Consolas" pitchFamily="49" charset="0"/>
              </a:rPr>
              <a:t>IComparable</a:t>
            </a:r>
            <a:r>
              <a:rPr lang="en-US" sz="1400" dirty="0">
                <a:solidFill>
                  <a:srgbClr val="A31515"/>
                </a:solidFill>
                <a:effectLst/>
                <a:latin typeface="Consolas" pitchFamily="49" charset="0"/>
                <a:cs typeface="Consolas" pitchFamily="49" charset="0"/>
              </a:rPr>
              <a:t>&lt;&gt; (authors)"</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b="1" dirty="0" err="1">
                <a:solidFill>
                  <a:srgbClr val="0000FF"/>
                </a:solidFill>
                <a:effectLst/>
                <a:latin typeface="Consolas" pitchFamily="49" charset="0"/>
                <a:cs typeface="Consolas" pitchFamily="49" charset="0"/>
              </a:rPr>
              <a:t>Array</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Sort</a:t>
            </a:r>
            <a:r>
              <a:rPr lang="en-US" sz="1400" dirty="0">
                <a:latin typeface="Consolas" pitchFamily="49" charset="0"/>
                <a:cs typeface="Consolas" pitchFamily="49" charset="0"/>
              </a:rPr>
              <a:t>(</a:t>
            </a:r>
            <a:r>
              <a:rPr lang="en-US" sz="1400" dirty="0">
                <a:solidFill>
                  <a:srgbClr val="020002"/>
                </a:solidFill>
                <a:effectLst/>
                <a:latin typeface="Consolas" pitchFamily="49" charset="0"/>
                <a:cs typeface="Consolas" pitchFamily="49" charset="0"/>
              </a:rPr>
              <a:t>books</a:t>
            </a:r>
            <a:r>
              <a:rPr lang="en-US" sz="1400" dirty="0">
                <a:latin typeface="Consolas" pitchFamily="49" charset="0"/>
                <a:cs typeface="Consolas" pitchFamily="49" charset="0"/>
              </a:rPr>
              <a:t>);</a:t>
            </a:r>
          </a:p>
          <a:p>
            <a:pPr defTabSz="360000"/>
            <a:br>
              <a:rPr lang="en-US" sz="1400" dirty="0">
                <a:latin typeface="Consolas" pitchFamily="49" charset="0"/>
                <a:cs typeface="Consolas" pitchFamily="49" charset="0"/>
              </a:rPr>
            </a:br>
            <a:r>
              <a:rPr lang="en-US" sz="1400" b="1" dirty="0" err="1">
                <a:solidFill>
                  <a:srgbClr val="0000FF"/>
                </a:solidFill>
                <a:effectLst/>
                <a:latin typeface="Consolas" pitchFamily="49" charset="0"/>
                <a:cs typeface="Consolas" pitchFamily="49" charset="0"/>
              </a:rPr>
              <a:t>Console</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WriteLine</a:t>
            </a:r>
            <a:r>
              <a:rPr lang="en-US" sz="1400" dirty="0">
                <a:latin typeface="Consolas" pitchFamily="49" charset="0"/>
                <a:cs typeface="Consolas" pitchFamily="49" charset="0"/>
              </a:rPr>
              <a:t>(</a:t>
            </a:r>
            <a:r>
              <a:rPr lang="en-US" sz="1400" dirty="0">
                <a:solidFill>
                  <a:srgbClr val="A31515"/>
                </a:solidFill>
                <a:effectLst/>
                <a:latin typeface="Consolas" pitchFamily="49" charset="0"/>
                <a:cs typeface="Consolas" pitchFamily="49" charset="0"/>
              </a:rPr>
              <a:t>"Sorted with </a:t>
            </a:r>
            <a:r>
              <a:rPr lang="en-US" sz="1400" dirty="0" err="1">
                <a:solidFill>
                  <a:srgbClr val="A31515"/>
                </a:solidFill>
                <a:effectLst/>
                <a:latin typeface="Consolas" pitchFamily="49" charset="0"/>
                <a:cs typeface="Consolas" pitchFamily="49" charset="0"/>
              </a:rPr>
              <a:t>IComparer</a:t>
            </a:r>
            <a:r>
              <a:rPr lang="en-US" sz="1400" dirty="0">
                <a:solidFill>
                  <a:srgbClr val="A31515"/>
                </a:solidFill>
                <a:effectLst/>
                <a:latin typeface="Consolas" pitchFamily="49" charset="0"/>
                <a:cs typeface="Consolas" pitchFamily="49" charset="0"/>
              </a:rPr>
              <a:t>&lt;&gt;"</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en-US" sz="1400" b="1" dirty="0" err="1">
                <a:solidFill>
                  <a:srgbClr val="0000FF"/>
                </a:solidFill>
                <a:effectLst/>
                <a:latin typeface="Consolas" pitchFamily="49" charset="0"/>
                <a:cs typeface="Consolas" pitchFamily="49" charset="0"/>
              </a:rPr>
              <a:t>Array</a:t>
            </a:r>
            <a:r>
              <a:rPr lang="en-US" sz="1400" dirty="0" err="1">
                <a:latin typeface="Consolas" pitchFamily="49" charset="0"/>
                <a:cs typeface="Consolas" pitchFamily="49" charset="0"/>
              </a:rPr>
              <a:t>.</a:t>
            </a:r>
            <a:r>
              <a:rPr lang="en-US" sz="1400" dirty="0" err="1">
                <a:solidFill>
                  <a:srgbClr val="020002"/>
                </a:solidFill>
                <a:effectLst/>
                <a:latin typeface="Consolas" pitchFamily="49" charset="0"/>
                <a:cs typeface="Consolas" pitchFamily="49" charset="0"/>
              </a:rPr>
              <a:t>Sort</a:t>
            </a:r>
            <a:r>
              <a:rPr lang="en-US" sz="1400" dirty="0">
                <a:latin typeface="Consolas" pitchFamily="49" charset="0"/>
                <a:cs typeface="Consolas" pitchFamily="49" charset="0"/>
              </a:rPr>
              <a:t>(</a:t>
            </a:r>
            <a:r>
              <a:rPr lang="en-US" sz="1400" dirty="0">
                <a:solidFill>
                  <a:srgbClr val="020002"/>
                </a:solidFill>
                <a:effectLst/>
                <a:latin typeface="Consolas" pitchFamily="49" charset="0"/>
                <a:cs typeface="Consolas" pitchFamily="49" charset="0"/>
              </a:rPr>
              <a:t>books</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new</a:t>
            </a: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BookPublishedComparer</a:t>
            </a:r>
            <a:r>
              <a:rPr lang="en-US" sz="1400" dirty="0">
                <a:latin typeface="Consolas" pitchFamily="49" charset="0"/>
                <a:cs typeface="Consolas" pitchFamily="49" charset="0"/>
              </a:rPr>
              <a:t>());</a:t>
            </a:r>
            <a:endParaRPr lang="en-US" sz="1400" dirty="0">
              <a:solidFill>
                <a:srgbClr val="010001"/>
              </a:solidFill>
              <a:latin typeface="Consolas" pitchFamily="49" charset="0"/>
              <a:cs typeface="Consolas" pitchFamily="49" charset="0"/>
            </a:endParaRPr>
          </a:p>
        </p:txBody>
      </p:sp>
      <p:sp>
        <p:nvSpPr>
          <p:cNvPr id="7" name="Footer Placeholder 6"/>
          <p:cNvSpPr>
            <a:spLocks noGrp="1"/>
          </p:cNvSpPr>
          <p:nvPr>
            <p:ph type="ftr" sz="quarter" idx="11"/>
          </p:nvPr>
        </p:nvSpPr>
        <p:spPr/>
        <p:txBody>
          <a:bodyPr/>
          <a:lstStyle/>
          <a:p>
            <a:r>
              <a:rPr lang="en-US"/>
              <a:t>(C)2011 by Pavel Yosifovich</a:t>
            </a:r>
          </a:p>
        </p:txBody>
      </p:sp>
      <p:sp>
        <p:nvSpPr>
          <p:cNvPr id="8" name="Slide Number Placeholder 7"/>
          <p:cNvSpPr>
            <a:spLocks noGrp="1"/>
          </p:cNvSpPr>
          <p:nvPr>
            <p:ph type="sldNum" sz="quarter" idx="12"/>
          </p:nvPr>
        </p:nvSpPr>
        <p:spPr/>
        <p:txBody>
          <a:bodyPr/>
          <a:lstStyle/>
          <a:p>
            <a:fld id="{301210FF-26AF-45AE-9015-DF8621E89FCE}" type="slidenum">
              <a:rPr lang="en-US" smtClean="0"/>
              <a:t>74</a:t>
            </a:fld>
            <a:endParaRPr lang="en-US"/>
          </a:p>
        </p:txBody>
      </p:sp>
    </p:spTree>
    <p:extLst>
      <p:ext uri="{BB962C8B-B14F-4D97-AF65-F5344CB8AC3E}">
        <p14:creationId xmlns:p14="http://schemas.microsoft.com/office/powerpoint/2010/main" val="1475900675"/>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Constraints</a:t>
            </a:r>
            <a:endParaRPr lang="he-IL" dirty="0"/>
          </a:p>
        </p:txBody>
      </p:sp>
      <p:sp>
        <p:nvSpPr>
          <p:cNvPr id="3" name="Content Placeholder 2"/>
          <p:cNvSpPr>
            <a:spLocks noGrp="1"/>
          </p:cNvSpPr>
          <p:nvPr>
            <p:ph idx="1"/>
          </p:nvPr>
        </p:nvSpPr>
        <p:spPr/>
        <p:txBody>
          <a:bodyPr>
            <a:normAutofit/>
          </a:bodyPr>
          <a:lstStyle/>
          <a:p>
            <a:r>
              <a:rPr lang="en-US" sz="3200" dirty="0"/>
              <a:t>To compile code using generics, the compiler makes sure the code works with any type (present or future)</a:t>
            </a:r>
          </a:p>
          <a:p>
            <a:pPr>
              <a:buNone/>
            </a:pPr>
            <a:endParaRPr lang="en-US" sz="3200" dirty="0"/>
          </a:p>
          <a:p>
            <a:endParaRPr lang="en-US" sz="3200" dirty="0"/>
          </a:p>
          <a:p>
            <a:endParaRPr lang="en-US" sz="3200" dirty="0"/>
          </a:p>
          <a:p>
            <a:r>
              <a:rPr lang="en-US" sz="3200" dirty="0"/>
              <a:t>The following will not compile</a:t>
            </a:r>
            <a:endParaRPr lang="he-IL" sz="3200" dirty="0"/>
          </a:p>
        </p:txBody>
      </p:sp>
      <p:sp>
        <p:nvSpPr>
          <p:cNvPr id="7" name="Footer Placeholder 6"/>
          <p:cNvSpPr>
            <a:spLocks noGrp="1"/>
          </p:cNvSpPr>
          <p:nvPr>
            <p:ph type="ftr" sz="quarter" idx="11"/>
          </p:nvPr>
        </p:nvSpPr>
        <p:spPr/>
        <p:txBody>
          <a:bodyPr/>
          <a:lstStyle/>
          <a:p>
            <a:r>
              <a:rPr lang="en-US"/>
              <a:t>(C)2011 by Pavel Yosifovich</a:t>
            </a:r>
            <a:endParaRPr lang="he-IL" dirty="0"/>
          </a:p>
        </p:txBody>
      </p:sp>
      <p:sp>
        <p:nvSpPr>
          <p:cNvPr id="6" name="Slide Number Placeholder 5"/>
          <p:cNvSpPr>
            <a:spLocks noGrp="1"/>
          </p:cNvSpPr>
          <p:nvPr>
            <p:ph type="sldNum" sz="quarter" idx="12"/>
          </p:nvPr>
        </p:nvSpPr>
        <p:spPr/>
        <p:txBody>
          <a:bodyPr/>
          <a:lstStyle/>
          <a:p>
            <a:fld id="{8D5EC362-8DE0-4138-8AD2-9C18772BB671}" type="slidenum">
              <a:rPr lang="he-IL" smtClean="0"/>
              <a:pPr/>
              <a:t>75</a:t>
            </a:fld>
            <a:endParaRPr lang="he-IL"/>
          </a:p>
        </p:txBody>
      </p:sp>
      <p:sp>
        <p:nvSpPr>
          <p:cNvPr id="4" name="Rectangle 3"/>
          <p:cNvSpPr>
            <a:spLocks noChangeArrowheads="1"/>
          </p:cNvSpPr>
          <p:nvPr/>
        </p:nvSpPr>
        <p:spPr bwMode="auto">
          <a:xfrm>
            <a:off x="428596" y="2808982"/>
            <a:ext cx="8001056" cy="156966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274320"/>
            <a:r>
              <a:rPr lang="en-US" sz="1600" dirty="0">
                <a:solidFill>
                  <a:srgbClr val="0000FF"/>
                </a:solidFill>
                <a:latin typeface="Consolas" pitchFamily="49" charset="0"/>
              </a:rPr>
              <a:t>public static </a:t>
            </a:r>
            <a:r>
              <a:rPr lang="en-US" sz="1600" dirty="0" err="1">
                <a:solidFill>
                  <a:srgbClr val="0000FF"/>
                </a:solidFill>
                <a:latin typeface="Consolas" pitchFamily="49" charset="0"/>
              </a:rPr>
              <a:t>bool</a:t>
            </a:r>
            <a:r>
              <a:rPr lang="en-US" sz="1600" dirty="0">
                <a:solidFill>
                  <a:srgbClr val="0000FF"/>
                </a:solidFill>
                <a:latin typeface="Consolas" pitchFamily="49" charset="0"/>
              </a:rPr>
              <a:t> </a:t>
            </a:r>
            <a:r>
              <a:rPr lang="en-US" sz="1600" dirty="0" err="1">
                <a:solidFill>
                  <a:srgbClr val="010001"/>
                </a:solidFill>
                <a:latin typeface="Consolas" pitchFamily="49" charset="0"/>
              </a:rPr>
              <a:t>SuperMethod</a:t>
            </a:r>
            <a:r>
              <a:rPr lang="en-US" sz="1600" dirty="0">
                <a:solidFill>
                  <a:srgbClr val="010001"/>
                </a:solidFill>
                <a:latin typeface="Consolas" pitchFamily="49" charset="0"/>
              </a:rPr>
              <a:t>&lt;T&gt;(T o) {</a:t>
            </a:r>
          </a:p>
          <a:p>
            <a:pPr defTabSz="274320"/>
            <a:r>
              <a:rPr lang="en-US" sz="1600" dirty="0">
                <a:solidFill>
                  <a:srgbClr val="010001"/>
                </a:solidFill>
                <a:latin typeface="Consolas" pitchFamily="49" charset="0"/>
              </a:rPr>
              <a:t>	T temp = o;</a:t>
            </a:r>
          </a:p>
          <a:p>
            <a:pPr defTabSz="274320"/>
            <a:r>
              <a:rPr lang="en-US" sz="1600" dirty="0">
                <a:solidFill>
                  <a:srgbClr val="010001"/>
                </a:solidFill>
                <a:latin typeface="Consolas" pitchFamily="49" charset="0"/>
              </a:rPr>
              <a:t>	</a:t>
            </a:r>
            <a:r>
              <a:rPr lang="en-US" sz="1600" b="1" dirty="0" err="1">
                <a:solidFill>
                  <a:srgbClr val="0000FF"/>
                </a:solidFill>
                <a:latin typeface="Consolas" pitchFamily="49" charset="0"/>
              </a:rPr>
              <a:t>Console.</a:t>
            </a:r>
            <a:r>
              <a:rPr lang="en-US" sz="1600" b="1" dirty="0" err="1">
                <a:solidFill>
                  <a:srgbClr val="010001"/>
                </a:solidFill>
                <a:latin typeface="Consolas" pitchFamily="49" charset="0"/>
              </a:rPr>
              <a:t>WriteLine</a:t>
            </a:r>
            <a:r>
              <a:rPr lang="en-US" sz="1600" b="1" dirty="0">
                <a:solidFill>
                  <a:srgbClr val="010001"/>
                </a:solidFill>
                <a:latin typeface="Consolas" pitchFamily="49" charset="0"/>
              </a:rPr>
              <a:t>(</a:t>
            </a:r>
            <a:r>
              <a:rPr lang="en-US" sz="1600" b="1" dirty="0" err="1">
                <a:solidFill>
                  <a:srgbClr val="010001"/>
                </a:solidFill>
                <a:latin typeface="Consolas" pitchFamily="49" charset="0"/>
              </a:rPr>
              <a:t>o.ToString</a:t>
            </a:r>
            <a:r>
              <a:rPr lang="en-US" sz="1600" b="1" dirty="0">
                <a:solidFill>
                  <a:srgbClr val="010001"/>
                </a:solidFill>
                <a:latin typeface="Consolas" pitchFamily="49" charset="0"/>
              </a:rPr>
              <a:t>());</a:t>
            </a:r>
          </a:p>
          <a:p>
            <a:pPr defTabSz="274320"/>
            <a:r>
              <a:rPr lang="en-US" sz="1600" dirty="0">
                <a:solidFill>
                  <a:srgbClr val="010001"/>
                </a:solidFill>
                <a:latin typeface="Consolas" pitchFamily="49" charset="0"/>
              </a:rPr>
              <a:t>	</a:t>
            </a:r>
            <a:r>
              <a:rPr lang="en-US" sz="1600" dirty="0" err="1">
                <a:solidFill>
                  <a:srgbClr val="0000FF"/>
                </a:solidFill>
                <a:latin typeface="Consolas" pitchFamily="49" charset="0"/>
              </a:rPr>
              <a:t>bool</a:t>
            </a:r>
            <a:r>
              <a:rPr lang="en-US" sz="1600" dirty="0">
                <a:solidFill>
                  <a:srgbClr val="0000FF"/>
                </a:solidFill>
                <a:latin typeface="Consolas" pitchFamily="49" charset="0"/>
              </a:rPr>
              <a:t> </a:t>
            </a:r>
            <a:r>
              <a:rPr lang="en-US" sz="1600" dirty="0">
                <a:solidFill>
                  <a:srgbClr val="010001"/>
                </a:solidFill>
                <a:latin typeface="Consolas" pitchFamily="49" charset="0"/>
              </a:rPr>
              <a:t>b = </a:t>
            </a:r>
            <a:r>
              <a:rPr lang="en-US" sz="1600" dirty="0" err="1">
                <a:solidFill>
                  <a:srgbClr val="010001"/>
                </a:solidFill>
                <a:latin typeface="Consolas" pitchFamily="49" charset="0"/>
              </a:rPr>
              <a:t>temp.Equals</a:t>
            </a:r>
            <a:r>
              <a:rPr lang="en-US" sz="1600" dirty="0">
                <a:solidFill>
                  <a:srgbClr val="010001"/>
                </a:solidFill>
                <a:latin typeface="Consolas" pitchFamily="49" charset="0"/>
              </a:rPr>
              <a:t>(o);</a:t>
            </a:r>
          </a:p>
          <a:p>
            <a:pPr defTabSz="274320"/>
            <a:r>
              <a:rPr lang="en-US" sz="1600" dirty="0">
                <a:solidFill>
                  <a:srgbClr val="010001"/>
                </a:solidFill>
                <a:latin typeface="Consolas" pitchFamily="49" charset="0"/>
              </a:rPr>
              <a:t>	</a:t>
            </a:r>
            <a:r>
              <a:rPr lang="en-US" sz="1600" dirty="0">
                <a:solidFill>
                  <a:srgbClr val="0000FF"/>
                </a:solidFill>
                <a:latin typeface="Consolas" pitchFamily="49" charset="0"/>
              </a:rPr>
              <a:t>return </a:t>
            </a:r>
            <a:r>
              <a:rPr lang="en-US" sz="1600" dirty="0">
                <a:solidFill>
                  <a:srgbClr val="010001"/>
                </a:solidFill>
                <a:latin typeface="Consolas" pitchFamily="49" charset="0"/>
              </a:rPr>
              <a:t>b;</a:t>
            </a:r>
          </a:p>
          <a:p>
            <a:pPr defTabSz="274320"/>
            <a:r>
              <a:rPr lang="en-US" sz="1600" dirty="0">
                <a:solidFill>
                  <a:srgbClr val="010001"/>
                </a:solidFill>
                <a:latin typeface="Consolas" pitchFamily="49" charset="0"/>
              </a:rPr>
              <a:t>}</a:t>
            </a:r>
          </a:p>
        </p:txBody>
      </p:sp>
      <p:sp>
        <p:nvSpPr>
          <p:cNvPr id="5" name="Rectangle 4"/>
          <p:cNvSpPr>
            <a:spLocks noChangeArrowheads="1"/>
          </p:cNvSpPr>
          <p:nvPr/>
        </p:nvSpPr>
        <p:spPr bwMode="auto">
          <a:xfrm>
            <a:off x="428596" y="5171182"/>
            <a:ext cx="8001056" cy="1077218"/>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274320"/>
            <a:r>
              <a:rPr lang="en-US" sz="1600" dirty="0">
                <a:latin typeface="Consolas" pitchFamily="49" charset="0"/>
              </a:rPr>
              <a:t> </a:t>
            </a:r>
            <a:r>
              <a:rPr lang="en-US" sz="1600" dirty="0">
                <a:solidFill>
                  <a:srgbClr val="0000FF"/>
                </a:solidFill>
                <a:latin typeface="Consolas" pitchFamily="49" charset="0"/>
              </a:rPr>
              <a:t>public static </a:t>
            </a:r>
            <a:r>
              <a:rPr lang="en-US" sz="1600" dirty="0">
                <a:solidFill>
                  <a:srgbClr val="010001"/>
                </a:solidFill>
                <a:latin typeface="Consolas" pitchFamily="49" charset="0"/>
              </a:rPr>
              <a:t>T Min&lt;T&gt;(T o1, T o2) {</a:t>
            </a:r>
          </a:p>
          <a:p>
            <a:pPr defTabSz="274320"/>
            <a:r>
              <a:rPr lang="en-US" sz="1600" dirty="0">
                <a:solidFill>
                  <a:srgbClr val="010001"/>
                </a:solidFill>
                <a:latin typeface="Consolas" pitchFamily="49" charset="0"/>
              </a:rPr>
              <a:t>	 </a:t>
            </a:r>
            <a:r>
              <a:rPr lang="en-US" sz="1600" dirty="0">
                <a:solidFill>
                  <a:srgbClr val="0000FF"/>
                </a:solidFill>
                <a:latin typeface="Consolas" pitchFamily="49" charset="0"/>
              </a:rPr>
              <a:t>if(</a:t>
            </a:r>
            <a:r>
              <a:rPr lang="en-US" sz="1600" dirty="0">
                <a:solidFill>
                  <a:srgbClr val="010001"/>
                </a:solidFill>
                <a:latin typeface="Consolas" pitchFamily="49" charset="0"/>
              </a:rPr>
              <a:t>o1.CompareTo(o2) &lt; 0) </a:t>
            </a:r>
            <a:r>
              <a:rPr lang="en-US" sz="1600" dirty="0">
                <a:solidFill>
                  <a:srgbClr val="0000FF"/>
                </a:solidFill>
                <a:latin typeface="Consolas" pitchFamily="49" charset="0"/>
              </a:rPr>
              <a:t>return </a:t>
            </a:r>
            <a:r>
              <a:rPr lang="en-US" sz="1600" dirty="0">
                <a:solidFill>
                  <a:srgbClr val="010001"/>
                </a:solidFill>
                <a:latin typeface="Consolas" pitchFamily="49" charset="0"/>
              </a:rPr>
              <a:t>o1;</a:t>
            </a:r>
          </a:p>
          <a:p>
            <a:pPr defTabSz="274320"/>
            <a:r>
              <a:rPr lang="en-US" sz="1600" dirty="0">
                <a:solidFill>
                  <a:srgbClr val="010001"/>
                </a:solidFill>
                <a:latin typeface="Consolas" pitchFamily="49" charset="0"/>
              </a:rPr>
              <a:t>	 </a:t>
            </a:r>
            <a:r>
              <a:rPr lang="en-US" sz="1600" dirty="0">
                <a:solidFill>
                  <a:srgbClr val="0000FF"/>
                </a:solidFill>
                <a:latin typeface="Consolas" pitchFamily="49" charset="0"/>
              </a:rPr>
              <a:t>return </a:t>
            </a:r>
            <a:r>
              <a:rPr lang="en-US" sz="1600" dirty="0">
                <a:solidFill>
                  <a:srgbClr val="010001"/>
                </a:solidFill>
                <a:latin typeface="Consolas" pitchFamily="49" charset="0"/>
              </a:rPr>
              <a:t>o2;</a:t>
            </a:r>
          </a:p>
          <a:p>
            <a:pPr defTabSz="274320"/>
            <a:r>
              <a:rPr lang="en-US" sz="1600" dirty="0">
                <a:solidFill>
                  <a:srgbClr val="010001"/>
                </a:solidFill>
                <a:latin typeface="Consolas" pitchFamily="49" charset="0"/>
              </a:rPr>
              <a:t> }</a:t>
            </a:r>
          </a:p>
        </p:txBody>
      </p:sp>
    </p:spTree>
    <p:extLst>
      <p:ext uri="{BB962C8B-B14F-4D97-AF65-F5344CB8AC3E}">
        <p14:creationId xmlns:p14="http://schemas.microsoft.com/office/powerpoint/2010/main" val="3910463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endParaRPr lang="he-IL" dirty="0"/>
          </a:p>
        </p:txBody>
      </p:sp>
      <p:sp>
        <p:nvSpPr>
          <p:cNvPr id="3" name="Content Placeholder 2"/>
          <p:cNvSpPr>
            <a:spLocks noGrp="1"/>
          </p:cNvSpPr>
          <p:nvPr>
            <p:ph idx="1"/>
          </p:nvPr>
        </p:nvSpPr>
        <p:spPr>
          <a:xfrm>
            <a:off x="228600" y="1219200"/>
            <a:ext cx="8458200" cy="3048000"/>
          </a:xfrm>
        </p:spPr>
        <p:txBody>
          <a:bodyPr>
            <a:normAutofit fontScale="77500" lnSpcReduction="20000"/>
          </a:bodyPr>
          <a:lstStyle/>
          <a:p>
            <a:r>
              <a:rPr lang="en-US" dirty="0"/>
              <a:t>A way to limit the type replacements for generic arguments</a:t>
            </a:r>
          </a:p>
          <a:p>
            <a:pPr lvl="1"/>
            <a:r>
              <a:rPr lang="en-US" dirty="0"/>
              <a:t>Base type</a:t>
            </a:r>
          </a:p>
          <a:p>
            <a:pPr lvl="1"/>
            <a:r>
              <a:rPr lang="en-US" dirty="0"/>
              <a:t>Supported interfaces</a:t>
            </a:r>
          </a:p>
          <a:p>
            <a:pPr lvl="1"/>
            <a:r>
              <a:rPr lang="en-US" dirty="0"/>
              <a:t>Public default constructor</a:t>
            </a:r>
          </a:p>
          <a:p>
            <a:r>
              <a:rPr lang="en-US" dirty="0"/>
              <a:t>Use the </a:t>
            </a:r>
            <a:r>
              <a:rPr lang="en-US" b="1" dirty="0">
                <a:solidFill>
                  <a:srgbClr val="0070C0"/>
                </a:solidFill>
                <a:latin typeface="Consolas" pitchFamily="49" charset="0"/>
              </a:rPr>
              <a:t>where</a:t>
            </a:r>
            <a:r>
              <a:rPr lang="en-US" dirty="0"/>
              <a:t> keyword for base type and interfaces, the </a:t>
            </a:r>
            <a:r>
              <a:rPr lang="en-US" b="1" dirty="0">
                <a:solidFill>
                  <a:srgbClr val="0070C0"/>
                </a:solidFill>
                <a:latin typeface="Consolas" pitchFamily="49" charset="0"/>
              </a:rPr>
              <a:t>new</a:t>
            </a:r>
            <a:r>
              <a:rPr lang="en-US" dirty="0"/>
              <a:t> keyword for default constructor</a:t>
            </a:r>
          </a:p>
          <a:p>
            <a:endParaRPr lang="he-IL" dirty="0"/>
          </a:p>
        </p:txBody>
      </p:sp>
      <p:sp>
        <p:nvSpPr>
          <p:cNvPr id="8" name="Footer Placeholder 7"/>
          <p:cNvSpPr>
            <a:spLocks noGrp="1"/>
          </p:cNvSpPr>
          <p:nvPr>
            <p:ph type="ftr" sz="quarter" idx="11"/>
          </p:nvPr>
        </p:nvSpPr>
        <p:spPr/>
        <p:txBody>
          <a:bodyPr/>
          <a:lstStyle/>
          <a:p>
            <a:r>
              <a:rPr lang="en-US"/>
              <a:t>(C)2011 by Pavel Yosifovich</a:t>
            </a:r>
            <a:endParaRPr lang="he-IL" dirty="0"/>
          </a:p>
        </p:txBody>
      </p:sp>
      <p:sp>
        <p:nvSpPr>
          <p:cNvPr id="7" name="Slide Number Placeholder 6"/>
          <p:cNvSpPr>
            <a:spLocks noGrp="1"/>
          </p:cNvSpPr>
          <p:nvPr>
            <p:ph type="sldNum" sz="quarter" idx="12"/>
          </p:nvPr>
        </p:nvSpPr>
        <p:spPr/>
        <p:txBody>
          <a:bodyPr/>
          <a:lstStyle/>
          <a:p>
            <a:fld id="{8D5EC362-8DE0-4138-8AD2-9C18772BB671}" type="slidenum">
              <a:rPr lang="he-IL" smtClean="0"/>
              <a:pPr/>
              <a:t>76</a:t>
            </a:fld>
            <a:endParaRPr lang="he-IL"/>
          </a:p>
        </p:txBody>
      </p:sp>
      <p:sp>
        <p:nvSpPr>
          <p:cNvPr id="5" name="Rectangle 4"/>
          <p:cNvSpPr>
            <a:spLocks noChangeArrowheads="1"/>
          </p:cNvSpPr>
          <p:nvPr/>
        </p:nvSpPr>
        <p:spPr bwMode="auto">
          <a:xfrm>
            <a:off x="628592" y="5419737"/>
            <a:ext cx="7372408" cy="997196"/>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sz="1400" dirty="0">
                <a:solidFill>
                  <a:srgbClr val="0000FF"/>
                </a:solidFill>
                <a:effectLst/>
                <a:latin typeface="Consolas" pitchFamily="49" charset="0"/>
                <a:cs typeface="Consolas" pitchFamily="49" charset="0"/>
              </a:rPr>
              <a:t>public</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class</a:t>
            </a:r>
            <a:r>
              <a:rPr lang="en-US" sz="1400" dirty="0">
                <a:latin typeface="Consolas" pitchFamily="49" charset="0"/>
                <a:cs typeface="Consolas" pitchFamily="49" charset="0"/>
              </a:rPr>
              <a:t> </a:t>
            </a:r>
            <a:r>
              <a:rPr lang="en-US" sz="1400" b="1" dirty="0" err="1">
                <a:solidFill>
                  <a:srgbClr val="0000FF"/>
                </a:solidFill>
                <a:effectLst/>
                <a:latin typeface="Consolas" pitchFamily="49" charset="0"/>
                <a:cs typeface="Consolas" pitchFamily="49" charset="0"/>
              </a:rPr>
              <a:t>ShapeDictionary</a:t>
            </a:r>
            <a:r>
              <a:rPr lang="en-US" sz="1400" dirty="0">
                <a:latin typeface="Consolas" pitchFamily="49" charset="0"/>
                <a:cs typeface="Consolas" pitchFamily="49" charset="0"/>
              </a:rPr>
              <a:t>&lt;</a:t>
            </a:r>
            <a:r>
              <a:rPr lang="en-US" sz="1400" dirty="0">
                <a:solidFill>
                  <a:srgbClr val="020002"/>
                </a:solidFill>
                <a:effectLst/>
                <a:latin typeface="Consolas" pitchFamily="49" charset="0"/>
                <a:cs typeface="Consolas" pitchFamily="49" charset="0"/>
              </a:rPr>
              <a:t>Key</a:t>
            </a:r>
            <a:r>
              <a:rPr lang="en-US" sz="1400" dirty="0">
                <a:latin typeface="Consolas" pitchFamily="49" charset="0"/>
                <a:cs typeface="Consolas" pitchFamily="49" charset="0"/>
              </a:rPr>
              <a:t>, </a:t>
            </a:r>
            <a:r>
              <a:rPr lang="en-US" sz="1400" dirty="0">
                <a:solidFill>
                  <a:srgbClr val="020002"/>
                </a:solidFill>
                <a:effectLst/>
                <a:latin typeface="Consolas" pitchFamily="49" charset="0"/>
                <a:cs typeface="Consolas" pitchFamily="49" charset="0"/>
              </a:rPr>
              <a:t>Val</a:t>
            </a:r>
            <a:r>
              <a:rPr lang="en-US" sz="1400" dirty="0">
                <a:latin typeface="Consolas" pitchFamily="49" charset="0"/>
                <a:cs typeface="Consolas" pitchFamily="49" charset="0"/>
              </a:rPr>
              <a:t>&gt;</a:t>
            </a:r>
            <a:br>
              <a:rPr lang="en-US" sz="1400" dirty="0">
                <a:latin typeface="Consolas" pitchFamily="49" charset="0"/>
                <a:cs typeface="Consolas" pitchFamily="49" charset="0"/>
              </a:rPr>
            </a:br>
            <a:r>
              <a:rPr lang="en-US" sz="1400" dirty="0">
                <a:solidFill>
                  <a:srgbClr val="0000FF"/>
                </a:solidFill>
                <a:effectLst/>
                <a:latin typeface="Consolas" pitchFamily="49" charset="0"/>
                <a:cs typeface="Consolas" pitchFamily="49" charset="0"/>
              </a:rPr>
              <a:t>where</a:t>
            </a:r>
            <a:r>
              <a:rPr lang="en-US" sz="1400" dirty="0">
                <a:latin typeface="Consolas" pitchFamily="49" charset="0"/>
                <a:cs typeface="Consolas" pitchFamily="49" charset="0"/>
              </a:rPr>
              <a:t> Key : </a:t>
            </a:r>
            <a:r>
              <a:rPr lang="en-US" sz="1400" b="1" dirty="0" err="1">
                <a:solidFill>
                  <a:srgbClr val="800080"/>
                </a:solidFill>
                <a:effectLst/>
                <a:latin typeface="Consolas" pitchFamily="49" charset="0"/>
                <a:cs typeface="Consolas" pitchFamily="49" charset="0"/>
              </a:rPr>
              <a:t>IComparable</a:t>
            </a:r>
            <a:r>
              <a:rPr lang="en-US" sz="1400" dirty="0">
                <a:latin typeface="Consolas" pitchFamily="49" charset="0"/>
                <a:cs typeface="Consolas" pitchFamily="49" charset="0"/>
              </a:rPr>
              <a:t>&lt;Key&gt;</a:t>
            </a:r>
            <a:br>
              <a:rPr lang="en-US" sz="1400" dirty="0">
                <a:latin typeface="Consolas" pitchFamily="49" charset="0"/>
                <a:cs typeface="Consolas" pitchFamily="49" charset="0"/>
              </a:rPr>
            </a:br>
            <a:r>
              <a:rPr lang="en-US" sz="1400" dirty="0">
                <a:solidFill>
                  <a:srgbClr val="0000FF"/>
                </a:solidFill>
                <a:effectLst/>
                <a:latin typeface="Consolas" pitchFamily="49" charset="0"/>
                <a:cs typeface="Consolas" pitchFamily="49" charset="0"/>
              </a:rPr>
              <a:t>where</a:t>
            </a:r>
            <a:r>
              <a:rPr lang="en-US" sz="1400" dirty="0">
                <a:latin typeface="Consolas" pitchFamily="49" charset="0"/>
                <a:cs typeface="Consolas" pitchFamily="49" charset="0"/>
              </a:rPr>
              <a:t> Val : </a:t>
            </a:r>
            <a:r>
              <a:rPr lang="en-US" sz="1400" dirty="0">
                <a:solidFill>
                  <a:srgbClr val="020002"/>
                </a:solidFill>
                <a:effectLst/>
                <a:latin typeface="Consolas" pitchFamily="49" charset="0"/>
                <a:cs typeface="Consolas" pitchFamily="49" charset="0"/>
              </a:rPr>
              <a:t>Shape</a:t>
            </a:r>
            <a:r>
              <a:rPr lang="en-US" sz="1400" dirty="0">
                <a:latin typeface="Consolas" pitchFamily="49" charset="0"/>
                <a:cs typeface="Consolas" pitchFamily="49" charset="0"/>
              </a:rPr>
              <a:t>, </a:t>
            </a:r>
            <a:r>
              <a:rPr lang="en-US" sz="1400" dirty="0">
                <a:solidFill>
                  <a:srgbClr val="0000FF"/>
                </a:solidFill>
                <a:effectLst/>
                <a:latin typeface="Consolas" pitchFamily="49" charset="0"/>
                <a:cs typeface="Consolas" pitchFamily="49" charset="0"/>
              </a:rPr>
              <a:t>new</a:t>
            </a:r>
            <a:r>
              <a:rPr lang="en-US" sz="1400" dirty="0">
                <a:latin typeface="Consolas" pitchFamily="49" charset="0"/>
                <a:cs typeface="Consolas" pitchFamily="49" charset="0"/>
              </a:rPr>
              <a:t>() {</a:t>
            </a:r>
          </a:p>
          <a:p>
            <a:pPr marL="342900" indent="-342900">
              <a:spcBef>
                <a:spcPct val="20000"/>
              </a:spcBef>
              <a:buClr>
                <a:schemeClr val="hlink"/>
              </a:buClr>
              <a:buSzPct val="70000"/>
              <a:buFont typeface="Wingdings" pitchFamily="2" charset="2"/>
              <a:buNone/>
            </a:pPr>
            <a:r>
              <a:rPr lang="en-US" sz="1400" dirty="0">
                <a:latin typeface="Consolas" pitchFamily="49" charset="0"/>
                <a:cs typeface="Consolas" pitchFamily="49" charset="0"/>
              </a:rPr>
              <a:t>}</a:t>
            </a:r>
            <a:endParaRPr lang="en-US" altLang="en-US" sz="1400" b="1" dirty="0">
              <a:solidFill>
                <a:schemeClr val="tx1"/>
              </a:solidFill>
              <a:latin typeface="Consolas" pitchFamily="49" charset="0"/>
              <a:cs typeface="Consolas" pitchFamily="49" charset="0"/>
            </a:endParaRPr>
          </a:p>
        </p:txBody>
      </p:sp>
      <p:sp>
        <p:nvSpPr>
          <p:cNvPr id="9" name="Rectangle 8"/>
          <p:cNvSpPr>
            <a:spLocks noChangeArrowheads="1"/>
          </p:cNvSpPr>
          <p:nvPr/>
        </p:nvSpPr>
        <p:spPr bwMode="auto">
          <a:xfrm>
            <a:off x="628592" y="4348166"/>
            <a:ext cx="7372408" cy="954107"/>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274320"/>
            <a:r>
              <a:rPr lang="en-US" sz="1400" dirty="0">
                <a:latin typeface="Consolas" pitchFamily="49" charset="0"/>
              </a:rPr>
              <a:t> </a:t>
            </a:r>
            <a:r>
              <a:rPr lang="en-US" sz="1400" dirty="0">
                <a:solidFill>
                  <a:srgbClr val="0000FF"/>
                </a:solidFill>
                <a:latin typeface="Consolas" pitchFamily="49" charset="0"/>
              </a:rPr>
              <a:t>public static </a:t>
            </a:r>
            <a:r>
              <a:rPr lang="en-US" sz="1400" dirty="0">
                <a:solidFill>
                  <a:srgbClr val="010001"/>
                </a:solidFill>
                <a:latin typeface="Consolas" pitchFamily="49" charset="0"/>
              </a:rPr>
              <a:t>T Min&lt;T&gt;(T o1, T o2) where T : </a:t>
            </a:r>
            <a:r>
              <a:rPr lang="en-US" sz="1400" dirty="0" err="1">
                <a:solidFill>
                  <a:srgbClr val="010001"/>
                </a:solidFill>
                <a:latin typeface="Consolas" pitchFamily="49" charset="0"/>
              </a:rPr>
              <a:t>IComparable</a:t>
            </a:r>
            <a:r>
              <a:rPr lang="en-US" sz="1400" dirty="0">
                <a:solidFill>
                  <a:srgbClr val="010001"/>
                </a:solidFill>
                <a:latin typeface="Consolas" pitchFamily="49" charset="0"/>
              </a:rPr>
              <a:t>&lt;T&gt; {</a:t>
            </a:r>
          </a:p>
          <a:p>
            <a:pPr defTabSz="274320"/>
            <a:r>
              <a:rPr lang="en-US" sz="1400" dirty="0">
                <a:solidFill>
                  <a:srgbClr val="010001"/>
                </a:solidFill>
                <a:latin typeface="Consolas" pitchFamily="49" charset="0"/>
              </a:rPr>
              <a:t>	 </a:t>
            </a:r>
            <a:r>
              <a:rPr lang="en-US" sz="1400" dirty="0">
                <a:solidFill>
                  <a:srgbClr val="0000FF"/>
                </a:solidFill>
                <a:latin typeface="Consolas" pitchFamily="49" charset="0"/>
              </a:rPr>
              <a:t>if(</a:t>
            </a:r>
            <a:r>
              <a:rPr lang="en-US" sz="1400" dirty="0">
                <a:solidFill>
                  <a:srgbClr val="010001"/>
                </a:solidFill>
                <a:latin typeface="Consolas" pitchFamily="49" charset="0"/>
              </a:rPr>
              <a:t>o1.CompareTo(o2) &lt; 0) </a:t>
            </a:r>
            <a:r>
              <a:rPr lang="en-US" sz="1400" dirty="0">
                <a:solidFill>
                  <a:srgbClr val="0000FF"/>
                </a:solidFill>
                <a:latin typeface="Consolas" pitchFamily="49" charset="0"/>
              </a:rPr>
              <a:t>return </a:t>
            </a:r>
            <a:r>
              <a:rPr lang="en-US" sz="1400" dirty="0">
                <a:solidFill>
                  <a:srgbClr val="010001"/>
                </a:solidFill>
                <a:latin typeface="Consolas" pitchFamily="49" charset="0"/>
              </a:rPr>
              <a:t>o1;</a:t>
            </a:r>
          </a:p>
          <a:p>
            <a:pPr defTabSz="274320"/>
            <a:r>
              <a:rPr lang="en-US" sz="1400" dirty="0">
                <a:solidFill>
                  <a:srgbClr val="010001"/>
                </a:solidFill>
                <a:latin typeface="Consolas" pitchFamily="49" charset="0"/>
              </a:rPr>
              <a:t>	 </a:t>
            </a:r>
            <a:r>
              <a:rPr lang="en-US" sz="1400" dirty="0">
                <a:solidFill>
                  <a:srgbClr val="0000FF"/>
                </a:solidFill>
                <a:latin typeface="Consolas" pitchFamily="49" charset="0"/>
              </a:rPr>
              <a:t>return </a:t>
            </a:r>
            <a:r>
              <a:rPr lang="en-US" sz="1400" dirty="0">
                <a:solidFill>
                  <a:srgbClr val="010001"/>
                </a:solidFill>
                <a:latin typeface="Consolas" pitchFamily="49" charset="0"/>
              </a:rPr>
              <a:t>o2;</a:t>
            </a:r>
          </a:p>
          <a:p>
            <a:pPr defTabSz="274320"/>
            <a:r>
              <a:rPr lang="en-US" sz="1400" dirty="0">
                <a:solidFill>
                  <a:srgbClr val="010001"/>
                </a:solidFill>
                <a:latin typeface="Consolas" pitchFamily="49" charset="0"/>
              </a:rPr>
              <a:t> }</a:t>
            </a:r>
          </a:p>
        </p:txBody>
      </p:sp>
    </p:spTree>
    <p:extLst>
      <p:ext uri="{BB962C8B-B14F-4D97-AF65-F5344CB8AC3E}">
        <p14:creationId xmlns:p14="http://schemas.microsoft.com/office/powerpoint/2010/main" val="4265192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 Rules</a:t>
            </a:r>
            <a:endParaRPr lang="he-IL" dirty="0"/>
          </a:p>
        </p:txBody>
      </p:sp>
      <p:sp>
        <p:nvSpPr>
          <p:cNvPr id="3" name="Content Placeholder 2"/>
          <p:cNvSpPr>
            <a:spLocks noGrp="1"/>
          </p:cNvSpPr>
          <p:nvPr>
            <p:ph idx="1"/>
          </p:nvPr>
        </p:nvSpPr>
        <p:spPr/>
        <p:txBody>
          <a:bodyPr>
            <a:normAutofit/>
          </a:bodyPr>
          <a:lstStyle/>
          <a:p>
            <a:r>
              <a:rPr lang="en-US" dirty="0"/>
              <a:t>Order of constraints</a:t>
            </a:r>
          </a:p>
          <a:p>
            <a:pPr lvl="1"/>
            <a:r>
              <a:rPr lang="en-US" dirty="0"/>
              <a:t>Base type (one at most), interfaces (as many as required), default constructor</a:t>
            </a:r>
          </a:p>
          <a:p>
            <a:r>
              <a:rPr lang="en-US" dirty="0"/>
              <a:t>Can’t overload based on different constraints or by adding constraints</a:t>
            </a:r>
          </a:p>
          <a:p>
            <a:r>
              <a:rPr lang="en-US" dirty="0"/>
              <a:t>When overriding a generic virtual method, type arguments must be the same</a:t>
            </a:r>
          </a:p>
          <a:p>
            <a:pPr lvl="1"/>
            <a:r>
              <a:rPr lang="en-US" dirty="0"/>
              <a:t>Constraints are inherited automatically</a:t>
            </a:r>
          </a:p>
        </p:txBody>
      </p:sp>
      <p:sp>
        <p:nvSpPr>
          <p:cNvPr id="5" name="Footer Placeholder 4"/>
          <p:cNvSpPr>
            <a:spLocks noGrp="1"/>
          </p:cNvSpPr>
          <p:nvPr>
            <p:ph type="ftr" sz="quarter" idx="11"/>
          </p:nvPr>
        </p:nvSpPr>
        <p:spPr/>
        <p:txBody>
          <a:bodyPr/>
          <a:lstStyle/>
          <a:p>
            <a:r>
              <a:rPr lang="en-US"/>
              <a:t>(C)2011 by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77</a:t>
            </a:fld>
            <a:endParaRPr lang="he-IL"/>
          </a:p>
        </p:txBody>
      </p:sp>
    </p:spTree>
    <p:extLst>
      <p:ext uri="{BB962C8B-B14F-4D97-AF65-F5344CB8AC3E}">
        <p14:creationId xmlns:p14="http://schemas.microsoft.com/office/powerpoint/2010/main" val="123629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Constraints Rules</a:t>
            </a:r>
            <a:endParaRPr lang="he-IL" dirty="0"/>
          </a:p>
        </p:txBody>
      </p:sp>
      <p:sp>
        <p:nvSpPr>
          <p:cNvPr id="3" name="Content Placeholder 2"/>
          <p:cNvSpPr>
            <a:spLocks noGrp="1"/>
          </p:cNvSpPr>
          <p:nvPr>
            <p:ph idx="1"/>
          </p:nvPr>
        </p:nvSpPr>
        <p:spPr/>
        <p:txBody>
          <a:bodyPr>
            <a:normAutofit/>
          </a:bodyPr>
          <a:lstStyle/>
          <a:p>
            <a:r>
              <a:rPr lang="en-US" dirty="0"/>
              <a:t>Base type cannot be</a:t>
            </a:r>
          </a:p>
          <a:p>
            <a:pPr lvl="1"/>
            <a:r>
              <a:rPr lang="en-US" dirty="0"/>
              <a:t>(from the </a:t>
            </a:r>
            <a:r>
              <a:rPr lang="en-US" b="1" dirty="0">
                <a:solidFill>
                  <a:srgbClr val="FF0000"/>
                </a:solidFill>
                <a:latin typeface="Consolas" pitchFamily="49" charset="0"/>
              </a:rPr>
              <a:t>System</a:t>
            </a:r>
            <a:r>
              <a:rPr lang="en-US" dirty="0"/>
              <a:t> namespace) </a:t>
            </a:r>
            <a:r>
              <a:rPr lang="en-US" b="1" dirty="0">
                <a:solidFill>
                  <a:srgbClr val="FF0000"/>
                </a:solidFill>
                <a:latin typeface="Consolas" pitchFamily="49" charset="0"/>
              </a:rPr>
              <a:t>Object</a:t>
            </a:r>
            <a:r>
              <a:rPr lang="en-US" dirty="0"/>
              <a:t>, </a:t>
            </a:r>
            <a:r>
              <a:rPr lang="en-US" b="1" dirty="0">
                <a:solidFill>
                  <a:srgbClr val="FF0000"/>
                </a:solidFill>
                <a:latin typeface="Consolas" pitchFamily="49" charset="0"/>
              </a:rPr>
              <a:t>Void</a:t>
            </a:r>
            <a:r>
              <a:rPr lang="en-US" dirty="0"/>
              <a:t>, </a:t>
            </a:r>
            <a:r>
              <a:rPr lang="en-US" b="1" dirty="0">
                <a:solidFill>
                  <a:srgbClr val="FF0000"/>
                </a:solidFill>
                <a:latin typeface="Consolas" pitchFamily="49" charset="0"/>
              </a:rPr>
              <a:t>Delegate</a:t>
            </a:r>
            <a:r>
              <a:rPr lang="en-US" dirty="0"/>
              <a:t>, </a:t>
            </a:r>
            <a:r>
              <a:rPr lang="en-US" b="1" dirty="0" err="1">
                <a:solidFill>
                  <a:srgbClr val="FF0000"/>
                </a:solidFill>
                <a:latin typeface="Consolas" pitchFamily="49" charset="0"/>
              </a:rPr>
              <a:t>MulticastDelegate</a:t>
            </a:r>
            <a:r>
              <a:rPr lang="en-US" dirty="0"/>
              <a:t>, </a:t>
            </a:r>
            <a:r>
              <a:rPr lang="en-US" b="1" dirty="0" err="1">
                <a:solidFill>
                  <a:srgbClr val="FF0000"/>
                </a:solidFill>
                <a:latin typeface="Consolas" pitchFamily="49" charset="0"/>
              </a:rPr>
              <a:t>ValueType</a:t>
            </a:r>
            <a:r>
              <a:rPr lang="en-US" dirty="0"/>
              <a:t>, </a:t>
            </a:r>
            <a:r>
              <a:rPr lang="en-US" b="1" dirty="0" err="1">
                <a:solidFill>
                  <a:srgbClr val="FF0000"/>
                </a:solidFill>
                <a:latin typeface="Consolas" pitchFamily="49" charset="0"/>
              </a:rPr>
              <a:t>Enum</a:t>
            </a:r>
            <a:r>
              <a:rPr lang="en-US" dirty="0"/>
              <a:t>, </a:t>
            </a:r>
            <a:r>
              <a:rPr lang="en-US" b="1" dirty="0">
                <a:solidFill>
                  <a:srgbClr val="FF0000"/>
                </a:solidFill>
                <a:latin typeface="Consolas" pitchFamily="49" charset="0"/>
              </a:rPr>
              <a:t>Array</a:t>
            </a:r>
          </a:p>
          <a:p>
            <a:r>
              <a:rPr lang="en-US" dirty="0"/>
              <a:t>Special base types</a:t>
            </a:r>
          </a:p>
          <a:p>
            <a:pPr lvl="1"/>
            <a:r>
              <a:rPr lang="en-US" b="1" dirty="0">
                <a:solidFill>
                  <a:srgbClr val="0070C0"/>
                </a:solidFill>
                <a:latin typeface="Consolas" pitchFamily="49" charset="0"/>
              </a:rPr>
              <a:t>class</a:t>
            </a:r>
            <a:r>
              <a:rPr lang="en-US" dirty="0"/>
              <a:t>: any reference type</a:t>
            </a:r>
          </a:p>
          <a:p>
            <a:pPr lvl="1"/>
            <a:r>
              <a:rPr lang="en-US" b="1" dirty="0" err="1">
                <a:solidFill>
                  <a:srgbClr val="0070C0"/>
                </a:solidFill>
                <a:latin typeface="Consolas" pitchFamily="49" charset="0"/>
              </a:rPr>
              <a:t>struct</a:t>
            </a:r>
            <a:r>
              <a:rPr lang="en-US" dirty="0"/>
              <a:t>: any value type</a:t>
            </a:r>
          </a:p>
        </p:txBody>
      </p:sp>
      <p:sp>
        <p:nvSpPr>
          <p:cNvPr id="5" name="Footer Placeholder 4"/>
          <p:cNvSpPr>
            <a:spLocks noGrp="1"/>
          </p:cNvSpPr>
          <p:nvPr>
            <p:ph type="ftr" sz="quarter" idx="11"/>
          </p:nvPr>
        </p:nvSpPr>
        <p:spPr/>
        <p:txBody>
          <a:bodyPr/>
          <a:lstStyle/>
          <a:p>
            <a:r>
              <a:rPr lang="en-US"/>
              <a:t>(C)2011 by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78</a:t>
            </a:fld>
            <a:endParaRPr lang="he-IL"/>
          </a:p>
        </p:txBody>
      </p:sp>
    </p:spTree>
    <p:extLst>
      <p:ext uri="{BB962C8B-B14F-4D97-AF65-F5344CB8AC3E}">
        <p14:creationId xmlns:p14="http://schemas.microsoft.com/office/powerpoint/2010/main" val="195708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Generics Issues</a:t>
            </a:r>
            <a:endParaRPr lang="he-IL" dirty="0"/>
          </a:p>
        </p:txBody>
      </p:sp>
      <p:sp>
        <p:nvSpPr>
          <p:cNvPr id="3" name="Content Placeholder 2"/>
          <p:cNvSpPr>
            <a:spLocks noGrp="1"/>
          </p:cNvSpPr>
          <p:nvPr>
            <p:ph idx="1"/>
          </p:nvPr>
        </p:nvSpPr>
        <p:spPr/>
        <p:txBody>
          <a:bodyPr/>
          <a:lstStyle/>
          <a:p>
            <a:r>
              <a:rPr lang="en-US" dirty="0"/>
              <a:t>Use </a:t>
            </a:r>
            <a:r>
              <a:rPr lang="en-US" sz="3200" b="1" dirty="0">
                <a:solidFill>
                  <a:srgbClr val="0070C0"/>
                </a:solidFill>
                <a:latin typeface="Consolas" pitchFamily="49" charset="0"/>
              </a:rPr>
              <a:t>default(T)</a:t>
            </a:r>
            <a:r>
              <a:rPr lang="en-US" sz="4000" b="1" dirty="0"/>
              <a:t> </a:t>
            </a:r>
            <a:r>
              <a:rPr lang="en-US" dirty="0"/>
              <a:t>to set default value (0, </a:t>
            </a:r>
            <a:r>
              <a:rPr lang="en-US" sz="3200" dirty="0">
                <a:solidFill>
                  <a:srgbClr val="FF0000"/>
                </a:solidFill>
                <a:latin typeface="Consolas" pitchFamily="49" charset="0"/>
              </a:rPr>
              <a:t>null</a:t>
            </a:r>
            <a:r>
              <a:rPr lang="en-US" dirty="0"/>
              <a:t> or </a:t>
            </a:r>
            <a:r>
              <a:rPr lang="en-US" sz="3200" dirty="0">
                <a:solidFill>
                  <a:srgbClr val="FF0000"/>
                </a:solidFill>
                <a:latin typeface="Consolas" pitchFamily="49" charset="0"/>
              </a:rPr>
              <a:t>false</a:t>
            </a:r>
            <a:r>
              <a:rPr lang="en-US" dirty="0"/>
              <a:t>)</a:t>
            </a:r>
          </a:p>
          <a:p>
            <a:r>
              <a:rPr lang="en-US" dirty="0"/>
              <a:t>Comparing a generic parameter with null is always allowed</a:t>
            </a:r>
          </a:p>
          <a:p>
            <a:r>
              <a:rPr lang="en-US" dirty="0"/>
              <a:t>Operator overloading is not allowed on generic types</a:t>
            </a:r>
          </a:p>
          <a:p>
            <a:pPr lvl="1"/>
            <a:r>
              <a:rPr lang="en-US" dirty="0"/>
              <a:t>No constraints exist for this</a:t>
            </a:r>
          </a:p>
          <a:p>
            <a:endParaRPr lang="he-IL" dirty="0"/>
          </a:p>
        </p:txBody>
      </p:sp>
      <p:sp>
        <p:nvSpPr>
          <p:cNvPr id="5" name="Footer Placeholder 4"/>
          <p:cNvSpPr>
            <a:spLocks noGrp="1"/>
          </p:cNvSpPr>
          <p:nvPr>
            <p:ph type="ftr" sz="quarter" idx="11"/>
          </p:nvPr>
        </p:nvSpPr>
        <p:spPr/>
        <p:txBody>
          <a:bodyPr/>
          <a:lstStyle/>
          <a:p>
            <a:r>
              <a:rPr lang="en-US"/>
              <a:t>(C)2011 by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79</a:t>
            </a:fld>
            <a:endParaRPr lang="he-IL"/>
          </a:p>
        </p:txBody>
      </p:sp>
    </p:spTree>
    <p:extLst>
      <p:ext uri="{BB962C8B-B14F-4D97-AF65-F5344CB8AC3E}">
        <p14:creationId xmlns:p14="http://schemas.microsoft.com/office/powerpoint/2010/main" val="161372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a:t>Instances of Types</a:t>
            </a:r>
          </a:p>
        </p:txBody>
      </p:sp>
      <p:sp>
        <p:nvSpPr>
          <p:cNvPr id="331779" name="Rectangle 3"/>
          <p:cNvSpPr>
            <a:spLocks noGrp="1" noChangeArrowheads="1"/>
          </p:cNvSpPr>
          <p:nvPr>
            <p:ph idx="1"/>
          </p:nvPr>
        </p:nvSpPr>
        <p:spPr/>
        <p:txBody>
          <a:bodyPr>
            <a:normAutofit lnSpcReduction="10000"/>
          </a:bodyPr>
          <a:lstStyle/>
          <a:p>
            <a:r>
              <a:rPr lang="en-US" sz="3200" dirty="0"/>
              <a:t>Instances of types are created at runtime</a:t>
            </a:r>
          </a:p>
          <a:p>
            <a:r>
              <a:rPr lang="en-US" sz="3200" dirty="0"/>
              <a:t>Value types</a:t>
            </a:r>
          </a:p>
          <a:p>
            <a:pPr lvl="1"/>
            <a:r>
              <a:rPr lang="en-US" sz="2800" dirty="0"/>
              <a:t>Simple types, created in-line (not heap allocated)</a:t>
            </a:r>
          </a:p>
          <a:p>
            <a:pPr lvl="1"/>
            <a:r>
              <a:rPr lang="en-US" sz="2800" dirty="0"/>
              <a:t>Type is obvious (examples: </a:t>
            </a:r>
            <a:r>
              <a:rPr lang="en-US" sz="2800" b="1" dirty="0">
                <a:solidFill>
                  <a:srgbClr val="FF0000"/>
                </a:solidFill>
                <a:latin typeface="Consolas" pitchFamily="49" charset="0"/>
              </a:rPr>
              <a:t>System.Int32</a:t>
            </a:r>
            <a:r>
              <a:rPr lang="en-US" sz="2800" dirty="0"/>
              <a:t>, </a:t>
            </a:r>
            <a:r>
              <a:rPr lang="en-US" sz="2800" b="1" dirty="0" err="1">
                <a:solidFill>
                  <a:srgbClr val="FF0000"/>
                </a:solidFill>
                <a:latin typeface="Consolas" pitchFamily="49" charset="0"/>
              </a:rPr>
              <a:t>System.DateTime</a:t>
            </a:r>
            <a:r>
              <a:rPr lang="en-US" sz="2800" dirty="0"/>
              <a:t>)</a:t>
            </a:r>
          </a:p>
          <a:p>
            <a:r>
              <a:rPr lang="en-US" sz="3200" dirty="0"/>
              <a:t>Reference types</a:t>
            </a:r>
          </a:p>
          <a:p>
            <a:pPr lvl="1"/>
            <a:r>
              <a:rPr lang="en-US" sz="2800" dirty="0"/>
              <a:t>Created on the managed heap</a:t>
            </a:r>
          </a:p>
          <a:p>
            <a:pPr lvl="1"/>
            <a:r>
              <a:rPr lang="en-US" sz="2800" dirty="0"/>
              <a:t>Destroyed by the garbage collector</a:t>
            </a:r>
          </a:p>
          <a:p>
            <a:pPr lvl="1"/>
            <a:r>
              <a:rPr lang="en-US" sz="2800" dirty="0"/>
              <a:t>A reference to such an object might actually point to a derived type</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8</a:t>
            </a:fld>
            <a:endParaRPr lang="he-IL"/>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Parameter Conversion</a:t>
            </a:r>
          </a:p>
        </p:txBody>
      </p:sp>
      <p:sp>
        <p:nvSpPr>
          <p:cNvPr id="3" name="Content Placeholder 2"/>
          <p:cNvSpPr>
            <a:spLocks noGrp="1"/>
          </p:cNvSpPr>
          <p:nvPr>
            <p:ph idx="1"/>
          </p:nvPr>
        </p:nvSpPr>
        <p:spPr/>
        <p:txBody>
          <a:bodyPr/>
          <a:lstStyle/>
          <a:p>
            <a:r>
              <a:rPr lang="en-US" dirty="0"/>
              <a:t>Conversion of unbounded T to </a:t>
            </a:r>
            <a:r>
              <a:rPr lang="en-US" dirty="0">
                <a:latin typeface="Consolas" pitchFamily="49" charset="0"/>
              </a:rPr>
              <a:t>Object</a:t>
            </a:r>
            <a:r>
              <a:rPr lang="en-US" dirty="0"/>
              <a:t> and vice versa is allowed</a:t>
            </a:r>
          </a:p>
          <a:p>
            <a:pPr lvl="1"/>
            <a:r>
              <a:rPr lang="en-US" dirty="0"/>
              <a:t>Conversion to other types requires explicit cast(s)</a:t>
            </a:r>
          </a:p>
        </p:txBody>
      </p:sp>
      <p:sp>
        <p:nvSpPr>
          <p:cNvPr id="7" name="Footer Placeholder 6"/>
          <p:cNvSpPr>
            <a:spLocks noGrp="1"/>
          </p:cNvSpPr>
          <p:nvPr>
            <p:ph type="ftr" sz="quarter" idx="11"/>
          </p:nvPr>
        </p:nvSpPr>
        <p:spPr/>
        <p:txBody>
          <a:bodyPr/>
          <a:lstStyle/>
          <a:p>
            <a:r>
              <a:rPr lang="en-US"/>
              <a:t>(C)2011 Pavel Yosifovich</a:t>
            </a:r>
            <a:endParaRPr lang="he-IL" dirty="0"/>
          </a:p>
        </p:txBody>
      </p:sp>
      <p:sp>
        <p:nvSpPr>
          <p:cNvPr id="6" name="Slide Number Placeholder 5"/>
          <p:cNvSpPr>
            <a:spLocks noGrp="1"/>
          </p:cNvSpPr>
          <p:nvPr>
            <p:ph type="sldNum" sz="quarter" idx="12"/>
          </p:nvPr>
        </p:nvSpPr>
        <p:spPr/>
        <p:txBody>
          <a:bodyPr/>
          <a:lstStyle/>
          <a:p>
            <a:fld id="{8D5EC362-8DE0-4138-8AD2-9C18772BB671}" type="slidenum">
              <a:rPr lang="he-IL" smtClean="0"/>
              <a:pPr/>
              <a:t>80</a:t>
            </a:fld>
            <a:endParaRPr lang="he-IL"/>
          </a:p>
        </p:txBody>
      </p:sp>
      <p:sp>
        <p:nvSpPr>
          <p:cNvPr id="4" name="Rectangle 3"/>
          <p:cNvSpPr>
            <a:spLocks noChangeArrowheads="1"/>
          </p:cNvSpPr>
          <p:nvPr/>
        </p:nvSpPr>
        <p:spPr bwMode="auto">
          <a:xfrm>
            <a:off x="428625" y="3652600"/>
            <a:ext cx="8001000" cy="1083374"/>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a:spAutoFit/>
          </a:bodyPr>
          <a:lstStyle/>
          <a:p>
            <a:pPr marL="342900" indent="-342900" algn="l" rtl="0" eaLnBrk="0" hangingPunct="0">
              <a:spcBef>
                <a:spcPct val="20000"/>
              </a:spcBef>
              <a:buClr>
                <a:schemeClr val="hlink"/>
              </a:buClr>
              <a:buSzPct val="70000"/>
              <a:buFont typeface="Wingdings" pitchFamily="2" charset="2"/>
              <a:buNone/>
              <a:defRPr/>
            </a:pPr>
            <a:r>
              <a:rPr lang="en-US" altLang="en-US" sz="1400" b="1" dirty="0">
                <a:solidFill>
                  <a:schemeClr val="tx1"/>
                </a:solidFill>
                <a:latin typeface="Consolas" pitchFamily="49" charset="0"/>
                <a:cs typeface="+mn-cs"/>
              </a:rPr>
              <a:t>void Test&lt;T&gt;(T </a:t>
            </a:r>
            <a:r>
              <a:rPr lang="en-US" altLang="en-US" sz="1400" b="1" dirty="0" err="1">
                <a:solidFill>
                  <a:schemeClr val="tx1"/>
                </a:solidFill>
                <a:latin typeface="Consolas" pitchFamily="49" charset="0"/>
                <a:cs typeface="+mn-cs"/>
              </a:rPr>
              <a:t>t</a:t>
            </a:r>
            <a:r>
              <a:rPr lang="en-US" altLang="en-US" sz="1400" b="1" dirty="0">
                <a:solidFill>
                  <a:schemeClr val="tx1"/>
                </a:solidFill>
                <a:latin typeface="Consolas" pitchFamily="49" charset="0"/>
                <a:cs typeface="+mn-cs"/>
              </a:rPr>
              <a:t>) {</a:t>
            </a:r>
          </a:p>
          <a:p>
            <a:pPr marL="342900" indent="-342900" algn="l" rtl="0" eaLnBrk="0" hangingPunct="0">
              <a:spcBef>
                <a:spcPct val="20000"/>
              </a:spcBef>
              <a:buClr>
                <a:schemeClr val="hlink"/>
              </a:buClr>
              <a:buSzPct val="70000"/>
              <a:buFont typeface="Wingdings" pitchFamily="2" charset="2"/>
              <a:buNone/>
              <a:defRPr/>
            </a:pPr>
            <a:r>
              <a:rPr lang="en-US" altLang="en-US" sz="1400" b="1" dirty="0">
                <a:solidFill>
                  <a:schemeClr val="tx1"/>
                </a:solidFill>
                <a:latin typeface="Consolas" pitchFamily="49" charset="0"/>
                <a:cs typeface="+mn-cs"/>
              </a:rPr>
              <a:t>	object o = t;		// ok</a:t>
            </a:r>
          </a:p>
          <a:p>
            <a:pPr marL="342900" indent="-342900" algn="l" rtl="0" eaLnBrk="0" hangingPunct="0">
              <a:spcBef>
                <a:spcPct val="20000"/>
              </a:spcBef>
              <a:buClr>
                <a:schemeClr val="hlink"/>
              </a:buClr>
              <a:buSzPct val="70000"/>
              <a:buFont typeface="Wingdings" pitchFamily="2" charset="2"/>
              <a:buNone/>
              <a:defRPr/>
            </a:pPr>
            <a:r>
              <a:rPr lang="en-US" altLang="en-US" sz="1400" b="1" dirty="0">
                <a:solidFill>
                  <a:schemeClr val="tx1"/>
                </a:solidFill>
                <a:latin typeface="Consolas" pitchFamily="49" charset="0"/>
                <a:cs typeface="+mn-cs"/>
              </a:rPr>
              <a:t>	Customer c = t;		// error</a:t>
            </a:r>
          </a:p>
          <a:p>
            <a:pPr marL="342900" indent="-342900" algn="l" rtl="0" eaLnBrk="0" hangingPunct="0">
              <a:spcBef>
                <a:spcPct val="20000"/>
              </a:spcBef>
              <a:buClr>
                <a:schemeClr val="hlink"/>
              </a:buClr>
              <a:buSzPct val="70000"/>
              <a:buFont typeface="Wingdings" pitchFamily="2" charset="2"/>
              <a:buNone/>
              <a:defRPr/>
            </a:pPr>
            <a:r>
              <a:rPr lang="en-US" altLang="en-US" sz="1400" b="1" dirty="0">
                <a:solidFill>
                  <a:schemeClr val="tx1"/>
                </a:solidFill>
                <a:latin typeface="Consolas" pitchFamily="49" charset="0"/>
                <a:cs typeface="+mn-cs"/>
              </a:rPr>
              <a:t>}</a:t>
            </a:r>
          </a:p>
        </p:txBody>
      </p:sp>
      <p:sp>
        <p:nvSpPr>
          <p:cNvPr id="5" name="Rectangle 4"/>
          <p:cNvSpPr>
            <a:spLocks noChangeArrowheads="1"/>
          </p:cNvSpPr>
          <p:nvPr/>
        </p:nvSpPr>
        <p:spPr bwMode="auto">
          <a:xfrm>
            <a:off x="428596" y="5009922"/>
            <a:ext cx="8001000" cy="1083374"/>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a:spAutoFit/>
          </a:bodyPr>
          <a:lstStyle/>
          <a:p>
            <a:pPr marL="342900" indent="-342900" algn="l" rtl="0" eaLnBrk="0" hangingPunct="0">
              <a:spcBef>
                <a:spcPct val="20000"/>
              </a:spcBef>
              <a:buClr>
                <a:schemeClr val="hlink"/>
              </a:buClr>
              <a:buSzPct val="70000"/>
              <a:buFont typeface="Wingdings" pitchFamily="2" charset="2"/>
              <a:buNone/>
              <a:defRPr/>
            </a:pPr>
            <a:r>
              <a:rPr lang="en-US" altLang="en-US" sz="1400" b="1" dirty="0">
                <a:solidFill>
                  <a:schemeClr val="tx1"/>
                </a:solidFill>
                <a:latin typeface="Consolas" pitchFamily="49" charset="0"/>
                <a:cs typeface="+mn-cs"/>
              </a:rPr>
              <a:t>void Test2&lt;T&gt;(T </a:t>
            </a:r>
            <a:r>
              <a:rPr lang="en-US" altLang="en-US" sz="1400" b="1" dirty="0" err="1">
                <a:solidFill>
                  <a:schemeClr val="tx1"/>
                </a:solidFill>
                <a:latin typeface="Consolas" pitchFamily="49" charset="0"/>
                <a:cs typeface="+mn-cs"/>
              </a:rPr>
              <a:t>t</a:t>
            </a:r>
            <a:r>
              <a:rPr lang="en-US" altLang="en-US" sz="1400" b="1" dirty="0">
                <a:solidFill>
                  <a:schemeClr val="tx1"/>
                </a:solidFill>
                <a:latin typeface="Consolas" pitchFamily="49" charset="0"/>
                <a:cs typeface="+mn-cs"/>
              </a:rPr>
              <a:t>) {</a:t>
            </a:r>
          </a:p>
          <a:p>
            <a:pPr marL="342900" indent="-342900" algn="l" rtl="0" eaLnBrk="0" hangingPunct="0">
              <a:spcBef>
                <a:spcPct val="20000"/>
              </a:spcBef>
              <a:buClr>
                <a:schemeClr val="hlink"/>
              </a:buClr>
              <a:buSzPct val="70000"/>
              <a:buFont typeface="Wingdings" pitchFamily="2" charset="2"/>
              <a:buNone/>
              <a:defRPr/>
            </a:pPr>
            <a:r>
              <a:rPr lang="en-US" altLang="en-US" sz="1400" b="1" dirty="0">
                <a:solidFill>
                  <a:schemeClr val="tx1"/>
                </a:solidFill>
                <a:latin typeface="Consolas" pitchFamily="49" charset="0"/>
                <a:cs typeface="+mn-cs"/>
              </a:rPr>
              <a:t>	Customer c = (Customer)(object)t;		// OK</a:t>
            </a:r>
          </a:p>
          <a:p>
            <a:pPr marL="342900" indent="-342900" algn="l" rtl="0" eaLnBrk="0" hangingPunct="0">
              <a:spcBef>
                <a:spcPct val="20000"/>
              </a:spcBef>
              <a:buClr>
                <a:schemeClr val="hlink"/>
              </a:buClr>
              <a:buSzPct val="70000"/>
              <a:buFont typeface="Wingdings" pitchFamily="2" charset="2"/>
              <a:buNone/>
              <a:defRPr/>
            </a:pPr>
            <a:r>
              <a:rPr lang="en-US" altLang="en-US" sz="1400" b="1" dirty="0">
                <a:solidFill>
                  <a:schemeClr val="tx1"/>
                </a:solidFill>
                <a:latin typeface="Consolas" pitchFamily="49" charset="0"/>
                <a:cs typeface="+mn-cs"/>
              </a:rPr>
              <a:t>	</a:t>
            </a:r>
            <a:r>
              <a:rPr lang="en-US" altLang="en-US" sz="1400" b="1" dirty="0" err="1">
                <a:solidFill>
                  <a:schemeClr val="tx1"/>
                </a:solidFill>
                <a:latin typeface="Consolas" pitchFamily="49" charset="0"/>
                <a:cs typeface="+mn-cs"/>
              </a:rPr>
              <a:t>int</a:t>
            </a:r>
            <a:r>
              <a:rPr lang="en-US" altLang="en-US" sz="1400" b="1" dirty="0">
                <a:solidFill>
                  <a:schemeClr val="tx1"/>
                </a:solidFill>
                <a:latin typeface="Consolas" pitchFamily="49" charset="0"/>
                <a:cs typeface="+mn-cs"/>
              </a:rPr>
              <a:t> x = (</a:t>
            </a:r>
            <a:r>
              <a:rPr lang="en-US" altLang="en-US" sz="1400" b="1" dirty="0" err="1">
                <a:solidFill>
                  <a:schemeClr val="tx1"/>
                </a:solidFill>
                <a:latin typeface="Consolas" pitchFamily="49" charset="0"/>
                <a:cs typeface="+mn-cs"/>
              </a:rPr>
              <a:t>int</a:t>
            </a:r>
            <a:r>
              <a:rPr lang="en-US" altLang="en-US" sz="1400" b="1" dirty="0">
                <a:solidFill>
                  <a:schemeClr val="tx1"/>
                </a:solidFill>
                <a:latin typeface="Consolas" pitchFamily="49" charset="0"/>
                <a:cs typeface="+mn-cs"/>
              </a:rPr>
              <a:t>)(object)t;			// also OK</a:t>
            </a:r>
          </a:p>
          <a:p>
            <a:pPr marL="342900" indent="-342900" algn="l" rtl="0" eaLnBrk="0" hangingPunct="0">
              <a:spcBef>
                <a:spcPct val="20000"/>
              </a:spcBef>
              <a:buClr>
                <a:schemeClr val="hlink"/>
              </a:buClr>
              <a:buSzPct val="70000"/>
              <a:buFont typeface="Wingdings" pitchFamily="2" charset="2"/>
              <a:buNone/>
              <a:defRPr/>
            </a:pPr>
            <a:r>
              <a:rPr lang="en-US" altLang="en-US" sz="1400" b="1" dirty="0">
                <a:solidFill>
                  <a:schemeClr val="tx1"/>
                </a:solidFill>
                <a:latin typeface="Consolas" pitchFamily="49" charset="0"/>
                <a:cs typeface="+mn-cs"/>
              </a:rPr>
              <a:t>}</a:t>
            </a: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Nullable</a:t>
            </a:r>
            <a:r>
              <a:rPr lang="en-US" dirty="0"/>
              <a:t> Types</a:t>
            </a:r>
          </a:p>
        </p:txBody>
      </p:sp>
      <p:sp>
        <p:nvSpPr>
          <p:cNvPr id="3" name="Content Placeholder 2"/>
          <p:cNvSpPr>
            <a:spLocks noGrp="1"/>
          </p:cNvSpPr>
          <p:nvPr>
            <p:ph idx="1"/>
          </p:nvPr>
        </p:nvSpPr>
        <p:spPr>
          <a:xfrm>
            <a:off x="457200" y="1219200"/>
            <a:ext cx="8229600" cy="4038600"/>
          </a:xfrm>
        </p:spPr>
        <p:txBody>
          <a:bodyPr>
            <a:normAutofit fontScale="85000" lnSpcReduction="20000"/>
          </a:bodyPr>
          <a:lstStyle/>
          <a:p>
            <a:r>
              <a:rPr lang="en-US" b="1" dirty="0" err="1">
                <a:solidFill>
                  <a:srgbClr val="FF0000"/>
                </a:solidFill>
                <a:latin typeface="Consolas" pitchFamily="49" charset="0"/>
              </a:rPr>
              <a:t>System.Nullable</a:t>
            </a:r>
            <a:r>
              <a:rPr lang="en-US" b="1" dirty="0">
                <a:solidFill>
                  <a:srgbClr val="FF0000"/>
                </a:solidFill>
                <a:latin typeface="Consolas" pitchFamily="49" charset="0"/>
              </a:rPr>
              <a:t>&lt;T&gt;</a:t>
            </a:r>
          </a:p>
          <a:p>
            <a:pPr lvl="1"/>
            <a:r>
              <a:rPr lang="en-US" dirty="0"/>
              <a:t>Represents value type of type T or null</a:t>
            </a:r>
          </a:p>
          <a:p>
            <a:r>
              <a:rPr lang="en-US" dirty="0"/>
              <a:t>Contains two properties</a:t>
            </a:r>
          </a:p>
          <a:p>
            <a:pPr lvl="1"/>
            <a:r>
              <a:rPr lang="en-US" b="1" dirty="0" err="1">
                <a:solidFill>
                  <a:srgbClr val="002060"/>
                </a:solidFill>
                <a:latin typeface="Consolas" pitchFamily="49" charset="0"/>
              </a:rPr>
              <a:t>HasValue</a:t>
            </a:r>
            <a:endParaRPr lang="en-US" b="1" dirty="0">
              <a:solidFill>
                <a:srgbClr val="002060"/>
              </a:solidFill>
              <a:latin typeface="Consolas" pitchFamily="49" charset="0"/>
            </a:endParaRPr>
          </a:p>
          <a:p>
            <a:pPr lvl="2"/>
            <a:r>
              <a:rPr lang="en-US" dirty="0"/>
              <a:t>Boolean signifying whether object actually contains a valid value</a:t>
            </a:r>
          </a:p>
          <a:p>
            <a:pPr lvl="1"/>
            <a:r>
              <a:rPr lang="en-US" b="1" dirty="0">
                <a:solidFill>
                  <a:srgbClr val="002060"/>
                </a:solidFill>
                <a:latin typeface="Consolas" pitchFamily="49" charset="0"/>
              </a:rPr>
              <a:t>Value</a:t>
            </a:r>
          </a:p>
          <a:p>
            <a:pPr lvl="2"/>
            <a:r>
              <a:rPr lang="en-US" dirty="0"/>
              <a:t>The actual value (of type T)</a:t>
            </a:r>
          </a:p>
          <a:p>
            <a:r>
              <a:rPr lang="en-US" dirty="0"/>
              <a:t>C# offers the </a:t>
            </a:r>
            <a:r>
              <a:rPr lang="en-US" b="1" dirty="0">
                <a:solidFill>
                  <a:srgbClr val="0070C0"/>
                </a:solidFill>
                <a:latin typeface="Consolas" pitchFamily="49" charset="0"/>
                <a:cs typeface="Consolas" pitchFamily="49" charset="0"/>
              </a:rPr>
              <a:t>T?</a:t>
            </a:r>
            <a:r>
              <a:rPr lang="en-US" dirty="0"/>
              <a:t> syntax for easier use</a:t>
            </a:r>
          </a:p>
        </p:txBody>
      </p:sp>
      <p:sp>
        <p:nvSpPr>
          <p:cNvPr id="6" name="Footer Placeholder 5"/>
          <p:cNvSpPr>
            <a:spLocks noGrp="1"/>
          </p:cNvSpPr>
          <p:nvPr>
            <p:ph type="ftr" sz="quarter" idx="11"/>
          </p:nvPr>
        </p:nvSpPr>
        <p:spPr/>
        <p:txBody>
          <a:bodyPr/>
          <a:lstStyle/>
          <a:p>
            <a:r>
              <a:rPr lang="en-US"/>
              <a:t>(C)2011 by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81</a:t>
            </a:fld>
            <a:endParaRPr lang="he-IL"/>
          </a:p>
        </p:txBody>
      </p:sp>
      <p:sp>
        <p:nvSpPr>
          <p:cNvPr id="4" name="Rectangle 3"/>
          <p:cNvSpPr>
            <a:spLocks noChangeArrowheads="1"/>
          </p:cNvSpPr>
          <p:nvPr/>
        </p:nvSpPr>
        <p:spPr bwMode="auto">
          <a:xfrm>
            <a:off x="609600" y="5257800"/>
            <a:ext cx="7543800" cy="1083374"/>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eaLnBrk="0" hangingPunct="0">
              <a:spcBef>
                <a:spcPct val="20000"/>
              </a:spcBef>
              <a:buClr>
                <a:schemeClr val="hlink"/>
              </a:buClr>
              <a:buSzPct val="70000"/>
              <a:defRPr/>
            </a:pPr>
            <a:r>
              <a:rPr lang="en-US" sz="1400" dirty="0" err="1">
                <a:solidFill>
                  <a:srgbClr val="0000FF"/>
                </a:solidFill>
                <a:latin typeface="Consolas" pitchFamily="49" charset="0"/>
                <a:cs typeface="Consolas" pitchFamily="49" charset="0"/>
              </a:rPr>
              <a:t>int</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x</a:t>
            </a:r>
            <a:r>
              <a:rPr lang="en-US" sz="1400" dirty="0">
                <a:latin typeface="Consolas" pitchFamily="49" charset="0"/>
                <a:cs typeface="Consolas" pitchFamily="49" charset="0"/>
              </a:rPr>
              <a:t>; 		</a:t>
            </a:r>
            <a:r>
              <a:rPr lang="en-US" sz="1400" dirty="0">
                <a:solidFill>
                  <a:srgbClr val="008000"/>
                </a:solidFill>
                <a:latin typeface="Consolas" pitchFamily="49" charset="0"/>
                <a:cs typeface="Consolas" pitchFamily="49" charset="0"/>
              </a:rPr>
              <a:t>// same as </a:t>
            </a:r>
            <a:r>
              <a:rPr lang="en-US" sz="1400" dirty="0" err="1">
                <a:solidFill>
                  <a:srgbClr val="008000"/>
                </a:solidFill>
                <a:latin typeface="Consolas" pitchFamily="49" charset="0"/>
                <a:cs typeface="Consolas" pitchFamily="49" charset="0"/>
              </a:rPr>
              <a:t>Nullable</a:t>
            </a:r>
            <a:r>
              <a:rPr lang="en-US" sz="1400" dirty="0">
                <a:solidFill>
                  <a:srgbClr val="008000"/>
                </a:solidFill>
                <a:latin typeface="Consolas" pitchFamily="49" charset="0"/>
                <a:cs typeface="Consolas" pitchFamily="49" charset="0"/>
              </a:rPr>
              <a:t>&lt;</a:t>
            </a:r>
            <a:r>
              <a:rPr lang="en-US" sz="1400" dirty="0" err="1">
                <a:solidFill>
                  <a:srgbClr val="008000"/>
                </a:solidFill>
                <a:latin typeface="Consolas" pitchFamily="49" charset="0"/>
                <a:cs typeface="Consolas" pitchFamily="49" charset="0"/>
              </a:rPr>
              <a:t>int</a:t>
            </a:r>
            <a:r>
              <a:rPr lang="en-US" sz="1400" dirty="0">
                <a:solidFill>
                  <a:srgbClr val="008000"/>
                </a:solidFill>
                <a:latin typeface="Consolas" pitchFamily="49" charset="0"/>
                <a:cs typeface="Consolas" pitchFamily="49" charset="0"/>
              </a:rPr>
              <a:t>&gt; x;</a:t>
            </a:r>
            <a:endParaRPr lang="en-US" sz="1400" dirty="0">
              <a:latin typeface="Consolas" pitchFamily="49" charset="0"/>
              <a:cs typeface="Consolas" pitchFamily="49" charset="0"/>
            </a:endParaRPr>
          </a:p>
          <a:p>
            <a:pPr marL="342900" indent="-342900" eaLnBrk="0" hangingPunct="0">
              <a:spcBef>
                <a:spcPct val="20000"/>
              </a:spcBef>
              <a:buClr>
                <a:schemeClr val="hlink"/>
              </a:buClr>
              <a:buSzPct val="70000"/>
              <a:defRPr/>
            </a:pPr>
            <a:r>
              <a:rPr lang="en-US" sz="1400" dirty="0">
                <a:solidFill>
                  <a:srgbClr val="020002"/>
                </a:solidFill>
                <a:latin typeface="Consolas" pitchFamily="49" charset="0"/>
                <a:cs typeface="Consolas" pitchFamily="49" charset="0"/>
              </a:rPr>
              <a:t>x</a:t>
            </a:r>
            <a:r>
              <a:rPr lang="en-US" sz="1400" dirty="0">
                <a:latin typeface="Consolas" pitchFamily="49" charset="0"/>
                <a:cs typeface="Consolas" pitchFamily="49" charset="0"/>
              </a:rPr>
              <a:t> = 5; 		</a:t>
            </a:r>
            <a:r>
              <a:rPr lang="en-US" sz="1400" dirty="0">
                <a:solidFill>
                  <a:srgbClr val="008000"/>
                </a:solidFill>
                <a:latin typeface="Consolas" pitchFamily="49" charset="0"/>
                <a:cs typeface="Consolas" pitchFamily="49" charset="0"/>
              </a:rPr>
              <a:t>// ok</a:t>
            </a:r>
            <a:endParaRPr lang="en-US" sz="1400" dirty="0">
              <a:latin typeface="Consolas" pitchFamily="49" charset="0"/>
              <a:cs typeface="Consolas" pitchFamily="49" charset="0"/>
            </a:endParaRPr>
          </a:p>
          <a:p>
            <a:pPr marL="342900" indent="-342900" eaLnBrk="0" hangingPunct="0">
              <a:spcBef>
                <a:spcPct val="20000"/>
              </a:spcBef>
              <a:buClr>
                <a:schemeClr val="hlink"/>
              </a:buClr>
              <a:buSzPct val="70000"/>
              <a:defRPr/>
            </a:pPr>
            <a:r>
              <a:rPr lang="en-US" sz="1400" dirty="0">
                <a:solidFill>
                  <a:srgbClr val="020002"/>
                </a:solidFill>
                <a:latin typeface="Consolas" pitchFamily="49" charset="0"/>
                <a:cs typeface="Consolas" pitchFamily="49" charset="0"/>
              </a:rPr>
              <a:t>x</a:t>
            </a:r>
            <a:r>
              <a:rPr lang="en-US" sz="1400" dirty="0">
                <a:latin typeface="Consolas" pitchFamily="49" charset="0"/>
                <a:cs typeface="Consolas" pitchFamily="49" charset="0"/>
              </a:rPr>
              <a:t> = </a:t>
            </a:r>
            <a:r>
              <a:rPr lang="en-US" sz="1400" dirty="0">
                <a:solidFill>
                  <a:srgbClr val="0000FF"/>
                </a:solidFill>
                <a:latin typeface="Consolas" pitchFamily="49" charset="0"/>
                <a:cs typeface="Consolas" pitchFamily="49" charset="0"/>
              </a:rPr>
              <a:t>null</a:t>
            </a:r>
            <a:r>
              <a:rPr lang="en-US" sz="1400" dirty="0">
                <a:latin typeface="Consolas" pitchFamily="49" charset="0"/>
                <a:cs typeface="Consolas" pitchFamily="49" charset="0"/>
              </a:rPr>
              <a:t>; 	</a:t>
            </a:r>
            <a:r>
              <a:rPr lang="en-US" sz="1400" dirty="0">
                <a:solidFill>
                  <a:srgbClr val="008000"/>
                </a:solidFill>
                <a:latin typeface="Consolas" pitchFamily="49" charset="0"/>
                <a:cs typeface="Consolas" pitchFamily="49" charset="0"/>
              </a:rPr>
              <a:t>// also ok</a:t>
            </a:r>
            <a:endParaRPr lang="en-US" sz="1400" dirty="0">
              <a:latin typeface="Consolas" pitchFamily="49" charset="0"/>
              <a:cs typeface="Consolas" pitchFamily="49" charset="0"/>
            </a:endParaRPr>
          </a:p>
          <a:p>
            <a:pPr marL="342900" indent="-342900" eaLnBrk="0" hangingPunct="0">
              <a:spcBef>
                <a:spcPct val="20000"/>
              </a:spcBef>
              <a:buClr>
                <a:schemeClr val="hlink"/>
              </a:buClr>
              <a:buSzPct val="70000"/>
              <a:defRPr/>
            </a:pPr>
            <a:r>
              <a:rPr lang="en-US" sz="1400" dirty="0" err="1">
                <a:solidFill>
                  <a:srgbClr val="0000FF"/>
                </a:solidFill>
                <a:latin typeface="Consolas" pitchFamily="49" charset="0"/>
                <a:cs typeface="Consolas" pitchFamily="49" charset="0"/>
              </a:rPr>
              <a:t>int</a:t>
            </a:r>
            <a:r>
              <a:rPr lang="en-US" sz="1400" dirty="0">
                <a:latin typeface="Consolas" pitchFamily="49" charset="0"/>
                <a:cs typeface="Consolas" pitchFamily="49" charset="0"/>
              </a:rPr>
              <a:t> </a:t>
            </a:r>
            <a:r>
              <a:rPr lang="en-US" sz="1400" dirty="0">
                <a:solidFill>
                  <a:srgbClr val="020002"/>
                </a:solidFill>
                <a:latin typeface="Consolas" pitchFamily="49" charset="0"/>
                <a:cs typeface="Consolas" pitchFamily="49" charset="0"/>
              </a:rPr>
              <a:t>y</a:t>
            </a:r>
            <a:r>
              <a:rPr lang="en-US" sz="1400" dirty="0">
                <a:latin typeface="Consolas" pitchFamily="49" charset="0"/>
                <a:cs typeface="Consolas" pitchFamily="49" charset="0"/>
              </a:rPr>
              <a:t> = (</a:t>
            </a:r>
            <a:r>
              <a:rPr lang="en-US" sz="1400" dirty="0" err="1">
                <a:solidFill>
                  <a:srgbClr val="0000FF"/>
                </a:solidFill>
                <a:latin typeface="Consolas" pitchFamily="49" charset="0"/>
                <a:cs typeface="Consolas" pitchFamily="49" charset="0"/>
              </a:rPr>
              <a:t>int</a:t>
            </a:r>
            <a:r>
              <a:rPr lang="en-US" sz="1400" dirty="0">
                <a:latin typeface="Consolas" pitchFamily="49" charset="0"/>
                <a:cs typeface="Consolas" pitchFamily="49" charset="0"/>
              </a:rPr>
              <a:t>)</a:t>
            </a:r>
            <a:r>
              <a:rPr lang="en-US" sz="1400" dirty="0">
                <a:solidFill>
                  <a:srgbClr val="020002"/>
                </a:solidFill>
                <a:latin typeface="Consolas" pitchFamily="49" charset="0"/>
                <a:cs typeface="Consolas" pitchFamily="49" charset="0"/>
              </a:rPr>
              <a:t>x</a:t>
            </a:r>
            <a:r>
              <a:rPr lang="en-US" sz="1400" dirty="0">
                <a:latin typeface="Consolas" pitchFamily="49" charset="0"/>
                <a:cs typeface="Consolas" pitchFamily="49" charset="0"/>
              </a:rPr>
              <a:t>; 	</a:t>
            </a:r>
            <a:r>
              <a:rPr lang="en-US" sz="1400" dirty="0">
                <a:solidFill>
                  <a:srgbClr val="008000"/>
                </a:solidFill>
                <a:latin typeface="Consolas" pitchFamily="49" charset="0"/>
                <a:cs typeface="Consolas" pitchFamily="49" charset="0"/>
              </a:rPr>
              <a:t>// ok as well (throws exception if x has no value)</a:t>
            </a:r>
            <a:endParaRPr lang="en-US" altLang="en-US" sz="1400" b="1" dirty="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1985924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 vs. C++ Templates</a:t>
            </a:r>
            <a:endParaRPr lang="he-IL" dirty="0"/>
          </a:p>
        </p:txBody>
      </p:sp>
      <p:sp>
        <p:nvSpPr>
          <p:cNvPr id="3" name="Content Placeholder 2"/>
          <p:cNvSpPr>
            <a:spLocks noGrp="1"/>
          </p:cNvSpPr>
          <p:nvPr>
            <p:ph idx="1"/>
          </p:nvPr>
        </p:nvSpPr>
        <p:spPr/>
        <p:txBody>
          <a:bodyPr>
            <a:normAutofit fontScale="85000" lnSpcReduction="10000"/>
          </a:bodyPr>
          <a:lstStyle/>
          <a:p>
            <a:r>
              <a:rPr lang="en-US" dirty="0"/>
              <a:t>C++ Templates</a:t>
            </a:r>
          </a:p>
          <a:p>
            <a:pPr lvl="1"/>
            <a:r>
              <a:rPr lang="en-US" dirty="0"/>
              <a:t>More powerful</a:t>
            </a:r>
          </a:p>
          <a:p>
            <a:pPr lvl="1"/>
            <a:r>
              <a:rPr lang="en-US" dirty="0"/>
              <a:t>Code bloating</a:t>
            </a:r>
          </a:p>
          <a:p>
            <a:pPr lvl="1"/>
            <a:r>
              <a:rPr lang="en-US" dirty="0"/>
              <a:t>Source code necessary</a:t>
            </a:r>
          </a:p>
          <a:p>
            <a:pPr lvl="1"/>
            <a:r>
              <a:rPr lang="en-US" dirty="0"/>
              <a:t>Template specialization</a:t>
            </a:r>
          </a:p>
          <a:p>
            <a:r>
              <a:rPr lang="en-US" dirty="0"/>
              <a:t>CLR Generics</a:t>
            </a:r>
          </a:p>
          <a:p>
            <a:pPr lvl="1"/>
            <a:r>
              <a:rPr lang="en-US" dirty="0"/>
              <a:t>More restrictive</a:t>
            </a:r>
          </a:p>
          <a:p>
            <a:pPr lvl="1"/>
            <a:r>
              <a:rPr lang="en-US" dirty="0"/>
              <a:t>No code bloating</a:t>
            </a:r>
          </a:p>
          <a:p>
            <a:pPr lvl="2"/>
            <a:r>
              <a:rPr lang="en-US" dirty="0"/>
              <a:t>Sharing code among assemblies using the same generic type</a:t>
            </a:r>
          </a:p>
          <a:p>
            <a:pPr lvl="2"/>
            <a:r>
              <a:rPr lang="en-US" dirty="0"/>
              <a:t>All reference parameter types are equivalent</a:t>
            </a:r>
          </a:p>
          <a:p>
            <a:pPr lvl="1"/>
            <a:r>
              <a:rPr lang="en-US" dirty="0"/>
              <a:t>No source code necessary</a:t>
            </a:r>
            <a:endParaRPr lang="he-IL"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82</a:t>
            </a:fld>
            <a:endParaRPr lang="he-IL"/>
          </a:p>
        </p:txBody>
      </p:sp>
      <p:pic>
        <p:nvPicPr>
          <p:cNvPr id="6" name="Picture 5" descr="information2.png"/>
          <p:cNvPicPr>
            <a:picLocks noChangeAspect="1"/>
          </p:cNvPicPr>
          <p:nvPr/>
        </p:nvPicPr>
        <p:blipFill>
          <a:blip r:embed="rId3" cstate="print"/>
          <a:stretch>
            <a:fillRect/>
          </a:stretch>
        </p:blipFill>
        <p:spPr>
          <a:xfrm>
            <a:off x="8143900" y="142852"/>
            <a:ext cx="609954" cy="609954"/>
          </a:xfrm>
          <a:prstGeom prst="rect">
            <a:avLst/>
          </a:prstGeom>
        </p:spPr>
      </p:pic>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he-IL" dirty="0"/>
          </a:p>
        </p:txBody>
      </p:sp>
      <p:sp>
        <p:nvSpPr>
          <p:cNvPr id="3" name="Content Placeholder 2"/>
          <p:cNvSpPr>
            <a:spLocks noGrp="1"/>
          </p:cNvSpPr>
          <p:nvPr>
            <p:ph idx="1"/>
          </p:nvPr>
        </p:nvSpPr>
        <p:spPr/>
        <p:txBody>
          <a:bodyPr/>
          <a:lstStyle/>
          <a:p>
            <a:r>
              <a:rPr lang="en-US" dirty="0"/>
              <a:t>Generics promotes code reuse, better performance and higher code maintainability</a:t>
            </a:r>
          </a:p>
          <a:p>
            <a:r>
              <a:rPr lang="en-US" dirty="0"/>
              <a:t>Generics allow creating code that works on many possible types</a:t>
            </a:r>
          </a:p>
          <a:p>
            <a:r>
              <a:rPr lang="en-US" dirty="0"/>
              <a:t>Constraints limit the types allowed as generic arguments, so that a larger “codebase” would be possible</a:t>
            </a:r>
          </a:p>
          <a:p>
            <a:endParaRPr lang="he-IL"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83</a:t>
            </a:fld>
            <a:endParaRPr lang="he-IL"/>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Delegates &amp; Events</a:t>
            </a:r>
            <a:endParaRPr lang="he-IL" dirty="0"/>
          </a:p>
        </p:txBody>
      </p:sp>
      <p:sp>
        <p:nvSpPr>
          <p:cNvPr id="5" name="Subtitle 4"/>
          <p:cNvSpPr>
            <a:spLocks noGrp="1"/>
          </p:cNvSpPr>
          <p:nvPr>
            <p:ph type="body" idx="1"/>
          </p:nvPr>
        </p:nvSpPr>
        <p:spPr/>
        <p:txBody>
          <a:bodyPr/>
          <a:lstStyle/>
          <a:p>
            <a:r>
              <a:rPr lang="en-US" dirty="0"/>
              <a:t>Module 3</a:t>
            </a:r>
            <a:endParaRPr lang="he-IL" dirty="0"/>
          </a:p>
        </p:txBody>
      </p:sp>
    </p:spTree>
    <p:extLst>
      <p:ext uri="{BB962C8B-B14F-4D97-AF65-F5344CB8AC3E}">
        <p14:creationId xmlns:p14="http://schemas.microsoft.com/office/powerpoint/2010/main" val="2880357354"/>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Delegate Basics</a:t>
            </a:r>
          </a:p>
          <a:p>
            <a:r>
              <a:rPr lang="en-US" dirty="0"/>
              <a:t>Anonymous Delegates</a:t>
            </a:r>
          </a:p>
          <a:p>
            <a:r>
              <a:rPr lang="en-US" dirty="0"/>
              <a:t>Lambda Expressions</a:t>
            </a:r>
          </a:p>
          <a:p>
            <a:r>
              <a:rPr lang="en-US" dirty="0"/>
              <a:t>Dynamic Delegates</a:t>
            </a:r>
          </a:p>
          <a:p>
            <a:r>
              <a:rPr lang="en-US" dirty="0"/>
              <a:t>Events</a:t>
            </a:r>
          </a:p>
          <a:p>
            <a:r>
              <a:rPr lang="en-US" dirty="0"/>
              <a:t>Asynchronous Delegates</a:t>
            </a:r>
          </a:p>
          <a:p>
            <a:r>
              <a:rPr lang="en-US" dirty="0"/>
              <a:t>Summary</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85</a:t>
            </a:fld>
            <a:endParaRPr lang="he-IL"/>
          </a:p>
        </p:txBody>
      </p:sp>
    </p:spTree>
    <p:extLst>
      <p:ext uri="{BB962C8B-B14F-4D97-AF65-F5344CB8AC3E}">
        <p14:creationId xmlns:p14="http://schemas.microsoft.com/office/powerpoint/2010/main" val="2877013937"/>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Delegates</a:t>
            </a:r>
          </a:p>
        </p:txBody>
      </p:sp>
      <p:sp>
        <p:nvSpPr>
          <p:cNvPr id="3" name="Content Placeholder 2"/>
          <p:cNvSpPr>
            <a:spLocks noGrp="1"/>
          </p:cNvSpPr>
          <p:nvPr>
            <p:ph idx="1"/>
          </p:nvPr>
        </p:nvSpPr>
        <p:spPr/>
        <p:txBody>
          <a:bodyPr>
            <a:normAutofit fontScale="92500" lnSpcReduction="20000"/>
          </a:bodyPr>
          <a:lstStyle/>
          <a:p>
            <a:r>
              <a:rPr lang="en-US" dirty="0"/>
              <a:t>Indirect invocation of methods can be accomplished with Delegates</a:t>
            </a:r>
          </a:p>
          <a:p>
            <a:r>
              <a:rPr lang="en-US" dirty="0"/>
              <a:t>What is a delegate?</a:t>
            </a:r>
          </a:p>
          <a:p>
            <a:pPr lvl="1"/>
            <a:r>
              <a:rPr lang="en-US" dirty="0"/>
              <a:t>An object that has the capability to invoke a specific method on a specific object (or a static method)</a:t>
            </a:r>
          </a:p>
          <a:p>
            <a:r>
              <a:rPr lang="en-US" dirty="0"/>
              <a:t>The delegate binds to a specific method signature</a:t>
            </a:r>
          </a:p>
          <a:p>
            <a:pPr lvl="1"/>
            <a:r>
              <a:rPr lang="en-US" dirty="0"/>
              <a:t>The signature the delegate uses cannot change for that type of delegate</a:t>
            </a:r>
          </a:p>
          <a:p>
            <a:r>
              <a:rPr lang="en-US" dirty="0"/>
              <a:t>Delegates are immutable</a:t>
            </a:r>
          </a:p>
          <a:p>
            <a:endParaRPr lang="en-US" sz="3600"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86</a:t>
            </a:fld>
            <a:endParaRPr lang="he-IL"/>
          </a:p>
        </p:txBody>
      </p:sp>
    </p:spTree>
    <p:extLst>
      <p:ext uri="{BB962C8B-B14F-4D97-AF65-F5344CB8AC3E}">
        <p14:creationId xmlns:p14="http://schemas.microsoft.com/office/powerpoint/2010/main" val="3108060325"/>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Delegate Type(s)</a:t>
            </a:r>
          </a:p>
        </p:txBody>
      </p:sp>
      <p:sp>
        <p:nvSpPr>
          <p:cNvPr id="3" name="Content Placeholder 2"/>
          <p:cNvSpPr>
            <a:spLocks noGrp="1"/>
          </p:cNvSpPr>
          <p:nvPr>
            <p:ph idx="1"/>
          </p:nvPr>
        </p:nvSpPr>
        <p:spPr>
          <a:xfrm>
            <a:off x="228600" y="5429264"/>
            <a:ext cx="8915400" cy="1123936"/>
          </a:xfrm>
        </p:spPr>
        <p:txBody>
          <a:bodyPr>
            <a:normAutofit lnSpcReduction="10000"/>
          </a:bodyPr>
          <a:lstStyle/>
          <a:p>
            <a:r>
              <a:rPr lang="en-US" dirty="0"/>
              <a:t>The </a:t>
            </a:r>
            <a:r>
              <a:rPr lang="en-US" dirty="0">
                <a:solidFill>
                  <a:srgbClr val="002060"/>
                </a:solidFill>
                <a:latin typeface="Consolas" pitchFamily="49" charset="0"/>
              </a:rPr>
              <a:t>_target</a:t>
            </a:r>
            <a:r>
              <a:rPr lang="en-US" dirty="0"/>
              <a:t> reference is null when binding to a static method</a:t>
            </a:r>
          </a:p>
          <a:p>
            <a:pPr>
              <a:buNone/>
            </a:pPr>
            <a:endParaRPr lang="en-US" dirty="0"/>
          </a:p>
        </p:txBody>
      </p:sp>
      <p:sp>
        <p:nvSpPr>
          <p:cNvPr id="31" name="Footer Placeholder 30"/>
          <p:cNvSpPr>
            <a:spLocks noGrp="1"/>
          </p:cNvSpPr>
          <p:nvPr>
            <p:ph type="ftr" sz="quarter" idx="11"/>
          </p:nvPr>
        </p:nvSpPr>
        <p:spPr/>
        <p:txBody>
          <a:bodyPr/>
          <a:lstStyle/>
          <a:p>
            <a:r>
              <a:rPr lang="en-US"/>
              <a:t>(C)2011 Pavel Yosifovich</a:t>
            </a:r>
            <a:endParaRPr lang="he-IL" dirty="0"/>
          </a:p>
        </p:txBody>
      </p:sp>
      <p:sp>
        <p:nvSpPr>
          <p:cNvPr id="30" name="Slide Number Placeholder 29"/>
          <p:cNvSpPr>
            <a:spLocks noGrp="1"/>
          </p:cNvSpPr>
          <p:nvPr>
            <p:ph type="sldNum" sz="quarter" idx="12"/>
          </p:nvPr>
        </p:nvSpPr>
        <p:spPr/>
        <p:txBody>
          <a:bodyPr/>
          <a:lstStyle/>
          <a:p>
            <a:fld id="{8D5EC362-8DE0-4138-8AD2-9C18772BB671}" type="slidenum">
              <a:rPr lang="he-IL" smtClean="0"/>
              <a:pPr/>
              <a:t>87</a:t>
            </a:fld>
            <a:endParaRPr lang="he-IL"/>
          </a:p>
        </p:txBody>
      </p:sp>
      <p:sp>
        <p:nvSpPr>
          <p:cNvPr id="4" name="Rectangle 8"/>
          <p:cNvSpPr>
            <a:spLocks noChangeArrowheads="1"/>
          </p:cNvSpPr>
          <p:nvPr/>
        </p:nvSpPr>
        <p:spPr bwMode="auto">
          <a:xfrm>
            <a:off x="1839913" y="1379538"/>
            <a:ext cx="1744662" cy="45561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sz="1400" dirty="0" err="1">
                <a:latin typeface="Consolas" pitchFamily="49" charset="0"/>
              </a:rPr>
              <a:t>System.Object</a:t>
            </a:r>
            <a:endParaRPr lang="en-US" sz="1400" dirty="0">
              <a:latin typeface="Consolas" pitchFamily="49" charset="0"/>
            </a:endParaRPr>
          </a:p>
        </p:txBody>
      </p:sp>
      <p:sp>
        <p:nvSpPr>
          <p:cNvPr id="5" name="Rectangle 9"/>
          <p:cNvSpPr>
            <a:spLocks noChangeArrowheads="1"/>
          </p:cNvSpPr>
          <p:nvPr/>
        </p:nvSpPr>
        <p:spPr bwMode="auto">
          <a:xfrm>
            <a:off x="1763713" y="2214563"/>
            <a:ext cx="1897062" cy="684212"/>
          </a:xfrm>
          <a:prstGeom prst="rect">
            <a:avLst/>
          </a:prstGeom>
          <a:ln>
            <a:headEnd/>
            <a:tailEn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1400" dirty="0" err="1">
                <a:latin typeface="Consolas" pitchFamily="49" charset="0"/>
              </a:rPr>
              <a:t>System.Delegate</a:t>
            </a:r>
            <a:endParaRPr lang="en-US" sz="1400" dirty="0">
              <a:latin typeface="Consolas" pitchFamily="49" charset="0"/>
            </a:endParaRPr>
          </a:p>
        </p:txBody>
      </p:sp>
      <p:sp>
        <p:nvSpPr>
          <p:cNvPr id="6" name="Rectangle 10"/>
          <p:cNvSpPr>
            <a:spLocks noChangeArrowheads="1"/>
          </p:cNvSpPr>
          <p:nvPr/>
        </p:nvSpPr>
        <p:spPr bwMode="auto">
          <a:xfrm>
            <a:off x="1308100" y="3200400"/>
            <a:ext cx="2808288" cy="531813"/>
          </a:xfrm>
          <a:prstGeom prst="rect">
            <a:avLst/>
          </a:prstGeom>
          <a:ln>
            <a:headEnd/>
            <a:tailEn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1400" dirty="0" err="1">
                <a:latin typeface="Consolas" pitchFamily="49" charset="0"/>
              </a:rPr>
              <a:t>System.MulticastDelegate</a:t>
            </a:r>
            <a:endParaRPr lang="en-US" sz="1400" dirty="0">
              <a:latin typeface="Consolas" pitchFamily="49" charset="0"/>
            </a:endParaRPr>
          </a:p>
        </p:txBody>
      </p:sp>
      <p:cxnSp>
        <p:nvCxnSpPr>
          <p:cNvPr id="7" name="AutoShape 11"/>
          <p:cNvCxnSpPr>
            <a:cxnSpLocks noChangeShapeType="1"/>
            <a:stCxn id="5" idx="0"/>
            <a:endCxn id="4" idx="2"/>
          </p:cNvCxnSpPr>
          <p:nvPr/>
        </p:nvCxnSpPr>
        <p:spPr bwMode="auto">
          <a:xfrm flipV="1">
            <a:off x="2713038" y="1835150"/>
            <a:ext cx="0" cy="379413"/>
          </a:xfrm>
          <a:prstGeom prst="straightConnector1">
            <a:avLst/>
          </a:prstGeom>
          <a:noFill/>
          <a:ln w="19050">
            <a:solidFill>
              <a:schemeClr val="tx1"/>
            </a:solidFill>
            <a:round/>
            <a:headEnd/>
            <a:tailEnd type="triangle" w="lg" len="lg"/>
          </a:ln>
          <a:effectLst/>
        </p:spPr>
      </p:cxnSp>
      <p:sp>
        <p:nvSpPr>
          <p:cNvPr id="8" name="Oval 12"/>
          <p:cNvSpPr>
            <a:spLocks noChangeArrowheads="1"/>
          </p:cNvSpPr>
          <p:nvPr/>
        </p:nvSpPr>
        <p:spPr bwMode="auto">
          <a:xfrm>
            <a:off x="1406525" y="2366963"/>
            <a:ext cx="130175" cy="150812"/>
          </a:xfrm>
          <a:prstGeom prst="ellipse">
            <a:avLst/>
          </a:prstGeom>
          <a:solidFill>
            <a:srgbClr val="FF0000"/>
          </a:solidFill>
          <a:ln w="9525">
            <a:solidFill>
              <a:schemeClr val="tx1"/>
            </a:solidFill>
            <a:round/>
            <a:headEnd/>
            <a:tailEnd/>
          </a:ln>
          <a:effectLst/>
        </p:spPr>
        <p:txBody>
          <a:bodyPr wrap="none" anchor="ctr"/>
          <a:lstStyle/>
          <a:p>
            <a:endParaRPr lang="he-IL"/>
          </a:p>
        </p:txBody>
      </p:sp>
      <p:sp>
        <p:nvSpPr>
          <p:cNvPr id="9" name="Line 13"/>
          <p:cNvSpPr>
            <a:spLocks noChangeShapeType="1"/>
          </p:cNvSpPr>
          <p:nvPr/>
        </p:nvSpPr>
        <p:spPr bwMode="auto">
          <a:xfrm>
            <a:off x="1536700" y="2441575"/>
            <a:ext cx="227013" cy="0"/>
          </a:xfrm>
          <a:prstGeom prst="line">
            <a:avLst/>
          </a:prstGeom>
          <a:noFill/>
          <a:ln w="19050">
            <a:solidFill>
              <a:schemeClr val="tx1"/>
            </a:solidFill>
            <a:round/>
            <a:headEnd/>
            <a:tailEnd/>
          </a:ln>
          <a:effectLst/>
        </p:spPr>
        <p:txBody>
          <a:bodyPr/>
          <a:lstStyle/>
          <a:p>
            <a:endParaRPr lang="he-IL"/>
          </a:p>
        </p:txBody>
      </p:sp>
      <p:sp>
        <p:nvSpPr>
          <p:cNvPr id="10" name="Text Box 14"/>
          <p:cNvSpPr txBox="1">
            <a:spLocks noChangeArrowheads="1"/>
          </p:cNvSpPr>
          <p:nvPr/>
        </p:nvSpPr>
        <p:spPr bwMode="auto">
          <a:xfrm>
            <a:off x="473075" y="2289175"/>
            <a:ext cx="933450" cy="304800"/>
          </a:xfrm>
          <a:prstGeom prst="rect">
            <a:avLst/>
          </a:prstGeom>
          <a:noFill/>
          <a:ln w="9525">
            <a:noFill/>
            <a:miter lim="800000"/>
            <a:headEnd/>
            <a:tailEnd/>
          </a:ln>
          <a:effectLst/>
        </p:spPr>
        <p:txBody>
          <a:bodyPr wrap="none">
            <a:spAutoFit/>
          </a:bodyPr>
          <a:lstStyle/>
          <a:p>
            <a:pPr algn="r"/>
            <a:r>
              <a:rPr lang="en-US" sz="1400"/>
              <a:t>IClonable</a:t>
            </a:r>
          </a:p>
        </p:txBody>
      </p:sp>
      <p:sp>
        <p:nvSpPr>
          <p:cNvPr id="11" name="Oval 15"/>
          <p:cNvSpPr>
            <a:spLocks noChangeArrowheads="1"/>
          </p:cNvSpPr>
          <p:nvPr/>
        </p:nvSpPr>
        <p:spPr bwMode="auto">
          <a:xfrm>
            <a:off x="1406525" y="2593975"/>
            <a:ext cx="130175" cy="150813"/>
          </a:xfrm>
          <a:prstGeom prst="ellipse">
            <a:avLst/>
          </a:prstGeom>
          <a:solidFill>
            <a:srgbClr val="FF0000"/>
          </a:solidFill>
          <a:ln w="9525">
            <a:solidFill>
              <a:schemeClr val="tx1"/>
            </a:solidFill>
            <a:round/>
            <a:headEnd/>
            <a:tailEnd/>
          </a:ln>
          <a:effectLst/>
        </p:spPr>
        <p:txBody>
          <a:bodyPr wrap="none" anchor="ctr"/>
          <a:lstStyle/>
          <a:p>
            <a:endParaRPr lang="he-IL"/>
          </a:p>
        </p:txBody>
      </p:sp>
      <p:sp>
        <p:nvSpPr>
          <p:cNvPr id="12" name="Line 16"/>
          <p:cNvSpPr>
            <a:spLocks noChangeShapeType="1"/>
          </p:cNvSpPr>
          <p:nvPr/>
        </p:nvSpPr>
        <p:spPr bwMode="auto">
          <a:xfrm>
            <a:off x="1536700" y="2668588"/>
            <a:ext cx="227013" cy="0"/>
          </a:xfrm>
          <a:prstGeom prst="line">
            <a:avLst/>
          </a:prstGeom>
          <a:noFill/>
          <a:ln w="19050">
            <a:solidFill>
              <a:schemeClr val="tx1"/>
            </a:solidFill>
            <a:round/>
            <a:headEnd/>
            <a:tailEnd/>
          </a:ln>
          <a:effectLst/>
        </p:spPr>
        <p:txBody>
          <a:bodyPr/>
          <a:lstStyle/>
          <a:p>
            <a:endParaRPr lang="he-IL"/>
          </a:p>
        </p:txBody>
      </p:sp>
      <p:sp>
        <p:nvSpPr>
          <p:cNvPr id="13" name="Text Box 17"/>
          <p:cNvSpPr txBox="1">
            <a:spLocks noChangeArrowheads="1"/>
          </p:cNvSpPr>
          <p:nvPr/>
        </p:nvSpPr>
        <p:spPr bwMode="auto">
          <a:xfrm>
            <a:off x="246063" y="2516188"/>
            <a:ext cx="1150937" cy="304800"/>
          </a:xfrm>
          <a:prstGeom prst="rect">
            <a:avLst/>
          </a:prstGeom>
          <a:noFill/>
          <a:ln w="9525">
            <a:noFill/>
            <a:miter lim="800000"/>
            <a:headEnd/>
            <a:tailEnd/>
          </a:ln>
          <a:effectLst/>
        </p:spPr>
        <p:txBody>
          <a:bodyPr wrap="none">
            <a:spAutoFit/>
          </a:bodyPr>
          <a:lstStyle/>
          <a:p>
            <a:pPr algn="r"/>
            <a:r>
              <a:rPr lang="en-US" sz="1400"/>
              <a:t>ISerializable</a:t>
            </a:r>
          </a:p>
        </p:txBody>
      </p:sp>
      <p:cxnSp>
        <p:nvCxnSpPr>
          <p:cNvPr id="14" name="AutoShape 18"/>
          <p:cNvCxnSpPr>
            <a:cxnSpLocks noChangeShapeType="1"/>
            <a:stCxn id="6" idx="0"/>
            <a:endCxn id="5" idx="2"/>
          </p:cNvCxnSpPr>
          <p:nvPr/>
        </p:nvCxnSpPr>
        <p:spPr bwMode="auto">
          <a:xfrm flipV="1">
            <a:off x="2713038" y="2898775"/>
            <a:ext cx="0" cy="301625"/>
          </a:xfrm>
          <a:prstGeom prst="straightConnector1">
            <a:avLst/>
          </a:prstGeom>
          <a:noFill/>
          <a:ln w="19050">
            <a:solidFill>
              <a:schemeClr val="tx1"/>
            </a:solidFill>
            <a:round/>
            <a:headEnd/>
            <a:tailEnd type="triangle" w="lg" len="lg"/>
          </a:ln>
          <a:effectLst/>
        </p:spPr>
      </p:cxnSp>
      <p:sp>
        <p:nvSpPr>
          <p:cNvPr id="15" name="Rectangle 19"/>
          <p:cNvSpPr>
            <a:spLocks noChangeArrowheads="1"/>
          </p:cNvSpPr>
          <p:nvPr/>
        </p:nvSpPr>
        <p:spPr bwMode="auto">
          <a:xfrm>
            <a:off x="1308100" y="4111625"/>
            <a:ext cx="2808288" cy="455613"/>
          </a:xfrm>
          <a:prstGeom prst="rect">
            <a:avLst/>
          </a:prstGeom>
          <a:ln>
            <a:headEnd/>
            <a:tailEn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1400" dirty="0">
                <a:latin typeface="Consolas" pitchFamily="49" charset="0"/>
              </a:rPr>
              <a:t>Delegate T</a:t>
            </a:r>
          </a:p>
        </p:txBody>
      </p:sp>
      <p:cxnSp>
        <p:nvCxnSpPr>
          <p:cNvPr id="16" name="AutoShape 20"/>
          <p:cNvCxnSpPr>
            <a:cxnSpLocks noChangeShapeType="1"/>
            <a:stCxn id="15" idx="0"/>
            <a:endCxn id="6" idx="2"/>
          </p:cNvCxnSpPr>
          <p:nvPr/>
        </p:nvCxnSpPr>
        <p:spPr bwMode="auto">
          <a:xfrm flipV="1">
            <a:off x="2713038" y="3732213"/>
            <a:ext cx="0" cy="379412"/>
          </a:xfrm>
          <a:prstGeom prst="straightConnector1">
            <a:avLst/>
          </a:prstGeom>
          <a:noFill/>
          <a:ln w="19050">
            <a:solidFill>
              <a:schemeClr val="tx1"/>
            </a:solidFill>
            <a:round/>
            <a:headEnd/>
            <a:tailEnd type="triangle" w="lg" len="lg"/>
          </a:ln>
          <a:effectLst/>
        </p:spPr>
      </p:cxnSp>
      <p:sp>
        <p:nvSpPr>
          <p:cNvPr id="17" name="Rectangle 21"/>
          <p:cNvSpPr>
            <a:spLocks noChangeArrowheads="1"/>
          </p:cNvSpPr>
          <p:nvPr/>
        </p:nvSpPr>
        <p:spPr bwMode="auto">
          <a:xfrm>
            <a:off x="5557838" y="1911350"/>
            <a:ext cx="1670050" cy="1820863"/>
          </a:xfrm>
          <a:prstGeom prst="rect">
            <a:avLst/>
          </a:prstGeom>
          <a:solidFill>
            <a:srgbClr val="00800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endParaRPr lang="he-IL" sz="1400" dirty="0">
              <a:solidFill>
                <a:schemeClr val="bg1"/>
              </a:solidFill>
              <a:latin typeface="Consolas" pitchFamily="49" charset="0"/>
            </a:endParaRPr>
          </a:p>
        </p:txBody>
      </p:sp>
      <p:sp>
        <p:nvSpPr>
          <p:cNvPr id="18" name="Rectangle 22"/>
          <p:cNvSpPr>
            <a:spLocks noChangeArrowheads="1"/>
          </p:cNvSpPr>
          <p:nvPr/>
        </p:nvSpPr>
        <p:spPr bwMode="auto">
          <a:xfrm>
            <a:off x="5861050" y="2517775"/>
            <a:ext cx="1138238" cy="304800"/>
          </a:xfrm>
          <a:prstGeom prst="rect">
            <a:avLst/>
          </a:prstGeom>
          <a:solidFill>
            <a:srgbClr val="00FF00"/>
          </a:solidFill>
          <a:ln w="9525">
            <a:solidFill>
              <a:schemeClr val="tx1"/>
            </a:solidFill>
            <a:miter lim="800000"/>
            <a:headEnd/>
            <a:tailEnd/>
          </a:ln>
          <a:effectLst/>
        </p:spPr>
        <p:txBody>
          <a:bodyPr wrap="none" anchor="ctr"/>
          <a:lstStyle/>
          <a:p>
            <a:pPr algn="ctr"/>
            <a:r>
              <a:rPr lang="en-US" sz="1200" b="1" dirty="0">
                <a:solidFill>
                  <a:srgbClr val="000000"/>
                </a:solidFill>
                <a:latin typeface="Consolas" pitchFamily="49" charset="0"/>
              </a:rPr>
              <a:t>_target</a:t>
            </a:r>
          </a:p>
        </p:txBody>
      </p:sp>
      <p:sp>
        <p:nvSpPr>
          <p:cNvPr id="19" name="Rectangle 23"/>
          <p:cNvSpPr>
            <a:spLocks noChangeArrowheads="1"/>
          </p:cNvSpPr>
          <p:nvPr/>
        </p:nvSpPr>
        <p:spPr bwMode="auto">
          <a:xfrm>
            <a:off x="5861050" y="2822575"/>
            <a:ext cx="1138238" cy="304800"/>
          </a:xfrm>
          <a:prstGeom prst="rect">
            <a:avLst/>
          </a:prstGeom>
          <a:solidFill>
            <a:srgbClr val="339966"/>
          </a:solidFill>
          <a:ln w="9525">
            <a:solidFill>
              <a:schemeClr val="tx1"/>
            </a:solidFill>
            <a:miter lim="800000"/>
            <a:headEnd/>
            <a:tailEnd/>
          </a:ln>
          <a:effectLst/>
        </p:spPr>
        <p:txBody>
          <a:bodyPr wrap="none" anchor="ctr"/>
          <a:lstStyle/>
          <a:p>
            <a:pPr algn="ctr"/>
            <a:r>
              <a:rPr lang="en-US" sz="1200" b="1" dirty="0">
                <a:latin typeface="Consolas" pitchFamily="49" charset="0"/>
              </a:rPr>
              <a:t>_</a:t>
            </a:r>
            <a:r>
              <a:rPr lang="en-US" sz="1200" b="1" dirty="0" err="1">
                <a:latin typeface="Consolas" pitchFamily="49" charset="0"/>
              </a:rPr>
              <a:t>methodPtr</a:t>
            </a:r>
            <a:endParaRPr lang="en-US" sz="1200" b="1" dirty="0">
              <a:latin typeface="Consolas" pitchFamily="49" charset="0"/>
            </a:endParaRPr>
          </a:p>
        </p:txBody>
      </p:sp>
      <p:sp>
        <p:nvSpPr>
          <p:cNvPr id="20" name="Oval 24"/>
          <p:cNvSpPr>
            <a:spLocks noChangeArrowheads="1"/>
          </p:cNvSpPr>
          <p:nvPr/>
        </p:nvSpPr>
        <p:spPr bwMode="auto">
          <a:xfrm>
            <a:off x="5200650" y="2368550"/>
            <a:ext cx="130175" cy="150813"/>
          </a:xfrm>
          <a:prstGeom prst="ellipse">
            <a:avLst/>
          </a:prstGeom>
          <a:solidFill>
            <a:srgbClr val="FF0000"/>
          </a:solidFill>
          <a:ln w="9525">
            <a:solidFill>
              <a:schemeClr val="tx1"/>
            </a:solidFill>
            <a:round/>
            <a:headEnd/>
            <a:tailEnd/>
          </a:ln>
          <a:effectLst/>
        </p:spPr>
        <p:txBody>
          <a:bodyPr wrap="none" anchor="ctr"/>
          <a:lstStyle/>
          <a:p>
            <a:endParaRPr lang="he-IL"/>
          </a:p>
        </p:txBody>
      </p:sp>
      <p:sp>
        <p:nvSpPr>
          <p:cNvPr id="21" name="Line 25"/>
          <p:cNvSpPr>
            <a:spLocks noChangeShapeType="1"/>
          </p:cNvSpPr>
          <p:nvPr/>
        </p:nvSpPr>
        <p:spPr bwMode="auto">
          <a:xfrm>
            <a:off x="5330825" y="2443163"/>
            <a:ext cx="227013" cy="0"/>
          </a:xfrm>
          <a:prstGeom prst="line">
            <a:avLst/>
          </a:prstGeom>
          <a:noFill/>
          <a:ln w="19050">
            <a:solidFill>
              <a:schemeClr val="tx1"/>
            </a:solidFill>
            <a:round/>
            <a:headEnd/>
            <a:tailEnd/>
          </a:ln>
          <a:effectLst/>
        </p:spPr>
        <p:txBody>
          <a:bodyPr/>
          <a:lstStyle/>
          <a:p>
            <a:endParaRPr lang="he-IL"/>
          </a:p>
        </p:txBody>
      </p:sp>
      <p:sp>
        <p:nvSpPr>
          <p:cNvPr id="22" name="Text Box 26"/>
          <p:cNvSpPr txBox="1">
            <a:spLocks noChangeArrowheads="1"/>
          </p:cNvSpPr>
          <p:nvPr/>
        </p:nvSpPr>
        <p:spPr bwMode="auto">
          <a:xfrm>
            <a:off x="4267200" y="2290763"/>
            <a:ext cx="933450" cy="304800"/>
          </a:xfrm>
          <a:prstGeom prst="rect">
            <a:avLst/>
          </a:prstGeom>
          <a:noFill/>
          <a:ln w="9525">
            <a:noFill/>
            <a:miter lim="800000"/>
            <a:headEnd/>
            <a:tailEnd/>
          </a:ln>
          <a:effectLst/>
        </p:spPr>
        <p:txBody>
          <a:bodyPr wrap="none">
            <a:spAutoFit/>
          </a:bodyPr>
          <a:lstStyle/>
          <a:p>
            <a:pPr algn="r"/>
            <a:r>
              <a:rPr lang="en-US" sz="1400"/>
              <a:t>IClonable</a:t>
            </a:r>
          </a:p>
        </p:txBody>
      </p:sp>
      <p:sp>
        <p:nvSpPr>
          <p:cNvPr id="23" name="Oval 27"/>
          <p:cNvSpPr>
            <a:spLocks noChangeArrowheads="1"/>
          </p:cNvSpPr>
          <p:nvPr/>
        </p:nvSpPr>
        <p:spPr bwMode="auto">
          <a:xfrm>
            <a:off x="5200650" y="2595563"/>
            <a:ext cx="130175" cy="150812"/>
          </a:xfrm>
          <a:prstGeom prst="ellipse">
            <a:avLst/>
          </a:prstGeom>
          <a:solidFill>
            <a:srgbClr val="FF0000"/>
          </a:solidFill>
          <a:ln w="9525">
            <a:solidFill>
              <a:schemeClr val="tx1"/>
            </a:solidFill>
            <a:round/>
            <a:headEnd/>
            <a:tailEnd/>
          </a:ln>
          <a:effectLst/>
        </p:spPr>
        <p:txBody>
          <a:bodyPr wrap="none" anchor="ctr"/>
          <a:lstStyle/>
          <a:p>
            <a:endParaRPr lang="he-IL"/>
          </a:p>
        </p:txBody>
      </p:sp>
      <p:sp>
        <p:nvSpPr>
          <p:cNvPr id="24" name="Line 28"/>
          <p:cNvSpPr>
            <a:spLocks noChangeShapeType="1"/>
          </p:cNvSpPr>
          <p:nvPr/>
        </p:nvSpPr>
        <p:spPr bwMode="auto">
          <a:xfrm>
            <a:off x="5330825" y="2670175"/>
            <a:ext cx="227013" cy="0"/>
          </a:xfrm>
          <a:prstGeom prst="line">
            <a:avLst/>
          </a:prstGeom>
          <a:noFill/>
          <a:ln w="19050">
            <a:solidFill>
              <a:schemeClr val="tx1"/>
            </a:solidFill>
            <a:round/>
            <a:headEnd/>
            <a:tailEnd/>
          </a:ln>
          <a:effectLst/>
        </p:spPr>
        <p:txBody>
          <a:bodyPr/>
          <a:lstStyle/>
          <a:p>
            <a:endParaRPr lang="he-IL"/>
          </a:p>
        </p:txBody>
      </p:sp>
      <p:sp>
        <p:nvSpPr>
          <p:cNvPr id="25" name="Text Box 29"/>
          <p:cNvSpPr txBox="1">
            <a:spLocks noChangeArrowheads="1"/>
          </p:cNvSpPr>
          <p:nvPr/>
        </p:nvSpPr>
        <p:spPr bwMode="auto">
          <a:xfrm>
            <a:off x="4040188" y="2517775"/>
            <a:ext cx="1150937" cy="304800"/>
          </a:xfrm>
          <a:prstGeom prst="rect">
            <a:avLst/>
          </a:prstGeom>
          <a:noFill/>
          <a:ln w="9525">
            <a:noFill/>
            <a:miter lim="800000"/>
            <a:headEnd/>
            <a:tailEnd/>
          </a:ln>
          <a:effectLst/>
        </p:spPr>
        <p:txBody>
          <a:bodyPr wrap="none">
            <a:spAutoFit/>
          </a:bodyPr>
          <a:lstStyle/>
          <a:p>
            <a:pPr algn="r"/>
            <a:r>
              <a:rPr lang="en-US" sz="1400"/>
              <a:t>ISerializable</a:t>
            </a:r>
          </a:p>
        </p:txBody>
      </p:sp>
      <p:sp>
        <p:nvSpPr>
          <p:cNvPr id="26" name="Rectangle 30"/>
          <p:cNvSpPr>
            <a:spLocks noChangeArrowheads="1"/>
          </p:cNvSpPr>
          <p:nvPr/>
        </p:nvSpPr>
        <p:spPr bwMode="auto">
          <a:xfrm>
            <a:off x="7531100" y="3732213"/>
            <a:ext cx="1214438" cy="911225"/>
          </a:xfrm>
          <a:prstGeom prst="rect">
            <a:avLst/>
          </a:prstGeom>
          <a:solidFill>
            <a:srgbClr val="FFFF0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sz="1200" b="1" dirty="0">
                <a:solidFill>
                  <a:srgbClr val="000000"/>
                </a:solidFill>
                <a:latin typeface="Consolas" pitchFamily="49" charset="0"/>
              </a:rPr>
              <a:t>native</a:t>
            </a:r>
          </a:p>
          <a:p>
            <a:pPr algn="ctr"/>
            <a:r>
              <a:rPr lang="en-US" sz="1200" b="1" dirty="0">
                <a:solidFill>
                  <a:srgbClr val="000000"/>
                </a:solidFill>
                <a:latin typeface="Consolas" pitchFamily="49" charset="0"/>
              </a:rPr>
              <a:t>Machine</a:t>
            </a:r>
          </a:p>
          <a:p>
            <a:pPr algn="ctr"/>
            <a:r>
              <a:rPr lang="en-US" sz="1200" b="1" dirty="0">
                <a:solidFill>
                  <a:srgbClr val="000000"/>
                </a:solidFill>
                <a:latin typeface="Consolas" pitchFamily="49" charset="0"/>
              </a:rPr>
              <a:t>code</a:t>
            </a:r>
          </a:p>
        </p:txBody>
      </p:sp>
      <p:cxnSp>
        <p:nvCxnSpPr>
          <p:cNvPr id="27" name="AutoShape 31"/>
          <p:cNvCxnSpPr>
            <a:cxnSpLocks noChangeShapeType="1"/>
            <a:stCxn id="19" idx="3"/>
            <a:endCxn id="26" idx="0"/>
          </p:cNvCxnSpPr>
          <p:nvPr/>
        </p:nvCxnSpPr>
        <p:spPr bwMode="auto">
          <a:xfrm>
            <a:off x="6999288" y="2974975"/>
            <a:ext cx="1139825" cy="757238"/>
          </a:xfrm>
          <a:prstGeom prst="bentConnector2">
            <a:avLst/>
          </a:prstGeom>
          <a:noFill/>
          <a:ln w="19050">
            <a:solidFill>
              <a:schemeClr val="tx1"/>
            </a:solidFill>
            <a:miter lim="800000"/>
            <a:headEnd/>
            <a:tailEnd type="triangle" w="med" len="lg"/>
          </a:ln>
          <a:effectLst/>
        </p:spPr>
      </p:cxnSp>
      <p:sp>
        <p:nvSpPr>
          <p:cNvPr id="28" name="Oval 32"/>
          <p:cNvSpPr>
            <a:spLocks noChangeArrowheads="1"/>
          </p:cNvSpPr>
          <p:nvPr/>
        </p:nvSpPr>
        <p:spPr bwMode="auto">
          <a:xfrm>
            <a:off x="7607300" y="1379538"/>
            <a:ext cx="1063625" cy="911225"/>
          </a:xfrm>
          <a:prstGeom prst="ellipse">
            <a:avLst/>
          </a:prstGeom>
          <a:solidFill>
            <a:srgbClr val="FF99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sz="1200" b="1" dirty="0">
                <a:solidFill>
                  <a:srgbClr val="000000"/>
                </a:solidFill>
                <a:latin typeface="Consolas" pitchFamily="49" charset="0"/>
              </a:rPr>
              <a:t>target</a:t>
            </a:r>
          </a:p>
          <a:p>
            <a:pPr algn="ctr"/>
            <a:r>
              <a:rPr lang="en-US" sz="1200" b="1" dirty="0">
                <a:solidFill>
                  <a:srgbClr val="000000"/>
                </a:solidFill>
                <a:latin typeface="Consolas" pitchFamily="49" charset="0"/>
              </a:rPr>
              <a:t>object</a:t>
            </a:r>
          </a:p>
        </p:txBody>
      </p:sp>
      <p:cxnSp>
        <p:nvCxnSpPr>
          <p:cNvPr id="29" name="AutoShape 33"/>
          <p:cNvCxnSpPr>
            <a:cxnSpLocks noChangeShapeType="1"/>
            <a:stCxn id="18" idx="3"/>
            <a:endCxn id="28" idx="4"/>
          </p:cNvCxnSpPr>
          <p:nvPr/>
        </p:nvCxnSpPr>
        <p:spPr bwMode="auto">
          <a:xfrm flipV="1">
            <a:off x="6999288" y="2290763"/>
            <a:ext cx="1139825" cy="379412"/>
          </a:xfrm>
          <a:prstGeom prst="bentConnector2">
            <a:avLst/>
          </a:prstGeom>
          <a:noFill/>
          <a:ln w="19050">
            <a:solidFill>
              <a:schemeClr val="tx1"/>
            </a:solidFill>
            <a:miter lim="800000"/>
            <a:headEnd/>
            <a:tailEnd type="triangle" w="med" len="lg"/>
          </a:ln>
          <a:effectLst/>
        </p:spPr>
      </p:cxnSp>
    </p:spTree>
    <p:extLst>
      <p:ext uri="{BB962C8B-B14F-4D97-AF65-F5344CB8AC3E}">
        <p14:creationId xmlns:p14="http://schemas.microsoft.com/office/powerpoint/2010/main" val="3625231188"/>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 Example</a:t>
            </a:r>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88</a:t>
            </a:fld>
            <a:endParaRPr lang="he-IL"/>
          </a:p>
        </p:txBody>
      </p:sp>
      <p:sp>
        <p:nvSpPr>
          <p:cNvPr id="4" name="Rectangle 3"/>
          <p:cNvSpPr>
            <a:spLocks noChangeArrowheads="1"/>
          </p:cNvSpPr>
          <p:nvPr/>
        </p:nvSpPr>
        <p:spPr bwMode="auto">
          <a:xfrm>
            <a:off x="500034" y="995672"/>
            <a:ext cx="8215370" cy="5262979"/>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5760"/>
            <a:r>
              <a:rPr lang="en-US" sz="1400" dirty="0">
                <a:solidFill>
                  <a:srgbClr val="0000FF"/>
                </a:solidFill>
                <a:latin typeface="Consolas" pitchFamily="49" charset="0"/>
              </a:rPr>
              <a:t>using </a:t>
            </a:r>
            <a:r>
              <a:rPr lang="en-US" sz="1400" dirty="0">
                <a:solidFill>
                  <a:srgbClr val="010001"/>
                </a:solidFill>
                <a:latin typeface="Consolas" pitchFamily="49" charset="0"/>
              </a:rPr>
              <a:t>System;</a:t>
            </a:r>
          </a:p>
          <a:p>
            <a:pPr defTabSz="365760"/>
            <a:r>
              <a:rPr lang="en-US" sz="1400" dirty="0">
                <a:solidFill>
                  <a:srgbClr val="0000FF"/>
                </a:solidFill>
                <a:latin typeface="Consolas" pitchFamily="49" charset="0"/>
              </a:rPr>
              <a:t>using </a:t>
            </a:r>
            <a:r>
              <a:rPr lang="en-US" sz="1400" dirty="0">
                <a:solidFill>
                  <a:srgbClr val="010001"/>
                </a:solidFill>
                <a:latin typeface="Consolas" pitchFamily="49" charset="0"/>
              </a:rPr>
              <a:t>System.IO;</a:t>
            </a:r>
          </a:p>
          <a:p>
            <a:pPr defTabSz="365760"/>
            <a:r>
              <a:rPr lang="en-US" sz="1400" dirty="0">
                <a:solidFill>
                  <a:srgbClr val="0000FF"/>
                </a:solidFill>
                <a:latin typeface="Consolas" pitchFamily="49" charset="0"/>
              </a:rPr>
              <a:t>using </a:t>
            </a:r>
            <a:r>
              <a:rPr lang="en-US" sz="1400" dirty="0" err="1">
                <a:solidFill>
                  <a:srgbClr val="010001"/>
                </a:solidFill>
                <a:latin typeface="Consolas" pitchFamily="49" charset="0"/>
              </a:rPr>
              <a:t>System.Windows.Forms</a:t>
            </a:r>
            <a:r>
              <a:rPr lang="en-US" sz="1400" dirty="0">
                <a:solidFill>
                  <a:srgbClr val="010001"/>
                </a:solidFill>
                <a:latin typeface="Consolas" pitchFamily="49" charset="0"/>
              </a:rPr>
              <a:t>;</a:t>
            </a:r>
          </a:p>
          <a:p>
            <a:pPr defTabSz="365760"/>
            <a:endParaRPr lang="en-US" sz="1400" dirty="0">
              <a:solidFill>
                <a:srgbClr val="010001"/>
              </a:solidFill>
              <a:latin typeface="Consolas" pitchFamily="49" charset="0"/>
            </a:endParaRPr>
          </a:p>
          <a:p>
            <a:pPr defTabSz="365760"/>
            <a:r>
              <a:rPr lang="en-US" sz="1400" dirty="0">
                <a:solidFill>
                  <a:srgbClr val="008000"/>
                </a:solidFill>
                <a:latin typeface="Consolas" pitchFamily="49" charset="0"/>
              </a:rPr>
              <a:t>// Declare a delegate type</a:t>
            </a:r>
          </a:p>
          <a:p>
            <a:pPr defTabSz="365760"/>
            <a:r>
              <a:rPr lang="en-US" sz="1400" dirty="0">
                <a:solidFill>
                  <a:srgbClr val="0000FF"/>
                </a:solidFill>
                <a:latin typeface="Consolas" pitchFamily="49" charset="0"/>
              </a:rPr>
              <a:t>internal delegate void </a:t>
            </a:r>
            <a:r>
              <a:rPr lang="en-US" sz="1400" dirty="0">
                <a:solidFill>
                  <a:srgbClr val="2B91AF"/>
                </a:solidFill>
                <a:latin typeface="Consolas" pitchFamily="49" charset="0"/>
              </a:rPr>
              <a:t>Feedback(</a:t>
            </a:r>
            <a:r>
              <a:rPr lang="en-US" sz="1400" dirty="0" err="1">
                <a:solidFill>
                  <a:srgbClr val="2B91AF"/>
                </a:solidFill>
                <a:latin typeface="Consolas" pitchFamily="49" charset="0"/>
              </a:rPr>
              <a:t>int</a:t>
            </a:r>
            <a:r>
              <a:rPr lang="en-US" sz="1400" dirty="0">
                <a:solidFill>
                  <a:srgbClr val="2B91AF"/>
                </a:solidFill>
                <a:latin typeface="Consolas" pitchFamily="49" charset="0"/>
              </a:rPr>
              <a:t> </a:t>
            </a:r>
            <a:r>
              <a:rPr lang="en-US" sz="1400" dirty="0">
                <a:solidFill>
                  <a:srgbClr val="010001"/>
                </a:solidFill>
                <a:latin typeface="Consolas" pitchFamily="49" charset="0"/>
              </a:rPr>
              <a:t>value);</a:t>
            </a:r>
          </a:p>
          <a:p>
            <a:pPr defTabSz="365760"/>
            <a:endParaRPr lang="en-US" sz="1400" dirty="0">
              <a:solidFill>
                <a:srgbClr val="010001"/>
              </a:solidFill>
              <a:latin typeface="Consolas" pitchFamily="49" charset="0"/>
            </a:endParaRPr>
          </a:p>
          <a:p>
            <a:pPr defTabSz="365760"/>
            <a:r>
              <a:rPr lang="en-US" sz="1400" dirty="0">
                <a:solidFill>
                  <a:srgbClr val="0000FF"/>
                </a:solidFill>
                <a:latin typeface="Consolas" pitchFamily="49" charset="0"/>
              </a:rPr>
              <a:t>public sealed class </a:t>
            </a:r>
            <a:r>
              <a:rPr lang="en-US" sz="1400" b="1" dirty="0">
                <a:solidFill>
                  <a:srgbClr val="0000FF"/>
                </a:solidFill>
                <a:latin typeface="Consolas" pitchFamily="49" charset="0"/>
              </a:rPr>
              <a:t>Program {</a:t>
            </a:r>
          </a:p>
          <a:p>
            <a:pPr defTabSz="365760"/>
            <a:r>
              <a:rPr lang="en-US" sz="1400" dirty="0">
                <a:solidFill>
                  <a:srgbClr val="0000FF"/>
                </a:solidFill>
                <a:latin typeface="Consolas" pitchFamily="49" charset="0"/>
              </a:rPr>
              <a:t>	public static void </a:t>
            </a:r>
            <a:r>
              <a:rPr lang="en-US" sz="1400" dirty="0">
                <a:solidFill>
                  <a:srgbClr val="010001"/>
                </a:solidFill>
                <a:latin typeface="Consolas" pitchFamily="49" charset="0"/>
              </a:rPr>
              <a:t>Main() {</a:t>
            </a:r>
          </a:p>
          <a:p>
            <a:pPr defTabSz="365760"/>
            <a:r>
              <a:rPr lang="en-US" sz="1400" dirty="0">
                <a:solidFill>
                  <a:srgbClr val="010001"/>
                </a:solidFill>
                <a:latin typeface="Consolas" pitchFamily="49" charset="0"/>
              </a:rPr>
              <a:t>		</a:t>
            </a:r>
            <a:r>
              <a:rPr lang="en-US" sz="1400" dirty="0" err="1">
                <a:solidFill>
                  <a:srgbClr val="010001"/>
                </a:solidFill>
                <a:latin typeface="Consolas" pitchFamily="49" charset="0"/>
              </a:rPr>
              <a:t>StaticDelegateDemo</a:t>
            </a:r>
            <a:r>
              <a:rPr lang="en-US" sz="1400" dirty="0">
                <a:solidFill>
                  <a:srgbClr val="010001"/>
                </a:solidFill>
                <a:latin typeface="Consolas" pitchFamily="49" charset="0"/>
              </a:rPr>
              <a:t>();</a:t>
            </a:r>
          </a:p>
          <a:p>
            <a:pPr defTabSz="365760"/>
            <a:r>
              <a:rPr lang="en-US" sz="1400" dirty="0">
                <a:solidFill>
                  <a:srgbClr val="010001"/>
                </a:solidFill>
                <a:latin typeface="Consolas" pitchFamily="49" charset="0"/>
              </a:rPr>
              <a:t>		</a:t>
            </a:r>
            <a:r>
              <a:rPr lang="en-US" sz="1400" dirty="0" err="1">
                <a:solidFill>
                  <a:srgbClr val="010001"/>
                </a:solidFill>
                <a:latin typeface="Consolas" pitchFamily="49" charset="0"/>
              </a:rPr>
              <a:t>InstanceDelegateDemo</a:t>
            </a:r>
            <a:r>
              <a:rPr lang="en-US" sz="1400" dirty="0">
                <a:solidFill>
                  <a:srgbClr val="010001"/>
                </a:solidFill>
                <a:latin typeface="Consolas" pitchFamily="49" charset="0"/>
              </a:rPr>
              <a:t>();</a:t>
            </a:r>
          </a:p>
          <a:p>
            <a:pPr defTabSz="365760"/>
            <a:r>
              <a:rPr lang="en-US" sz="1400" dirty="0">
                <a:solidFill>
                  <a:srgbClr val="010001"/>
                </a:solidFill>
                <a:latin typeface="Consolas" pitchFamily="49" charset="0"/>
              </a:rPr>
              <a:t>	}</a:t>
            </a:r>
          </a:p>
          <a:p>
            <a:pPr defTabSz="365760"/>
            <a:r>
              <a:rPr lang="en-US" sz="1400" dirty="0">
                <a:solidFill>
                  <a:srgbClr val="010001"/>
                </a:solidFill>
                <a:latin typeface="Consolas" pitchFamily="49" charset="0"/>
              </a:rPr>
              <a:t>	</a:t>
            </a:r>
            <a:r>
              <a:rPr lang="en-US" sz="1400" dirty="0">
                <a:solidFill>
                  <a:srgbClr val="0000FF"/>
                </a:solidFill>
                <a:latin typeface="Consolas" pitchFamily="49" charset="0"/>
              </a:rPr>
              <a:t>private static void </a:t>
            </a:r>
            <a:r>
              <a:rPr lang="en-US" sz="1400" dirty="0" err="1">
                <a:solidFill>
                  <a:srgbClr val="010001"/>
                </a:solidFill>
                <a:latin typeface="Consolas" pitchFamily="49" charset="0"/>
              </a:rPr>
              <a:t>StaticDelegateDemo</a:t>
            </a:r>
            <a:r>
              <a:rPr lang="en-US" sz="1400" dirty="0">
                <a:solidFill>
                  <a:srgbClr val="010001"/>
                </a:solidFill>
                <a:latin typeface="Consolas" pitchFamily="49" charset="0"/>
              </a:rPr>
              <a:t>() {</a:t>
            </a:r>
          </a:p>
          <a:p>
            <a:pPr defTabSz="365760"/>
            <a:r>
              <a:rPr lang="en-US" sz="1400" dirty="0">
                <a:solidFill>
                  <a:srgbClr val="010001"/>
                </a:solidFill>
                <a:latin typeface="Consolas" pitchFamily="49" charset="0"/>
              </a:rPr>
              <a:t>		</a:t>
            </a:r>
            <a:r>
              <a:rPr lang="en-US" sz="1400" b="1" dirty="0" err="1">
                <a:solidFill>
                  <a:srgbClr val="0000FF"/>
                </a:solidFill>
                <a:latin typeface="Consolas" pitchFamily="49" charset="0"/>
              </a:rPr>
              <a:t>Console.</a:t>
            </a:r>
            <a:r>
              <a:rPr lang="en-US" sz="1400" b="1" dirty="0" err="1">
                <a:solidFill>
                  <a:srgbClr val="010001"/>
                </a:solidFill>
                <a:latin typeface="Consolas" pitchFamily="49" charset="0"/>
              </a:rPr>
              <a:t>WriteLine</a:t>
            </a:r>
            <a:r>
              <a:rPr lang="en-US" sz="1400" b="1" dirty="0">
                <a:solidFill>
                  <a:srgbClr val="010001"/>
                </a:solidFill>
                <a:latin typeface="Consolas" pitchFamily="49" charset="0"/>
              </a:rPr>
              <a:t>(</a:t>
            </a:r>
            <a:r>
              <a:rPr lang="en-US" sz="1400" b="1" dirty="0">
                <a:solidFill>
                  <a:srgbClr val="A31515"/>
                </a:solidFill>
                <a:latin typeface="Consolas" pitchFamily="49" charset="0"/>
              </a:rPr>
              <a:t>"----- Static Delegate Demo -----");</a:t>
            </a:r>
          </a:p>
          <a:p>
            <a:pPr defTabSz="365760"/>
            <a:r>
              <a:rPr lang="en-US" sz="1400" dirty="0">
                <a:solidFill>
                  <a:srgbClr val="A31515"/>
                </a:solidFill>
                <a:latin typeface="Consolas" pitchFamily="49" charset="0"/>
              </a:rPr>
              <a:t>		</a:t>
            </a:r>
            <a:r>
              <a:rPr lang="en-US" sz="1400" dirty="0">
                <a:solidFill>
                  <a:srgbClr val="010001"/>
                </a:solidFill>
                <a:latin typeface="Consolas" pitchFamily="49" charset="0"/>
              </a:rPr>
              <a:t>Counter(1, 3, </a:t>
            </a:r>
            <a:r>
              <a:rPr lang="en-US" sz="1400" dirty="0">
                <a:solidFill>
                  <a:srgbClr val="0000FF"/>
                </a:solidFill>
                <a:latin typeface="Consolas" pitchFamily="49" charset="0"/>
              </a:rPr>
              <a:t>null);</a:t>
            </a:r>
          </a:p>
          <a:p>
            <a:pPr defTabSz="365760"/>
            <a:r>
              <a:rPr lang="en-US" sz="1400" dirty="0">
                <a:solidFill>
                  <a:srgbClr val="0000FF"/>
                </a:solidFill>
                <a:latin typeface="Consolas" pitchFamily="49" charset="0"/>
              </a:rPr>
              <a:t>		</a:t>
            </a:r>
            <a:r>
              <a:rPr lang="en-US" sz="1400" dirty="0">
                <a:solidFill>
                  <a:srgbClr val="010001"/>
                </a:solidFill>
                <a:latin typeface="Consolas" pitchFamily="49" charset="0"/>
              </a:rPr>
              <a:t>Counter(1, 3, </a:t>
            </a:r>
            <a:r>
              <a:rPr lang="en-US" sz="1400" dirty="0">
                <a:solidFill>
                  <a:srgbClr val="0000FF"/>
                </a:solidFill>
                <a:latin typeface="Consolas" pitchFamily="49" charset="0"/>
              </a:rPr>
              <a:t>new </a:t>
            </a:r>
            <a:r>
              <a:rPr lang="en-US" sz="1400" dirty="0">
                <a:solidFill>
                  <a:srgbClr val="2B91AF"/>
                </a:solidFill>
                <a:latin typeface="Consolas" pitchFamily="49" charset="0"/>
              </a:rPr>
              <a:t>Feedback(</a:t>
            </a:r>
            <a:r>
              <a:rPr lang="en-US" sz="1400" b="1" dirty="0" err="1">
                <a:solidFill>
                  <a:srgbClr val="0000FF"/>
                </a:solidFill>
                <a:latin typeface="Consolas" pitchFamily="49" charset="0"/>
              </a:rPr>
              <a:t>Program.</a:t>
            </a:r>
            <a:r>
              <a:rPr lang="en-US" sz="1400" b="1" dirty="0" err="1">
                <a:solidFill>
                  <a:srgbClr val="010001"/>
                </a:solidFill>
                <a:latin typeface="Consolas" pitchFamily="49" charset="0"/>
              </a:rPr>
              <a:t>FeedbackToConsole</a:t>
            </a:r>
            <a:r>
              <a:rPr lang="en-US" sz="1400" b="1" dirty="0">
                <a:solidFill>
                  <a:srgbClr val="010001"/>
                </a:solidFill>
                <a:latin typeface="Consolas" pitchFamily="49" charset="0"/>
              </a:rPr>
              <a:t>));</a:t>
            </a:r>
          </a:p>
          <a:p>
            <a:pPr defTabSz="365760"/>
            <a:r>
              <a:rPr lang="en-US" sz="1400" dirty="0">
                <a:solidFill>
                  <a:srgbClr val="010001"/>
                </a:solidFill>
                <a:latin typeface="Consolas" pitchFamily="49" charset="0"/>
              </a:rPr>
              <a:t>		Counter(1, 3, </a:t>
            </a:r>
            <a:r>
              <a:rPr lang="en-US" sz="1400" dirty="0">
                <a:solidFill>
                  <a:srgbClr val="0000FF"/>
                </a:solidFill>
                <a:latin typeface="Consolas" pitchFamily="49" charset="0"/>
              </a:rPr>
              <a:t>new </a:t>
            </a:r>
            <a:r>
              <a:rPr lang="en-US" sz="1400" dirty="0">
                <a:solidFill>
                  <a:srgbClr val="2B91AF"/>
                </a:solidFill>
                <a:latin typeface="Consolas" pitchFamily="49" charset="0"/>
              </a:rPr>
              <a:t>Feedback(</a:t>
            </a:r>
            <a:r>
              <a:rPr lang="en-US" sz="1400" dirty="0" err="1">
                <a:solidFill>
                  <a:srgbClr val="010001"/>
                </a:solidFill>
                <a:latin typeface="Consolas" pitchFamily="49" charset="0"/>
              </a:rPr>
              <a:t>FeedbackToMsgBox</a:t>
            </a:r>
            <a:r>
              <a:rPr lang="en-US" sz="1400" dirty="0">
                <a:solidFill>
                  <a:srgbClr val="010001"/>
                </a:solidFill>
                <a:latin typeface="Consolas" pitchFamily="49" charset="0"/>
              </a:rPr>
              <a:t>)); </a:t>
            </a:r>
            <a:r>
              <a:rPr lang="en-US" sz="1400" dirty="0">
                <a:solidFill>
                  <a:srgbClr val="008000"/>
                </a:solidFill>
                <a:latin typeface="Consolas" pitchFamily="49" charset="0"/>
              </a:rPr>
              <a:t>// "Program." is optional</a:t>
            </a:r>
          </a:p>
          <a:p>
            <a:pPr defTabSz="365760"/>
            <a:r>
              <a:rPr lang="en-US" sz="1400" dirty="0">
                <a:solidFill>
                  <a:srgbClr val="008000"/>
                </a:solidFill>
                <a:latin typeface="Consolas" pitchFamily="49" charset="0"/>
              </a:rPr>
              <a:t>	}</a:t>
            </a:r>
          </a:p>
          <a:p>
            <a:pPr defTabSz="365760"/>
            <a:r>
              <a:rPr lang="en-US" sz="1400" dirty="0">
                <a:solidFill>
                  <a:srgbClr val="008000"/>
                </a:solidFill>
                <a:latin typeface="Consolas" pitchFamily="49" charset="0"/>
              </a:rPr>
              <a:t>	</a:t>
            </a:r>
            <a:r>
              <a:rPr lang="en-US" sz="1400" dirty="0">
                <a:solidFill>
                  <a:srgbClr val="0000FF"/>
                </a:solidFill>
                <a:latin typeface="Consolas" pitchFamily="49" charset="0"/>
              </a:rPr>
              <a:t>private static void </a:t>
            </a:r>
            <a:r>
              <a:rPr lang="en-US" sz="1400" dirty="0" err="1">
                <a:solidFill>
                  <a:srgbClr val="010001"/>
                </a:solidFill>
                <a:latin typeface="Consolas" pitchFamily="49" charset="0"/>
              </a:rPr>
              <a:t>InstanceDelegateDemo</a:t>
            </a:r>
            <a:r>
              <a:rPr lang="en-US" sz="1400" dirty="0">
                <a:solidFill>
                  <a:srgbClr val="010001"/>
                </a:solidFill>
                <a:latin typeface="Consolas" pitchFamily="49" charset="0"/>
              </a:rPr>
              <a:t>() {</a:t>
            </a:r>
          </a:p>
          <a:p>
            <a:pPr defTabSz="365760"/>
            <a:r>
              <a:rPr lang="en-US" sz="1400" dirty="0">
                <a:solidFill>
                  <a:srgbClr val="010001"/>
                </a:solidFill>
                <a:latin typeface="Consolas" pitchFamily="49" charset="0"/>
              </a:rPr>
              <a:t>		</a:t>
            </a:r>
            <a:r>
              <a:rPr lang="en-US" sz="1400" b="1" dirty="0" err="1">
                <a:solidFill>
                  <a:srgbClr val="0000FF"/>
                </a:solidFill>
                <a:latin typeface="Consolas" pitchFamily="49" charset="0"/>
              </a:rPr>
              <a:t>Console.</a:t>
            </a:r>
            <a:r>
              <a:rPr lang="en-US" sz="1400" b="1" dirty="0" err="1">
                <a:solidFill>
                  <a:srgbClr val="010001"/>
                </a:solidFill>
                <a:latin typeface="Consolas" pitchFamily="49" charset="0"/>
              </a:rPr>
              <a:t>WriteLine</a:t>
            </a:r>
            <a:r>
              <a:rPr lang="en-US" sz="1400" b="1" dirty="0">
                <a:solidFill>
                  <a:srgbClr val="010001"/>
                </a:solidFill>
                <a:latin typeface="Consolas" pitchFamily="49" charset="0"/>
              </a:rPr>
              <a:t>(</a:t>
            </a:r>
            <a:r>
              <a:rPr lang="en-US" sz="1400" b="1" dirty="0">
                <a:solidFill>
                  <a:srgbClr val="A31515"/>
                </a:solidFill>
                <a:latin typeface="Consolas" pitchFamily="49" charset="0"/>
              </a:rPr>
              <a:t>"----- Instance Delegate Demo -----");</a:t>
            </a:r>
          </a:p>
          <a:p>
            <a:pPr defTabSz="365760"/>
            <a:r>
              <a:rPr lang="en-US" sz="1400" dirty="0">
                <a:solidFill>
                  <a:srgbClr val="A31515"/>
                </a:solidFill>
                <a:latin typeface="Consolas" pitchFamily="49" charset="0"/>
              </a:rPr>
              <a:t>		</a:t>
            </a:r>
            <a:r>
              <a:rPr lang="en-US" sz="1400" b="1" dirty="0">
                <a:solidFill>
                  <a:srgbClr val="0000FF"/>
                </a:solidFill>
                <a:latin typeface="Consolas" pitchFamily="49" charset="0"/>
              </a:rPr>
              <a:t>Program </a:t>
            </a:r>
            <a:r>
              <a:rPr lang="en-US" sz="1400" b="1" dirty="0">
                <a:solidFill>
                  <a:srgbClr val="010001"/>
                </a:solidFill>
                <a:latin typeface="Consolas" pitchFamily="49" charset="0"/>
              </a:rPr>
              <a:t>p = </a:t>
            </a:r>
            <a:r>
              <a:rPr lang="en-US" sz="1400" b="1" dirty="0">
                <a:solidFill>
                  <a:srgbClr val="0000FF"/>
                </a:solidFill>
                <a:latin typeface="Consolas" pitchFamily="49" charset="0"/>
              </a:rPr>
              <a:t>new Program();</a:t>
            </a:r>
          </a:p>
          <a:p>
            <a:pPr defTabSz="365760"/>
            <a:r>
              <a:rPr lang="en-US" sz="1400" dirty="0">
                <a:solidFill>
                  <a:srgbClr val="0000FF"/>
                </a:solidFill>
                <a:latin typeface="Consolas" pitchFamily="49" charset="0"/>
              </a:rPr>
              <a:t>		</a:t>
            </a:r>
            <a:r>
              <a:rPr lang="en-US" sz="1400" dirty="0">
                <a:solidFill>
                  <a:srgbClr val="010001"/>
                </a:solidFill>
                <a:latin typeface="Consolas" pitchFamily="49" charset="0"/>
              </a:rPr>
              <a:t>Counter(1, 3, </a:t>
            </a:r>
            <a:r>
              <a:rPr lang="en-US" sz="1400" dirty="0">
                <a:solidFill>
                  <a:srgbClr val="0000FF"/>
                </a:solidFill>
                <a:latin typeface="Consolas" pitchFamily="49" charset="0"/>
              </a:rPr>
              <a:t>new </a:t>
            </a:r>
            <a:r>
              <a:rPr lang="en-US" sz="1400" dirty="0">
                <a:solidFill>
                  <a:srgbClr val="2B91AF"/>
                </a:solidFill>
                <a:latin typeface="Consolas" pitchFamily="49" charset="0"/>
              </a:rPr>
              <a:t>Feedback(</a:t>
            </a:r>
            <a:r>
              <a:rPr lang="en-US" sz="1400" dirty="0" err="1">
                <a:solidFill>
                  <a:srgbClr val="010001"/>
                </a:solidFill>
                <a:latin typeface="Consolas" pitchFamily="49" charset="0"/>
              </a:rPr>
              <a:t>p.FeedbackToFile</a:t>
            </a:r>
            <a:r>
              <a:rPr lang="en-US" sz="1400" dirty="0">
                <a:solidFill>
                  <a:srgbClr val="010001"/>
                </a:solidFill>
                <a:latin typeface="Consolas" pitchFamily="49" charset="0"/>
              </a:rPr>
              <a:t>));</a:t>
            </a:r>
          </a:p>
          <a:p>
            <a:pPr defTabSz="365760"/>
            <a:r>
              <a:rPr lang="en-US" sz="1400" dirty="0">
                <a:solidFill>
                  <a:srgbClr val="010001"/>
                </a:solidFill>
                <a:latin typeface="Consolas" pitchFamily="49" charset="0"/>
              </a:rPr>
              <a:t>	}</a:t>
            </a:r>
          </a:p>
          <a:p>
            <a:pPr marL="342900" indent="-342900" defTabSz="365760">
              <a:buClr>
                <a:schemeClr val="hlink"/>
              </a:buClr>
              <a:buSzPct val="70000"/>
              <a:buFont typeface="Wingdings" pitchFamily="2" charset="2"/>
              <a:buNone/>
            </a:pPr>
            <a:endParaRPr lang="en-US" altLang="en-US" sz="1400" dirty="0">
              <a:solidFill>
                <a:srgbClr val="0000FF"/>
              </a:solidFill>
              <a:latin typeface="Consolas" pitchFamily="49" charset="0"/>
            </a:endParaRPr>
          </a:p>
        </p:txBody>
      </p:sp>
    </p:spTree>
    <p:extLst>
      <p:ext uri="{BB962C8B-B14F-4D97-AF65-F5344CB8AC3E}">
        <p14:creationId xmlns:p14="http://schemas.microsoft.com/office/powerpoint/2010/main" val="2897557886"/>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 Example (cont.)</a:t>
            </a:r>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89</a:t>
            </a:fld>
            <a:endParaRPr lang="he-IL"/>
          </a:p>
        </p:txBody>
      </p:sp>
      <p:sp>
        <p:nvSpPr>
          <p:cNvPr id="4" name="Rectangle 3"/>
          <p:cNvSpPr>
            <a:spLocks noChangeArrowheads="1"/>
          </p:cNvSpPr>
          <p:nvPr/>
        </p:nvSpPr>
        <p:spPr bwMode="auto">
          <a:xfrm>
            <a:off x="642910" y="1261204"/>
            <a:ext cx="7858180" cy="4832092"/>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365760"/>
            <a:r>
              <a:rPr lang="en-US" sz="1400" dirty="0">
                <a:latin typeface="Consolas" pitchFamily="49" charset="0"/>
              </a:rPr>
              <a:t>	</a:t>
            </a:r>
            <a:r>
              <a:rPr lang="en-US" sz="1400" dirty="0">
                <a:solidFill>
                  <a:srgbClr val="0000FF"/>
                </a:solidFill>
                <a:latin typeface="Consolas" pitchFamily="49" charset="0"/>
              </a:rPr>
              <a:t>private static void </a:t>
            </a:r>
            <a:r>
              <a:rPr lang="en-US" sz="1400" dirty="0">
                <a:solidFill>
                  <a:srgbClr val="010001"/>
                </a:solidFill>
                <a:latin typeface="Consolas" pitchFamily="49" charset="0"/>
              </a:rPr>
              <a:t>Counter(</a:t>
            </a:r>
            <a:r>
              <a:rPr lang="en-US" sz="1400" dirty="0" err="1">
                <a:solidFill>
                  <a:srgbClr val="0000FF"/>
                </a:solidFill>
                <a:latin typeface="Consolas" pitchFamily="49" charset="0"/>
              </a:rPr>
              <a:t>int</a:t>
            </a:r>
            <a:r>
              <a:rPr lang="en-US" sz="1400" dirty="0">
                <a:solidFill>
                  <a:srgbClr val="0000FF"/>
                </a:solidFill>
                <a:latin typeface="Consolas" pitchFamily="49" charset="0"/>
              </a:rPr>
              <a:t> </a:t>
            </a:r>
            <a:r>
              <a:rPr lang="en-US" sz="1400" dirty="0">
                <a:solidFill>
                  <a:srgbClr val="010001"/>
                </a:solidFill>
                <a:latin typeface="Consolas" pitchFamily="49" charset="0"/>
              </a:rPr>
              <a:t>from, </a:t>
            </a:r>
            <a:r>
              <a:rPr lang="en-US" sz="1400" dirty="0" err="1">
                <a:solidFill>
                  <a:srgbClr val="0000FF"/>
                </a:solidFill>
                <a:latin typeface="Consolas" pitchFamily="49" charset="0"/>
              </a:rPr>
              <a:t>int</a:t>
            </a:r>
            <a:r>
              <a:rPr lang="en-US" sz="1400" dirty="0">
                <a:solidFill>
                  <a:srgbClr val="0000FF"/>
                </a:solidFill>
                <a:latin typeface="Consolas" pitchFamily="49" charset="0"/>
              </a:rPr>
              <a:t> </a:t>
            </a:r>
            <a:r>
              <a:rPr lang="en-US" sz="1400" dirty="0">
                <a:solidFill>
                  <a:srgbClr val="010001"/>
                </a:solidFill>
                <a:latin typeface="Consolas" pitchFamily="49" charset="0"/>
              </a:rPr>
              <a:t>to, </a:t>
            </a:r>
            <a:r>
              <a:rPr lang="en-US" sz="1400" dirty="0">
                <a:solidFill>
                  <a:srgbClr val="2B91AF"/>
                </a:solidFill>
                <a:latin typeface="Consolas" pitchFamily="49" charset="0"/>
              </a:rPr>
              <a:t>Feedback </a:t>
            </a:r>
            <a:r>
              <a:rPr lang="en-US" sz="1400" dirty="0" err="1">
                <a:solidFill>
                  <a:srgbClr val="010001"/>
                </a:solidFill>
                <a:latin typeface="Consolas" pitchFamily="49" charset="0"/>
              </a:rPr>
              <a:t>fb</a:t>
            </a:r>
            <a:r>
              <a:rPr lang="en-US" sz="1400" dirty="0">
                <a:solidFill>
                  <a:srgbClr val="010001"/>
                </a:solidFill>
                <a:latin typeface="Consolas" pitchFamily="49" charset="0"/>
              </a:rPr>
              <a:t>) {</a:t>
            </a:r>
          </a:p>
          <a:p>
            <a:pPr defTabSz="365760"/>
            <a:r>
              <a:rPr lang="nn-NO" sz="1400" dirty="0">
                <a:solidFill>
                  <a:srgbClr val="010001"/>
                </a:solidFill>
                <a:latin typeface="Consolas" pitchFamily="49" charset="0"/>
              </a:rPr>
              <a:t>		</a:t>
            </a:r>
            <a:r>
              <a:rPr lang="nn-NO" sz="1400" dirty="0">
                <a:solidFill>
                  <a:srgbClr val="0000FF"/>
                </a:solidFill>
                <a:latin typeface="Consolas" pitchFamily="49" charset="0"/>
              </a:rPr>
              <a:t>for(int </a:t>
            </a:r>
            <a:r>
              <a:rPr lang="nn-NO" sz="1400" dirty="0">
                <a:solidFill>
                  <a:srgbClr val="010001"/>
                </a:solidFill>
                <a:latin typeface="Consolas" pitchFamily="49" charset="0"/>
              </a:rPr>
              <a:t>val = from; val &lt;= to; val++) {</a:t>
            </a:r>
          </a:p>
          <a:p>
            <a:pPr defTabSz="365760"/>
            <a:r>
              <a:rPr lang="en-US" sz="1400" dirty="0">
                <a:solidFill>
                  <a:srgbClr val="010001"/>
                </a:solidFill>
                <a:latin typeface="Consolas" pitchFamily="49" charset="0"/>
              </a:rPr>
              <a:t>		    </a:t>
            </a:r>
            <a:r>
              <a:rPr lang="en-US" sz="1400" dirty="0">
                <a:solidFill>
                  <a:srgbClr val="008000"/>
                </a:solidFill>
                <a:latin typeface="Consolas" pitchFamily="49" charset="0"/>
              </a:rPr>
              <a:t>// If any callbacks are specified, call them</a:t>
            </a:r>
          </a:p>
          <a:p>
            <a:pPr defTabSz="365760"/>
            <a:r>
              <a:rPr lang="en-US" sz="1400" dirty="0">
                <a:solidFill>
                  <a:srgbClr val="008000"/>
                </a:solidFill>
                <a:latin typeface="Consolas" pitchFamily="49" charset="0"/>
              </a:rPr>
              <a:t>		    </a:t>
            </a:r>
            <a:r>
              <a:rPr lang="en-US" sz="1400" dirty="0">
                <a:solidFill>
                  <a:srgbClr val="0000FF"/>
                </a:solidFill>
                <a:latin typeface="Consolas" pitchFamily="49" charset="0"/>
              </a:rPr>
              <a:t>if(</a:t>
            </a:r>
            <a:r>
              <a:rPr lang="en-US" sz="1400" dirty="0" err="1">
                <a:solidFill>
                  <a:srgbClr val="010001"/>
                </a:solidFill>
                <a:latin typeface="Consolas" pitchFamily="49" charset="0"/>
              </a:rPr>
              <a:t>fb</a:t>
            </a:r>
            <a:r>
              <a:rPr lang="en-US" sz="1400" dirty="0">
                <a:solidFill>
                  <a:srgbClr val="010001"/>
                </a:solidFill>
                <a:latin typeface="Consolas" pitchFamily="49" charset="0"/>
              </a:rPr>
              <a:t> != </a:t>
            </a:r>
            <a:r>
              <a:rPr lang="en-US" sz="1400" dirty="0">
                <a:solidFill>
                  <a:srgbClr val="0000FF"/>
                </a:solidFill>
                <a:latin typeface="Consolas" pitchFamily="49" charset="0"/>
              </a:rPr>
              <a:t>null)</a:t>
            </a:r>
          </a:p>
          <a:p>
            <a:pPr defTabSz="365760"/>
            <a:r>
              <a:rPr lang="en-US" sz="1400" dirty="0">
                <a:solidFill>
                  <a:srgbClr val="0000FF"/>
                </a:solidFill>
                <a:latin typeface="Consolas" pitchFamily="49" charset="0"/>
              </a:rPr>
              <a:t>				</a:t>
            </a:r>
            <a:r>
              <a:rPr lang="en-US" sz="1400" dirty="0" err="1">
                <a:solidFill>
                  <a:srgbClr val="010001"/>
                </a:solidFill>
                <a:latin typeface="Consolas" pitchFamily="49" charset="0"/>
              </a:rPr>
              <a:t>fb</a:t>
            </a:r>
            <a:r>
              <a:rPr lang="en-US" sz="1400" dirty="0">
                <a:solidFill>
                  <a:srgbClr val="010001"/>
                </a:solidFill>
                <a:latin typeface="Consolas" pitchFamily="49" charset="0"/>
              </a:rPr>
              <a:t>(</a:t>
            </a:r>
            <a:r>
              <a:rPr lang="en-US" sz="1400" dirty="0" err="1">
                <a:solidFill>
                  <a:srgbClr val="010001"/>
                </a:solidFill>
                <a:latin typeface="Consolas" pitchFamily="49" charset="0"/>
              </a:rPr>
              <a:t>val</a:t>
            </a:r>
            <a:r>
              <a:rPr lang="en-US" sz="1400" dirty="0">
                <a:solidFill>
                  <a:srgbClr val="010001"/>
                </a:solidFill>
                <a:latin typeface="Consolas" pitchFamily="49" charset="0"/>
              </a:rPr>
              <a:t>);</a:t>
            </a:r>
          </a:p>
          <a:p>
            <a:pPr defTabSz="365760"/>
            <a:r>
              <a:rPr lang="en-US" sz="1400" dirty="0">
                <a:solidFill>
                  <a:srgbClr val="010001"/>
                </a:solidFill>
                <a:latin typeface="Consolas" pitchFamily="49" charset="0"/>
              </a:rPr>
              <a:t>		}</a:t>
            </a:r>
          </a:p>
          <a:p>
            <a:pPr defTabSz="365760"/>
            <a:r>
              <a:rPr lang="en-US" sz="1400" dirty="0">
                <a:solidFill>
                  <a:srgbClr val="010001"/>
                </a:solidFill>
                <a:latin typeface="Consolas" pitchFamily="49" charset="0"/>
              </a:rPr>
              <a:t>	}</a:t>
            </a:r>
          </a:p>
          <a:p>
            <a:pPr defTabSz="365760"/>
            <a:endParaRPr lang="en-US" sz="1400" dirty="0">
              <a:solidFill>
                <a:srgbClr val="010001"/>
              </a:solidFill>
              <a:latin typeface="Consolas" pitchFamily="49" charset="0"/>
            </a:endParaRPr>
          </a:p>
          <a:p>
            <a:pPr defTabSz="365760"/>
            <a:r>
              <a:rPr lang="en-US" sz="1400" dirty="0">
                <a:solidFill>
                  <a:srgbClr val="010001"/>
                </a:solidFill>
                <a:latin typeface="Consolas" pitchFamily="49" charset="0"/>
              </a:rPr>
              <a:t>	</a:t>
            </a:r>
            <a:r>
              <a:rPr lang="en-US" sz="1400" dirty="0">
                <a:solidFill>
                  <a:srgbClr val="0000FF"/>
                </a:solidFill>
                <a:latin typeface="Consolas" pitchFamily="49" charset="0"/>
              </a:rPr>
              <a:t>private static void </a:t>
            </a:r>
            <a:r>
              <a:rPr lang="en-US" sz="1400" dirty="0" err="1">
                <a:solidFill>
                  <a:srgbClr val="010001"/>
                </a:solidFill>
                <a:latin typeface="Consolas" pitchFamily="49" charset="0"/>
              </a:rPr>
              <a:t>FeedbackToConsole</a:t>
            </a:r>
            <a:r>
              <a:rPr lang="en-US" sz="1400" dirty="0">
                <a:solidFill>
                  <a:srgbClr val="010001"/>
                </a:solidFill>
                <a:latin typeface="Consolas" pitchFamily="49" charset="0"/>
              </a:rPr>
              <a:t>(</a:t>
            </a:r>
            <a:r>
              <a:rPr lang="en-US" sz="1400" dirty="0" err="1">
                <a:solidFill>
                  <a:srgbClr val="0000FF"/>
                </a:solidFill>
                <a:latin typeface="Consolas" pitchFamily="49" charset="0"/>
              </a:rPr>
              <a:t>int</a:t>
            </a:r>
            <a:r>
              <a:rPr lang="en-US" sz="1400" dirty="0">
                <a:solidFill>
                  <a:srgbClr val="0000FF"/>
                </a:solidFill>
                <a:latin typeface="Consolas" pitchFamily="49" charset="0"/>
              </a:rPr>
              <a:t> </a:t>
            </a:r>
            <a:r>
              <a:rPr lang="en-US" sz="1400" dirty="0">
                <a:solidFill>
                  <a:srgbClr val="010001"/>
                </a:solidFill>
                <a:latin typeface="Consolas" pitchFamily="49" charset="0"/>
              </a:rPr>
              <a:t>value) {</a:t>
            </a:r>
          </a:p>
          <a:p>
            <a:pPr defTabSz="365760"/>
            <a:r>
              <a:rPr lang="en-US" sz="1400" dirty="0">
                <a:solidFill>
                  <a:srgbClr val="010001"/>
                </a:solidFill>
                <a:latin typeface="Consolas" pitchFamily="49" charset="0"/>
              </a:rPr>
              <a:t>		</a:t>
            </a:r>
            <a:r>
              <a:rPr lang="en-US" sz="1400" b="1" dirty="0" err="1">
                <a:solidFill>
                  <a:srgbClr val="0000FF"/>
                </a:solidFill>
                <a:latin typeface="Consolas" pitchFamily="49" charset="0"/>
              </a:rPr>
              <a:t>Console.</a:t>
            </a:r>
            <a:r>
              <a:rPr lang="en-US" sz="1400" b="1" dirty="0" err="1">
                <a:solidFill>
                  <a:srgbClr val="010001"/>
                </a:solidFill>
                <a:latin typeface="Consolas" pitchFamily="49" charset="0"/>
              </a:rPr>
              <a:t>WriteLine</a:t>
            </a:r>
            <a:r>
              <a:rPr lang="en-US" sz="1400" b="1" dirty="0">
                <a:solidFill>
                  <a:srgbClr val="010001"/>
                </a:solidFill>
                <a:latin typeface="Consolas" pitchFamily="49" charset="0"/>
              </a:rPr>
              <a:t>(</a:t>
            </a:r>
            <a:r>
              <a:rPr lang="en-US" sz="1400" b="1" dirty="0">
                <a:solidFill>
                  <a:srgbClr val="A31515"/>
                </a:solidFill>
                <a:latin typeface="Consolas" pitchFamily="49" charset="0"/>
              </a:rPr>
              <a:t>"Item=" + </a:t>
            </a:r>
            <a:r>
              <a:rPr lang="en-US" sz="1400" b="1" dirty="0">
                <a:solidFill>
                  <a:srgbClr val="010001"/>
                </a:solidFill>
                <a:latin typeface="Consolas" pitchFamily="49" charset="0"/>
              </a:rPr>
              <a:t>value);</a:t>
            </a:r>
          </a:p>
          <a:p>
            <a:pPr defTabSz="365760"/>
            <a:r>
              <a:rPr lang="en-US" sz="1400" dirty="0">
                <a:solidFill>
                  <a:srgbClr val="010001"/>
                </a:solidFill>
                <a:latin typeface="Consolas" pitchFamily="49" charset="0"/>
              </a:rPr>
              <a:t>	}</a:t>
            </a:r>
          </a:p>
          <a:p>
            <a:pPr defTabSz="365760"/>
            <a:endParaRPr lang="en-US" sz="1400" dirty="0">
              <a:solidFill>
                <a:srgbClr val="010001"/>
              </a:solidFill>
              <a:latin typeface="Consolas" pitchFamily="49" charset="0"/>
            </a:endParaRPr>
          </a:p>
          <a:p>
            <a:pPr defTabSz="365760"/>
            <a:r>
              <a:rPr lang="en-US" sz="1400" dirty="0">
                <a:solidFill>
                  <a:srgbClr val="010001"/>
                </a:solidFill>
                <a:latin typeface="Consolas" pitchFamily="49" charset="0"/>
              </a:rPr>
              <a:t>	</a:t>
            </a:r>
            <a:r>
              <a:rPr lang="en-US" sz="1400" dirty="0">
                <a:solidFill>
                  <a:srgbClr val="0000FF"/>
                </a:solidFill>
                <a:latin typeface="Consolas" pitchFamily="49" charset="0"/>
              </a:rPr>
              <a:t>private static void </a:t>
            </a:r>
            <a:r>
              <a:rPr lang="en-US" sz="1400" dirty="0" err="1">
                <a:solidFill>
                  <a:srgbClr val="010001"/>
                </a:solidFill>
                <a:latin typeface="Consolas" pitchFamily="49" charset="0"/>
              </a:rPr>
              <a:t>FeedbackToMsgBox</a:t>
            </a:r>
            <a:r>
              <a:rPr lang="en-US" sz="1400" dirty="0">
                <a:solidFill>
                  <a:srgbClr val="010001"/>
                </a:solidFill>
                <a:latin typeface="Consolas" pitchFamily="49" charset="0"/>
              </a:rPr>
              <a:t>(</a:t>
            </a:r>
            <a:r>
              <a:rPr lang="en-US" sz="1400" dirty="0" err="1">
                <a:solidFill>
                  <a:srgbClr val="0000FF"/>
                </a:solidFill>
                <a:latin typeface="Consolas" pitchFamily="49" charset="0"/>
              </a:rPr>
              <a:t>int</a:t>
            </a:r>
            <a:r>
              <a:rPr lang="en-US" sz="1400" dirty="0">
                <a:solidFill>
                  <a:srgbClr val="0000FF"/>
                </a:solidFill>
                <a:latin typeface="Consolas" pitchFamily="49" charset="0"/>
              </a:rPr>
              <a:t> </a:t>
            </a:r>
            <a:r>
              <a:rPr lang="en-US" sz="1400" dirty="0">
                <a:solidFill>
                  <a:srgbClr val="010001"/>
                </a:solidFill>
                <a:latin typeface="Consolas" pitchFamily="49" charset="0"/>
              </a:rPr>
              <a:t>value) {</a:t>
            </a:r>
          </a:p>
          <a:p>
            <a:pPr defTabSz="365760"/>
            <a:r>
              <a:rPr lang="en-US" sz="1400" dirty="0">
                <a:solidFill>
                  <a:srgbClr val="010001"/>
                </a:solidFill>
                <a:latin typeface="Consolas" pitchFamily="49" charset="0"/>
              </a:rPr>
              <a:t>		</a:t>
            </a:r>
            <a:r>
              <a:rPr lang="en-US" sz="1400" b="1" dirty="0" err="1">
                <a:solidFill>
                  <a:srgbClr val="0000FF"/>
                </a:solidFill>
                <a:latin typeface="Consolas" pitchFamily="49" charset="0"/>
              </a:rPr>
              <a:t>MessageBox.</a:t>
            </a:r>
            <a:r>
              <a:rPr lang="en-US" sz="1400" b="1" dirty="0" err="1">
                <a:solidFill>
                  <a:srgbClr val="010001"/>
                </a:solidFill>
                <a:latin typeface="Consolas" pitchFamily="49" charset="0"/>
              </a:rPr>
              <a:t>Show</a:t>
            </a:r>
            <a:r>
              <a:rPr lang="en-US" sz="1400" b="1" dirty="0">
                <a:solidFill>
                  <a:srgbClr val="010001"/>
                </a:solidFill>
                <a:latin typeface="Consolas" pitchFamily="49" charset="0"/>
              </a:rPr>
              <a:t>(</a:t>
            </a:r>
            <a:r>
              <a:rPr lang="en-US" sz="1400" b="1" dirty="0">
                <a:solidFill>
                  <a:srgbClr val="A31515"/>
                </a:solidFill>
                <a:latin typeface="Consolas" pitchFamily="49" charset="0"/>
              </a:rPr>
              <a:t>"Item=" + </a:t>
            </a:r>
            <a:r>
              <a:rPr lang="en-US" sz="1400" b="1" dirty="0">
                <a:solidFill>
                  <a:srgbClr val="010001"/>
                </a:solidFill>
                <a:latin typeface="Consolas" pitchFamily="49" charset="0"/>
              </a:rPr>
              <a:t>value);</a:t>
            </a:r>
          </a:p>
          <a:p>
            <a:pPr defTabSz="365760"/>
            <a:r>
              <a:rPr lang="en-US" sz="1400" dirty="0">
                <a:solidFill>
                  <a:srgbClr val="010001"/>
                </a:solidFill>
                <a:latin typeface="Consolas" pitchFamily="49" charset="0"/>
              </a:rPr>
              <a:t>	}</a:t>
            </a:r>
          </a:p>
          <a:p>
            <a:pPr defTabSz="365760"/>
            <a:endParaRPr lang="en-US" sz="1400" dirty="0">
              <a:solidFill>
                <a:srgbClr val="010001"/>
              </a:solidFill>
              <a:latin typeface="Consolas" pitchFamily="49" charset="0"/>
            </a:endParaRPr>
          </a:p>
          <a:p>
            <a:pPr defTabSz="365760"/>
            <a:r>
              <a:rPr lang="en-US" sz="1400" dirty="0">
                <a:solidFill>
                  <a:srgbClr val="010001"/>
                </a:solidFill>
                <a:latin typeface="Consolas" pitchFamily="49" charset="0"/>
              </a:rPr>
              <a:t>	</a:t>
            </a:r>
            <a:r>
              <a:rPr lang="en-US" sz="1400" dirty="0">
                <a:solidFill>
                  <a:srgbClr val="0000FF"/>
                </a:solidFill>
                <a:latin typeface="Consolas" pitchFamily="49" charset="0"/>
              </a:rPr>
              <a:t>private void </a:t>
            </a:r>
            <a:r>
              <a:rPr lang="en-US" sz="1400" dirty="0" err="1">
                <a:solidFill>
                  <a:srgbClr val="010001"/>
                </a:solidFill>
                <a:latin typeface="Consolas" pitchFamily="49" charset="0"/>
              </a:rPr>
              <a:t>FeedbackToFile</a:t>
            </a:r>
            <a:r>
              <a:rPr lang="en-US" sz="1400" dirty="0">
                <a:solidFill>
                  <a:srgbClr val="010001"/>
                </a:solidFill>
                <a:latin typeface="Consolas" pitchFamily="49" charset="0"/>
              </a:rPr>
              <a:t>(</a:t>
            </a:r>
            <a:r>
              <a:rPr lang="en-US" sz="1400" dirty="0" err="1">
                <a:solidFill>
                  <a:srgbClr val="0000FF"/>
                </a:solidFill>
                <a:latin typeface="Consolas" pitchFamily="49" charset="0"/>
              </a:rPr>
              <a:t>int</a:t>
            </a:r>
            <a:r>
              <a:rPr lang="en-US" sz="1400" dirty="0">
                <a:solidFill>
                  <a:srgbClr val="0000FF"/>
                </a:solidFill>
                <a:latin typeface="Consolas" pitchFamily="49" charset="0"/>
              </a:rPr>
              <a:t> </a:t>
            </a:r>
            <a:r>
              <a:rPr lang="en-US" sz="1400" dirty="0">
                <a:solidFill>
                  <a:srgbClr val="010001"/>
                </a:solidFill>
                <a:latin typeface="Consolas" pitchFamily="49" charset="0"/>
              </a:rPr>
              <a:t>value) {</a:t>
            </a:r>
          </a:p>
          <a:p>
            <a:pPr defTabSz="365760"/>
            <a:r>
              <a:rPr lang="en-US" sz="1400" dirty="0">
                <a:solidFill>
                  <a:srgbClr val="010001"/>
                </a:solidFill>
                <a:latin typeface="Consolas" pitchFamily="49" charset="0"/>
              </a:rPr>
              <a:t>		</a:t>
            </a:r>
            <a:r>
              <a:rPr lang="en-US" sz="1400" b="1" dirty="0" err="1">
                <a:solidFill>
                  <a:srgbClr val="0000FF"/>
                </a:solidFill>
                <a:latin typeface="Consolas" pitchFamily="49" charset="0"/>
              </a:rPr>
              <a:t>StreamWriter</a:t>
            </a:r>
            <a:r>
              <a:rPr lang="en-US" sz="1400" b="1" dirty="0">
                <a:solidFill>
                  <a:srgbClr val="0000FF"/>
                </a:solidFill>
                <a:latin typeface="Consolas" pitchFamily="49" charset="0"/>
              </a:rPr>
              <a:t> </a:t>
            </a:r>
            <a:r>
              <a:rPr lang="en-US" sz="1400" b="1" dirty="0" err="1">
                <a:solidFill>
                  <a:srgbClr val="010001"/>
                </a:solidFill>
                <a:latin typeface="Consolas" pitchFamily="49" charset="0"/>
              </a:rPr>
              <a:t>sw</a:t>
            </a:r>
            <a:r>
              <a:rPr lang="en-US" sz="1400" b="1" dirty="0">
                <a:solidFill>
                  <a:srgbClr val="010001"/>
                </a:solidFill>
                <a:latin typeface="Consolas" pitchFamily="49" charset="0"/>
              </a:rPr>
              <a:t> = </a:t>
            </a:r>
            <a:r>
              <a:rPr lang="en-US" sz="1400" b="1" dirty="0">
                <a:solidFill>
                  <a:srgbClr val="0000FF"/>
                </a:solidFill>
                <a:latin typeface="Consolas" pitchFamily="49" charset="0"/>
              </a:rPr>
              <a:t>new </a:t>
            </a:r>
            <a:r>
              <a:rPr lang="en-US" sz="1400" b="1" dirty="0" err="1">
                <a:solidFill>
                  <a:srgbClr val="0000FF"/>
                </a:solidFill>
                <a:latin typeface="Consolas" pitchFamily="49" charset="0"/>
              </a:rPr>
              <a:t>StreamWriter</a:t>
            </a:r>
            <a:r>
              <a:rPr lang="en-US" sz="1400" dirty="0">
                <a:solidFill>
                  <a:srgbClr val="010001"/>
                </a:solidFill>
                <a:latin typeface="Consolas" pitchFamily="49" charset="0"/>
              </a:rPr>
              <a:t>(</a:t>
            </a:r>
            <a:r>
              <a:rPr lang="en-US" sz="1400" b="1" dirty="0">
                <a:solidFill>
                  <a:srgbClr val="A31515"/>
                </a:solidFill>
                <a:latin typeface="Consolas" pitchFamily="49" charset="0"/>
              </a:rPr>
              <a:t>"Status", </a:t>
            </a:r>
            <a:r>
              <a:rPr lang="en-US" sz="1400" b="1" dirty="0">
                <a:solidFill>
                  <a:srgbClr val="0000FF"/>
                </a:solidFill>
                <a:latin typeface="Consolas" pitchFamily="49" charset="0"/>
              </a:rPr>
              <a:t>true</a:t>
            </a:r>
            <a:r>
              <a:rPr lang="en-US" sz="1400" dirty="0">
                <a:solidFill>
                  <a:srgbClr val="010001"/>
                </a:solidFill>
                <a:latin typeface="Consolas" pitchFamily="49" charset="0"/>
              </a:rPr>
              <a:t>)</a:t>
            </a:r>
            <a:r>
              <a:rPr lang="en-US" sz="1400" b="1" dirty="0">
                <a:solidFill>
                  <a:srgbClr val="0000FF"/>
                </a:solidFill>
                <a:latin typeface="Consolas" pitchFamily="49" charset="0"/>
              </a:rPr>
              <a:t>;</a:t>
            </a:r>
          </a:p>
          <a:p>
            <a:pPr defTabSz="365760"/>
            <a:r>
              <a:rPr lang="en-US" sz="1400" dirty="0">
                <a:solidFill>
                  <a:srgbClr val="0000FF"/>
                </a:solidFill>
                <a:latin typeface="Consolas" pitchFamily="49" charset="0"/>
              </a:rPr>
              <a:t>		</a:t>
            </a:r>
            <a:r>
              <a:rPr lang="en-US" sz="1400" dirty="0" err="1">
                <a:solidFill>
                  <a:srgbClr val="010001"/>
                </a:solidFill>
                <a:latin typeface="Consolas" pitchFamily="49" charset="0"/>
              </a:rPr>
              <a:t>sw.WriteLine</a:t>
            </a:r>
            <a:r>
              <a:rPr lang="en-US" sz="1400" dirty="0">
                <a:solidFill>
                  <a:srgbClr val="010001"/>
                </a:solidFill>
                <a:latin typeface="Consolas" pitchFamily="49" charset="0"/>
              </a:rPr>
              <a:t>(</a:t>
            </a:r>
            <a:r>
              <a:rPr lang="en-US" sz="1400" dirty="0">
                <a:solidFill>
                  <a:srgbClr val="A31515"/>
                </a:solidFill>
                <a:latin typeface="Consolas" pitchFamily="49" charset="0"/>
              </a:rPr>
              <a:t>"Item=" + </a:t>
            </a:r>
            <a:r>
              <a:rPr lang="en-US" sz="1400" dirty="0">
                <a:solidFill>
                  <a:srgbClr val="010001"/>
                </a:solidFill>
                <a:latin typeface="Consolas" pitchFamily="49" charset="0"/>
              </a:rPr>
              <a:t>value);</a:t>
            </a:r>
          </a:p>
          <a:p>
            <a:pPr defTabSz="365760"/>
            <a:r>
              <a:rPr lang="en-US" sz="1400" dirty="0">
                <a:solidFill>
                  <a:srgbClr val="010001"/>
                </a:solidFill>
                <a:latin typeface="Consolas" pitchFamily="49" charset="0"/>
              </a:rPr>
              <a:t>		</a:t>
            </a:r>
            <a:r>
              <a:rPr lang="en-US" sz="1400" dirty="0" err="1">
                <a:solidFill>
                  <a:srgbClr val="010001"/>
                </a:solidFill>
                <a:latin typeface="Consolas" pitchFamily="49" charset="0"/>
              </a:rPr>
              <a:t>sw.Close</a:t>
            </a:r>
            <a:r>
              <a:rPr lang="en-US" sz="1400" dirty="0">
                <a:solidFill>
                  <a:srgbClr val="010001"/>
                </a:solidFill>
                <a:latin typeface="Consolas" pitchFamily="49" charset="0"/>
              </a:rPr>
              <a:t>();</a:t>
            </a:r>
          </a:p>
          <a:p>
            <a:pPr defTabSz="365760"/>
            <a:r>
              <a:rPr lang="en-US" sz="1400" dirty="0">
                <a:solidFill>
                  <a:srgbClr val="010001"/>
                </a:solidFill>
                <a:latin typeface="Consolas" pitchFamily="49" charset="0"/>
              </a:rPr>
              <a:t>	}</a:t>
            </a:r>
          </a:p>
          <a:p>
            <a:pPr defTabSz="365760"/>
            <a:r>
              <a:rPr lang="en-US" sz="1400" dirty="0">
                <a:solidFill>
                  <a:srgbClr val="010001"/>
                </a:solidFill>
                <a:latin typeface="Consolas" pitchFamily="49" charset="0"/>
              </a:rPr>
              <a:t>}</a:t>
            </a:r>
          </a:p>
        </p:txBody>
      </p:sp>
    </p:spTree>
    <p:extLst>
      <p:ext uri="{BB962C8B-B14F-4D97-AF65-F5344CB8AC3E}">
        <p14:creationId xmlns:p14="http://schemas.microsoft.com/office/powerpoint/2010/main" val="27591504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a:t>Objects and Types Layout</a:t>
            </a:r>
          </a:p>
        </p:txBody>
      </p:sp>
      <p:sp>
        <p:nvSpPr>
          <p:cNvPr id="43" name="Footer Placeholder 42"/>
          <p:cNvSpPr>
            <a:spLocks noGrp="1"/>
          </p:cNvSpPr>
          <p:nvPr>
            <p:ph type="ftr" sz="quarter" idx="11"/>
          </p:nvPr>
        </p:nvSpPr>
        <p:spPr/>
        <p:txBody>
          <a:bodyPr/>
          <a:lstStyle/>
          <a:p>
            <a:r>
              <a:rPr lang="en-US"/>
              <a:t>(C)2011 Pavel Yosifovich</a:t>
            </a:r>
            <a:endParaRPr lang="he-IL" dirty="0"/>
          </a:p>
        </p:txBody>
      </p:sp>
      <p:sp>
        <p:nvSpPr>
          <p:cNvPr id="41" name="Slide Number Placeholder 40"/>
          <p:cNvSpPr>
            <a:spLocks noGrp="1"/>
          </p:cNvSpPr>
          <p:nvPr>
            <p:ph type="sldNum" sz="quarter" idx="12"/>
          </p:nvPr>
        </p:nvSpPr>
        <p:spPr/>
        <p:txBody>
          <a:bodyPr/>
          <a:lstStyle/>
          <a:p>
            <a:fld id="{8D5EC362-8DE0-4138-8AD2-9C18772BB671}" type="slidenum">
              <a:rPr lang="he-IL" smtClean="0"/>
              <a:pPr/>
              <a:t>9</a:t>
            </a:fld>
            <a:endParaRPr lang="he-IL"/>
          </a:p>
        </p:txBody>
      </p:sp>
      <p:grpSp>
        <p:nvGrpSpPr>
          <p:cNvPr id="2" name="Group 3"/>
          <p:cNvGrpSpPr>
            <a:grpSpLocks/>
          </p:cNvGrpSpPr>
          <p:nvPr/>
        </p:nvGrpSpPr>
        <p:grpSpPr bwMode="auto">
          <a:xfrm>
            <a:off x="4040190" y="1758951"/>
            <a:ext cx="1743075" cy="1366838"/>
            <a:chOff x="2306" y="1347"/>
            <a:chExt cx="1098" cy="1004"/>
          </a:xfrm>
        </p:grpSpPr>
        <p:sp>
          <p:nvSpPr>
            <p:cNvPr id="332804" name="Rectangle 4"/>
            <p:cNvSpPr>
              <a:spLocks noChangeArrowheads="1"/>
            </p:cNvSpPr>
            <p:nvPr/>
          </p:nvSpPr>
          <p:spPr bwMode="auto">
            <a:xfrm>
              <a:off x="2306" y="1347"/>
              <a:ext cx="1098" cy="287"/>
            </a:xfrm>
            <a:prstGeom prst="rect">
              <a:avLst/>
            </a:prstGeom>
            <a:solidFill>
              <a:srgbClr val="FFCC00"/>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400" b="1" dirty="0">
                  <a:solidFill>
                    <a:srgbClr val="000000"/>
                  </a:solidFill>
                </a:rPr>
                <a:t>sync #</a:t>
              </a:r>
            </a:p>
          </p:txBody>
        </p:sp>
        <p:sp>
          <p:nvSpPr>
            <p:cNvPr id="332805" name="Rectangle 5"/>
            <p:cNvSpPr>
              <a:spLocks noChangeArrowheads="1"/>
            </p:cNvSpPr>
            <p:nvPr/>
          </p:nvSpPr>
          <p:spPr bwMode="auto">
            <a:xfrm>
              <a:off x="2306" y="1634"/>
              <a:ext cx="1098" cy="287"/>
            </a:xfrm>
            <a:prstGeom prst="rect">
              <a:avLst/>
            </a:prstGeom>
            <a:solidFill>
              <a:srgbClr val="FFFF00"/>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400" b="1">
                  <a:solidFill>
                    <a:srgbClr val="000000"/>
                  </a:solidFill>
                </a:rPr>
                <a:t>htype</a:t>
              </a:r>
            </a:p>
          </p:txBody>
        </p:sp>
        <p:sp>
          <p:nvSpPr>
            <p:cNvPr id="332806" name="Rectangle 6"/>
            <p:cNvSpPr>
              <a:spLocks noChangeArrowheads="1"/>
            </p:cNvSpPr>
            <p:nvPr/>
          </p:nvSpPr>
          <p:spPr bwMode="auto">
            <a:xfrm>
              <a:off x="2306" y="1921"/>
              <a:ext cx="1098" cy="430"/>
            </a:xfrm>
            <a:prstGeom prst="rect">
              <a:avLst/>
            </a:prstGeom>
            <a:solidFill>
              <a:srgbClr val="66FF33"/>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400" b="1">
                  <a:solidFill>
                    <a:srgbClr val="000000"/>
                  </a:solidFill>
                </a:rPr>
                <a:t>fields</a:t>
              </a:r>
            </a:p>
          </p:txBody>
        </p:sp>
      </p:grpSp>
      <p:grpSp>
        <p:nvGrpSpPr>
          <p:cNvPr id="3" name="Group 7"/>
          <p:cNvGrpSpPr>
            <a:grpSpLocks/>
          </p:cNvGrpSpPr>
          <p:nvPr/>
        </p:nvGrpSpPr>
        <p:grpSpPr bwMode="auto">
          <a:xfrm>
            <a:off x="4040190" y="3352800"/>
            <a:ext cx="1743075" cy="1290638"/>
            <a:chOff x="2306" y="1347"/>
            <a:chExt cx="1098" cy="1004"/>
          </a:xfrm>
        </p:grpSpPr>
        <p:sp>
          <p:nvSpPr>
            <p:cNvPr id="332808" name="Rectangle 8"/>
            <p:cNvSpPr>
              <a:spLocks noChangeArrowheads="1"/>
            </p:cNvSpPr>
            <p:nvPr/>
          </p:nvSpPr>
          <p:spPr bwMode="auto">
            <a:xfrm>
              <a:off x="2306" y="1347"/>
              <a:ext cx="1098" cy="287"/>
            </a:xfrm>
            <a:prstGeom prst="rect">
              <a:avLst/>
            </a:prstGeom>
            <a:solidFill>
              <a:srgbClr val="FFCC00"/>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400" b="1">
                  <a:solidFill>
                    <a:srgbClr val="000000"/>
                  </a:solidFill>
                </a:rPr>
                <a:t>sync #</a:t>
              </a:r>
            </a:p>
          </p:txBody>
        </p:sp>
        <p:sp>
          <p:nvSpPr>
            <p:cNvPr id="332809" name="Rectangle 9"/>
            <p:cNvSpPr>
              <a:spLocks noChangeArrowheads="1"/>
            </p:cNvSpPr>
            <p:nvPr/>
          </p:nvSpPr>
          <p:spPr bwMode="auto">
            <a:xfrm>
              <a:off x="2306" y="1634"/>
              <a:ext cx="1098" cy="287"/>
            </a:xfrm>
            <a:prstGeom prst="rect">
              <a:avLst/>
            </a:prstGeom>
            <a:solidFill>
              <a:srgbClr val="FFFF00"/>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400" b="1">
                  <a:solidFill>
                    <a:srgbClr val="000000"/>
                  </a:solidFill>
                </a:rPr>
                <a:t>htype</a:t>
              </a:r>
            </a:p>
          </p:txBody>
        </p:sp>
        <p:sp>
          <p:nvSpPr>
            <p:cNvPr id="332810" name="Rectangle 10"/>
            <p:cNvSpPr>
              <a:spLocks noChangeArrowheads="1"/>
            </p:cNvSpPr>
            <p:nvPr/>
          </p:nvSpPr>
          <p:spPr bwMode="auto">
            <a:xfrm>
              <a:off x="2306" y="1921"/>
              <a:ext cx="1098" cy="430"/>
            </a:xfrm>
            <a:prstGeom prst="rect">
              <a:avLst/>
            </a:prstGeom>
            <a:solidFill>
              <a:srgbClr val="66FF33"/>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400" b="1">
                  <a:solidFill>
                    <a:srgbClr val="000000"/>
                  </a:solidFill>
                </a:rPr>
                <a:t>fields</a:t>
              </a:r>
            </a:p>
          </p:txBody>
        </p:sp>
      </p:grpSp>
      <p:grpSp>
        <p:nvGrpSpPr>
          <p:cNvPr id="42" name="Group 41"/>
          <p:cNvGrpSpPr/>
          <p:nvPr/>
        </p:nvGrpSpPr>
        <p:grpSpPr>
          <a:xfrm>
            <a:off x="4040190" y="4870450"/>
            <a:ext cx="1743075" cy="1487508"/>
            <a:chOff x="4040190" y="4870450"/>
            <a:chExt cx="1743075" cy="1487508"/>
          </a:xfrm>
        </p:grpSpPr>
        <p:sp>
          <p:nvSpPr>
            <p:cNvPr id="332811" name="Rectangle 11"/>
            <p:cNvSpPr>
              <a:spLocks noChangeArrowheads="1"/>
            </p:cNvSpPr>
            <p:nvPr/>
          </p:nvSpPr>
          <p:spPr bwMode="auto">
            <a:xfrm>
              <a:off x="4040190" y="4870450"/>
              <a:ext cx="1743075" cy="368300"/>
            </a:xfrm>
            <a:prstGeom prst="rect">
              <a:avLst/>
            </a:prstGeom>
            <a:solidFill>
              <a:srgbClr val="FFCC99"/>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400" b="1">
                  <a:solidFill>
                    <a:srgbClr val="000000"/>
                  </a:solidFill>
                </a:rPr>
                <a:t>sync #</a:t>
              </a:r>
            </a:p>
          </p:txBody>
        </p:sp>
        <p:sp>
          <p:nvSpPr>
            <p:cNvPr id="332812" name="Rectangle 12"/>
            <p:cNvSpPr>
              <a:spLocks noChangeArrowheads="1"/>
            </p:cNvSpPr>
            <p:nvPr/>
          </p:nvSpPr>
          <p:spPr bwMode="auto">
            <a:xfrm>
              <a:off x="4040190" y="5238750"/>
              <a:ext cx="1743075" cy="369888"/>
            </a:xfrm>
            <a:prstGeom prst="rect">
              <a:avLst/>
            </a:prstGeom>
            <a:solidFill>
              <a:srgbClr val="FFFF99"/>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400" b="1">
                  <a:solidFill>
                    <a:srgbClr val="000000"/>
                  </a:solidFill>
                </a:rPr>
                <a:t>htype</a:t>
              </a:r>
            </a:p>
          </p:txBody>
        </p:sp>
        <p:sp>
          <p:nvSpPr>
            <p:cNvPr id="332813" name="Rectangle 13"/>
            <p:cNvSpPr>
              <a:spLocks noChangeArrowheads="1"/>
            </p:cNvSpPr>
            <p:nvPr/>
          </p:nvSpPr>
          <p:spPr bwMode="auto">
            <a:xfrm>
              <a:off x="4040190" y="5608638"/>
              <a:ext cx="1743075" cy="749320"/>
            </a:xfrm>
            <a:prstGeom prst="rect">
              <a:avLst/>
            </a:prstGeom>
            <a:solidFill>
              <a:srgbClr val="00FFFF"/>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400" b="1">
                  <a:solidFill>
                    <a:srgbClr val="000000"/>
                  </a:solidFill>
                </a:rPr>
                <a:t>fields</a:t>
              </a:r>
            </a:p>
          </p:txBody>
        </p:sp>
      </p:grpSp>
      <p:sp>
        <p:nvSpPr>
          <p:cNvPr id="332814" name="Rectangle 14"/>
          <p:cNvSpPr>
            <a:spLocks noChangeArrowheads="1"/>
          </p:cNvSpPr>
          <p:nvPr/>
        </p:nvSpPr>
        <p:spPr bwMode="auto">
          <a:xfrm>
            <a:off x="1231900" y="1757363"/>
            <a:ext cx="1214438" cy="381000"/>
          </a:xfrm>
          <a:prstGeom prst="rect">
            <a:avLst/>
          </a:prstGeom>
          <a:solidFill>
            <a:srgbClr val="00800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sz="1400" b="1">
                <a:solidFill>
                  <a:srgbClr val="FFFF00"/>
                </a:solidFill>
              </a:rPr>
              <a:t>objptr</a:t>
            </a:r>
            <a:endParaRPr lang="en-US" sz="1600" b="1">
              <a:solidFill>
                <a:srgbClr val="FFFF00"/>
              </a:solidFill>
            </a:endParaRPr>
          </a:p>
        </p:txBody>
      </p:sp>
      <p:sp>
        <p:nvSpPr>
          <p:cNvPr id="332815" name="Rectangle 15"/>
          <p:cNvSpPr>
            <a:spLocks noChangeArrowheads="1"/>
          </p:cNvSpPr>
          <p:nvPr/>
        </p:nvSpPr>
        <p:spPr bwMode="auto">
          <a:xfrm>
            <a:off x="1231900" y="2290764"/>
            <a:ext cx="1214438" cy="379412"/>
          </a:xfrm>
          <a:prstGeom prst="rect">
            <a:avLst/>
          </a:prstGeom>
          <a:solidFill>
            <a:srgbClr val="00800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sz="1400" b="1">
                <a:solidFill>
                  <a:srgbClr val="FFFF00"/>
                </a:solidFill>
              </a:rPr>
              <a:t>objptr</a:t>
            </a:r>
            <a:endParaRPr lang="en-US" sz="1600" b="1">
              <a:solidFill>
                <a:srgbClr val="FFFF00"/>
              </a:solidFill>
            </a:endParaRPr>
          </a:p>
        </p:txBody>
      </p:sp>
      <p:sp>
        <p:nvSpPr>
          <p:cNvPr id="332816" name="Rectangle 16"/>
          <p:cNvSpPr>
            <a:spLocks noChangeArrowheads="1"/>
          </p:cNvSpPr>
          <p:nvPr/>
        </p:nvSpPr>
        <p:spPr bwMode="auto">
          <a:xfrm>
            <a:off x="1231900" y="2822575"/>
            <a:ext cx="1214438" cy="379414"/>
          </a:xfrm>
          <a:prstGeom prst="rect">
            <a:avLst/>
          </a:prstGeom>
          <a:solidFill>
            <a:srgbClr val="00800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sz="1400" b="1">
                <a:solidFill>
                  <a:srgbClr val="FFFF00"/>
                </a:solidFill>
              </a:rPr>
              <a:t>objptr</a:t>
            </a:r>
            <a:endParaRPr lang="en-US" sz="1600" b="1">
              <a:solidFill>
                <a:srgbClr val="FFFF00"/>
              </a:solidFill>
            </a:endParaRPr>
          </a:p>
        </p:txBody>
      </p:sp>
      <p:sp>
        <p:nvSpPr>
          <p:cNvPr id="332817" name="Rectangle 17"/>
          <p:cNvSpPr>
            <a:spLocks noChangeArrowheads="1"/>
          </p:cNvSpPr>
          <p:nvPr/>
        </p:nvSpPr>
        <p:spPr bwMode="auto">
          <a:xfrm>
            <a:off x="1231900" y="3714752"/>
            <a:ext cx="1214438" cy="379412"/>
          </a:xfrm>
          <a:prstGeom prst="rect">
            <a:avLst/>
          </a:prstGeom>
          <a:solidFill>
            <a:srgbClr val="00800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sz="1400" b="1">
                <a:solidFill>
                  <a:srgbClr val="FFFF00"/>
                </a:solidFill>
              </a:rPr>
              <a:t>objptr</a:t>
            </a:r>
            <a:endParaRPr lang="en-US" sz="1600" b="1">
              <a:solidFill>
                <a:srgbClr val="FFFF00"/>
              </a:solidFill>
            </a:endParaRPr>
          </a:p>
        </p:txBody>
      </p:sp>
      <p:sp>
        <p:nvSpPr>
          <p:cNvPr id="332818" name="Rectangle 18"/>
          <p:cNvSpPr>
            <a:spLocks noChangeArrowheads="1"/>
          </p:cNvSpPr>
          <p:nvPr/>
        </p:nvSpPr>
        <p:spPr bwMode="auto">
          <a:xfrm>
            <a:off x="1231900" y="4872039"/>
            <a:ext cx="1214438" cy="379412"/>
          </a:xfrm>
          <a:prstGeom prst="rect">
            <a:avLst/>
          </a:prstGeom>
          <a:solidFill>
            <a:srgbClr val="00800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sz="1400" b="1">
                <a:solidFill>
                  <a:srgbClr val="FFFF00"/>
                </a:solidFill>
              </a:rPr>
              <a:t>objptr</a:t>
            </a:r>
            <a:endParaRPr lang="en-US" sz="1600" b="1">
              <a:solidFill>
                <a:srgbClr val="FFFF00"/>
              </a:solidFill>
            </a:endParaRPr>
          </a:p>
        </p:txBody>
      </p:sp>
      <p:sp>
        <p:nvSpPr>
          <p:cNvPr id="332819" name="Rectangle 19"/>
          <p:cNvSpPr>
            <a:spLocks noChangeArrowheads="1"/>
          </p:cNvSpPr>
          <p:nvPr/>
        </p:nvSpPr>
        <p:spPr bwMode="auto">
          <a:xfrm>
            <a:off x="1231900" y="5554664"/>
            <a:ext cx="1214438" cy="379412"/>
          </a:xfrm>
          <a:prstGeom prst="rect">
            <a:avLst/>
          </a:prstGeom>
          <a:solidFill>
            <a:srgbClr val="00800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sz="1400" b="1">
                <a:solidFill>
                  <a:srgbClr val="FFFF00"/>
                </a:solidFill>
              </a:rPr>
              <a:t>objptr</a:t>
            </a:r>
            <a:endParaRPr lang="en-US" sz="1600" b="1">
              <a:solidFill>
                <a:srgbClr val="FFFF00"/>
              </a:solidFill>
            </a:endParaRPr>
          </a:p>
        </p:txBody>
      </p:sp>
      <p:cxnSp>
        <p:nvCxnSpPr>
          <p:cNvPr id="332820" name="AutoShape 20"/>
          <p:cNvCxnSpPr>
            <a:cxnSpLocks noChangeShapeType="1"/>
            <a:stCxn id="332805" idx="1"/>
            <a:endCxn id="332814" idx="3"/>
          </p:cNvCxnSpPr>
          <p:nvPr/>
        </p:nvCxnSpPr>
        <p:spPr bwMode="auto">
          <a:xfrm rot="10800000">
            <a:off x="2446340" y="1947865"/>
            <a:ext cx="1584325" cy="396875"/>
          </a:xfrm>
          <a:prstGeom prst="bentConnector3">
            <a:avLst>
              <a:gd name="adj1" fmla="val 49699"/>
            </a:avLst>
          </a:prstGeom>
          <a:noFill/>
          <a:ln w="28575">
            <a:solidFill>
              <a:schemeClr val="tx1"/>
            </a:solidFill>
            <a:miter lim="800000"/>
            <a:headEnd type="triangle" w="med" len="med"/>
            <a:tailEnd/>
          </a:ln>
          <a:effectLst/>
        </p:spPr>
      </p:cxnSp>
      <p:cxnSp>
        <p:nvCxnSpPr>
          <p:cNvPr id="332821" name="AutoShape 21"/>
          <p:cNvCxnSpPr>
            <a:cxnSpLocks noChangeShapeType="1"/>
            <a:stCxn id="332805" idx="1"/>
            <a:endCxn id="332815" idx="3"/>
          </p:cNvCxnSpPr>
          <p:nvPr/>
        </p:nvCxnSpPr>
        <p:spPr bwMode="auto">
          <a:xfrm rot="10800000" flipV="1">
            <a:off x="2446340" y="2344740"/>
            <a:ext cx="1584325" cy="136525"/>
          </a:xfrm>
          <a:prstGeom prst="bentConnector3">
            <a:avLst>
              <a:gd name="adj1" fmla="val 49699"/>
            </a:avLst>
          </a:prstGeom>
          <a:noFill/>
          <a:ln w="28575">
            <a:solidFill>
              <a:schemeClr val="tx1"/>
            </a:solidFill>
            <a:miter lim="800000"/>
            <a:headEnd type="triangle" w="med" len="med"/>
            <a:tailEnd/>
          </a:ln>
          <a:effectLst/>
        </p:spPr>
      </p:cxnSp>
      <p:cxnSp>
        <p:nvCxnSpPr>
          <p:cNvPr id="332822" name="AutoShape 22"/>
          <p:cNvCxnSpPr>
            <a:cxnSpLocks noChangeShapeType="1"/>
            <a:stCxn id="332805" idx="1"/>
            <a:endCxn id="332816" idx="3"/>
          </p:cNvCxnSpPr>
          <p:nvPr/>
        </p:nvCxnSpPr>
        <p:spPr bwMode="auto">
          <a:xfrm rot="10800000" flipV="1">
            <a:off x="2446340" y="2344739"/>
            <a:ext cx="1584325" cy="668338"/>
          </a:xfrm>
          <a:prstGeom prst="bentConnector3">
            <a:avLst>
              <a:gd name="adj1" fmla="val 49699"/>
            </a:avLst>
          </a:prstGeom>
          <a:noFill/>
          <a:ln w="28575">
            <a:solidFill>
              <a:schemeClr val="tx1"/>
            </a:solidFill>
            <a:miter lim="800000"/>
            <a:headEnd type="triangle" w="med" len="med"/>
            <a:tailEnd/>
          </a:ln>
          <a:effectLst/>
        </p:spPr>
      </p:cxnSp>
      <p:cxnSp>
        <p:nvCxnSpPr>
          <p:cNvPr id="332823" name="AutoShape 23"/>
          <p:cNvCxnSpPr>
            <a:cxnSpLocks noChangeShapeType="1"/>
            <a:stCxn id="332809" idx="1"/>
            <a:endCxn id="332817" idx="3"/>
          </p:cNvCxnSpPr>
          <p:nvPr/>
        </p:nvCxnSpPr>
        <p:spPr bwMode="auto">
          <a:xfrm rot="10800000">
            <a:off x="2446338" y="3904458"/>
            <a:ext cx="1593852" cy="1748"/>
          </a:xfrm>
          <a:prstGeom prst="straightConnector1">
            <a:avLst/>
          </a:prstGeom>
          <a:noFill/>
          <a:ln w="28575">
            <a:solidFill>
              <a:schemeClr val="tx1"/>
            </a:solidFill>
            <a:round/>
            <a:headEnd type="triangle" w="med" len="med"/>
            <a:tailEnd/>
          </a:ln>
          <a:effectLst/>
        </p:spPr>
      </p:cxnSp>
      <p:cxnSp>
        <p:nvCxnSpPr>
          <p:cNvPr id="332824" name="AutoShape 24"/>
          <p:cNvCxnSpPr>
            <a:cxnSpLocks noChangeShapeType="1"/>
            <a:stCxn id="332812" idx="1"/>
            <a:endCxn id="332818" idx="3"/>
          </p:cNvCxnSpPr>
          <p:nvPr/>
        </p:nvCxnSpPr>
        <p:spPr bwMode="auto">
          <a:xfrm rot="10800000">
            <a:off x="2446340" y="5062539"/>
            <a:ext cx="1584325" cy="361950"/>
          </a:xfrm>
          <a:prstGeom prst="bentConnector3">
            <a:avLst>
              <a:gd name="adj1" fmla="val 49699"/>
            </a:avLst>
          </a:prstGeom>
          <a:noFill/>
          <a:ln w="28575">
            <a:solidFill>
              <a:schemeClr val="tx1"/>
            </a:solidFill>
            <a:miter lim="800000"/>
            <a:headEnd type="triangle" w="med" len="med"/>
            <a:tailEnd/>
          </a:ln>
          <a:effectLst/>
        </p:spPr>
      </p:cxnSp>
      <p:cxnSp>
        <p:nvCxnSpPr>
          <p:cNvPr id="332825" name="AutoShape 25"/>
          <p:cNvCxnSpPr>
            <a:cxnSpLocks noChangeShapeType="1"/>
            <a:stCxn id="332812" idx="1"/>
            <a:endCxn id="332819" idx="3"/>
          </p:cNvCxnSpPr>
          <p:nvPr/>
        </p:nvCxnSpPr>
        <p:spPr bwMode="auto">
          <a:xfrm rot="10800000" flipV="1">
            <a:off x="2446340" y="5424489"/>
            <a:ext cx="1584325" cy="320675"/>
          </a:xfrm>
          <a:prstGeom prst="bentConnector3">
            <a:avLst>
              <a:gd name="adj1" fmla="val 49699"/>
            </a:avLst>
          </a:prstGeom>
          <a:noFill/>
          <a:ln w="28575">
            <a:solidFill>
              <a:schemeClr val="tx1"/>
            </a:solidFill>
            <a:miter lim="800000"/>
            <a:headEnd type="triangle" w="med" len="med"/>
            <a:tailEnd/>
          </a:ln>
          <a:effectLst/>
        </p:spPr>
      </p:cxnSp>
      <p:sp>
        <p:nvSpPr>
          <p:cNvPr id="332826" name="Text Box 26"/>
          <p:cNvSpPr txBox="1">
            <a:spLocks noChangeArrowheads="1"/>
          </p:cNvSpPr>
          <p:nvPr/>
        </p:nvSpPr>
        <p:spPr bwMode="auto">
          <a:xfrm>
            <a:off x="3721100" y="1793875"/>
            <a:ext cx="322524" cy="369332"/>
          </a:xfrm>
          <a:prstGeom prst="rect">
            <a:avLst/>
          </a:prstGeom>
          <a:noFill/>
          <a:ln w="9525">
            <a:noFill/>
            <a:miter lim="800000"/>
            <a:headEnd/>
            <a:tailEnd/>
          </a:ln>
          <a:effectLst/>
        </p:spPr>
        <p:txBody>
          <a:bodyPr wrap="none">
            <a:spAutoFit/>
          </a:bodyPr>
          <a:lstStyle/>
          <a:p>
            <a:r>
              <a:rPr lang="en-US"/>
              <a:t>A</a:t>
            </a:r>
          </a:p>
        </p:txBody>
      </p:sp>
      <p:sp>
        <p:nvSpPr>
          <p:cNvPr id="332827" name="Text Box 27"/>
          <p:cNvSpPr txBox="1">
            <a:spLocks noChangeArrowheads="1"/>
          </p:cNvSpPr>
          <p:nvPr/>
        </p:nvSpPr>
        <p:spPr bwMode="auto">
          <a:xfrm>
            <a:off x="3660775" y="3429001"/>
            <a:ext cx="322524" cy="369332"/>
          </a:xfrm>
          <a:prstGeom prst="rect">
            <a:avLst/>
          </a:prstGeom>
          <a:noFill/>
          <a:ln w="9525">
            <a:noFill/>
            <a:miter lim="800000"/>
            <a:headEnd/>
            <a:tailEnd/>
          </a:ln>
          <a:effectLst/>
        </p:spPr>
        <p:txBody>
          <a:bodyPr wrap="none">
            <a:spAutoFit/>
          </a:bodyPr>
          <a:lstStyle/>
          <a:p>
            <a:r>
              <a:rPr lang="en-US"/>
              <a:t>A</a:t>
            </a:r>
          </a:p>
        </p:txBody>
      </p:sp>
      <p:sp>
        <p:nvSpPr>
          <p:cNvPr id="332828" name="Text Box 28"/>
          <p:cNvSpPr txBox="1">
            <a:spLocks noChangeArrowheads="1"/>
          </p:cNvSpPr>
          <p:nvPr/>
        </p:nvSpPr>
        <p:spPr bwMode="auto">
          <a:xfrm>
            <a:off x="3660775" y="4870451"/>
            <a:ext cx="320922" cy="369332"/>
          </a:xfrm>
          <a:prstGeom prst="rect">
            <a:avLst/>
          </a:prstGeom>
          <a:noFill/>
          <a:ln w="9525">
            <a:noFill/>
            <a:miter lim="800000"/>
            <a:headEnd/>
            <a:tailEnd/>
          </a:ln>
          <a:effectLst/>
        </p:spPr>
        <p:txBody>
          <a:bodyPr wrap="none">
            <a:spAutoFit/>
          </a:bodyPr>
          <a:lstStyle/>
          <a:p>
            <a:r>
              <a:rPr lang="en-US"/>
              <a:t>B</a:t>
            </a:r>
          </a:p>
        </p:txBody>
      </p:sp>
      <p:sp>
        <p:nvSpPr>
          <p:cNvPr id="332829" name="Rectangle 29"/>
          <p:cNvSpPr>
            <a:spLocks noChangeArrowheads="1"/>
          </p:cNvSpPr>
          <p:nvPr/>
        </p:nvSpPr>
        <p:spPr bwMode="auto">
          <a:xfrm>
            <a:off x="6572264" y="2571752"/>
            <a:ext cx="1743075" cy="1214438"/>
          </a:xfrm>
          <a:prstGeom prst="rect">
            <a:avLst/>
          </a:prstGeom>
          <a:solidFill>
            <a:srgbClr val="FF6600"/>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400" b="1">
                <a:solidFill>
                  <a:srgbClr val="000000"/>
                </a:solidFill>
              </a:rPr>
              <a:t>Runtime type</a:t>
            </a:r>
          </a:p>
          <a:p>
            <a:pPr algn="ctr" eaLnBrk="1" hangingPunct="1"/>
            <a:r>
              <a:rPr lang="en-US" sz="1400" b="1">
                <a:solidFill>
                  <a:srgbClr val="000000"/>
                </a:solidFill>
              </a:rPr>
              <a:t>Information for</a:t>
            </a:r>
          </a:p>
          <a:p>
            <a:pPr algn="ctr" eaLnBrk="1" hangingPunct="1"/>
            <a:r>
              <a:rPr lang="en-US" sz="1400" b="1">
                <a:solidFill>
                  <a:srgbClr val="000000"/>
                </a:solidFill>
              </a:rPr>
              <a:t>type A</a:t>
            </a:r>
          </a:p>
        </p:txBody>
      </p:sp>
      <p:sp>
        <p:nvSpPr>
          <p:cNvPr id="332830" name="Rectangle 30"/>
          <p:cNvSpPr>
            <a:spLocks noChangeArrowheads="1"/>
          </p:cNvSpPr>
          <p:nvPr/>
        </p:nvSpPr>
        <p:spPr bwMode="auto">
          <a:xfrm>
            <a:off x="6643702" y="4817058"/>
            <a:ext cx="1743075" cy="1214438"/>
          </a:xfrm>
          <a:prstGeom prst="rect">
            <a:avLst/>
          </a:prstGeom>
          <a:solidFill>
            <a:srgbClr val="0000FF"/>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400" b="1">
                <a:solidFill>
                  <a:schemeClr val="bg1"/>
                </a:solidFill>
              </a:rPr>
              <a:t>Runtime type</a:t>
            </a:r>
          </a:p>
          <a:p>
            <a:pPr algn="ctr" eaLnBrk="1" hangingPunct="1"/>
            <a:r>
              <a:rPr lang="en-US" sz="1400" b="1">
                <a:solidFill>
                  <a:schemeClr val="bg1"/>
                </a:solidFill>
              </a:rPr>
              <a:t>Information for</a:t>
            </a:r>
          </a:p>
          <a:p>
            <a:pPr algn="ctr" eaLnBrk="1" hangingPunct="1"/>
            <a:r>
              <a:rPr lang="en-US" sz="1400" b="1">
                <a:solidFill>
                  <a:schemeClr val="bg1"/>
                </a:solidFill>
              </a:rPr>
              <a:t>type B</a:t>
            </a:r>
          </a:p>
        </p:txBody>
      </p:sp>
      <p:cxnSp>
        <p:nvCxnSpPr>
          <p:cNvPr id="332831" name="AutoShape 31"/>
          <p:cNvCxnSpPr>
            <a:cxnSpLocks noChangeShapeType="1"/>
            <a:stCxn id="332829" idx="1"/>
            <a:endCxn id="332805" idx="3"/>
          </p:cNvCxnSpPr>
          <p:nvPr/>
        </p:nvCxnSpPr>
        <p:spPr bwMode="auto">
          <a:xfrm rot="10800000">
            <a:off x="5783266" y="2345031"/>
            <a:ext cx="788999" cy="833940"/>
          </a:xfrm>
          <a:prstGeom prst="bentConnector3">
            <a:avLst>
              <a:gd name="adj1" fmla="val 50000"/>
            </a:avLst>
          </a:prstGeom>
          <a:noFill/>
          <a:ln w="28575">
            <a:solidFill>
              <a:schemeClr val="tx1"/>
            </a:solidFill>
            <a:miter lim="800000"/>
            <a:headEnd type="triangle" w="med" len="med"/>
            <a:tailEnd/>
          </a:ln>
          <a:effectLst/>
        </p:spPr>
      </p:cxnSp>
      <p:cxnSp>
        <p:nvCxnSpPr>
          <p:cNvPr id="332832" name="AutoShape 32"/>
          <p:cNvCxnSpPr>
            <a:cxnSpLocks noChangeShapeType="1"/>
            <a:stCxn id="332829" idx="1"/>
            <a:endCxn id="332809" idx="3"/>
          </p:cNvCxnSpPr>
          <p:nvPr/>
        </p:nvCxnSpPr>
        <p:spPr bwMode="auto">
          <a:xfrm rot="10800000" flipV="1">
            <a:off x="5783266" y="3178970"/>
            <a:ext cx="788999" cy="727235"/>
          </a:xfrm>
          <a:prstGeom prst="bentConnector3">
            <a:avLst>
              <a:gd name="adj1" fmla="val 50000"/>
            </a:avLst>
          </a:prstGeom>
          <a:noFill/>
          <a:ln w="28575">
            <a:solidFill>
              <a:schemeClr val="tx1"/>
            </a:solidFill>
            <a:miter lim="800000"/>
            <a:headEnd type="triangle" w="med" len="med"/>
            <a:tailEnd/>
          </a:ln>
          <a:effectLst/>
        </p:spPr>
      </p:cxnSp>
      <p:sp>
        <p:nvSpPr>
          <p:cNvPr id="332836" name="Text Box 36"/>
          <p:cNvSpPr txBox="1">
            <a:spLocks noChangeArrowheads="1"/>
          </p:cNvSpPr>
          <p:nvPr/>
        </p:nvSpPr>
        <p:spPr bwMode="auto">
          <a:xfrm>
            <a:off x="244477" y="1760540"/>
            <a:ext cx="987425" cy="276999"/>
          </a:xfrm>
          <a:prstGeom prst="rect">
            <a:avLst/>
          </a:prstGeom>
          <a:noFill/>
          <a:ln w="9525">
            <a:noFill/>
            <a:miter lim="800000"/>
            <a:headEnd/>
            <a:tailEnd/>
          </a:ln>
          <a:effectLst/>
        </p:spPr>
        <p:txBody>
          <a:bodyPr>
            <a:spAutoFit/>
          </a:bodyPr>
          <a:lstStyle/>
          <a:p>
            <a:pPr algn="r"/>
            <a:r>
              <a:rPr lang="en-US" sz="1200" b="1"/>
              <a:t>reference</a:t>
            </a:r>
          </a:p>
        </p:txBody>
      </p:sp>
      <p:sp>
        <p:nvSpPr>
          <p:cNvPr id="332837" name="Text Box 37"/>
          <p:cNvSpPr txBox="1">
            <a:spLocks noChangeArrowheads="1"/>
          </p:cNvSpPr>
          <p:nvPr/>
        </p:nvSpPr>
        <p:spPr bwMode="auto">
          <a:xfrm>
            <a:off x="246065" y="2290765"/>
            <a:ext cx="987425" cy="276999"/>
          </a:xfrm>
          <a:prstGeom prst="rect">
            <a:avLst/>
          </a:prstGeom>
          <a:noFill/>
          <a:ln w="9525">
            <a:noFill/>
            <a:miter lim="800000"/>
            <a:headEnd/>
            <a:tailEnd/>
          </a:ln>
          <a:effectLst/>
        </p:spPr>
        <p:txBody>
          <a:bodyPr>
            <a:spAutoFit/>
          </a:bodyPr>
          <a:lstStyle/>
          <a:p>
            <a:pPr algn="r"/>
            <a:r>
              <a:rPr lang="en-US" sz="1200" b="1"/>
              <a:t>reference</a:t>
            </a:r>
          </a:p>
        </p:txBody>
      </p:sp>
      <p:sp>
        <p:nvSpPr>
          <p:cNvPr id="332838" name="Text Box 38"/>
          <p:cNvSpPr txBox="1">
            <a:spLocks noChangeArrowheads="1"/>
          </p:cNvSpPr>
          <p:nvPr/>
        </p:nvSpPr>
        <p:spPr bwMode="auto">
          <a:xfrm>
            <a:off x="246065" y="2822576"/>
            <a:ext cx="987425" cy="276999"/>
          </a:xfrm>
          <a:prstGeom prst="rect">
            <a:avLst/>
          </a:prstGeom>
          <a:noFill/>
          <a:ln w="9525">
            <a:noFill/>
            <a:miter lim="800000"/>
            <a:headEnd/>
            <a:tailEnd/>
          </a:ln>
          <a:effectLst/>
        </p:spPr>
        <p:txBody>
          <a:bodyPr>
            <a:spAutoFit/>
          </a:bodyPr>
          <a:lstStyle/>
          <a:p>
            <a:pPr algn="r"/>
            <a:r>
              <a:rPr lang="en-US" sz="1200" b="1"/>
              <a:t>reference</a:t>
            </a:r>
          </a:p>
        </p:txBody>
      </p:sp>
      <p:sp>
        <p:nvSpPr>
          <p:cNvPr id="332839" name="Text Box 39"/>
          <p:cNvSpPr txBox="1">
            <a:spLocks noChangeArrowheads="1"/>
          </p:cNvSpPr>
          <p:nvPr/>
        </p:nvSpPr>
        <p:spPr bwMode="auto">
          <a:xfrm>
            <a:off x="246065" y="3733801"/>
            <a:ext cx="987425" cy="276999"/>
          </a:xfrm>
          <a:prstGeom prst="rect">
            <a:avLst/>
          </a:prstGeom>
          <a:noFill/>
          <a:ln w="9525">
            <a:noFill/>
            <a:miter lim="800000"/>
            <a:headEnd/>
            <a:tailEnd/>
          </a:ln>
          <a:effectLst/>
        </p:spPr>
        <p:txBody>
          <a:bodyPr>
            <a:spAutoFit/>
          </a:bodyPr>
          <a:lstStyle/>
          <a:p>
            <a:pPr algn="r"/>
            <a:r>
              <a:rPr lang="en-US" sz="1200" b="1"/>
              <a:t>reference</a:t>
            </a:r>
          </a:p>
        </p:txBody>
      </p:sp>
      <p:sp>
        <p:nvSpPr>
          <p:cNvPr id="332840" name="Text Box 40"/>
          <p:cNvSpPr txBox="1">
            <a:spLocks noChangeArrowheads="1"/>
          </p:cNvSpPr>
          <p:nvPr/>
        </p:nvSpPr>
        <p:spPr bwMode="auto">
          <a:xfrm>
            <a:off x="246065" y="4948239"/>
            <a:ext cx="987425" cy="276999"/>
          </a:xfrm>
          <a:prstGeom prst="rect">
            <a:avLst/>
          </a:prstGeom>
          <a:noFill/>
          <a:ln w="9525">
            <a:noFill/>
            <a:miter lim="800000"/>
            <a:headEnd/>
            <a:tailEnd/>
          </a:ln>
          <a:effectLst/>
        </p:spPr>
        <p:txBody>
          <a:bodyPr>
            <a:spAutoFit/>
          </a:bodyPr>
          <a:lstStyle/>
          <a:p>
            <a:pPr algn="r"/>
            <a:r>
              <a:rPr lang="en-US" sz="1200" b="1"/>
              <a:t>reference</a:t>
            </a:r>
          </a:p>
        </p:txBody>
      </p:sp>
      <p:sp>
        <p:nvSpPr>
          <p:cNvPr id="332841" name="Text Box 41"/>
          <p:cNvSpPr txBox="1">
            <a:spLocks noChangeArrowheads="1"/>
          </p:cNvSpPr>
          <p:nvPr/>
        </p:nvSpPr>
        <p:spPr bwMode="auto">
          <a:xfrm>
            <a:off x="246065" y="5630864"/>
            <a:ext cx="987425" cy="276999"/>
          </a:xfrm>
          <a:prstGeom prst="rect">
            <a:avLst/>
          </a:prstGeom>
          <a:noFill/>
          <a:ln w="9525">
            <a:noFill/>
            <a:miter lim="800000"/>
            <a:headEnd/>
            <a:tailEnd/>
          </a:ln>
          <a:effectLst/>
        </p:spPr>
        <p:txBody>
          <a:bodyPr>
            <a:spAutoFit/>
          </a:bodyPr>
          <a:lstStyle/>
          <a:p>
            <a:pPr algn="r"/>
            <a:r>
              <a:rPr lang="en-US" sz="1200" b="1"/>
              <a:t>reference</a:t>
            </a:r>
          </a:p>
        </p:txBody>
      </p:sp>
      <p:cxnSp>
        <p:nvCxnSpPr>
          <p:cNvPr id="44" name="AutoShape 32"/>
          <p:cNvCxnSpPr>
            <a:cxnSpLocks noChangeShapeType="1"/>
            <a:stCxn id="332830" idx="1"/>
            <a:endCxn id="332812" idx="3"/>
          </p:cNvCxnSpPr>
          <p:nvPr/>
        </p:nvCxnSpPr>
        <p:spPr bwMode="auto">
          <a:xfrm rot="10800000">
            <a:off x="5783266" y="5423695"/>
            <a:ext cx="860437" cy="583"/>
          </a:xfrm>
          <a:prstGeom prst="bentConnector3">
            <a:avLst>
              <a:gd name="adj1" fmla="val 50000"/>
            </a:avLst>
          </a:prstGeom>
          <a:noFill/>
          <a:ln w="28575">
            <a:solidFill>
              <a:schemeClr val="tx1"/>
            </a:solidFill>
            <a:miter lim="800000"/>
            <a:headEnd type="triangle" w="med" len="med"/>
            <a:tailEnd/>
          </a:ln>
          <a:effectLst/>
        </p:spPr>
      </p:cxnSp>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 Signature</a:t>
            </a:r>
          </a:p>
        </p:txBody>
      </p:sp>
      <p:sp>
        <p:nvSpPr>
          <p:cNvPr id="3" name="Content Placeholder 2"/>
          <p:cNvSpPr>
            <a:spLocks noGrp="1"/>
          </p:cNvSpPr>
          <p:nvPr>
            <p:ph idx="1"/>
          </p:nvPr>
        </p:nvSpPr>
        <p:spPr>
          <a:xfrm>
            <a:off x="179512" y="1124744"/>
            <a:ext cx="8856984" cy="2880320"/>
          </a:xfrm>
        </p:spPr>
        <p:txBody>
          <a:bodyPr>
            <a:normAutofit lnSpcReduction="10000"/>
          </a:bodyPr>
          <a:lstStyle/>
          <a:p>
            <a:r>
              <a:rPr lang="en-US" dirty="0"/>
              <a:t>The signature must match the intended target method</a:t>
            </a:r>
          </a:p>
          <a:p>
            <a:r>
              <a:rPr lang="en-US" dirty="0"/>
              <a:t>For reference types only:</a:t>
            </a:r>
          </a:p>
          <a:p>
            <a:pPr lvl="1"/>
            <a:r>
              <a:rPr lang="en-US" dirty="0"/>
              <a:t>The return type may be a derived type</a:t>
            </a:r>
          </a:p>
          <a:p>
            <a:pPr lvl="1"/>
            <a:r>
              <a:rPr lang="en-US" dirty="0"/>
              <a:t>The argument types may be base types</a:t>
            </a:r>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90</a:t>
            </a:fld>
            <a:endParaRPr lang="he-IL"/>
          </a:p>
        </p:txBody>
      </p:sp>
      <p:sp>
        <p:nvSpPr>
          <p:cNvPr id="4" name="Rectangle 3"/>
          <p:cNvSpPr>
            <a:spLocks noChangeArrowheads="1"/>
          </p:cNvSpPr>
          <p:nvPr/>
        </p:nvSpPr>
        <p:spPr bwMode="auto">
          <a:xfrm>
            <a:off x="642910" y="3933056"/>
            <a:ext cx="7143800" cy="2376035"/>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400" b="1" dirty="0">
                <a:latin typeface="Consolas" pitchFamily="49" charset="0"/>
              </a:rPr>
              <a:t>delegate object </a:t>
            </a:r>
            <a:r>
              <a:rPr lang="en-US" altLang="en-US" sz="1400" b="1" dirty="0" err="1">
                <a:latin typeface="Consolas" pitchFamily="49" charset="0"/>
              </a:rPr>
              <a:t>MyDelegate</a:t>
            </a:r>
            <a:r>
              <a:rPr lang="en-US" altLang="en-US" sz="1400" b="1" dirty="0">
                <a:latin typeface="Consolas" pitchFamily="49" charset="0"/>
              </a:rPr>
              <a:t>(</a:t>
            </a:r>
            <a:r>
              <a:rPr lang="en-US" altLang="en-US" sz="1400" b="1" dirty="0" err="1">
                <a:latin typeface="Consolas" pitchFamily="49" charset="0"/>
              </a:rPr>
              <a:t>FileStream</a:t>
            </a:r>
            <a:r>
              <a:rPr lang="en-US" altLang="en-US" sz="1400" b="1" dirty="0">
                <a:latin typeface="Consolas" pitchFamily="49" charset="0"/>
              </a:rPr>
              <a:t> </a:t>
            </a:r>
            <a:r>
              <a:rPr lang="en-US" altLang="en-US" sz="1400" b="1" dirty="0" err="1">
                <a:latin typeface="Consolas" pitchFamily="49" charset="0"/>
              </a:rPr>
              <a:t>fs</a:t>
            </a:r>
            <a:r>
              <a:rPr lang="en-US" altLang="en-US" sz="1400" b="1" dirty="0">
                <a:latin typeface="Consolas" pitchFamily="49" charset="0"/>
              </a:rPr>
              <a:t>);</a:t>
            </a:r>
          </a:p>
          <a:p>
            <a:pPr marL="342900" indent="-342900">
              <a:spcBef>
                <a:spcPct val="20000"/>
              </a:spcBef>
              <a:buClr>
                <a:schemeClr val="hlink"/>
              </a:buClr>
              <a:buSzPct val="70000"/>
              <a:buFont typeface="Wingdings" pitchFamily="2" charset="2"/>
              <a:buNone/>
            </a:pPr>
            <a:endParaRPr lang="en-US" altLang="en-US" sz="1400" b="1" dirty="0">
              <a:latin typeface="Consolas" pitchFamily="49" charset="0"/>
            </a:endParaRP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 accepted prototypes</a:t>
            </a: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object </a:t>
            </a:r>
            <a:r>
              <a:rPr lang="en-US" altLang="en-US" sz="1400" b="1" dirty="0" err="1">
                <a:latin typeface="Consolas" pitchFamily="49" charset="0"/>
              </a:rPr>
              <a:t>MyCallback</a:t>
            </a:r>
            <a:r>
              <a:rPr lang="en-US" altLang="en-US" sz="1400" b="1" dirty="0">
                <a:latin typeface="Consolas" pitchFamily="49" charset="0"/>
              </a:rPr>
              <a:t>(Stream </a:t>
            </a:r>
            <a:r>
              <a:rPr lang="en-US" altLang="en-US" sz="1400" b="1" dirty="0" err="1">
                <a:latin typeface="Consolas" pitchFamily="49" charset="0"/>
              </a:rPr>
              <a:t>stm</a:t>
            </a:r>
            <a:r>
              <a:rPr lang="en-US" altLang="en-US" sz="1400" b="1" dirty="0">
                <a:latin typeface="Consolas" pitchFamily="49" charset="0"/>
              </a:rPr>
              <a:t>);</a:t>
            </a: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string MyCallback2(Stream </a:t>
            </a:r>
            <a:r>
              <a:rPr lang="en-US" altLang="en-US" sz="1400" b="1" dirty="0" err="1">
                <a:latin typeface="Consolas" pitchFamily="49" charset="0"/>
              </a:rPr>
              <a:t>stm</a:t>
            </a:r>
            <a:r>
              <a:rPr lang="en-US" altLang="en-US" sz="1400" b="1" dirty="0">
                <a:latin typeface="Consolas" pitchFamily="49" charset="0"/>
              </a:rPr>
              <a:t>);</a:t>
            </a:r>
          </a:p>
          <a:p>
            <a:pPr marL="342900" indent="-342900">
              <a:spcBef>
                <a:spcPct val="20000"/>
              </a:spcBef>
              <a:buClr>
                <a:schemeClr val="hlink"/>
              </a:buClr>
              <a:buSzPct val="70000"/>
              <a:buFont typeface="Wingdings" pitchFamily="2" charset="2"/>
              <a:buNone/>
            </a:pPr>
            <a:endParaRPr lang="en-US" altLang="en-US" sz="1400" b="1" dirty="0">
              <a:latin typeface="Consolas" pitchFamily="49" charset="0"/>
            </a:endParaRP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 not accepted</a:t>
            </a:r>
          </a:p>
          <a:p>
            <a:pPr marL="342900" indent="-342900">
              <a:spcBef>
                <a:spcPct val="20000"/>
              </a:spcBef>
              <a:buClr>
                <a:schemeClr val="hlink"/>
              </a:buClr>
              <a:buSzPct val="70000"/>
              <a:buFont typeface="Wingdings" pitchFamily="2" charset="2"/>
              <a:buNone/>
            </a:pPr>
            <a:r>
              <a:rPr lang="en-US" altLang="en-US" sz="1400" b="1" dirty="0">
                <a:latin typeface="Consolas" pitchFamily="49" charset="0"/>
              </a:rPr>
              <a:t>void </a:t>
            </a:r>
            <a:r>
              <a:rPr lang="en-US" altLang="en-US" sz="1400" b="1" dirty="0" err="1">
                <a:latin typeface="Consolas" pitchFamily="49" charset="0"/>
              </a:rPr>
              <a:t>MyCallback</a:t>
            </a:r>
            <a:r>
              <a:rPr lang="en-US" altLang="en-US" sz="1400" b="1" dirty="0">
                <a:latin typeface="Consolas" pitchFamily="49" charset="0"/>
              </a:rPr>
              <a:t>(</a:t>
            </a:r>
            <a:r>
              <a:rPr lang="en-US" altLang="en-US" sz="1400" b="1" dirty="0" err="1">
                <a:latin typeface="Consolas" pitchFamily="49" charset="0"/>
              </a:rPr>
              <a:t>FileStream</a:t>
            </a:r>
            <a:r>
              <a:rPr lang="en-US" altLang="en-US" sz="1400" b="1" dirty="0">
                <a:latin typeface="Consolas" pitchFamily="49" charset="0"/>
              </a:rPr>
              <a:t> </a:t>
            </a:r>
            <a:r>
              <a:rPr lang="en-US" altLang="en-US" sz="1400" b="1" dirty="0" err="1">
                <a:latin typeface="Consolas" pitchFamily="49" charset="0"/>
              </a:rPr>
              <a:t>fs</a:t>
            </a:r>
            <a:r>
              <a:rPr lang="en-US" altLang="en-US" sz="1400" b="1" dirty="0">
                <a:latin typeface="Consolas" pitchFamily="49" charset="0"/>
              </a:rPr>
              <a:t>);</a:t>
            </a:r>
          </a:p>
          <a:p>
            <a:pPr marL="342900" indent="-342900">
              <a:spcBef>
                <a:spcPct val="20000"/>
              </a:spcBef>
              <a:buClr>
                <a:schemeClr val="hlink"/>
              </a:buClr>
              <a:buSzPct val="70000"/>
              <a:buFont typeface="Wingdings" pitchFamily="2" charset="2"/>
              <a:buNone/>
            </a:pPr>
            <a:r>
              <a:rPr lang="en-US" altLang="en-US" sz="1400" b="1" dirty="0" err="1">
                <a:latin typeface="Consolas" pitchFamily="49" charset="0"/>
              </a:rPr>
              <a:t>int</a:t>
            </a:r>
            <a:r>
              <a:rPr lang="en-US" altLang="en-US" sz="1400" b="1" dirty="0">
                <a:latin typeface="Consolas" pitchFamily="49" charset="0"/>
              </a:rPr>
              <a:t> </a:t>
            </a:r>
            <a:r>
              <a:rPr lang="en-US" altLang="en-US" sz="1400" b="1" dirty="0" err="1">
                <a:latin typeface="Consolas" pitchFamily="49" charset="0"/>
              </a:rPr>
              <a:t>MyCallback</a:t>
            </a:r>
            <a:r>
              <a:rPr lang="en-US" altLang="en-US" sz="1400" b="1" dirty="0">
                <a:latin typeface="Consolas" pitchFamily="49" charset="0"/>
              </a:rPr>
              <a:t>(</a:t>
            </a:r>
            <a:r>
              <a:rPr lang="en-US" altLang="en-US" sz="1400" b="1" dirty="0" err="1">
                <a:latin typeface="Consolas" pitchFamily="49" charset="0"/>
              </a:rPr>
              <a:t>FileStream</a:t>
            </a:r>
            <a:r>
              <a:rPr lang="en-US" altLang="en-US" sz="1400" b="1" dirty="0">
                <a:latin typeface="Consolas" pitchFamily="49" charset="0"/>
              </a:rPr>
              <a:t> </a:t>
            </a:r>
            <a:r>
              <a:rPr lang="en-US" altLang="en-US" sz="1400" b="1" dirty="0" err="1">
                <a:latin typeface="Consolas" pitchFamily="49" charset="0"/>
              </a:rPr>
              <a:t>fs</a:t>
            </a:r>
            <a:r>
              <a:rPr lang="en-US" altLang="en-US" sz="1400" b="1" dirty="0">
                <a:latin typeface="Consolas" pitchFamily="49" charset="0"/>
              </a:rPr>
              <a:t>);</a:t>
            </a:r>
          </a:p>
        </p:txBody>
      </p:sp>
    </p:spTree>
    <p:extLst>
      <p:ext uri="{BB962C8B-B14F-4D97-AF65-F5344CB8AC3E}">
        <p14:creationId xmlns:p14="http://schemas.microsoft.com/office/powerpoint/2010/main" val="4112063827"/>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 Chains</a:t>
            </a:r>
          </a:p>
        </p:txBody>
      </p:sp>
      <p:sp>
        <p:nvSpPr>
          <p:cNvPr id="3" name="Content Placeholder 2"/>
          <p:cNvSpPr>
            <a:spLocks noGrp="1"/>
          </p:cNvSpPr>
          <p:nvPr>
            <p:ph idx="1"/>
          </p:nvPr>
        </p:nvSpPr>
        <p:spPr/>
        <p:txBody>
          <a:bodyPr>
            <a:normAutofit fontScale="77500" lnSpcReduction="20000"/>
          </a:bodyPr>
          <a:lstStyle/>
          <a:p>
            <a:r>
              <a:rPr lang="en-US" dirty="0"/>
              <a:t>A delegate object may be bound to several callback methods</a:t>
            </a:r>
          </a:p>
          <a:p>
            <a:r>
              <a:rPr lang="en-US" dirty="0"/>
              <a:t>Invoking the delegate calls all methods serially</a:t>
            </a:r>
          </a:p>
          <a:p>
            <a:r>
              <a:rPr lang="en-US" dirty="0"/>
              <a:t>Add a callback to a delegate chain by using the += operator</a:t>
            </a:r>
          </a:p>
          <a:p>
            <a:pPr lvl="1"/>
            <a:r>
              <a:rPr lang="en-US" dirty="0"/>
              <a:t>Or calling the static </a:t>
            </a:r>
            <a:r>
              <a:rPr lang="en-US" b="1" dirty="0" err="1">
                <a:solidFill>
                  <a:srgbClr val="7030A0"/>
                </a:solidFill>
                <a:latin typeface="Consolas" pitchFamily="49" charset="0"/>
              </a:rPr>
              <a:t>Delegate.Combine</a:t>
            </a:r>
            <a:r>
              <a:rPr lang="en-US" dirty="0"/>
              <a:t> method</a:t>
            </a:r>
          </a:p>
          <a:p>
            <a:r>
              <a:rPr lang="en-US" dirty="0"/>
              <a:t>Remove a callback by using the -= operator</a:t>
            </a:r>
          </a:p>
          <a:p>
            <a:pPr lvl="1"/>
            <a:r>
              <a:rPr lang="en-US" dirty="0"/>
              <a:t>Or calling the static </a:t>
            </a:r>
            <a:r>
              <a:rPr lang="en-US" b="1" dirty="0" err="1">
                <a:solidFill>
                  <a:srgbClr val="7030A0"/>
                </a:solidFill>
                <a:latin typeface="Consolas" pitchFamily="49" charset="0"/>
              </a:rPr>
              <a:t>Delegate.Remove</a:t>
            </a:r>
            <a:r>
              <a:rPr lang="en-US" dirty="0"/>
              <a:t> method</a:t>
            </a:r>
          </a:p>
          <a:p>
            <a:r>
              <a:rPr lang="en-US" dirty="0"/>
              <a:t>These methods return a new delegate object</a:t>
            </a:r>
          </a:p>
          <a:p>
            <a:pPr lvl="1"/>
            <a:r>
              <a:rPr lang="en-US" dirty="0"/>
              <a:t>Delegates are immutable</a:t>
            </a:r>
          </a:p>
          <a:p>
            <a:pPr lvl="1"/>
            <a:r>
              <a:rPr lang="en-US" dirty="0"/>
              <a:t>May return null if the delegate is devoid of callbacks</a:t>
            </a:r>
          </a:p>
          <a:p>
            <a:r>
              <a:rPr lang="en-US" dirty="0"/>
              <a:t>The return value is of the last invocation</a:t>
            </a:r>
          </a:p>
          <a:p>
            <a:endParaRPr lang="en-US" dirty="0"/>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91</a:t>
            </a:fld>
            <a:endParaRPr lang="he-IL"/>
          </a:p>
        </p:txBody>
      </p:sp>
    </p:spTree>
    <p:extLst>
      <p:ext uri="{BB962C8B-B14F-4D97-AF65-F5344CB8AC3E}">
        <p14:creationId xmlns:p14="http://schemas.microsoft.com/office/powerpoint/2010/main" val="4028463053"/>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 Chains Example</a:t>
            </a:r>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92</a:t>
            </a:fld>
            <a:endParaRPr lang="he-IL"/>
          </a:p>
        </p:txBody>
      </p:sp>
      <p:sp>
        <p:nvSpPr>
          <p:cNvPr id="4" name="Rectangle 3"/>
          <p:cNvSpPr>
            <a:spLocks noChangeArrowheads="1"/>
          </p:cNvSpPr>
          <p:nvPr/>
        </p:nvSpPr>
        <p:spPr bwMode="auto">
          <a:xfrm>
            <a:off x="428596" y="1215618"/>
            <a:ext cx="8286808" cy="5093702"/>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defTabSz="274320"/>
            <a:r>
              <a:rPr lang="en-US" sz="1300" dirty="0">
                <a:solidFill>
                  <a:srgbClr val="0000FF"/>
                </a:solidFill>
                <a:latin typeface="Consolas" pitchFamily="49" charset="0"/>
              </a:rPr>
              <a:t>private static void </a:t>
            </a:r>
            <a:r>
              <a:rPr lang="en-US" sz="1300" dirty="0">
                <a:solidFill>
                  <a:srgbClr val="010001"/>
                </a:solidFill>
                <a:latin typeface="Consolas" pitchFamily="49" charset="0"/>
              </a:rPr>
              <a:t>ChainDelegateDemo1(</a:t>
            </a:r>
            <a:r>
              <a:rPr lang="en-US" sz="1300" b="1" dirty="0">
                <a:solidFill>
                  <a:srgbClr val="0000FF"/>
                </a:solidFill>
                <a:latin typeface="Consolas" pitchFamily="49" charset="0"/>
              </a:rPr>
              <a:t>Program </a:t>
            </a:r>
            <a:r>
              <a:rPr lang="en-US" sz="1300" b="1" dirty="0">
                <a:solidFill>
                  <a:srgbClr val="010001"/>
                </a:solidFill>
                <a:latin typeface="Consolas" pitchFamily="49" charset="0"/>
              </a:rPr>
              <a:t>p) {</a:t>
            </a:r>
          </a:p>
          <a:p>
            <a:pPr defTabSz="274320"/>
            <a:r>
              <a:rPr lang="en-US" sz="1300" dirty="0">
                <a:solidFill>
                  <a:srgbClr val="010001"/>
                </a:solidFill>
                <a:latin typeface="Consolas" pitchFamily="49" charset="0"/>
              </a:rPr>
              <a:t>	</a:t>
            </a:r>
            <a:r>
              <a:rPr lang="en-US" sz="1300" dirty="0">
                <a:solidFill>
                  <a:srgbClr val="2B91AF"/>
                </a:solidFill>
                <a:latin typeface="Consolas" pitchFamily="49" charset="0"/>
              </a:rPr>
              <a:t>Feedback </a:t>
            </a:r>
            <a:r>
              <a:rPr lang="en-US" sz="1300" dirty="0">
                <a:solidFill>
                  <a:srgbClr val="010001"/>
                </a:solidFill>
                <a:latin typeface="Consolas" pitchFamily="49" charset="0"/>
              </a:rPr>
              <a:t>fb1 = </a:t>
            </a:r>
            <a:r>
              <a:rPr lang="en-US" sz="1300" dirty="0">
                <a:solidFill>
                  <a:srgbClr val="0000FF"/>
                </a:solidFill>
                <a:latin typeface="Consolas" pitchFamily="49" charset="0"/>
              </a:rPr>
              <a:t>new </a:t>
            </a:r>
            <a:r>
              <a:rPr lang="en-US" sz="1300" dirty="0">
                <a:solidFill>
                  <a:srgbClr val="2B91AF"/>
                </a:solidFill>
                <a:latin typeface="Consolas" pitchFamily="49" charset="0"/>
              </a:rPr>
              <a:t>Feedback(</a:t>
            </a:r>
            <a:r>
              <a:rPr lang="en-US" sz="1300" dirty="0" err="1">
                <a:solidFill>
                  <a:srgbClr val="010001"/>
                </a:solidFill>
                <a:latin typeface="Consolas" pitchFamily="49" charset="0"/>
              </a:rPr>
              <a:t>FeedbackToConsole</a:t>
            </a:r>
            <a:r>
              <a:rPr lang="en-US" sz="1300" dirty="0">
                <a:solidFill>
                  <a:srgbClr val="010001"/>
                </a:solidFill>
                <a:latin typeface="Consolas" pitchFamily="49" charset="0"/>
              </a:rPr>
              <a:t>);</a:t>
            </a:r>
          </a:p>
          <a:p>
            <a:pPr defTabSz="274320"/>
            <a:r>
              <a:rPr lang="en-US" sz="1300" dirty="0">
                <a:solidFill>
                  <a:srgbClr val="010001"/>
                </a:solidFill>
                <a:latin typeface="Consolas" pitchFamily="49" charset="0"/>
              </a:rPr>
              <a:t>	</a:t>
            </a:r>
            <a:r>
              <a:rPr lang="en-US" sz="1300" dirty="0">
                <a:solidFill>
                  <a:srgbClr val="2B91AF"/>
                </a:solidFill>
                <a:latin typeface="Consolas" pitchFamily="49" charset="0"/>
              </a:rPr>
              <a:t>Feedback </a:t>
            </a:r>
            <a:r>
              <a:rPr lang="en-US" sz="1300" dirty="0">
                <a:solidFill>
                  <a:srgbClr val="010001"/>
                </a:solidFill>
                <a:latin typeface="Consolas" pitchFamily="49" charset="0"/>
              </a:rPr>
              <a:t>fb2 = </a:t>
            </a:r>
            <a:r>
              <a:rPr lang="en-US" sz="1300" dirty="0">
                <a:solidFill>
                  <a:srgbClr val="0000FF"/>
                </a:solidFill>
                <a:latin typeface="Consolas" pitchFamily="49" charset="0"/>
              </a:rPr>
              <a:t>new </a:t>
            </a:r>
            <a:r>
              <a:rPr lang="en-US" sz="1300" dirty="0">
                <a:solidFill>
                  <a:srgbClr val="2B91AF"/>
                </a:solidFill>
                <a:latin typeface="Consolas" pitchFamily="49" charset="0"/>
              </a:rPr>
              <a:t>Feedback(</a:t>
            </a:r>
            <a:r>
              <a:rPr lang="en-US" sz="1300" dirty="0" err="1">
                <a:solidFill>
                  <a:srgbClr val="010001"/>
                </a:solidFill>
                <a:latin typeface="Consolas" pitchFamily="49" charset="0"/>
              </a:rPr>
              <a:t>FeedbackToMsgBox</a:t>
            </a:r>
            <a:r>
              <a:rPr lang="en-US" sz="1300" dirty="0">
                <a:solidFill>
                  <a:srgbClr val="010001"/>
                </a:solidFill>
                <a:latin typeface="Consolas" pitchFamily="49" charset="0"/>
              </a:rPr>
              <a:t>);</a:t>
            </a:r>
          </a:p>
          <a:p>
            <a:pPr defTabSz="274320"/>
            <a:r>
              <a:rPr lang="en-US" sz="1300" dirty="0">
                <a:solidFill>
                  <a:srgbClr val="010001"/>
                </a:solidFill>
                <a:latin typeface="Consolas" pitchFamily="49" charset="0"/>
              </a:rPr>
              <a:t>	</a:t>
            </a:r>
            <a:r>
              <a:rPr lang="en-US" sz="1300" dirty="0">
                <a:solidFill>
                  <a:srgbClr val="2B91AF"/>
                </a:solidFill>
                <a:latin typeface="Consolas" pitchFamily="49" charset="0"/>
              </a:rPr>
              <a:t>Feedback </a:t>
            </a:r>
            <a:r>
              <a:rPr lang="en-US" sz="1300" dirty="0">
                <a:solidFill>
                  <a:srgbClr val="010001"/>
                </a:solidFill>
                <a:latin typeface="Consolas" pitchFamily="49" charset="0"/>
              </a:rPr>
              <a:t>fb3 = </a:t>
            </a:r>
            <a:r>
              <a:rPr lang="en-US" sz="1300" dirty="0">
                <a:solidFill>
                  <a:srgbClr val="0000FF"/>
                </a:solidFill>
                <a:latin typeface="Consolas" pitchFamily="49" charset="0"/>
              </a:rPr>
              <a:t>new </a:t>
            </a:r>
            <a:r>
              <a:rPr lang="en-US" sz="1300" dirty="0">
                <a:solidFill>
                  <a:srgbClr val="2B91AF"/>
                </a:solidFill>
                <a:latin typeface="Consolas" pitchFamily="49" charset="0"/>
              </a:rPr>
              <a:t>Feedback(</a:t>
            </a:r>
            <a:r>
              <a:rPr lang="en-US" sz="1300" dirty="0" err="1">
                <a:solidFill>
                  <a:srgbClr val="010001"/>
                </a:solidFill>
                <a:latin typeface="Consolas" pitchFamily="49" charset="0"/>
              </a:rPr>
              <a:t>p.FeedbackToFile</a:t>
            </a:r>
            <a:r>
              <a:rPr lang="en-US" sz="1300" dirty="0">
                <a:solidFill>
                  <a:srgbClr val="010001"/>
                </a:solidFill>
                <a:latin typeface="Consolas" pitchFamily="49" charset="0"/>
              </a:rPr>
              <a:t>);</a:t>
            </a:r>
          </a:p>
          <a:p>
            <a:pPr defTabSz="274320"/>
            <a:r>
              <a:rPr lang="en-US" sz="1300" dirty="0">
                <a:solidFill>
                  <a:srgbClr val="010001"/>
                </a:solidFill>
                <a:latin typeface="Consolas" pitchFamily="49" charset="0"/>
              </a:rPr>
              <a:t>	</a:t>
            </a:r>
            <a:r>
              <a:rPr lang="en-US" sz="1300" dirty="0">
                <a:solidFill>
                  <a:srgbClr val="2B91AF"/>
                </a:solidFill>
                <a:latin typeface="Consolas" pitchFamily="49" charset="0"/>
              </a:rPr>
              <a:t>Feedback </a:t>
            </a:r>
            <a:r>
              <a:rPr lang="en-US" sz="1300" dirty="0" err="1">
                <a:solidFill>
                  <a:srgbClr val="010001"/>
                </a:solidFill>
                <a:latin typeface="Consolas" pitchFamily="49" charset="0"/>
              </a:rPr>
              <a:t>fbChain</a:t>
            </a:r>
            <a:r>
              <a:rPr lang="en-US" sz="1300" dirty="0">
                <a:solidFill>
                  <a:srgbClr val="010001"/>
                </a:solidFill>
                <a:latin typeface="Consolas" pitchFamily="49" charset="0"/>
              </a:rPr>
              <a:t> = </a:t>
            </a:r>
            <a:r>
              <a:rPr lang="en-US" sz="1300" dirty="0">
                <a:solidFill>
                  <a:srgbClr val="0000FF"/>
                </a:solidFill>
                <a:latin typeface="Consolas" pitchFamily="49" charset="0"/>
              </a:rPr>
              <a:t>null;</a:t>
            </a:r>
          </a:p>
          <a:p>
            <a:pPr defTabSz="274320"/>
            <a:r>
              <a:rPr lang="en-US" sz="1300" dirty="0">
                <a:solidFill>
                  <a:srgbClr val="0000FF"/>
                </a:solidFill>
                <a:latin typeface="Consolas" pitchFamily="49" charset="0"/>
              </a:rPr>
              <a:t>	</a:t>
            </a:r>
            <a:r>
              <a:rPr lang="en-US" sz="1300" dirty="0" err="1">
                <a:solidFill>
                  <a:srgbClr val="010001"/>
                </a:solidFill>
                <a:latin typeface="Consolas" pitchFamily="49" charset="0"/>
              </a:rPr>
              <a:t>fbChain</a:t>
            </a:r>
            <a:r>
              <a:rPr lang="en-US" sz="1300" dirty="0">
                <a:solidFill>
                  <a:srgbClr val="010001"/>
                </a:solidFill>
                <a:latin typeface="Consolas" pitchFamily="49" charset="0"/>
              </a:rPr>
              <a:t> = (</a:t>
            </a:r>
            <a:r>
              <a:rPr lang="en-US" sz="1300" dirty="0">
                <a:solidFill>
                  <a:srgbClr val="2B91AF"/>
                </a:solidFill>
                <a:latin typeface="Consolas" pitchFamily="49" charset="0"/>
              </a:rPr>
              <a:t>Feedback)</a:t>
            </a:r>
            <a:r>
              <a:rPr lang="en-US" sz="1300" b="1" dirty="0" err="1">
                <a:solidFill>
                  <a:srgbClr val="0000FF"/>
                </a:solidFill>
                <a:latin typeface="Consolas" pitchFamily="49" charset="0"/>
              </a:rPr>
              <a:t>Delegate.</a:t>
            </a:r>
            <a:r>
              <a:rPr lang="en-US" sz="1300" b="1" dirty="0" err="1">
                <a:solidFill>
                  <a:srgbClr val="010001"/>
                </a:solidFill>
                <a:latin typeface="Consolas" pitchFamily="49" charset="0"/>
              </a:rPr>
              <a:t>Combine</a:t>
            </a:r>
            <a:r>
              <a:rPr lang="en-US" sz="1300" b="1" dirty="0">
                <a:solidFill>
                  <a:srgbClr val="010001"/>
                </a:solidFill>
                <a:latin typeface="Consolas" pitchFamily="49" charset="0"/>
              </a:rPr>
              <a:t>(</a:t>
            </a:r>
            <a:r>
              <a:rPr lang="en-US" sz="1300" b="1" dirty="0" err="1">
                <a:solidFill>
                  <a:srgbClr val="010001"/>
                </a:solidFill>
                <a:latin typeface="Consolas" pitchFamily="49" charset="0"/>
              </a:rPr>
              <a:t>fbChain</a:t>
            </a:r>
            <a:r>
              <a:rPr lang="en-US" sz="1300" b="1" dirty="0">
                <a:solidFill>
                  <a:srgbClr val="010001"/>
                </a:solidFill>
                <a:latin typeface="Consolas" pitchFamily="49" charset="0"/>
              </a:rPr>
              <a:t>, fb1);</a:t>
            </a:r>
          </a:p>
          <a:p>
            <a:pPr defTabSz="274320"/>
            <a:r>
              <a:rPr lang="en-US" sz="1300" dirty="0">
                <a:solidFill>
                  <a:srgbClr val="010001"/>
                </a:solidFill>
                <a:latin typeface="Consolas" pitchFamily="49" charset="0"/>
              </a:rPr>
              <a:t>	</a:t>
            </a:r>
            <a:r>
              <a:rPr lang="en-US" sz="1300" dirty="0" err="1">
                <a:solidFill>
                  <a:srgbClr val="010001"/>
                </a:solidFill>
                <a:latin typeface="Consolas" pitchFamily="49" charset="0"/>
              </a:rPr>
              <a:t>fbChain</a:t>
            </a:r>
            <a:r>
              <a:rPr lang="en-US" sz="1300" dirty="0">
                <a:solidFill>
                  <a:srgbClr val="010001"/>
                </a:solidFill>
                <a:latin typeface="Consolas" pitchFamily="49" charset="0"/>
              </a:rPr>
              <a:t> = (</a:t>
            </a:r>
            <a:r>
              <a:rPr lang="en-US" sz="1300" dirty="0">
                <a:solidFill>
                  <a:srgbClr val="2B91AF"/>
                </a:solidFill>
                <a:latin typeface="Consolas" pitchFamily="49" charset="0"/>
              </a:rPr>
              <a:t>Feedback)</a:t>
            </a:r>
            <a:r>
              <a:rPr lang="en-US" sz="1300" b="1" dirty="0" err="1">
                <a:solidFill>
                  <a:srgbClr val="0000FF"/>
                </a:solidFill>
                <a:latin typeface="Consolas" pitchFamily="49" charset="0"/>
              </a:rPr>
              <a:t>Delegate.</a:t>
            </a:r>
            <a:r>
              <a:rPr lang="en-US" sz="1300" b="1" dirty="0" err="1">
                <a:solidFill>
                  <a:srgbClr val="010001"/>
                </a:solidFill>
                <a:latin typeface="Consolas" pitchFamily="49" charset="0"/>
              </a:rPr>
              <a:t>Combine</a:t>
            </a:r>
            <a:r>
              <a:rPr lang="en-US" sz="1300" b="1" dirty="0">
                <a:solidFill>
                  <a:srgbClr val="010001"/>
                </a:solidFill>
                <a:latin typeface="Consolas" pitchFamily="49" charset="0"/>
              </a:rPr>
              <a:t>(</a:t>
            </a:r>
            <a:r>
              <a:rPr lang="en-US" sz="1300" b="1" dirty="0" err="1">
                <a:solidFill>
                  <a:srgbClr val="010001"/>
                </a:solidFill>
                <a:latin typeface="Consolas" pitchFamily="49" charset="0"/>
              </a:rPr>
              <a:t>fbChain</a:t>
            </a:r>
            <a:r>
              <a:rPr lang="en-US" sz="1300" b="1" dirty="0">
                <a:solidFill>
                  <a:srgbClr val="010001"/>
                </a:solidFill>
                <a:latin typeface="Consolas" pitchFamily="49" charset="0"/>
              </a:rPr>
              <a:t>, fb2);</a:t>
            </a:r>
          </a:p>
          <a:p>
            <a:pPr defTabSz="274320"/>
            <a:r>
              <a:rPr lang="en-US" sz="1300" dirty="0">
                <a:solidFill>
                  <a:srgbClr val="010001"/>
                </a:solidFill>
                <a:latin typeface="Consolas" pitchFamily="49" charset="0"/>
              </a:rPr>
              <a:t>	</a:t>
            </a:r>
            <a:r>
              <a:rPr lang="en-US" sz="1300" dirty="0" err="1">
                <a:solidFill>
                  <a:srgbClr val="010001"/>
                </a:solidFill>
                <a:latin typeface="Consolas" pitchFamily="49" charset="0"/>
              </a:rPr>
              <a:t>fbChain</a:t>
            </a:r>
            <a:r>
              <a:rPr lang="en-US" sz="1300" dirty="0">
                <a:solidFill>
                  <a:srgbClr val="010001"/>
                </a:solidFill>
                <a:latin typeface="Consolas" pitchFamily="49" charset="0"/>
              </a:rPr>
              <a:t> = (</a:t>
            </a:r>
            <a:r>
              <a:rPr lang="en-US" sz="1300" dirty="0">
                <a:solidFill>
                  <a:srgbClr val="2B91AF"/>
                </a:solidFill>
                <a:latin typeface="Consolas" pitchFamily="49" charset="0"/>
              </a:rPr>
              <a:t>Feedback)</a:t>
            </a:r>
            <a:r>
              <a:rPr lang="en-US" sz="1300" b="1" dirty="0" err="1">
                <a:solidFill>
                  <a:srgbClr val="0000FF"/>
                </a:solidFill>
                <a:latin typeface="Consolas" pitchFamily="49" charset="0"/>
              </a:rPr>
              <a:t>Delegate.</a:t>
            </a:r>
            <a:r>
              <a:rPr lang="en-US" sz="1300" b="1" dirty="0" err="1">
                <a:solidFill>
                  <a:srgbClr val="010001"/>
                </a:solidFill>
                <a:latin typeface="Consolas" pitchFamily="49" charset="0"/>
              </a:rPr>
              <a:t>Combine</a:t>
            </a:r>
            <a:r>
              <a:rPr lang="en-US" sz="1300" b="1" dirty="0">
                <a:solidFill>
                  <a:srgbClr val="010001"/>
                </a:solidFill>
                <a:latin typeface="Consolas" pitchFamily="49" charset="0"/>
              </a:rPr>
              <a:t>(</a:t>
            </a:r>
            <a:r>
              <a:rPr lang="en-US" sz="1300" b="1" dirty="0" err="1">
                <a:solidFill>
                  <a:srgbClr val="010001"/>
                </a:solidFill>
                <a:latin typeface="Consolas" pitchFamily="49" charset="0"/>
              </a:rPr>
              <a:t>fbChain</a:t>
            </a:r>
            <a:r>
              <a:rPr lang="en-US" sz="1300" b="1" dirty="0">
                <a:solidFill>
                  <a:srgbClr val="010001"/>
                </a:solidFill>
                <a:latin typeface="Consolas" pitchFamily="49" charset="0"/>
              </a:rPr>
              <a:t>, fb3);</a:t>
            </a:r>
          </a:p>
          <a:p>
            <a:pPr defTabSz="274320"/>
            <a:r>
              <a:rPr lang="en-US" sz="1300" dirty="0">
                <a:solidFill>
                  <a:srgbClr val="010001"/>
                </a:solidFill>
                <a:latin typeface="Consolas" pitchFamily="49" charset="0"/>
              </a:rPr>
              <a:t>	Counter(1, 2, </a:t>
            </a:r>
            <a:r>
              <a:rPr lang="en-US" sz="1300" dirty="0" err="1">
                <a:solidFill>
                  <a:srgbClr val="010001"/>
                </a:solidFill>
                <a:latin typeface="Consolas" pitchFamily="49" charset="0"/>
              </a:rPr>
              <a:t>fbChain</a:t>
            </a:r>
            <a:r>
              <a:rPr lang="en-US" sz="1300" dirty="0">
                <a:solidFill>
                  <a:srgbClr val="010001"/>
                </a:solidFill>
                <a:latin typeface="Consolas" pitchFamily="49" charset="0"/>
              </a:rPr>
              <a:t>);</a:t>
            </a:r>
          </a:p>
          <a:p>
            <a:pPr defTabSz="274320"/>
            <a:r>
              <a:rPr lang="en-US" sz="1300" dirty="0">
                <a:solidFill>
                  <a:srgbClr val="010001"/>
                </a:solidFill>
                <a:latin typeface="Consolas" pitchFamily="49" charset="0"/>
              </a:rPr>
              <a:t>	</a:t>
            </a:r>
            <a:r>
              <a:rPr lang="en-US" sz="1300" dirty="0" err="1">
                <a:solidFill>
                  <a:srgbClr val="010001"/>
                </a:solidFill>
                <a:latin typeface="Consolas" pitchFamily="49" charset="0"/>
              </a:rPr>
              <a:t>fbChain</a:t>
            </a:r>
            <a:r>
              <a:rPr lang="en-US" sz="1300" dirty="0">
                <a:solidFill>
                  <a:srgbClr val="010001"/>
                </a:solidFill>
                <a:latin typeface="Consolas" pitchFamily="49" charset="0"/>
              </a:rPr>
              <a:t> = (</a:t>
            </a:r>
            <a:r>
              <a:rPr lang="en-US" sz="1300" dirty="0">
                <a:solidFill>
                  <a:srgbClr val="2B91AF"/>
                </a:solidFill>
                <a:latin typeface="Consolas" pitchFamily="49" charset="0"/>
              </a:rPr>
              <a:t>Feedback)</a:t>
            </a:r>
            <a:r>
              <a:rPr lang="en-US" sz="1300" b="1" dirty="0" err="1">
                <a:solidFill>
                  <a:srgbClr val="0000FF"/>
                </a:solidFill>
                <a:latin typeface="Consolas" pitchFamily="49" charset="0"/>
              </a:rPr>
              <a:t>Delegate.</a:t>
            </a:r>
            <a:r>
              <a:rPr lang="en-US" sz="1300" b="1" dirty="0" err="1">
                <a:solidFill>
                  <a:srgbClr val="010001"/>
                </a:solidFill>
                <a:latin typeface="Consolas" pitchFamily="49" charset="0"/>
              </a:rPr>
              <a:t>Remove</a:t>
            </a:r>
            <a:r>
              <a:rPr lang="en-US" sz="1300" b="1" dirty="0">
                <a:solidFill>
                  <a:srgbClr val="010001"/>
                </a:solidFill>
                <a:latin typeface="Consolas" pitchFamily="49" charset="0"/>
              </a:rPr>
              <a:t>(</a:t>
            </a:r>
            <a:r>
              <a:rPr lang="en-US" sz="1300" b="1" dirty="0" err="1">
                <a:solidFill>
                  <a:srgbClr val="010001"/>
                </a:solidFill>
                <a:latin typeface="Consolas" pitchFamily="49" charset="0"/>
              </a:rPr>
              <a:t>fbChain</a:t>
            </a:r>
            <a:r>
              <a:rPr lang="en-US" sz="1300" b="1" dirty="0">
                <a:solidFill>
                  <a:srgbClr val="010001"/>
                </a:solidFill>
                <a:latin typeface="Consolas" pitchFamily="49" charset="0"/>
              </a:rPr>
              <a:t>, </a:t>
            </a:r>
            <a:r>
              <a:rPr lang="en-US" sz="1300" b="1" dirty="0">
                <a:solidFill>
                  <a:srgbClr val="0000FF"/>
                </a:solidFill>
                <a:latin typeface="Consolas" pitchFamily="49" charset="0"/>
              </a:rPr>
              <a:t>new </a:t>
            </a:r>
            <a:r>
              <a:rPr lang="en-US" sz="1300" b="1" dirty="0">
                <a:solidFill>
                  <a:srgbClr val="2B91AF"/>
                </a:solidFill>
                <a:latin typeface="Consolas" pitchFamily="49" charset="0"/>
              </a:rPr>
              <a:t>Feedback(</a:t>
            </a:r>
            <a:r>
              <a:rPr lang="en-US" sz="1300" b="1" dirty="0" err="1">
                <a:solidFill>
                  <a:srgbClr val="010001"/>
                </a:solidFill>
                <a:latin typeface="Consolas" pitchFamily="49" charset="0"/>
              </a:rPr>
              <a:t>FeedbackToMsgBox</a:t>
            </a:r>
            <a:r>
              <a:rPr lang="en-US" sz="1300" b="1" dirty="0">
                <a:solidFill>
                  <a:srgbClr val="010001"/>
                </a:solidFill>
                <a:latin typeface="Consolas" pitchFamily="49" charset="0"/>
              </a:rPr>
              <a:t>));</a:t>
            </a:r>
          </a:p>
          <a:p>
            <a:pPr defTabSz="274320"/>
            <a:r>
              <a:rPr lang="en-US" sz="1300" dirty="0">
                <a:solidFill>
                  <a:srgbClr val="010001"/>
                </a:solidFill>
                <a:latin typeface="Consolas" pitchFamily="49" charset="0"/>
              </a:rPr>
              <a:t>	Counter(1, 2, </a:t>
            </a:r>
            <a:r>
              <a:rPr lang="en-US" sz="1300" dirty="0" err="1">
                <a:solidFill>
                  <a:srgbClr val="010001"/>
                </a:solidFill>
                <a:latin typeface="Consolas" pitchFamily="49" charset="0"/>
              </a:rPr>
              <a:t>fbChain</a:t>
            </a:r>
            <a:r>
              <a:rPr lang="en-US" sz="1300" dirty="0">
                <a:solidFill>
                  <a:srgbClr val="010001"/>
                </a:solidFill>
                <a:latin typeface="Consolas" pitchFamily="49" charset="0"/>
              </a:rPr>
              <a:t>);</a:t>
            </a:r>
          </a:p>
          <a:p>
            <a:pPr defTabSz="274320"/>
            <a:r>
              <a:rPr lang="en-US" sz="1300" dirty="0">
                <a:solidFill>
                  <a:srgbClr val="010001"/>
                </a:solidFill>
                <a:latin typeface="Consolas" pitchFamily="49" charset="0"/>
              </a:rPr>
              <a:t>}</a:t>
            </a:r>
          </a:p>
          <a:p>
            <a:pPr defTabSz="274320"/>
            <a:endParaRPr lang="en-US" sz="1300" dirty="0">
              <a:solidFill>
                <a:srgbClr val="010001"/>
              </a:solidFill>
              <a:latin typeface="Consolas" pitchFamily="49" charset="0"/>
            </a:endParaRPr>
          </a:p>
          <a:p>
            <a:pPr defTabSz="274320"/>
            <a:r>
              <a:rPr lang="en-US" sz="1300" dirty="0">
                <a:solidFill>
                  <a:srgbClr val="0000FF"/>
                </a:solidFill>
                <a:latin typeface="Consolas" pitchFamily="49" charset="0"/>
              </a:rPr>
              <a:t>private static void </a:t>
            </a:r>
            <a:r>
              <a:rPr lang="en-US" sz="1300" dirty="0">
                <a:solidFill>
                  <a:srgbClr val="010001"/>
                </a:solidFill>
                <a:latin typeface="Consolas" pitchFamily="49" charset="0"/>
              </a:rPr>
              <a:t>ChainDelegateDemo2(</a:t>
            </a:r>
            <a:r>
              <a:rPr lang="en-US" sz="1300" b="1" dirty="0">
                <a:solidFill>
                  <a:srgbClr val="0000FF"/>
                </a:solidFill>
                <a:latin typeface="Consolas" pitchFamily="49" charset="0"/>
              </a:rPr>
              <a:t>Program </a:t>
            </a:r>
            <a:r>
              <a:rPr lang="en-US" sz="1300" b="1" dirty="0">
                <a:solidFill>
                  <a:srgbClr val="010001"/>
                </a:solidFill>
                <a:latin typeface="Consolas" pitchFamily="49" charset="0"/>
              </a:rPr>
              <a:t>p) {</a:t>
            </a:r>
          </a:p>
          <a:p>
            <a:pPr defTabSz="274320"/>
            <a:r>
              <a:rPr lang="en-US" sz="1300" dirty="0">
                <a:solidFill>
                  <a:srgbClr val="010001"/>
                </a:solidFill>
                <a:latin typeface="Consolas" pitchFamily="49" charset="0"/>
              </a:rPr>
              <a:t>	</a:t>
            </a:r>
            <a:r>
              <a:rPr lang="en-US" sz="1300" dirty="0">
                <a:solidFill>
                  <a:srgbClr val="2B91AF"/>
                </a:solidFill>
                <a:latin typeface="Consolas" pitchFamily="49" charset="0"/>
              </a:rPr>
              <a:t>Feedback </a:t>
            </a:r>
            <a:r>
              <a:rPr lang="en-US" sz="1300" dirty="0">
                <a:solidFill>
                  <a:srgbClr val="010001"/>
                </a:solidFill>
                <a:latin typeface="Consolas" pitchFamily="49" charset="0"/>
              </a:rPr>
              <a:t>fb1 = </a:t>
            </a:r>
            <a:r>
              <a:rPr lang="en-US" sz="1300" dirty="0">
                <a:solidFill>
                  <a:srgbClr val="0000FF"/>
                </a:solidFill>
                <a:latin typeface="Consolas" pitchFamily="49" charset="0"/>
              </a:rPr>
              <a:t>new </a:t>
            </a:r>
            <a:r>
              <a:rPr lang="en-US" sz="1300" dirty="0">
                <a:solidFill>
                  <a:srgbClr val="2B91AF"/>
                </a:solidFill>
                <a:latin typeface="Consolas" pitchFamily="49" charset="0"/>
              </a:rPr>
              <a:t>Feedback(</a:t>
            </a:r>
            <a:r>
              <a:rPr lang="en-US" sz="1300" dirty="0" err="1">
                <a:solidFill>
                  <a:srgbClr val="010001"/>
                </a:solidFill>
                <a:latin typeface="Consolas" pitchFamily="49" charset="0"/>
              </a:rPr>
              <a:t>FeedbackToConsole</a:t>
            </a:r>
            <a:r>
              <a:rPr lang="en-US" sz="1300" dirty="0">
                <a:solidFill>
                  <a:srgbClr val="010001"/>
                </a:solidFill>
                <a:latin typeface="Consolas" pitchFamily="49" charset="0"/>
              </a:rPr>
              <a:t>);</a:t>
            </a:r>
          </a:p>
          <a:p>
            <a:pPr defTabSz="274320"/>
            <a:r>
              <a:rPr lang="en-US" sz="1300" dirty="0">
                <a:solidFill>
                  <a:srgbClr val="010001"/>
                </a:solidFill>
                <a:latin typeface="Consolas" pitchFamily="49" charset="0"/>
              </a:rPr>
              <a:t>	</a:t>
            </a:r>
            <a:r>
              <a:rPr lang="en-US" sz="1300" dirty="0">
                <a:solidFill>
                  <a:srgbClr val="2B91AF"/>
                </a:solidFill>
                <a:latin typeface="Consolas" pitchFamily="49" charset="0"/>
              </a:rPr>
              <a:t>Feedback </a:t>
            </a:r>
            <a:r>
              <a:rPr lang="en-US" sz="1300" dirty="0">
                <a:solidFill>
                  <a:srgbClr val="010001"/>
                </a:solidFill>
                <a:latin typeface="Consolas" pitchFamily="49" charset="0"/>
              </a:rPr>
              <a:t>fb2 = </a:t>
            </a:r>
            <a:r>
              <a:rPr lang="en-US" sz="1300" dirty="0">
                <a:solidFill>
                  <a:srgbClr val="0000FF"/>
                </a:solidFill>
                <a:latin typeface="Consolas" pitchFamily="49" charset="0"/>
              </a:rPr>
              <a:t>new </a:t>
            </a:r>
            <a:r>
              <a:rPr lang="en-US" sz="1300" dirty="0">
                <a:solidFill>
                  <a:srgbClr val="2B91AF"/>
                </a:solidFill>
                <a:latin typeface="Consolas" pitchFamily="49" charset="0"/>
              </a:rPr>
              <a:t>Feedback(</a:t>
            </a:r>
            <a:r>
              <a:rPr lang="en-US" sz="1300" dirty="0" err="1">
                <a:solidFill>
                  <a:srgbClr val="010001"/>
                </a:solidFill>
                <a:latin typeface="Consolas" pitchFamily="49" charset="0"/>
              </a:rPr>
              <a:t>FeedbackToMsgBox</a:t>
            </a:r>
            <a:r>
              <a:rPr lang="en-US" sz="1300" dirty="0">
                <a:solidFill>
                  <a:srgbClr val="010001"/>
                </a:solidFill>
                <a:latin typeface="Consolas" pitchFamily="49" charset="0"/>
              </a:rPr>
              <a:t>);</a:t>
            </a:r>
          </a:p>
          <a:p>
            <a:pPr defTabSz="274320"/>
            <a:r>
              <a:rPr lang="en-US" sz="1300" dirty="0">
                <a:solidFill>
                  <a:srgbClr val="010001"/>
                </a:solidFill>
                <a:latin typeface="Consolas" pitchFamily="49" charset="0"/>
              </a:rPr>
              <a:t>	</a:t>
            </a:r>
            <a:r>
              <a:rPr lang="en-US" sz="1300" dirty="0">
                <a:solidFill>
                  <a:srgbClr val="2B91AF"/>
                </a:solidFill>
                <a:latin typeface="Consolas" pitchFamily="49" charset="0"/>
              </a:rPr>
              <a:t>Feedback </a:t>
            </a:r>
            <a:r>
              <a:rPr lang="en-US" sz="1300" dirty="0">
                <a:solidFill>
                  <a:srgbClr val="010001"/>
                </a:solidFill>
                <a:latin typeface="Consolas" pitchFamily="49" charset="0"/>
              </a:rPr>
              <a:t>fb3 = </a:t>
            </a:r>
            <a:r>
              <a:rPr lang="en-US" sz="1300" dirty="0">
                <a:solidFill>
                  <a:srgbClr val="0000FF"/>
                </a:solidFill>
                <a:latin typeface="Consolas" pitchFamily="49" charset="0"/>
              </a:rPr>
              <a:t>new </a:t>
            </a:r>
            <a:r>
              <a:rPr lang="en-US" sz="1300" dirty="0">
                <a:solidFill>
                  <a:srgbClr val="2B91AF"/>
                </a:solidFill>
                <a:latin typeface="Consolas" pitchFamily="49" charset="0"/>
              </a:rPr>
              <a:t>Feedback(</a:t>
            </a:r>
            <a:r>
              <a:rPr lang="en-US" sz="1300" dirty="0" err="1">
                <a:solidFill>
                  <a:srgbClr val="010001"/>
                </a:solidFill>
                <a:latin typeface="Consolas" pitchFamily="49" charset="0"/>
              </a:rPr>
              <a:t>p.FeedbackToFile</a:t>
            </a:r>
            <a:r>
              <a:rPr lang="en-US" sz="1300" dirty="0">
                <a:solidFill>
                  <a:srgbClr val="010001"/>
                </a:solidFill>
                <a:latin typeface="Consolas" pitchFamily="49" charset="0"/>
              </a:rPr>
              <a:t>);</a:t>
            </a:r>
          </a:p>
          <a:p>
            <a:pPr defTabSz="274320"/>
            <a:r>
              <a:rPr lang="en-US" sz="1300" dirty="0">
                <a:solidFill>
                  <a:srgbClr val="010001"/>
                </a:solidFill>
                <a:latin typeface="Consolas" pitchFamily="49" charset="0"/>
              </a:rPr>
              <a:t>	</a:t>
            </a:r>
            <a:r>
              <a:rPr lang="en-US" sz="1300" dirty="0">
                <a:solidFill>
                  <a:srgbClr val="2B91AF"/>
                </a:solidFill>
                <a:latin typeface="Consolas" pitchFamily="49" charset="0"/>
              </a:rPr>
              <a:t>Feedback </a:t>
            </a:r>
            <a:r>
              <a:rPr lang="en-US" sz="1300" dirty="0" err="1">
                <a:solidFill>
                  <a:srgbClr val="010001"/>
                </a:solidFill>
                <a:latin typeface="Consolas" pitchFamily="49" charset="0"/>
              </a:rPr>
              <a:t>fbChain</a:t>
            </a:r>
            <a:r>
              <a:rPr lang="en-US" sz="1300" dirty="0">
                <a:solidFill>
                  <a:srgbClr val="010001"/>
                </a:solidFill>
                <a:latin typeface="Consolas" pitchFamily="49" charset="0"/>
              </a:rPr>
              <a:t> = </a:t>
            </a:r>
            <a:r>
              <a:rPr lang="en-US" sz="1300" dirty="0">
                <a:solidFill>
                  <a:srgbClr val="0000FF"/>
                </a:solidFill>
                <a:latin typeface="Consolas" pitchFamily="49" charset="0"/>
              </a:rPr>
              <a:t>null;</a:t>
            </a:r>
          </a:p>
          <a:p>
            <a:pPr defTabSz="274320"/>
            <a:r>
              <a:rPr lang="en-US" sz="1300" dirty="0">
                <a:solidFill>
                  <a:srgbClr val="0000FF"/>
                </a:solidFill>
                <a:latin typeface="Consolas" pitchFamily="49" charset="0"/>
              </a:rPr>
              <a:t>	</a:t>
            </a:r>
            <a:r>
              <a:rPr lang="en-US" sz="1300" dirty="0" err="1">
                <a:solidFill>
                  <a:srgbClr val="010001"/>
                </a:solidFill>
                <a:latin typeface="Consolas" pitchFamily="49" charset="0"/>
              </a:rPr>
              <a:t>fbChain</a:t>
            </a:r>
            <a:r>
              <a:rPr lang="en-US" sz="1300" dirty="0">
                <a:solidFill>
                  <a:srgbClr val="010001"/>
                </a:solidFill>
                <a:latin typeface="Consolas" pitchFamily="49" charset="0"/>
              </a:rPr>
              <a:t> += fb1;</a:t>
            </a:r>
          </a:p>
          <a:p>
            <a:pPr defTabSz="274320"/>
            <a:r>
              <a:rPr lang="en-US" sz="1300" dirty="0">
                <a:solidFill>
                  <a:srgbClr val="010001"/>
                </a:solidFill>
                <a:latin typeface="Consolas" pitchFamily="49" charset="0"/>
              </a:rPr>
              <a:t>	</a:t>
            </a:r>
            <a:r>
              <a:rPr lang="en-US" sz="1300" dirty="0" err="1">
                <a:solidFill>
                  <a:srgbClr val="010001"/>
                </a:solidFill>
                <a:latin typeface="Consolas" pitchFamily="49" charset="0"/>
              </a:rPr>
              <a:t>fbChain</a:t>
            </a:r>
            <a:r>
              <a:rPr lang="en-US" sz="1300" dirty="0">
                <a:solidFill>
                  <a:srgbClr val="010001"/>
                </a:solidFill>
                <a:latin typeface="Consolas" pitchFamily="49" charset="0"/>
              </a:rPr>
              <a:t> += fb2;</a:t>
            </a:r>
          </a:p>
          <a:p>
            <a:pPr defTabSz="274320"/>
            <a:r>
              <a:rPr lang="en-US" sz="1300" dirty="0">
                <a:solidFill>
                  <a:srgbClr val="010001"/>
                </a:solidFill>
                <a:latin typeface="Consolas" pitchFamily="49" charset="0"/>
              </a:rPr>
              <a:t>	</a:t>
            </a:r>
            <a:r>
              <a:rPr lang="en-US" sz="1300" dirty="0" err="1">
                <a:solidFill>
                  <a:srgbClr val="010001"/>
                </a:solidFill>
                <a:latin typeface="Consolas" pitchFamily="49" charset="0"/>
              </a:rPr>
              <a:t>fbChain</a:t>
            </a:r>
            <a:r>
              <a:rPr lang="en-US" sz="1300" dirty="0">
                <a:solidFill>
                  <a:srgbClr val="010001"/>
                </a:solidFill>
                <a:latin typeface="Consolas" pitchFamily="49" charset="0"/>
              </a:rPr>
              <a:t> += fb3;</a:t>
            </a:r>
          </a:p>
          <a:p>
            <a:pPr defTabSz="274320"/>
            <a:r>
              <a:rPr lang="en-US" sz="1300" dirty="0">
                <a:solidFill>
                  <a:srgbClr val="010001"/>
                </a:solidFill>
                <a:latin typeface="Consolas" pitchFamily="49" charset="0"/>
              </a:rPr>
              <a:t>	Counter(1, 2, </a:t>
            </a:r>
            <a:r>
              <a:rPr lang="en-US" sz="1300" dirty="0" err="1">
                <a:solidFill>
                  <a:srgbClr val="010001"/>
                </a:solidFill>
                <a:latin typeface="Consolas" pitchFamily="49" charset="0"/>
              </a:rPr>
              <a:t>fbChain</a:t>
            </a:r>
            <a:r>
              <a:rPr lang="en-US" sz="1300" dirty="0">
                <a:solidFill>
                  <a:srgbClr val="010001"/>
                </a:solidFill>
                <a:latin typeface="Consolas" pitchFamily="49" charset="0"/>
              </a:rPr>
              <a:t>);</a:t>
            </a:r>
          </a:p>
          <a:p>
            <a:pPr defTabSz="274320"/>
            <a:r>
              <a:rPr lang="en-US" sz="1300" dirty="0">
                <a:solidFill>
                  <a:srgbClr val="010001"/>
                </a:solidFill>
                <a:latin typeface="Consolas" pitchFamily="49" charset="0"/>
              </a:rPr>
              <a:t>	</a:t>
            </a:r>
            <a:r>
              <a:rPr lang="en-US" sz="1300" dirty="0" err="1">
                <a:solidFill>
                  <a:srgbClr val="010001"/>
                </a:solidFill>
                <a:latin typeface="Consolas" pitchFamily="49" charset="0"/>
              </a:rPr>
              <a:t>fbChain</a:t>
            </a:r>
            <a:r>
              <a:rPr lang="en-US" sz="1300" dirty="0">
                <a:solidFill>
                  <a:srgbClr val="010001"/>
                </a:solidFill>
                <a:latin typeface="Consolas" pitchFamily="49" charset="0"/>
              </a:rPr>
              <a:t> -= </a:t>
            </a:r>
            <a:r>
              <a:rPr lang="en-US" sz="1300" dirty="0">
                <a:solidFill>
                  <a:srgbClr val="0000FF"/>
                </a:solidFill>
                <a:latin typeface="Consolas" pitchFamily="49" charset="0"/>
              </a:rPr>
              <a:t>new </a:t>
            </a:r>
            <a:r>
              <a:rPr lang="en-US" sz="1300" dirty="0">
                <a:solidFill>
                  <a:srgbClr val="2B91AF"/>
                </a:solidFill>
                <a:latin typeface="Consolas" pitchFamily="49" charset="0"/>
              </a:rPr>
              <a:t>Feedback(</a:t>
            </a:r>
            <a:r>
              <a:rPr lang="en-US" sz="1300" dirty="0" err="1">
                <a:solidFill>
                  <a:srgbClr val="010001"/>
                </a:solidFill>
                <a:latin typeface="Consolas" pitchFamily="49" charset="0"/>
              </a:rPr>
              <a:t>FeedbackToMsgBox</a:t>
            </a:r>
            <a:r>
              <a:rPr lang="en-US" sz="1300" dirty="0">
                <a:solidFill>
                  <a:srgbClr val="010001"/>
                </a:solidFill>
                <a:latin typeface="Consolas" pitchFamily="49" charset="0"/>
              </a:rPr>
              <a:t>);</a:t>
            </a:r>
          </a:p>
          <a:p>
            <a:pPr defTabSz="274320"/>
            <a:r>
              <a:rPr lang="en-US" sz="1300" dirty="0">
                <a:solidFill>
                  <a:srgbClr val="010001"/>
                </a:solidFill>
                <a:latin typeface="Consolas" pitchFamily="49" charset="0"/>
              </a:rPr>
              <a:t>	Counter(1, 2, </a:t>
            </a:r>
            <a:r>
              <a:rPr lang="en-US" sz="1300" dirty="0" err="1">
                <a:solidFill>
                  <a:srgbClr val="010001"/>
                </a:solidFill>
                <a:latin typeface="Consolas" pitchFamily="49" charset="0"/>
              </a:rPr>
              <a:t>fbChain</a:t>
            </a:r>
            <a:r>
              <a:rPr lang="en-US" sz="1300" dirty="0">
                <a:solidFill>
                  <a:srgbClr val="010001"/>
                </a:solidFill>
                <a:latin typeface="Consolas" pitchFamily="49" charset="0"/>
              </a:rPr>
              <a:t>);</a:t>
            </a:r>
          </a:p>
          <a:p>
            <a:pPr defTabSz="274320"/>
            <a:r>
              <a:rPr lang="en-US" sz="1300" dirty="0">
                <a:solidFill>
                  <a:srgbClr val="010001"/>
                </a:solidFill>
                <a:latin typeface="Consolas" pitchFamily="49" charset="0"/>
              </a:rPr>
              <a:t>}</a:t>
            </a:r>
          </a:p>
        </p:txBody>
      </p:sp>
    </p:spTree>
    <p:extLst>
      <p:ext uri="{BB962C8B-B14F-4D97-AF65-F5344CB8AC3E}">
        <p14:creationId xmlns:p14="http://schemas.microsoft.com/office/powerpoint/2010/main" val="2113500422"/>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Delegate Attributes</a:t>
            </a:r>
          </a:p>
        </p:txBody>
      </p:sp>
      <p:sp>
        <p:nvSpPr>
          <p:cNvPr id="3" name="Content Placeholder 2"/>
          <p:cNvSpPr>
            <a:spLocks noGrp="1"/>
          </p:cNvSpPr>
          <p:nvPr>
            <p:ph idx="1"/>
          </p:nvPr>
        </p:nvSpPr>
        <p:spPr/>
        <p:txBody>
          <a:bodyPr>
            <a:normAutofit lnSpcReduction="10000"/>
          </a:bodyPr>
          <a:lstStyle/>
          <a:p>
            <a:r>
              <a:rPr lang="en-US" dirty="0"/>
              <a:t>The </a:t>
            </a:r>
            <a:r>
              <a:rPr lang="en-US" b="1" dirty="0">
                <a:solidFill>
                  <a:srgbClr val="C00000"/>
                </a:solidFill>
                <a:latin typeface="Consolas" pitchFamily="49" charset="0"/>
              </a:rPr>
              <a:t>Target</a:t>
            </a:r>
            <a:r>
              <a:rPr lang="en-US" dirty="0"/>
              <a:t> property returns a reference to the target object (or </a:t>
            </a:r>
            <a:r>
              <a:rPr lang="en-US" dirty="0">
                <a:latin typeface="Consolas" pitchFamily="49" charset="0"/>
              </a:rPr>
              <a:t>null</a:t>
            </a:r>
            <a:r>
              <a:rPr lang="en-US" dirty="0"/>
              <a:t> if referring to a static method)</a:t>
            </a:r>
          </a:p>
          <a:p>
            <a:r>
              <a:rPr lang="en-US" dirty="0"/>
              <a:t>The </a:t>
            </a:r>
            <a:r>
              <a:rPr lang="en-US" b="1" dirty="0">
                <a:solidFill>
                  <a:srgbClr val="C00000"/>
                </a:solidFill>
                <a:latin typeface="Consolas" pitchFamily="49" charset="0"/>
              </a:rPr>
              <a:t>Method</a:t>
            </a:r>
            <a:r>
              <a:rPr lang="en-US" dirty="0"/>
              <a:t> property returns a reference to a </a:t>
            </a:r>
            <a:r>
              <a:rPr lang="en-US" b="1" dirty="0" err="1">
                <a:solidFill>
                  <a:srgbClr val="FF0000"/>
                </a:solidFill>
                <a:latin typeface="Consolas" pitchFamily="49" charset="0"/>
              </a:rPr>
              <a:t>System.Reflection.MethodInfo</a:t>
            </a:r>
            <a:r>
              <a:rPr lang="en-US" dirty="0"/>
              <a:t> identifying the method to be called</a:t>
            </a:r>
          </a:p>
          <a:p>
            <a:r>
              <a:rPr lang="en-US" dirty="0"/>
              <a:t>A delegate chain contains an invocation list, which can be obtained by the </a:t>
            </a:r>
            <a:r>
              <a:rPr lang="en-US" b="1" dirty="0" err="1">
                <a:solidFill>
                  <a:srgbClr val="7030A0"/>
                </a:solidFill>
                <a:latin typeface="Consolas" pitchFamily="49" charset="0"/>
              </a:rPr>
              <a:t>GetInvocationList</a:t>
            </a:r>
            <a:r>
              <a:rPr lang="en-US" dirty="0"/>
              <a:t> method</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93</a:t>
            </a:fld>
            <a:endParaRPr lang="he-IL"/>
          </a:p>
        </p:txBody>
      </p:sp>
    </p:spTree>
    <p:extLst>
      <p:ext uri="{BB962C8B-B14F-4D97-AF65-F5344CB8AC3E}">
        <p14:creationId xmlns:p14="http://schemas.microsoft.com/office/powerpoint/2010/main" val="524001347"/>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Delegates</a:t>
            </a:r>
          </a:p>
        </p:txBody>
      </p:sp>
      <p:sp>
        <p:nvSpPr>
          <p:cNvPr id="3" name="Content Placeholder 2"/>
          <p:cNvSpPr>
            <a:spLocks noGrp="1"/>
          </p:cNvSpPr>
          <p:nvPr>
            <p:ph idx="1"/>
          </p:nvPr>
        </p:nvSpPr>
        <p:spPr/>
        <p:txBody>
          <a:bodyPr>
            <a:normAutofit fontScale="85000" lnSpcReduction="20000"/>
          </a:bodyPr>
          <a:lstStyle/>
          <a:p>
            <a:r>
              <a:rPr lang="en-US" dirty="0"/>
              <a:t>Delegates can be made generic</a:t>
            </a:r>
          </a:p>
          <a:p>
            <a:r>
              <a:rPr lang="en-US" dirty="0"/>
              <a:t>Some examples from the BCL</a:t>
            </a:r>
          </a:p>
          <a:p>
            <a:pPr lvl="1"/>
            <a:r>
              <a:rPr lang="en-US" b="1" dirty="0" err="1">
                <a:solidFill>
                  <a:srgbClr val="FF0000"/>
                </a:solidFill>
                <a:latin typeface="Consolas" pitchFamily="49" charset="0"/>
                <a:cs typeface="Consolas" pitchFamily="49" charset="0"/>
              </a:rPr>
              <a:t>System.Action</a:t>
            </a:r>
            <a:r>
              <a:rPr lang="en-US" b="1" dirty="0">
                <a:solidFill>
                  <a:srgbClr val="FF0000"/>
                </a:solidFill>
                <a:latin typeface="Consolas" pitchFamily="49" charset="0"/>
                <a:cs typeface="Consolas" pitchFamily="49" charset="0"/>
              </a:rPr>
              <a:t>&lt;T&gt;</a:t>
            </a:r>
          </a:p>
          <a:p>
            <a:pPr lvl="2"/>
            <a:r>
              <a:rPr lang="en-US" dirty="0"/>
              <a:t>Accepts a T and returns void</a:t>
            </a:r>
          </a:p>
          <a:p>
            <a:pPr lvl="1"/>
            <a:r>
              <a:rPr lang="en-US" b="1" dirty="0">
                <a:solidFill>
                  <a:srgbClr val="FF0000"/>
                </a:solidFill>
                <a:latin typeface="Consolas" pitchFamily="49" charset="0"/>
                <a:cs typeface="Consolas" pitchFamily="49" charset="0"/>
              </a:rPr>
              <a:t>Action&lt;T1,</a:t>
            </a:r>
            <a:r>
              <a:rPr lang="en-US" b="1" dirty="0">
                <a:solidFill>
                  <a:srgbClr val="FFFF00"/>
                </a:solidFill>
                <a:latin typeface="Consolas" pitchFamily="49" charset="0"/>
                <a:cs typeface="Consolas" pitchFamily="49" charset="0"/>
              </a:rPr>
              <a:t> </a:t>
            </a:r>
            <a:r>
              <a:rPr lang="en-US" b="1" dirty="0">
                <a:solidFill>
                  <a:srgbClr val="FF0000"/>
                </a:solidFill>
                <a:latin typeface="Consolas" pitchFamily="49" charset="0"/>
                <a:cs typeface="Consolas" pitchFamily="49" charset="0"/>
              </a:rPr>
              <a:t>T2&gt;</a:t>
            </a:r>
            <a:r>
              <a:rPr lang="en-US" b="1" dirty="0">
                <a:solidFill>
                  <a:srgbClr val="FFFF00"/>
                </a:solidFill>
                <a:latin typeface="Consolas" pitchFamily="49" charset="0"/>
                <a:cs typeface="Consolas" pitchFamily="49" charset="0"/>
              </a:rPr>
              <a:t> </a:t>
            </a:r>
            <a:r>
              <a:rPr lang="en-US" dirty="0"/>
              <a:t>up to T4 (.NET 3.5), up to T16 (.NET 4)</a:t>
            </a:r>
          </a:p>
          <a:p>
            <a:pPr lvl="1"/>
            <a:r>
              <a:rPr lang="en-US" b="1" dirty="0" err="1">
                <a:solidFill>
                  <a:srgbClr val="FF0000"/>
                </a:solidFill>
                <a:latin typeface="Consolas" pitchFamily="49" charset="0"/>
                <a:cs typeface="Consolas" pitchFamily="49" charset="0"/>
              </a:rPr>
              <a:t>System.Predicate</a:t>
            </a:r>
            <a:r>
              <a:rPr lang="en-US" b="1" dirty="0">
                <a:solidFill>
                  <a:srgbClr val="FF0000"/>
                </a:solidFill>
                <a:latin typeface="Consolas" pitchFamily="49" charset="0"/>
                <a:cs typeface="Consolas" pitchFamily="49" charset="0"/>
              </a:rPr>
              <a:t>&lt;T&gt;</a:t>
            </a:r>
          </a:p>
          <a:p>
            <a:pPr lvl="2"/>
            <a:r>
              <a:rPr lang="en-US" dirty="0"/>
              <a:t>Accepts a T, returns a </a:t>
            </a:r>
            <a:r>
              <a:rPr lang="en-US" dirty="0" err="1"/>
              <a:t>bool</a:t>
            </a:r>
            <a:endParaRPr lang="en-US" dirty="0"/>
          </a:p>
          <a:p>
            <a:pPr lvl="1"/>
            <a:r>
              <a:rPr lang="en-US" b="1" dirty="0" err="1">
                <a:solidFill>
                  <a:srgbClr val="FF0000"/>
                </a:solidFill>
                <a:latin typeface="Consolas" pitchFamily="49" charset="0"/>
                <a:cs typeface="Consolas" pitchFamily="49" charset="0"/>
              </a:rPr>
              <a:t>System.Func</a:t>
            </a:r>
            <a:r>
              <a:rPr lang="en-US" b="1" dirty="0">
                <a:solidFill>
                  <a:srgbClr val="FF0000"/>
                </a:solidFill>
                <a:latin typeface="Consolas" pitchFamily="49" charset="0"/>
                <a:cs typeface="Consolas" pitchFamily="49" charset="0"/>
              </a:rPr>
              <a:t>&lt;R&gt;</a:t>
            </a:r>
          </a:p>
          <a:p>
            <a:pPr lvl="2"/>
            <a:r>
              <a:rPr lang="en-US" dirty="0"/>
              <a:t>Accepts nothing, returns R</a:t>
            </a:r>
          </a:p>
          <a:p>
            <a:pPr lvl="1"/>
            <a:r>
              <a:rPr lang="en-US" b="1" dirty="0" err="1">
                <a:solidFill>
                  <a:srgbClr val="FF0000"/>
                </a:solidFill>
                <a:latin typeface="Consolas" pitchFamily="49" charset="0"/>
                <a:cs typeface="Consolas" pitchFamily="49" charset="0"/>
              </a:rPr>
              <a:t>Func</a:t>
            </a:r>
            <a:r>
              <a:rPr lang="en-US" b="1" dirty="0">
                <a:solidFill>
                  <a:srgbClr val="FF0000"/>
                </a:solidFill>
                <a:latin typeface="Consolas" pitchFamily="49" charset="0"/>
                <a:cs typeface="Consolas" pitchFamily="49" charset="0"/>
              </a:rPr>
              <a:t>&lt;T,</a:t>
            </a:r>
            <a:r>
              <a:rPr lang="en-US" b="1" dirty="0">
                <a:solidFill>
                  <a:srgbClr val="FFFF00"/>
                </a:solidFill>
                <a:latin typeface="Consolas" pitchFamily="49" charset="0"/>
                <a:cs typeface="Consolas" pitchFamily="49" charset="0"/>
              </a:rPr>
              <a:t> </a:t>
            </a:r>
            <a:r>
              <a:rPr lang="en-US" b="1" dirty="0">
                <a:solidFill>
                  <a:srgbClr val="FF0000"/>
                </a:solidFill>
                <a:latin typeface="Consolas" pitchFamily="49" charset="0"/>
                <a:cs typeface="Consolas" pitchFamily="49" charset="0"/>
              </a:rPr>
              <a:t>R&gt;</a:t>
            </a:r>
            <a:r>
              <a:rPr lang="en-US" dirty="0"/>
              <a:t>, </a:t>
            </a:r>
            <a:r>
              <a:rPr lang="en-US" b="1" dirty="0" err="1">
                <a:solidFill>
                  <a:srgbClr val="FF0000"/>
                </a:solidFill>
                <a:latin typeface="Consolas" pitchFamily="49" charset="0"/>
                <a:cs typeface="Consolas" pitchFamily="49" charset="0"/>
              </a:rPr>
              <a:t>Func</a:t>
            </a:r>
            <a:r>
              <a:rPr lang="en-US" b="1" dirty="0">
                <a:solidFill>
                  <a:srgbClr val="FF0000"/>
                </a:solidFill>
                <a:latin typeface="Consolas" pitchFamily="49" charset="0"/>
                <a:cs typeface="Consolas" pitchFamily="49" charset="0"/>
              </a:rPr>
              <a:t>&lt;T1, T2, R&gt; </a:t>
            </a:r>
            <a:r>
              <a:rPr lang="en-US" dirty="0"/>
              <a:t>up to T4 (.NET 3.5), up to T16 (.NET 4)</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94</a:t>
            </a:fld>
            <a:endParaRPr lang="he-IL"/>
          </a:p>
        </p:txBody>
      </p:sp>
    </p:spTree>
    <p:extLst>
      <p:ext uri="{BB962C8B-B14F-4D97-AF65-F5344CB8AC3E}">
        <p14:creationId xmlns:p14="http://schemas.microsoft.com/office/powerpoint/2010/main" val="1556644760"/>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Delegate Instances</a:t>
            </a:r>
          </a:p>
        </p:txBody>
      </p:sp>
      <p:sp>
        <p:nvSpPr>
          <p:cNvPr id="3" name="Content Placeholder 2"/>
          <p:cNvSpPr>
            <a:spLocks noGrp="1"/>
          </p:cNvSpPr>
          <p:nvPr>
            <p:ph idx="1"/>
          </p:nvPr>
        </p:nvSpPr>
        <p:spPr/>
        <p:txBody>
          <a:bodyPr>
            <a:normAutofit lnSpcReduction="10000"/>
          </a:bodyPr>
          <a:lstStyle/>
          <a:p>
            <a:r>
              <a:rPr lang="en-US" dirty="0"/>
              <a:t>C# 1.0</a:t>
            </a:r>
          </a:p>
          <a:p>
            <a:pPr lvl="1"/>
            <a:r>
              <a:rPr lang="en-US" dirty="0"/>
              <a:t>Forces usage of “new” operator</a:t>
            </a:r>
          </a:p>
          <a:p>
            <a:r>
              <a:rPr lang="en-US" dirty="0"/>
              <a:t>C# 2.0</a:t>
            </a:r>
          </a:p>
          <a:p>
            <a:pPr lvl="1"/>
            <a:r>
              <a:rPr lang="en-US" dirty="0"/>
              <a:t>“new” operator can be dropped</a:t>
            </a:r>
          </a:p>
          <a:p>
            <a:pPr lvl="1"/>
            <a:r>
              <a:rPr lang="en-US" dirty="0"/>
              <a:t>Compiler adds the “new” behind the scenes</a:t>
            </a:r>
          </a:p>
          <a:p>
            <a:pPr lvl="1"/>
            <a:r>
              <a:rPr lang="en-US" dirty="0"/>
              <a:t>Anonymous delegates</a:t>
            </a:r>
          </a:p>
          <a:p>
            <a:r>
              <a:rPr lang="en-US" dirty="0"/>
              <a:t>C# 3.0</a:t>
            </a:r>
          </a:p>
          <a:p>
            <a:pPr lvl="1"/>
            <a:r>
              <a:rPr lang="en-US" dirty="0"/>
              <a:t>Lambda expression as an alternative to anonymous delegates</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95</a:t>
            </a:fld>
            <a:endParaRPr lang="he-IL"/>
          </a:p>
        </p:txBody>
      </p:sp>
    </p:spTree>
    <p:extLst>
      <p:ext uri="{BB962C8B-B14F-4D97-AF65-F5344CB8AC3E}">
        <p14:creationId xmlns:p14="http://schemas.microsoft.com/office/powerpoint/2010/main" val="4010819825"/>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Delegates</a:t>
            </a:r>
          </a:p>
        </p:txBody>
      </p:sp>
      <p:sp>
        <p:nvSpPr>
          <p:cNvPr id="3" name="Content Placeholder 2"/>
          <p:cNvSpPr>
            <a:spLocks noGrp="1"/>
          </p:cNvSpPr>
          <p:nvPr>
            <p:ph idx="1"/>
          </p:nvPr>
        </p:nvSpPr>
        <p:spPr>
          <a:xfrm>
            <a:off x="179512" y="1124743"/>
            <a:ext cx="8856984" cy="3279615"/>
          </a:xfrm>
        </p:spPr>
        <p:txBody>
          <a:bodyPr>
            <a:normAutofit fontScale="92500" lnSpcReduction="10000"/>
          </a:bodyPr>
          <a:lstStyle/>
          <a:p>
            <a:r>
              <a:rPr lang="en-US" dirty="0"/>
              <a:t>Delegate methods can be placed “inline” where normally a delegate object would be</a:t>
            </a:r>
          </a:p>
          <a:p>
            <a:pPr lvl="1"/>
            <a:r>
              <a:rPr lang="en-US" dirty="0"/>
              <a:t>Internally, the CLR creates a separate method</a:t>
            </a:r>
          </a:p>
          <a:p>
            <a:pPr lvl="1"/>
            <a:r>
              <a:rPr lang="en-US" dirty="0"/>
              <a:t>If the method uses (e.g.) local variables, the CLR creates a private class and passes the variables via fields in an instance of this new class to its synthesized method</a:t>
            </a:r>
          </a:p>
        </p:txBody>
      </p:sp>
      <p:sp>
        <p:nvSpPr>
          <p:cNvPr id="7" name="Footer Placeholder 6"/>
          <p:cNvSpPr>
            <a:spLocks noGrp="1"/>
          </p:cNvSpPr>
          <p:nvPr>
            <p:ph type="ftr" sz="quarter" idx="11"/>
          </p:nvPr>
        </p:nvSpPr>
        <p:spPr/>
        <p:txBody>
          <a:bodyPr/>
          <a:lstStyle/>
          <a:p>
            <a:r>
              <a:rPr lang="en-US"/>
              <a:t>(C)2011 Pavel Yosifovich</a:t>
            </a:r>
            <a:endParaRPr lang="he-IL" dirty="0"/>
          </a:p>
        </p:txBody>
      </p:sp>
      <p:sp>
        <p:nvSpPr>
          <p:cNvPr id="6" name="Slide Number Placeholder 5"/>
          <p:cNvSpPr>
            <a:spLocks noGrp="1"/>
          </p:cNvSpPr>
          <p:nvPr>
            <p:ph type="sldNum" sz="quarter" idx="12"/>
          </p:nvPr>
        </p:nvSpPr>
        <p:spPr/>
        <p:txBody>
          <a:bodyPr/>
          <a:lstStyle/>
          <a:p>
            <a:fld id="{8D5EC362-8DE0-4138-8AD2-9C18772BB671}" type="slidenum">
              <a:rPr lang="he-IL" smtClean="0"/>
              <a:pPr/>
              <a:t>96</a:t>
            </a:fld>
            <a:endParaRPr lang="he-IL"/>
          </a:p>
        </p:txBody>
      </p:sp>
      <p:sp>
        <p:nvSpPr>
          <p:cNvPr id="4" name="Rectangle 3"/>
          <p:cNvSpPr>
            <a:spLocks noChangeArrowheads="1"/>
          </p:cNvSpPr>
          <p:nvPr/>
        </p:nvSpPr>
        <p:spPr bwMode="auto">
          <a:xfrm>
            <a:off x="500034" y="4404359"/>
            <a:ext cx="7858180" cy="824841"/>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400" b="1" dirty="0" err="1">
                <a:solidFill>
                  <a:schemeClr val="tx1"/>
                </a:solidFill>
                <a:latin typeface="Consolas" pitchFamily="49" charset="0"/>
              </a:rPr>
              <a:t>ThreadPool.QueueUserWorkItem</a:t>
            </a:r>
            <a:r>
              <a:rPr lang="en-US" altLang="en-US" sz="1400" b="1" dirty="0">
                <a:solidFill>
                  <a:schemeClr val="tx1"/>
                </a:solidFill>
                <a:latin typeface="Consolas" pitchFamily="49" charset="0"/>
              </a:rPr>
              <a:t>(delegate(Object </a:t>
            </a:r>
            <a:r>
              <a:rPr lang="en-US" altLang="en-US" sz="1400" b="1" dirty="0" err="1">
                <a:solidFill>
                  <a:schemeClr val="tx1"/>
                </a:solidFill>
                <a:latin typeface="Consolas" pitchFamily="49" charset="0"/>
              </a:rPr>
              <a:t>obj</a:t>
            </a:r>
            <a:r>
              <a:rPr lang="en-US" altLang="en-US" sz="1400" b="1" dirty="0">
                <a:solidFill>
                  <a:schemeClr val="tx1"/>
                </a:solidFill>
                <a:latin typeface="Consolas" pitchFamily="49" charset="0"/>
              </a:rPr>
              <a:t>) { </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	</a:t>
            </a:r>
            <a:r>
              <a:rPr lang="en-US" altLang="en-US" sz="1400" b="1" dirty="0" err="1">
                <a:solidFill>
                  <a:schemeClr val="tx1"/>
                </a:solidFill>
                <a:latin typeface="Consolas" pitchFamily="49" charset="0"/>
              </a:rPr>
              <a:t>Console.WriteLine</a:t>
            </a:r>
            <a:r>
              <a:rPr lang="en-US" altLang="en-US" sz="1400" b="1" dirty="0">
                <a:solidFill>
                  <a:schemeClr val="tx1"/>
                </a:solidFill>
                <a:latin typeface="Consolas" pitchFamily="49" charset="0"/>
              </a:rPr>
              <a:t>(</a:t>
            </a:r>
            <a:r>
              <a:rPr lang="en-US" altLang="en-US" sz="1400" b="1" dirty="0" err="1">
                <a:solidFill>
                  <a:schemeClr val="tx1"/>
                </a:solidFill>
                <a:latin typeface="Consolas" pitchFamily="49" charset="0"/>
              </a:rPr>
              <a:t>obj</a:t>
            </a:r>
            <a:r>
              <a:rPr lang="en-US" altLang="en-US" sz="1400" b="1" dirty="0">
                <a:solidFill>
                  <a:schemeClr val="tx1"/>
                </a:solidFill>
                <a:latin typeface="Consolas" pitchFamily="49" charset="0"/>
              </a:rPr>
              <a:t>); </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 ,5);</a:t>
            </a:r>
          </a:p>
        </p:txBody>
      </p:sp>
      <p:sp>
        <p:nvSpPr>
          <p:cNvPr id="5" name="Rectangle 4"/>
          <p:cNvSpPr>
            <a:spLocks noChangeArrowheads="1"/>
          </p:cNvSpPr>
          <p:nvPr/>
        </p:nvSpPr>
        <p:spPr bwMode="auto">
          <a:xfrm>
            <a:off x="500034" y="5301208"/>
            <a:ext cx="7858180" cy="1083374"/>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Thread </a:t>
            </a:r>
            <a:r>
              <a:rPr lang="en-US" altLang="en-US" sz="1400" b="1" dirty="0" err="1">
                <a:solidFill>
                  <a:schemeClr val="tx1"/>
                </a:solidFill>
                <a:latin typeface="Consolas" pitchFamily="49" charset="0"/>
              </a:rPr>
              <a:t>newthread</a:t>
            </a:r>
            <a:r>
              <a:rPr lang="en-US" altLang="en-US" sz="1400" b="1" dirty="0">
                <a:solidFill>
                  <a:schemeClr val="tx1"/>
                </a:solidFill>
                <a:latin typeface="Consolas" pitchFamily="49" charset="0"/>
              </a:rPr>
              <a:t> = new Thread(delegate(Object state) {</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	</a:t>
            </a:r>
            <a:r>
              <a:rPr lang="en-US" altLang="en-US" sz="1400" b="1" dirty="0" err="1">
                <a:solidFill>
                  <a:schemeClr val="tx1"/>
                </a:solidFill>
                <a:latin typeface="Consolas" pitchFamily="49" charset="0"/>
              </a:rPr>
              <a:t>Console.WriteLine</a:t>
            </a:r>
            <a:r>
              <a:rPr lang="en-US" altLang="en-US" sz="1400" b="1" dirty="0">
                <a:solidFill>
                  <a:schemeClr val="tx1"/>
                </a:solidFill>
                <a:latin typeface="Consolas" pitchFamily="49" charset="0"/>
              </a:rPr>
              <a:t>(“In new thread, passed: {0}”, state);</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a:t>
            </a:r>
          </a:p>
          <a:p>
            <a:pPr marL="342900" indent="-342900">
              <a:spcBef>
                <a:spcPct val="20000"/>
              </a:spcBef>
              <a:buClr>
                <a:schemeClr val="hlink"/>
              </a:buClr>
              <a:buSzPct val="70000"/>
              <a:buFont typeface="Wingdings" pitchFamily="2" charset="2"/>
              <a:buNone/>
            </a:pPr>
            <a:r>
              <a:rPr lang="en-US" altLang="en-US" sz="1400" b="1" dirty="0" err="1">
                <a:solidFill>
                  <a:schemeClr val="tx1"/>
                </a:solidFill>
                <a:latin typeface="Consolas" pitchFamily="49" charset="0"/>
              </a:rPr>
              <a:t>newthread.Start</a:t>
            </a:r>
            <a:r>
              <a:rPr lang="en-US" altLang="en-US" sz="1400" b="1" dirty="0">
                <a:solidFill>
                  <a:schemeClr val="tx1"/>
                </a:solidFill>
                <a:latin typeface="Consolas" pitchFamily="49" charset="0"/>
              </a:rPr>
              <a:t>(“Hello, anonymous delegate!”);</a:t>
            </a:r>
          </a:p>
        </p:txBody>
      </p:sp>
    </p:spTree>
    <p:extLst>
      <p:ext uri="{BB962C8B-B14F-4D97-AF65-F5344CB8AC3E}">
        <p14:creationId xmlns:p14="http://schemas.microsoft.com/office/powerpoint/2010/main" val="3975106044"/>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Expressions</a:t>
            </a:r>
          </a:p>
        </p:txBody>
      </p:sp>
      <p:sp>
        <p:nvSpPr>
          <p:cNvPr id="3" name="Content Placeholder 2"/>
          <p:cNvSpPr>
            <a:spLocks noGrp="1"/>
          </p:cNvSpPr>
          <p:nvPr>
            <p:ph idx="1"/>
          </p:nvPr>
        </p:nvSpPr>
        <p:spPr/>
        <p:txBody>
          <a:bodyPr/>
          <a:lstStyle/>
          <a:p>
            <a:r>
              <a:rPr lang="en-US" dirty="0"/>
              <a:t>At its simplest form, a C# 3.0 alternative to anonymous delegates</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97</a:t>
            </a:fld>
            <a:endParaRPr lang="he-IL"/>
          </a:p>
        </p:txBody>
      </p:sp>
      <p:sp>
        <p:nvSpPr>
          <p:cNvPr id="6" name="Rectangle 5"/>
          <p:cNvSpPr>
            <a:spLocks noChangeArrowheads="1"/>
          </p:cNvSpPr>
          <p:nvPr/>
        </p:nvSpPr>
        <p:spPr bwMode="auto">
          <a:xfrm>
            <a:off x="357158" y="2714620"/>
            <a:ext cx="7858180" cy="1341906"/>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 C# 2.0</a:t>
            </a:r>
          </a:p>
          <a:p>
            <a:pPr marL="342900" indent="-342900">
              <a:spcBef>
                <a:spcPct val="20000"/>
              </a:spcBef>
              <a:buClr>
                <a:schemeClr val="hlink"/>
              </a:buClr>
              <a:buSzPct val="70000"/>
              <a:buFont typeface="Wingdings" pitchFamily="2" charset="2"/>
              <a:buNone/>
            </a:pPr>
            <a:endParaRPr lang="en-US" altLang="en-US" sz="1400" b="1" dirty="0">
              <a:solidFill>
                <a:schemeClr val="tx1"/>
              </a:solidFill>
              <a:latin typeface="Consolas" pitchFamily="49" charset="0"/>
            </a:endParaRPr>
          </a:p>
          <a:p>
            <a:pPr marL="342900" indent="-342900">
              <a:spcBef>
                <a:spcPct val="20000"/>
              </a:spcBef>
              <a:buClr>
                <a:schemeClr val="hlink"/>
              </a:buClr>
              <a:buSzPct val="70000"/>
              <a:buFont typeface="Wingdings" pitchFamily="2" charset="2"/>
              <a:buNone/>
            </a:pPr>
            <a:r>
              <a:rPr lang="en-US" altLang="en-US" sz="1400" b="1" dirty="0" err="1">
                <a:solidFill>
                  <a:schemeClr val="tx1"/>
                </a:solidFill>
                <a:latin typeface="Consolas" pitchFamily="49" charset="0"/>
              </a:rPr>
              <a:t>ThreadPool.QueueUserWorkItem</a:t>
            </a:r>
            <a:r>
              <a:rPr lang="en-US" altLang="en-US" sz="1400" b="1" dirty="0">
                <a:solidFill>
                  <a:schemeClr val="tx1"/>
                </a:solidFill>
                <a:latin typeface="Consolas" pitchFamily="49" charset="0"/>
              </a:rPr>
              <a:t>(delegate(Object </a:t>
            </a:r>
            <a:r>
              <a:rPr lang="en-US" altLang="en-US" sz="1400" b="1" dirty="0" err="1">
                <a:solidFill>
                  <a:schemeClr val="tx1"/>
                </a:solidFill>
                <a:latin typeface="Consolas" pitchFamily="49" charset="0"/>
              </a:rPr>
              <a:t>obj</a:t>
            </a:r>
            <a:r>
              <a:rPr lang="en-US" altLang="en-US" sz="1400" b="1" dirty="0">
                <a:solidFill>
                  <a:schemeClr val="tx1"/>
                </a:solidFill>
                <a:latin typeface="Consolas" pitchFamily="49" charset="0"/>
              </a:rPr>
              <a:t>) { </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	</a:t>
            </a:r>
            <a:r>
              <a:rPr lang="en-US" altLang="en-US" sz="1400" b="1" dirty="0" err="1">
                <a:solidFill>
                  <a:schemeClr val="tx1"/>
                </a:solidFill>
                <a:latin typeface="Consolas" pitchFamily="49" charset="0"/>
              </a:rPr>
              <a:t>Console.WriteLine</a:t>
            </a:r>
            <a:r>
              <a:rPr lang="en-US" altLang="en-US" sz="1400" b="1" dirty="0">
                <a:solidFill>
                  <a:schemeClr val="tx1"/>
                </a:solidFill>
                <a:latin typeface="Consolas" pitchFamily="49" charset="0"/>
              </a:rPr>
              <a:t>(</a:t>
            </a:r>
            <a:r>
              <a:rPr lang="en-US" altLang="en-US" sz="1400" b="1" dirty="0" err="1">
                <a:solidFill>
                  <a:schemeClr val="tx1"/>
                </a:solidFill>
                <a:latin typeface="Consolas" pitchFamily="49" charset="0"/>
              </a:rPr>
              <a:t>obj</a:t>
            </a:r>
            <a:r>
              <a:rPr lang="en-US" altLang="en-US" sz="1400" b="1" dirty="0">
                <a:solidFill>
                  <a:schemeClr val="tx1"/>
                </a:solidFill>
                <a:latin typeface="Consolas" pitchFamily="49" charset="0"/>
              </a:rPr>
              <a:t>); </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 ,5);</a:t>
            </a:r>
          </a:p>
        </p:txBody>
      </p:sp>
      <p:sp>
        <p:nvSpPr>
          <p:cNvPr id="7" name="Rectangle 6"/>
          <p:cNvSpPr>
            <a:spLocks noChangeArrowheads="1"/>
          </p:cNvSpPr>
          <p:nvPr/>
        </p:nvSpPr>
        <p:spPr bwMode="auto">
          <a:xfrm>
            <a:off x="357158" y="4929198"/>
            <a:ext cx="7858180" cy="1341906"/>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 C# 3.0</a:t>
            </a:r>
          </a:p>
          <a:p>
            <a:pPr marL="342900" indent="-342900">
              <a:spcBef>
                <a:spcPct val="20000"/>
              </a:spcBef>
              <a:buClr>
                <a:schemeClr val="hlink"/>
              </a:buClr>
              <a:buSzPct val="70000"/>
              <a:buFont typeface="Wingdings" pitchFamily="2" charset="2"/>
              <a:buNone/>
            </a:pPr>
            <a:endParaRPr lang="en-US" altLang="en-US" sz="1400" b="1" dirty="0">
              <a:solidFill>
                <a:schemeClr val="tx1"/>
              </a:solidFill>
              <a:latin typeface="Consolas" pitchFamily="49" charset="0"/>
            </a:endParaRPr>
          </a:p>
          <a:p>
            <a:pPr marL="342900" indent="-342900">
              <a:spcBef>
                <a:spcPct val="20000"/>
              </a:spcBef>
              <a:buClr>
                <a:schemeClr val="hlink"/>
              </a:buClr>
              <a:buSzPct val="70000"/>
              <a:buFont typeface="Wingdings" pitchFamily="2" charset="2"/>
              <a:buNone/>
            </a:pPr>
            <a:r>
              <a:rPr lang="en-US" altLang="en-US" sz="1400" b="1" dirty="0" err="1">
                <a:solidFill>
                  <a:schemeClr val="tx1"/>
                </a:solidFill>
                <a:latin typeface="Consolas" pitchFamily="49" charset="0"/>
              </a:rPr>
              <a:t>ThreadPool.QueueUserWorkItem</a:t>
            </a:r>
            <a:r>
              <a:rPr lang="en-US" altLang="en-US" sz="1400" b="1" dirty="0">
                <a:solidFill>
                  <a:schemeClr val="tx1"/>
                </a:solidFill>
                <a:latin typeface="Consolas" pitchFamily="49" charset="0"/>
              </a:rPr>
              <a:t>(</a:t>
            </a:r>
            <a:r>
              <a:rPr lang="en-US" altLang="en-US" sz="1400" b="1" dirty="0" err="1">
                <a:solidFill>
                  <a:schemeClr val="tx1"/>
                </a:solidFill>
                <a:latin typeface="Consolas" pitchFamily="49" charset="0"/>
              </a:rPr>
              <a:t>obj</a:t>
            </a:r>
            <a:r>
              <a:rPr lang="en-US" altLang="en-US" sz="1400" b="1" dirty="0">
                <a:solidFill>
                  <a:schemeClr val="tx1"/>
                </a:solidFill>
                <a:latin typeface="Consolas" pitchFamily="49" charset="0"/>
              </a:rPr>
              <a:t> =&gt; { </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	</a:t>
            </a:r>
            <a:r>
              <a:rPr lang="en-US" altLang="en-US" sz="1400" b="1" dirty="0" err="1">
                <a:solidFill>
                  <a:schemeClr val="tx1"/>
                </a:solidFill>
                <a:latin typeface="Consolas" pitchFamily="49" charset="0"/>
              </a:rPr>
              <a:t>Console.WriteLine</a:t>
            </a:r>
            <a:r>
              <a:rPr lang="en-US" altLang="en-US" sz="1400" b="1" dirty="0">
                <a:solidFill>
                  <a:schemeClr val="tx1"/>
                </a:solidFill>
                <a:latin typeface="Consolas" pitchFamily="49" charset="0"/>
              </a:rPr>
              <a:t>(</a:t>
            </a:r>
            <a:r>
              <a:rPr lang="en-US" altLang="en-US" sz="1400" b="1" dirty="0" err="1">
                <a:solidFill>
                  <a:schemeClr val="tx1"/>
                </a:solidFill>
                <a:latin typeface="Consolas" pitchFamily="49" charset="0"/>
              </a:rPr>
              <a:t>obj</a:t>
            </a:r>
            <a:r>
              <a:rPr lang="en-US" altLang="en-US" sz="1400" b="1" dirty="0">
                <a:solidFill>
                  <a:schemeClr val="tx1"/>
                </a:solidFill>
                <a:latin typeface="Consolas" pitchFamily="49" charset="0"/>
              </a:rPr>
              <a:t>); </a:t>
            </a:r>
          </a:p>
          <a:p>
            <a:pPr marL="342900" indent="-342900">
              <a:spcBef>
                <a:spcPct val="20000"/>
              </a:spcBef>
              <a:buClr>
                <a:schemeClr val="hlink"/>
              </a:buClr>
              <a:buSzPct val="70000"/>
              <a:buFont typeface="Wingdings" pitchFamily="2" charset="2"/>
              <a:buNone/>
            </a:pPr>
            <a:r>
              <a:rPr lang="en-US" altLang="en-US" sz="1400" b="1" dirty="0">
                <a:solidFill>
                  <a:schemeClr val="tx1"/>
                </a:solidFill>
                <a:latin typeface="Consolas" pitchFamily="49" charset="0"/>
              </a:rPr>
              <a:t>} ,5);</a:t>
            </a:r>
          </a:p>
        </p:txBody>
      </p:sp>
      <p:sp>
        <p:nvSpPr>
          <p:cNvPr id="8" name="Up-Down Arrow 7"/>
          <p:cNvSpPr/>
          <p:nvPr/>
        </p:nvSpPr>
        <p:spPr bwMode="auto">
          <a:xfrm>
            <a:off x="3857620" y="3929066"/>
            <a:ext cx="642942" cy="1285884"/>
          </a:xfrm>
          <a:prstGeom prst="upDown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4282511675"/>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Delegates</a:t>
            </a:r>
          </a:p>
        </p:txBody>
      </p:sp>
      <p:sp>
        <p:nvSpPr>
          <p:cNvPr id="3" name="Content Placeholder 2"/>
          <p:cNvSpPr>
            <a:spLocks noGrp="1"/>
          </p:cNvSpPr>
          <p:nvPr>
            <p:ph idx="1"/>
          </p:nvPr>
        </p:nvSpPr>
        <p:spPr>
          <a:xfrm>
            <a:off x="179512" y="1124744"/>
            <a:ext cx="8856984" cy="3600400"/>
          </a:xfrm>
        </p:spPr>
        <p:txBody>
          <a:bodyPr>
            <a:normAutofit fontScale="85000" lnSpcReduction="20000"/>
          </a:bodyPr>
          <a:lstStyle/>
          <a:p>
            <a:r>
              <a:rPr lang="en-US" dirty="0"/>
              <a:t>Sometimes, delegates need to be created without prior knowledge of their exact type</a:t>
            </a:r>
          </a:p>
          <a:p>
            <a:pPr lvl="1"/>
            <a:r>
              <a:rPr lang="en-US" dirty="0"/>
              <a:t>Or to bind to methods unknown at compile time</a:t>
            </a:r>
          </a:p>
          <a:p>
            <a:pPr lvl="1"/>
            <a:r>
              <a:rPr lang="en-US" dirty="0"/>
              <a:t>Also need to be invoked dynamically</a:t>
            </a:r>
          </a:p>
          <a:p>
            <a:r>
              <a:rPr lang="en-US" dirty="0"/>
              <a:t>Dynamic delegates can be created by calling the static </a:t>
            </a:r>
            <a:r>
              <a:rPr lang="en-US" b="1" dirty="0" err="1">
                <a:solidFill>
                  <a:srgbClr val="7030A0"/>
                </a:solidFill>
                <a:latin typeface="Consolas" pitchFamily="49" charset="0"/>
              </a:rPr>
              <a:t>Delegate.CreateDelegate</a:t>
            </a:r>
            <a:r>
              <a:rPr lang="en-US" dirty="0"/>
              <a:t> method</a:t>
            </a:r>
          </a:p>
          <a:p>
            <a:r>
              <a:rPr lang="en-US" dirty="0"/>
              <a:t>Can be invoked by calling the </a:t>
            </a:r>
            <a:r>
              <a:rPr lang="en-US" b="1" dirty="0" err="1">
                <a:solidFill>
                  <a:srgbClr val="7030A0"/>
                </a:solidFill>
                <a:latin typeface="Consolas" pitchFamily="49" charset="0"/>
              </a:rPr>
              <a:t>DynamicInvoke</a:t>
            </a:r>
            <a:r>
              <a:rPr lang="en-US" dirty="0"/>
              <a:t> instance method</a:t>
            </a:r>
          </a:p>
        </p:txBody>
      </p:sp>
      <p:sp>
        <p:nvSpPr>
          <p:cNvPr id="6" name="Footer Placeholder 5"/>
          <p:cNvSpPr>
            <a:spLocks noGrp="1"/>
          </p:cNvSpPr>
          <p:nvPr>
            <p:ph type="ftr" sz="quarter" idx="11"/>
          </p:nvPr>
        </p:nvSpPr>
        <p:spPr/>
        <p:txBody>
          <a:bodyPr/>
          <a:lstStyle/>
          <a:p>
            <a:r>
              <a:rPr lang="en-US"/>
              <a:t>(C)2011 Pavel Yosifovich</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98</a:t>
            </a:fld>
            <a:endParaRPr lang="he-IL"/>
          </a:p>
        </p:txBody>
      </p:sp>
      <p:sp>
        <p:nvSpPr>
          <p:cNvPr id="4" name="Rectangle 3"/>
          <p:cNvSpPr>
            <a:spLocks noChangeArrowheads="1"/>
          </p:cNvSpPr>
          <p:nvPr/>
        </p:nvSpPr>
        <p:spPr bwMode="auto">
          <a:xfrm>
            <a:off x="285720" y="4725144"/>
            <a:ext cx="8572560" cy="1606594"/>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spcBef>
                <a:spcPct val="20000"/>
              </a:spcBef>
              <a:buClr>
                <a:schemeClr val="hlink"/>
              </a:buClr>
              <a:buSzPct val="70000"/>
              <a:buFont typeface="Wingdings" pitchFamily="2" charset="2"/>
              <a:buNone/>
            </a:pPr>
            <a:r>
              <a:rPr lang="en-US" altLang="en-US" sz="1200" b="1" dirty="0">
                <a:solidFill>
                  <a:schemeClr val="tx1"/>
                </a:solidFill>
                <a:latin typeface="Consolas" pitchFamily="49" charset="0"/>
              </a:rPr>
              <a:t>public static Delegate </a:t>
            </a:r>
            <a:r>
              <a:rPr lang="en-US" altLang="en-US" sz="1200" b="1" dirty="0" err="1">
                <a:solidFill>
                  <a:schemeClr val="tx1"/>
                </a:solidFill>
                <a:latin typeface="Consolas" pitchFamily="49" charset="0"/>
              </a:rPr>
              <a:t>CreateDelegate</a:t>
            </a:r>
            <a:r>
              <a:rPr lang="en-US" altLang="en-US" sz="1200" b="1" dirty="0">
                <a:solidFill>
                  <a:schemeClr val="tx1"/>
                </a:solidFill>
                <a:latin typeface="Consolas" pitchFamily="49" charset="0"/>
              </a:rPr>
              <a:t>(Type </a:t>
            </a:r>
            <a:r>
              <a:rPr lang="en-US" altLang="en-US" sz="1200" b="1" dirty="0" err="1">
                <a:solidFill>
                  <a:schemeClr val="tx1"/>
                </a:solidFill>
                <a:latin typeface="Consolas" pitchFamily="49" charset="0"/>
              </a:rPr>
              <a:t>type</a:t>
            </a:r>
            <a:r>
              <a:rPr lang="en-US" altLang="en-US" sz="1200" b="1" dirty="0">
                <a:solidFill>
                  <a:schemeClr val="tx1"/>
                </a:solidFill>
                <a:latin typeface="Consolas" pitchFamily="49" charset="0"/>
              </a:rPr>
              <a:t>, </a:t>
            </a:r>
            <a:r>
              <a:rPr lang="en-US" altLang="en-US" sz="1200" b="1" dirty="0" err="1">
                <a:solidFill>
                  <a:schemeClr val="tx1"/>
                </a:solidFill>
                <a:latin typeface="Consolas" pitchFamily="49" charset="0"/>
              </a:rPr>
              <a:t>MethodInfo</a:t>
            </a:r>
            <a:r>
              <a:rPr lang="en-US" altLang="en-US" sz="1200" b="1" dirty="0">
                <a:solidFill>
                  <a:schemeClr val="tx1"/>
                </a:solidFill>
                <a:latin typeface="Consolas" pitchFamily="49" charset="0"/>
              </a:rPr>
              <a:t> method);</a:t>
            </a:r>
          </a:p>
          <a:p>
            <a:pPr marL="342900" indent="-342900">
              <a:spcBef>
                <a:spcPct val="20000"/>
              </a:spcBef>
              <a:buClr>
                <a:schemeClr val="hlink"/>
              </a:buClr>
              <a:buSzPct val="70000"/>
              <a:buFont typeface="Wingdings" pitchFamily="2" charset="2"/>
              <a:buNone/>
            </a:pPr>
            <a:r>
              <a:rPr lang="en-US" altLang="en-US" sz="1200" b="1" dirty="0">
                <a:solidFill>
                  <a:schemeClr val="tx1"/>
                </a:solidFill>
                <a:latin typeface="Consolas" pitchFamily="49" charset="0"/>
              </a:rPr>
              <a:t>public static Delegate </a:t>
            </a:r>
            <a:r>
              <a:rPr lang="en-US" altLang="en-US" sz="1200" b="1" dirty="0" err="1">
                <a:solidFill>
                  <a:schemeClr val="tx1"/>
                </a:solidFill>
                <a:latin typeface="Consolas" pitchFamily="49" charset="0"/>
              </a:rPr>
              <a:t>CreateDelegate</a:t>
            </a:r>
            <a:r>
              <a:rPr lang="en-US" altLang="en-US" sz="1200" b="1" dirty="0">
                <a:solidFill>
                  <a:schemeClr val="tx1"/>
                </a:solidFill>
                <a:latin typeface="Consolas" pitchFamily="49" charset="0"/>
              </a:rPr>
              <a:t>(Type </a:t>
            </a:r>
            <a:r>
              <a:rPr lang="en-US" altLang="en-US" sz="1200" b="1" dirty="0" err="1">
                <a:solidFill>
                  <a:schemeClr val="tx1"/>
                </a:solidFill>
                <a:latin typeface="Consolas" pitchFamily="49" charset="0"/>
              </a:rPr>
              <a:t>type</a:t>
            </a:r>
            <a:r>
              <a:rPr lang="en-US" altLang="en-US" sz="1200" b="1" dirty="0">
                <a:solidFill>
                  <a:schemeClr val="tx1"/>
                </a:solidFill>
                <a:latin typeface="Consolas" pitchFamily="49" charset="0"/>
              </a:rPr>
              <a:t>, </a:t>
            </a:r>
            <a:r>
              <a:rPr lang="en-US" altLang="en-US" sz="1200" b="1" dirty="0" err="1">
                <a:solidFill>
                  <a:schemeClr val="tx1"/>
                </a:solidFill>
                <a:latin typeface="Consolas" pitchFamily="49" charset="0"/>
              </a:rPr>
              <a:t>MethodInfo</a:t>
            </a:r>
            <a:r>
              <a:rPr lang="en-US" altLang="en-US" sz="1200" b="1" dirty="0">
                <a:solidFill>
                  <a:schemeClr val="tx1"/>
                </a:solidFill>
                <a:latin typeface="Consolas" pitchFamily="49" charset="0"/>
              </a:rPr>
              <a:t> method, </a:t>
            </a:r>
            <a:r>
              <a:rPr lang="en-US" altLang="en-US" sz="1200" b="1" dirty="0" err="1">
                <a:solidFill>
                  <a:schemeClr val="tx1"/>
                </a:solidFill>
                <a:latin typeface="Consolas" pitchFamily="49" charset="0"/>
              </a:rPr>
              <a:t>bool</a:t>
            </a:r>
            <a:r>
              <a:rPr lang="en-US" altLang="en-US" sz="1200" b="1" dirty="0">
                <a:solidFill>
                  <a:schemeClr val="tx1"/>
                </a:solidFill>
                <a:latin typeface="Consolas" pitchFamily="49" charset="0"/>
              </a:rPr>
              <a:t> </a:t>
            </a:r>
            <a:r>
              <a:rPr lang="en-US" altLang="en-US" sz="1200" b="1" dirty="0" err="1">
                <a:solidFill>
                  <a:schemeClr val="tx1"/>
                </a:solidFill>
                <a:latin typeface="Consolas" pitchFamily="49" charset="0"/>
              </a:rPr>
              <a:t>throwOnBindFailure</a:t>
            </a:r>
            <a:r>
              <a:rPr lang="en-US" altLang="en-US" sz="1200" b="1" dirty="0">
                <a:solidFill>
                  <a:schemeClr val="tx1"/>
                </a:solidFill>
                <a:latin typeface="Consolas" pitchFamily="49" charset="0"/>
              </a:rPr>
              <a:t>);</a:t>
            </a:r>
          </a:p>
          <a:p>
            <a:pPr marL="342900" indent="-342900">
              <a:spcBef>
                <a:spcPct val="20000"/>
              </a:spcBef>
              <a:buClr>
                <a:schemeClr val="hlink"/>
              </a:buClr>
              <a:buSzPct val="70000"/>
              <a:buFont typeface="Wingdings" pitchFamily="2" charset="2"/>
              <a:buNone/>
            </a:pPr>
            <a:endParaRPr lang="en-US" altLang="en-US" sz="1200" b="1" dirty="0">
              <a:solidFill>
                <a:schemeClr val="tx1"/>
              </a:solidFill>
              <a:latin typeface="Consolas" pitchFamily="49" charset="0"/>
            </a:endParaRPr>
          </a:p>
          <a:p>
            <a:pPr marL="342900" indent="-342900">
              <a:spcBef>
                <a:spcPct val="20000"/>
              </a:spcBef>
              <a:buClr>
                <a:schemeClr val="hlink"/>
              </a:buClr>
              <a:buSzPct val="70000"/>
              <a:buFont typeface="Wingdings" pitchFamily="2" charset="2"/>
              <a:buNone/>
            </a:pPr>
            <a:r>
              <a:rPr lang="en-US" altLang="en-US" sz="1200" b="1" dirty="0">
                <a:solidFill>
                  <a:schemeClr val="tx1"/>
                </a:solidFill>
                <a:latin typeface="Consolas" pitchFamily="49" charset="0"/>
              </a:rPr>
              <a:t>public static Delegate </a:t>
            </a:r>
            <a:r>
              <a:rPr lang="en-US" altLang="en-US" sz="1200" b="1" dirty="0" err="1">
                <a:solidFill>
                  <a:schemeClr val="tx1"/>
                </a:solidFill>
                <a:latin typeface="Consolas" pitchFamily="49" charset="0"/>
              </a:rPr>
              <a:t>CreateDelegate</a:t>
            </a:r>
            <a:r>
              <a:rPr lang="en-US" altLang="en-US" sz="1200" b="1" dirty="0">
                <a:solidFill>
                  <a:schemeClr val="tx1"/>
                </a:solidFill>
                <a:latin typeface="Consolas" pitchFamily="49" charset="0"/>
              </a:rPr>
              <a:t>(Type </a:t>
            </a:r>
            <a:r>
              <a:rPr lang="en-US" altLang="en-US" sz="1200" b="1" dirty="0" err="1">
                <a:solidFill>
                  <a:schemeClr val="tx1"/>
                </a:solidFill>
                <a:latin typeface="Consolas" pitchFamily="49" charset="0"/>
              </a:rPr>
              <a:t>type</a:t>
            </a:r>
            <a:r>
              <a:rPr lang="en-US" altLang="en-US" sz="1200" b="1" dirty="0">
                <a:solidFill>
                  <a:schemeClr val="tx1"/>
                </a:solidFill>
                <a:latin typeface="Consolas" pitchFamily="49" charset="0"/>
              </a:rPr>
              <a:t>, object </a:t>
            </a:r>
            <a:r>
              <a:rPr lang="en-US" altLang="en-US" sz="1200" b="1" dirty="0" err="1">
                <a:solidFill>
                  <a:schemeClr val="tx1"/>
                </a:solidFill>
                <a:latin typeface="Consolas" pitchFamily="49" charset="0"/>
              </a:rPr>
              <a:t>othis</a:t>
            </a:r>
            <a:r>
              <a:rPr lang="en-US" altLang="en-US" sz="1200" b="1" dirty="0">
                <a:solidFill>
                  <a:schemeClr val="tx1"/>
                </a:solidFill>
                <a:latin typeface="Consolas" pitchFamily="49" charset="0"/>
              </a:rPr>
              <a:t>, </a:t>
            </a:r>
            <a:r>
              <a:rPr lang="en-US" altLang="en-US" sz="1200" b="1" dirty="0" err="1">
                <a:solidFill>
                  <a:schemeClr val="tx1"/>
                </a:solidFill>
                <a:latin typeface="Consolas" pitchFamily="49" charset="0"/>
              </a:rPr>
              <a:t>MethodInfo</a:t>
            </a:r>
            <a:r>
              <a:rPr lang="en-US" altLang="en-US" sz="1200" b="1" dirty="0">
                <a:solidFill>
                  <a:schemeClr val="tx1"/>
                </a:solidFill>
                <a:latin typeface="Consolas" pitchFamily="49" charset="0"/>
              </a:rPr>
              <a:t> method);</a:t>
            </a:r>
          </a:p>
          <a:p>
            <a:pPr marL="342900" indent="-342900">
              <a:spcBef>
                <a:spcPct val="20000"/>
              </a:spcBef>
              <a:buClr>
                <a:schemeClr val="hlink"/>
              </a:buClr>
              <a:buSzPct val="70000"/>
            </a:pPr>
            <a:r>
              <a:rPr lang="en-US" altLang="en-US" sz="1200" b="1" dirty="0">
                <a:solidFill>
                  <a:schemeClr val="tx1"/>
                </a:solidFill>
                <a:latin typeface="Consolas" pitchFamily="49" charset="0"/>
              </a:rPr>
              <a:t>public static Delegate </a:t>
            </a:r>
            <a:r>
              <a:rPr lang="en-US" altLang="en-US" sz="1200" b="1" dirty="0" err="1">
                <a:solidFill>
                  <a:schemeClr val="tx1"/>
                </a:solidFill>
                <a:latin typeface="Consolas" pitchFamily="49" charset="0"/>
              </a:rPr>
              <a:t>CreateDelegate</a:t>
            </a:r>
            <a:r>
              <a:rPr lang="en-US" altLang="en-US" sz="1200" b="1" dirty="0">
                <a:solidFill>
                  <a:schemeClr val="tx1"/>
                </a:solidFill>
                <a:latin typeface="Consolas" pitchFamily="49" charset="0"/>
              </a:rPr>
              <a:t>(Type </a:t>
            </a:r>
            <a:r>
              <a:rPr lang="en-US" altLang="en-US" sz="1200" b="1" dirty="0" err="1">
                <a:solidFill>
                  <a:schemeClr val="tx1"/>
                </a:solidFill>
                <a:latin typeface="Consolas" pitchFamily="49" charset="0"/>
              </a:rPr>
              <a:t>type</a:t>
            </a:r>
            <a:r>
              <a:rPr lang="en-US" altLang="en-US" sz="1200" b="1" dirty="0">
                <a:solidFill>
                  <a:schemeClr val="tx1"/>
                </a:solidFill>
                <a:latin typeface="Consolas" pitchFamily="49" charset="0"/>
              </a:rPr>
              <a:t>, object </a:t>
            </a:r>
            <a:r>
              <a:rPr lang="en-US" altLang="en-US" sz="1200" b="1" dirty="0" err="1">
                <a:solidFill>
                  <a:schemeClr val="tx1"/>
                </a:solidFill>
                <a:latin typeface="Consolas" pitchFamily="49" charset="0"/>
              </a:rPr>
              <a:t>othis</a:t>
            </a:r>
            <a:r>
              <a:rPr lang="en-US" altLang="en-US" sz="1200" b="1" dirty="0">
                <a:solidFill>
                  <a:schemeClr val="tx1"/>
                </a:solidFill>
                <a:latin typeface="Consolas" pitchFamily="49" charset="0"/>
              </a:rPr>
              <a:t>, </a:t>
            </a:r>
            <a:r>
              <a:rPr lang="en-US" altLang="en-US" sz="1200" b="1" dirty="0" err="1">
                <a:solidFill>
                  <a:schemeClr val="tx1"/>
                </a:solidFill>
                <a:latin typeface="Consolas" pitchFamily="49" charset="0"/>
              </a:rPr>
              <a:t>MethodInfo</a:t>
            </a:r>
            <a:r>
              <a:rPr lang="en-US" altLang="en-US" sz="1200" b="1" dirty="0">
                <a:solidFill>
                  <a:schemeClr val="tx1"/>
                </a:solidFill>
                <a:latin typeface="Consolas" pitchFamily="49" charset="0"/>
              </a:rPr>
              <a:t> method, </a:t>
            </a:r>
            <a:r>
              <a:rPr lang="en-US" altLang="en-US" sz="1200" b="1" dirty="0" err="1">
                <a:solidFill>
                  <a:schemeClr val="tx1"/>
                </a:solidFill>
                <a:latin typeface="Consolas" pitchFamily="49" charset="0"/>
              </a:rPr>
              <a:t>bool</a:t>
            </a:r>
            <a:r>
              <a:rPr lang="en-US" altLang="en-US" sz="1200" b="1" dirty="0">
                <a:solidFill>
                  <a:schemeClr val="tx1"/>
                </a:solidFill>
                <a:latin typeface="Consolas" pitchFamily="49" charset="0"/>
              </a:rPr>
              <a:t> </a:t>
            </a:r>
            <a:r>
              <a:rPr lang="en-US" altLang="en-US" sz="1200" b="1" dirty="0" err="1">
                <a:solidFill>
                  <a:schemeClr val="tx1"/>
                </a:solidFill>
                <a:latin typeface="Consolas" pitchFamily="49" charset="0"/>
              </a:rPr>
              <a:t>tibf</a:t>
            </a:r>
            <a:r>
              <a:rPr lang="en-US" altLang="en-US" sz="1200" b="1" dirty="0">
                <a:solidFill>
                  <a:schemeClr val="tx1"/>
                </a:solidFill>
                <a:latin typeface="Consolas" pitchFamily="49" charset="0"/>
              </a:rPr>
              <a:t>);</a:t>
            </a:r>
          </a:p>
          <a:p>
            <a:pPr marL="342900" indent="-342900">
              <a:spcBef>
                <a:spcPct val="20000"/>
              </a:spcBef>
              <a:buClr>
                <a:schemeClr val="hlink"/>
              </a:buClr>
              <a:buSzPct val="70000"/>
            </a:pPr>
            <a:endParaRPr lang="en-US" altLang="en-US" sz="1200" b="1" dirty="0">
              <a:solidFill>
                <a:schemeClr val="tx1"/>
              </a:solidFill>
              <a:latin typeface="Consolas" pitchFamily="49" charset="0"/>
            </a:endParaRPr>
          </a:p>
          <a:p>
            <a:pPr marL="342900" indent="-342900">
              <a:spcBef>
                <a:spcPct val="20000"/>
              </a:spcBef>
              <a:buClr>
                <a:schemeClr val="hlink"/>
              </a:buClr>
              <a:buSzPct val="70000"/>
              <a:buFont typeface="Wingdings" pitchFamily="2" charset="2"/>
              <a:buNone/>
            </a:pPr>
            <a:r>
              <a:rPr lang="en-US" altLang="en-US" sz="1200" b="1" dirty="0">
                <a:solidFill>
                  <a:schemeClr val="tx1"/>
                </a:solidFill>
                <a:latin typeface="Consolas" pitchFamily="49" charset="0"/>
              </a:rPr>
              <a:t>public object </a:t>
            </a:r>
            <a:r>
              <a:rPr lang="en-US" altLang="en-US" sz="1200" b="1" dirty="0" err="1">
                <a:solidFill>
                  <a:schemeClr val="tx1"/>
                </a:solidFill>
                <a:latin typeface="Consolas" pitchFamily="49" charset="0"/>
              </a:rPr>
              <a:t>DynamicInvoke</a:t>
            </a:r>
            <a:r>
              <a:rPr lang="en-US" altLang="en-US" sz="1200" b="1" dirty="0">
                <a:solidFill>
                  <a:schemeClr val="tx1"/>
                </a:solidFill>
                <a:latin typeface="Consolas" pitchFamily="49" charset="0"/>
              </a:rPr>
              <a:t>(</a:t>
            </a:r>
            <a:r>
              <a:rPr lang="en-US" altLang="en-US" sz="1200" b="1" dirty="0" err="1">
                <a:solidFill>
                  <a:schemeClr val="tx1"/>
                </a:solidFill>
                <a:latin typeface="Consolas" pitchFamily="49" charset="0"/>
              </a:rPr>
              <a:t>params</a:t>
            </a:r>
            <a:r>
              <a:rPr lang="en-US" altLang="en-US" sz="1200" b="1" dirty="0">
                <a:solidFill>
                  <a:schemeClr val="tx1"/>
                </a:solidFill>
                <a:latin typeface="Consolas" pitchFamily="49" charset="0"/>
              </a:rPr>
              <a:t> object[] </a:t>
            </a:r>
            <a:r>
              <a:rPr lang="en-US" altLang="en-US" sz="1200" b="1" dirty="0" err="1">
                <a:solidFill>
                  <a:schemeClr val="tx1"/>
                </a:solidFill>
                <a:latin typeface="Consolas" pitchFamily="49" charset="0"/>
              </a:rPr>
              <a:t>args</a:t>
            </a:r>
            <a:r>
              <a:rPr lang="en-US" altLang="en-US" sz="1200" b="1" dirty="0">
                <a:solidFill>
                  <a:schemeClr val="tx1"/>
                </a:solidFill>
                <a:latin typeface="Consolas" pitchFamily="49" charset="0"/>
              </a:rPr>
              <a:t>);</a:t>
            </a:r>
          </a:p>
        </p:txBody>
      </p:sp>
    </p:spTree>
    <p:extLst>
      <p:ext uri="{BB962C8B-B14F-4D97-AF65-F5344CB8AC3E}">
        <p14:creationId xmlns:p14="http://schemas.microsoft.com/office/powerpoint/2010/main" val="1471820117"/>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idx="1"/>
          </p:nvPr>
        </p:nvSpPr>
        <p:spPr/>
        <p:txBody>
          <a:bodyPr>
            <a:normAutofit fontScale="92500" lnSpcReduction="10000"/>
          </a:bodyPr>
          <a:lstStyle/>
          <a:p>
            <a:r>
              <a:rPr lang="en-US" dirty="0"/>
              <a:t>Delegates are not usually exposed directly as public members</a:t>
            </a:r>
          </a:p>
          <a:p>
            <a:pPr lvl="1"/>
            <a:r>
              <a:rPr lang="en-US" dirty="0"/>
              <a:t>Anyone can manipulate and even nullify</a:t>
            </a:r>
          </a:p>
          <a:p>
            <a:r>
              <a:rPr lang="en-US" dirty="0"/>
              <a:t>Events allow controlled access to a delegate chain</a:t>
            </a:r>
          </a:p>
          <a:p>
            <a:pPr lvl="1"/>
            <a:r>
              <a:rPr lang="en-US" dirty="0"/>
              <a:t>Subscribing and unsubscribing</a:t>
            </a:r>
          </a:p>
          <a:p>
            <a:r>
              <a:rPr lang="en-US" dirty="0"/>
              <a:t>An event consists of</a:t>
            </a:r>
          </a:p>
          <a:p>
            <a:pPr lvl="1"/>
            <a:r>
              <a:rPr lang="en-US" dirty="0"/>
              <a:t>A private delegate member</a:t>
            </a:r>
          </a:p>
          <a:p>
            <a:pPr lvl="1"/>
            <a:r>
              <a:rPr lang="en-US" dirty="0"/>
              <a:t>Add / remove methods to add / remove subscribers</a:t>
            </a:r>
          </a:p>
        </p:txBody>
      </p:sp>
      <p:sp>
        <p:nvSpPr>
          <p:cNvPr id="5" name="Footer Placeholder 4"/>
          <p:cNvSpPr>
            <a:spLocks noGrp="1"/>
          </p:cNvSpPr>
          <p:nvPr>
            <p:ph type="ftr" sz="quarter" idx="11"/>
          </p:nvPr>
        </p:nvSpPr>
        <p:spPr/>
        <p:txBody>
          <a:bodyPr/>
          <a:lstStyle/>
          <a:p>
            <a:r>
              <a:rPr lang="en-US"/>
              <a:t>(C)2011 Pavel Yosifovich</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99</a:t>
            </a:fld>
            <a:endParaRPr lang="he-IL"/>
          </a:p>
        </p:txBody>
      </p:sp>
    </p:spTree>
    <p:extLst>
      <p:ext uri="{BB962C8B-B14F-4D97-AF65-F5344CB8AC3E}">
        <p14:creationId xmlns:p14="http://schemas.microsoft.com/office/powerpoint/2010/main" val="1498720641"/>
      </p:ext>
    </p:extLst>
  </p:cSld>
  <p:clrMapOvr>
    <a:masterClrMapping/>
  </p:clrMapOvr>
  <p:transition>
    <p:fade/>
  </p:transition>
</p:sld>
</file>

<file path=ppt/theme/theme1.xml><?xml version="1.0" encoding="utf-8"?>
<a:theme xmlns:a="http://schemas.openxmlformats.org/drawingml/2006/main" name="Advanced.NET4">
  <a:themeElements>
    <a:clrScheme name="Custom 17">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FFF65"/>
      </a:accent6>
      <a:hlink>
        <a:srgbClr val="0000FF"/>
      </a:hlink>
      <a:folHlink>
        <a:srgbClr val="00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2009-09-06T10:14:04Z</outs:dateTime>
      <outs:isPinned>true</outs:isPinned>
    </outs:relatedDate>
    <outs:relatedDate>
      <outs:type>2</outs:type>
      <outs:displayName>Created</outs:displayName>
      <outs:dateTime>2007-07-08T12:43:10Z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Pavel</outs:displayName>
          <outs:accountName/>
        </outs:relatedPerson>
      </outs:people>
      <outs:source>0</outs:source>
      <outs:isPinned>true</outs:isPinned>
    </outs:relatedPeopleItem>
    <outs:relatedPeopleItem>
      <outs:category>Last modified by</outs:category>
      <outs:people>
        <outs:relatedPerson>
          <outs:displayName>Pavel</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13BD74AC-D4D3-454D-905D-29AD8A6EEE64}">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Advanced.NET4</Template>
  <TotalTime>124026</TotalTime>
  <Words>18319</Words>
  <Application>Microsoft Office PowerPoint</Application>
  <PresentationFormat>On-screen Show (4:3)</PresentationFormat>
  <Paragraphs>4825</Paragraphs>
  <Slides>360</Slides>
  <Notes>114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360</vt:i4>
      </vt:variant>
    </vt:vector>
  </HeadingPairs>
  <TitlesOfParts>
    <vt:vector size="371" baseType="lpstr">
      <vt:lpstr>Arial</vt:lpstr>
      <vt:lpstr>Calibri</vt:lpstr>
      <vt:lpstr>Consolas</vt:lpstr>
      <vt:lpstr>Franklin Gothic Medium</vt:lpstr>
      <vt:lpstr>Segoe</vt:lpstr>
      <vt:lpstr>Segoe UI</vt:lpstr>
      <vt:lpstr>Tahoma</vt:lpstr>
      <vt:lpstr>Times New Roman</vt:lpstr>
      <vt:lpstr>Times New Roman (Hebrew)</vt:lpstr>
      <vt:lpstr>Wingdings</vt:lpstr>
      <vt:lpstr>Advanced.NET4</vt:lpstr>
      <vt:lpstr>Extreme .NET with C#</vt:lpstr>
      <vt:lpstr>Course Details</vt:lpstr>
      <vt:lpstr>References</vt:lpstr>
      <vt:lpstr>Course Contents</vt:lpstr>
      <vt:lpstr>Course Delivery</vt:lpstr>
      <vt:lpstr>Reflection &amp; Code Generation</vt:lpstr>
      <vt:lpstr>Agenda</vt:lpstr>
      <vt:lpstr>Instances of Types</vt:lpstr>
      <vt:lpstr>Objects and Types Layout</vt:lpstr>
      <vt:lpstr>Metadata and Reflection</vt:lpstr>
      <vt:lpstr>Obtaining Information about Types</vt:lpstr>
      <vt:lpstr>Basic Type Information</vt:lpstr>
      <vt:lpstr>More Type Information</vt:lpstr>
      <vt:lpstr>Member Information</vt:lpstr>
      <vt:lpstr>The BindingFlags Enumration</vt:lpstr>
      <vt:lpstr>BindingFlags Example</vt:lpstr>
      <vt:lpstr>Reflection Usage Examples</vt:lpstr>
      <vt:lpstr>Type Member Object Model</vt:lpstr>
      <vt:lpstr>Creating an Instance of a Type</vt:lpstr>
      <vt:lpstr>Creating Instances Notes</vt:lpstr>
      <vt:lpstr>Dynamic Invocation (1) </vt:lpstr>
      <vt:lpstr>InvokeMember Arguments</vt:lpstr>
      <vt:lpstr>Dynamic Invocation (2)</vt:lpstr>
      <vt:lpstr>Dynamic Invocation Examples</vt:lpstr>
      <vt:lpstr>Reflection and Performance</vt:lpstr>
      <vt:lpstr>Reflection Performance Tips</vt:lpstr>
      <vt:lpstr>Attributes</vt:lpstr>
      <vt:lpstr>Custom Attributes</vt:lpstr>
      <vt:lpstr>Example Custom Attributes</vt:lpstr>
      <vt:lpstr>Creating Custom Attributes</vt:lpstr>
      <vt:lpstr>Custom Attributes Internals</vt:lpstr>
      <vt:lpstr>Attribute Parameters (1)</vt:lpstr>
      <vt:lpstr>Attribute Parameters (2)</vt:lpstr>
      <vt:lpstr>Attribute Construction</vt:lpstr>
      <vt:lpstr>Getting Custom Attributes Example</vt:lpstr>
      <vt:lpstr>Restricting Attribute Usage</vt:lpstr>
      <vt:lpstr>Restricting Attributes Example</vt:lpstr>
      <vt:lpstr>Dynamic Assemblies</vt:lpstr>
      <vt:lpstr>Generating Dynamic Assemblies</vt:lpstr>
      <vt:lpstr>Reflection.Emit Object Model</vt:lpstr>
      <vt:lpstr>Hello, World with Reflection.Emit (1)</vt:lpstr>
      <vt:lpstr>Hello, World with Reflection.Emit (2)</vt:lpstr>
      <vt:lpstr>The DynamicMethod Class</vt:lpstr>
      <vt:lpstr>System.CodeDOM Object Model</vt:lpstr>
      <vt:lpstr>Hello, World with System.CodeDOM (1)</vt:lpstr>
      <vt:lpstr>Hello, World with System.CodeDOM (2)</vt:lpstr>
      <vt:lpstr>More CodeDOM</vt:lpstr>
      <vt:lpstr>Introduction to MEF</vt:lpstr>
      <vt:lpstr>MEF Basics</vt:lpstr>
      <vt:lpstr>Parts Examples</vt:lpstr>
      <vt:lpstr>MEF Basics - Catalogs</vt:lpstr>
      <vt:lpstr>Catalogs</vt:lpstr>
      <vt:lpstr>Satisfying Imports Example</vt:lpstr>
      <vt:lpstr>Summary</vt:lpstr>
      <vt:lpstr>Generics</vt:lpstr>
      <vt:lpstr>Agenda</vt:lpstr>
      <vt:lpstr>Life Without Generics</vt:lpstr>
      <vt:lpstr>Boxing &amp; Unboxing</vt:lpstr>
      <vt:lpstr>The Need for Generics</vt:lpstr>
      <vt:lpstr>Life With Generics</vt:lpstr>
      <vt:lpstr>Generic Constructs</vt:lpstr>
      <vt:lpstr>Generic Class Example</vt:lpstr>
      <vt:lpstr>Type Parameters</vt:lpstr>
      <vt:lpstr>Open Types and Closed Types</vt:lpstr>
      <vt:lpstr>Generic Collections</vt:lpstr>
      <vt:lpstr>Generic Collections Details (1)</vt:lpstr>
      <vt:lpstr>Generic Collections Details (2)</vt:lpstr>
      <vt:lpstr>Generic Collection Details (3)</vt:lpstr>
      <vt:lpstr>Sets Example</vt:lpstr>
      <vt:lpstr>Generic Interfaces</vt:lpstr>
      <vt:lpstr>Generic Interfaces Details (1)</vt:lpstr>
      <vt:lpstr>Generic Interfaces Details (2)</vt:lpstr>
      <vt:lpstr>Generic Interfaces Details (3)</vt:lpstr>
      <vt:lpstr>Comparison Examples</vt:lpstr>
      <vt:lpstr>The Need for Constraints</vt:lpstr>
      <vt:lpstr>Constraints</vt:lpstr>
      <vt:lpstr>Constraints Rules</vt:lpstr>
      <vt:lpstr>More Constraints Rules</vt:lpstr>
      <vt:lpstr>Other Generics Issues</vt:lpstr>
      <vt:lpstr>Type Parameter Conversion</vt:lpstr>
      <vt:lpstr>Nullable Types</vt:lpstr>
      <vt:lpstr>Generics vs. C++ Templates</vt:lpstr>
      <vt:lpstr>Summary</vt:lpstr>
      <vt:lpstr>Advanced Delegates &amp; Events</vt:lpstr>
      <vt:lpstr>Agenda</vt:lpstr>
      <vt:lpstr>Delegates</vt:lpstr>
      <vt:lpstr>The Delegate Type(s)</vt:lpstr>
      <vt:lpstr>Delegate Example</vt:lpstr>
      <vt:lpstr>Delegate Example (cont.)</vt:lpstr>
      <vt:lpstr>Delegate Signature</vt:lpstr>
      <vt:lpstr>Delegate Chains</vt:lpstr>
      <vt:lpstr>Delegate Chains Example</vt:lpstr>
      <vt:lpstr>More Delegate Attributes</vt:lpstr>
      <vt:lpstr>Generic Delegates</vt:lpstr>
      <vt:lpstr>Creating Delegate Instances</vt:lpstr>
      <vt:lpstr>Anonymous Delegates</vt:lpstr>
      <vt:lpstr>Lambda Expressions</vt:lpstr>
      <vt:lpstr>Dynamic Delegates</vt:lpstr>
      <vt:lpstr>Events</vt:lpstr>
      <vt:lpstr>Declaring an Event</vt:lpstr>
      <vt:lpstr>Event Implementation Example</vt:lpstr>
      <vt:lpstr>Event Implementation (C# 3.0)</vt:lpstr>
      <vt:lpstr>Overriding Event Registration</vt:lpstr>
      <vt:lpstr>Events and Threading</vt:lpstr>
      <vt:lpstr>Controlling Event Registration</vt:lpstr>
      <vt:lpstr>Asynchronous Delegates</vt:lpstr>
      <vt:lpstr>BeginInvoke</vt:lpstr>
      <vt:lpstr>The IAsyncResult Interface</vt:lpstr>
      <vt:lpstr>Using IAsyncResult Examples</vt:lpstr>
      <vt:lpstr>EndInvoke</vt:lpstr>
      <vt:lpstr>Asynchronous Invocation Flow</vt:lpstr>
      <vt:lpstr>Asynchronous Completion Routine</vt:lpstr>
      <vt:lpstr>Completion Routine Example</vt:lpstr>
      <vt:lpstr>Completion Callback Flow</vt:lpstr>
      <vt:lpstr>Asynchronous Invocation and Exceptions</vt:lpstr>
      <vt:lpstr>Summary</vt:lpstr>
      <vt:lpstr>Les Enumerables</vt:lpstr>
      <vt:lpstr>Agenda</vt:lpstr>
      <vt:lpstr>C# 3.0 &amp; LINQ</vt:lpstr>
      <vt:lpstr>Agenda</vt:lpstr>
      <vt:lpstr>Partial Classes &amp; Methods</vt:lpstr>
      <vt:lpstr>Partial Example</vt:lpstr>
      <vt:lpstr>What is foreach?</vt:lpstr>
      <vt:lpstr>Iterators</vt:lpstr>
      <vt:lpstr>Iterator Example</vt:lpstr>
      <vt:lpstr>Expression Trees</vt:lpstr>
      <vt:lpstr>Implicitly Typed Local Variables</vt:lpstr>
      <vt:lpstr>Automatic Properties</vt:lpstr>
      <vt:lpstr>Object Initializers</vt:lpstr>
      <vt:lpstr>Collection Initializers</vt:lpstr>
      <vt:lpstr>Anonymous Types</vt:lpstr>
      <vt:lpstr>Extension Methods</vt:lpstr>
      <vt:lpstr>Extension Methods Details</vt:lpstr>
      <vt:lpstr>Problem</vt:lpstr>
      <vt:lpstr>What is LINQ?</vt:lpstr>
      <vt:lpstr>LINQ Architecture</vt:lpstr>
      <vt:lpstr>LINQ Syntax Fundamentals</vt:lpstr>
      <vt:lpstr>LINQ To Objects</vt:lpstr>
      <vt:lpstr>LINQ as Extension Methods</vt:lpstr>
      <vt:lpstr>LINQ with “SQL-Like” Syntax</vt:lpstr>
      <vt:lpstr>LINQ &amp; Deferred Execution</vt:lpstr>
      <vt:lpstr>LINQ Query Syntax Operators</vt:lpstr>
      <vt:lpstr>LINQ Extension Method Operators (1)</vt:lpstr>
      <vt:lpstr>LINQ Extension Method Operators (2)</vt:lpstr>
      <vt:lpstr>LINQ Aggregation Operators</vt:lpstr>
      <vt:lpstr>Grouping With LINQ</vt:lpstr>
      <vt:lpstr>Query Continuation</vt:lpstr>
      <vt:lpstr>More Grouping</vt:lpstr>
      <vt:lpstr>Temporary Bindings</vt:lpstr>
      <vt:lpstr>LINQ To XML</vt:lpstr>
      <vt:lpstr>XLINQ Object Model</vt:lpstr>
      <vt:lpstr>XLINQ Query Example</vt:lpstr>
      <vt:lpstr>Classic ADO.NET</vt:lpstr>
      <vt:lpstr>The Entity Framework</vt:lpstr>
      <vt:lpstr>Querying Entities</vt:lpstr>
      <vt:lpstr>Creating, Updating and Deleting</vt:lpstr>
      <vt:lpstr>Summary</vt:lpstr>
      <vt:lpstr>Managing Resources</vt:lpstr>
      <vt:lpstr>Agenda</vt:lpstr>
      <vt:lpstr>CLR Memory Management</vt:lpstr>
      <vt:lpstr>Memory Allocation (pre CLR)</vt:lpstr>
      <vt:lpstr>Memory Allocation (CLR)</vt:lpstr>
      <vt:lpstr>Objects Roots</vt:lpstr>
      <vt:lpstr>Simple Garbage Collection</vt:lpstr>
      <vt:lpstr>Garbage Collection Pros and Cons</vt:lpstr>
      <vt:lpstr>Finalization</vt:lpstr>
      <vt:lpstr>Finalization Internals</vt:lpstr>
      <vt:lpstr>Object Resurrection</vt:lpstr>
      <vt:lpstr>Finalization Guidelines</vt:lpstr>
      <vt:lpstr>Deterministic Finalization</vt:lpstr>
      <vt:lpstr>The Dispose Pattern</vt:lpstr>
      <vt:lpstr>Basic IDisposable Implementation</vt:lpstr>
      <vt:lpstr>Dispose Implementation Notes</vt:lpstr>
      <vt:lpstr>Revised IDisposable Implementation</vt:lpstr>
      <vt:lpstr>The using statement</vt:lpstr>
      <vt:lpstr>using Examples</vt:lpstr>
      <vt:lpstr>Controlling &amp; Monitoring Object Lifetime</vt:lpstr>
      <vt:lpstr>Adding a GCHandle</vt:lpstr>
      <vt:lpstr>GCHandleType</vt:lpstr>
      <vt:lpstr>Using GCHandle Example</vt:lpstr>
      <vt:lpstr>Weak References</vt:lpstr>
      <vt:lpstr>WeakReference Example (1)</vt:lpstr>
      <vt:lpstr>WeakReference Example (2)</vt:lpstr>
      <vt:lpstr>When Garbage Collection is Initiated</vt:lpstr>
      <vt:lpstr>Generations</vt:lpstr>
      <vt:lpstr>PowerPoint Presentation</vt:lpstr>
      <vt:lpstr>Generations Usage</vt:lpstr>
      <vt:lpstr>The CriticalFinalizerObject Class</vt:lpstr>
      <vt:lpstr>Controlling Garbage Collection</vt:lpstr>
      <vt:lpstr>More GC Operations</vt:lpstr>
      <vt:lpstr>Manual Memory Pressure</vt:lpstr>
      <vt:lpstr>Large Object Heap</vt:lpstr>
      <vt:lpstr>GC Types (1)</vt:lpstr>
      <vt:lpstr>GC Types (2)</vt:lpstr>
      <vt:lpstr>Concurrent Collections (pre .NET 4)</vt:lpstr>
      <vt:lpstr>CLR 4 Garbage Collection</vt:lpstr>
      <vt:lpstr>Monitoring CLR Memory</vt:lpstr>
      <vt:lpstr>Summary</vt:lpstr>
      <vt:lpstr>Processes and AppDomains</vt:lpstr>
      <vt:lpstr>Agenda</vt:lpstr>
      <vt:lpstr>Processes</vt:lpstr>
      <vt:lpstr>Processes in Task Manager</vt:lpstr>
      <vt:lpstr>Virtual Memory</vt:lpstr>
      <vt:lpstr>Virtual Memory Mapping</vt:lpstr>
      <vt:lpstr>Threads</vt:lpstr>
      <vt:lpstr>Thread Scheduling</vt:lpstr>
      <vt:lpstr>Thread Priorities (Win32 View)</vt:lpstr>
      <vt:lpstr>Thread Priorities</vt:lpstr>
      <vt:lpstr>Processes and AppDomains</vt:lpstr>
      <vt:lpstr>Processes and AppDomains</vt:lpstr>
      <vt:lpstr>AppDomain Attributes</vt:lpstr>
      <vt:lpstr>AppDomain Monitoring (CLR 4)</vt:lpstr>
      <vt:lpstr>Threads</vt:lpstr>
      <vt:lpstr>AppDomains and Threads</vt:lpstr>
      <vt:lpstr>Using AppDomains</vt:lpstr>
      <vt:lpstr>Executing Code in AppDomains</vt:lpstr>
      <vt:lpstr>Executing an Assembly Example</vt:lpstr>
      <vt:lpstr>Calling Into Another AppDomain</vt:lpstr>
      <vt:lpstr>AppDomain And Objects</vt:lpstr>
      <vt:lpstr>Marshaling Options</vt:lpstr>
      <vt:lpstr>Marshaling Objects</vt:lpstr>
      <vt:lpstr>AppDomain Events</vt:lpstr>
      <vt:lpstr>More AppDomain Events</vt:lpstr>
      <vt:lpstr>Summary</vt:lpstr>
      <vt:lpstr>Multithreading</vt:lpstr>
      <vt:lpstr>Agenda</vt:lpstr>
      <vt:lpstr>Creating Threads</vt:lpstr>
      <vt:lpstr>Thread Properties</vt:lpstr>
      <vt:lpstr>Controlling Threads</vt:lpstr>
      <vt:lpstr>Thread Synchronization</vt:lpstr>
      <vt:lpstr>The Interlocked class</vt:lpstr>
      <vt:lpstr>The Monitor class</vt:lpstr>
      <vt:lpstr>Monitor Example</vt:lpstr>
      <vt:lpstr>Sync Blocks</vt:lpstr>
      <vt:lpstr>The lock Keyword</vt:lpstr>
      <vt:lpstr>Correct Monitor Usage</vt:lpstr>
      <vt:lpstr>More Monitor</vt:lpstr>
      <vt:lpstr>The ReaderWriterLockSlim Class</vt:lpstr>
      <vt:lpstr>ReaderWriterLockSlim Example</vt:lpstr>
      <vt:lpstr>Using Kernel Objects</vt:lpstr>
      <vt:lpstr>Kernel Object Behavior</vt:lpstr>
      <vt:lpstr>Kernel Objects Hierarchy</vt:lpstr>
      <vt:lpstr>Mutex</vt:lpstr>
      <vt:lpstr>Semaphore</vt:lpstr>
      <vt:lpstr>SemaphoreSlim</vt:lpstr>
      <vt:lpstr>Event Objects</vt:lpstr>
      <vt:lpstr>Thread Local Storage (TLS)</vt:lpstr>
      <vt:lpstr>TLS Example</vt:lpstr>
      <vt:lpstr>The Thread Pool</vt:lpstr>
      <vt:lpstr>Using the Thread Pool</vt:lpstr>
      <vt:lpstr>ThreadPool Example</vt:lpstr>
      <vt:lpstr>More Thread Pool</vt:lpstr>
      <vt:lpstr>Summary</vt:lpstr>
      <vt:lpstr>The Task Parallel Library</vt:lpstr>
      <vt:lpstr>Agenda</vt:lpstr>
      <vt:lpstr>The Task Parallel Library (TPL)</vt:lpstr>
      <vt:lpstr>Tasks</vt:lpstr>
      <vt:lpstr>Creating a Task With No Result</vt:lpstr>
      <vt:lpstr>Creating a Task that Returns a Result</vt:lpstr>
      <vt:lpstr>ThreadPool in .NET 3.5</vt:lpstr>
      <vt:lpstr>ThreadPool in .NET 4</vt:lpstr>
      <vt:lpstr>Task Creation Options</vt:lpstr>
      <vt:lpstr>Tasks and Exceptions</vt:lpstr>
      <vt:lpstr>Task Cancellation</vt:lpstr>
      <vt:lpstr>Thread Pool Cancellation Example</vt:lpstr>
      <vt:lpstr>Task Cancellation Example</vt:lpstr>
      <vt:lpstr>More Tasks</vt:lpstr>
      <vt:lpstr>More Cancellation</vt:lpstr>
      <vt:lpstr>Task Schedulers</vt:lpstr>
      <vt:lpstr>The Parallel Static Class</vt:lpstr>
      <vt:lpstr>Parallel.For Example</vt:lpstr>
      <vt:lpstr>Parallel LINQ</vt:lpstr>
      <vt:lpstr>PLINQ Example</vt:lpstr>
      <vt:lpstr>PLINQ Notes (1)</vt:lpstr>
      <vt:lpstr>PLINQ Notes (2)</vt:lpstr>
      <vt:lpstr>Concurrent Collections</vt:lpstr>
      <vt:lpstr>Producer / Consumer</vt:lpstr>
      <vt:lpstr>Producer/Consumer Example</vt:lpstr>
      <vt:lpstr>Accessing UI Elements</vt:lpstr>
      <vt:lpstr>Async UI Example</vt:lpstr>
      <vt:lpstr>The BackgroundWorker Component</vt:lpstr>
      <vt:lpstr>More BackgroundWorker</vt:lpstr>
      <vt:lpstr>Summary</vt:lpstr>
      <vt:lpstr>C# 4.0 &amp; C# 5.0</vt:lpstr>
      <vt:lpstr>Agenda</vt:lpstr>
      <vt:lpstr>The Evolution of C#</vt:lpstr>
      <vt:lpstr>Trends</vt:lpstr>
      <vt:lpstr>The Evolution of C#</vt:lpstr>
      <vt:lpstr>Optional and Named Parameters</vt:lpstr>
      <vt:lpstr>Optional and Named Parameters</vt:lpstr>
      <vt:lpstr>Named &amp; Optional Parameters</vt:lpstr>
      <vt:lpstr>Why a “Dynamic Language Runtime”?</vt:lpstr>
      <vt:lpstr>Why a “Dynamic Language Runtime”?</vt:lpstr>
      <vt:lpstr>.NET Dynamic Programming</vt:lpstr>
      <vt:lpstr>Dynamically Typed Objects</vt:lpstr>
      <vt:lpstr>Dynamically Typed Objects</vt:lpstr>
      <vt:lpstr>Dynamically Typed Objects</vt:lpstr>
      <vt:lpstr>dynamic Example</vt:lpstr>
      <vt:lpstr>Improved COM Interoperability</vt:lpstr>
      <vt:lpstr>Improved COM Interoperability</vt:lpstr>
      <vt:lpstr>Fixing The Type System</vt:lpstr>
      <vt:lpstr>Co- and Contra-variance</vt:lpstr>
      <vt:lpstr>Safe Co- and Contra-variance</vt:lpstr>
      <vt:lpstr>Variance in C# 4.0</vt:lpstr>
      <vt:lpstr>Variance in .NET Framework 4</vt:lpstr>
      <vt:lpstr>C# Evolution</vt:lpstr>
      <vt:lpstr>Trends</vt:lpstr>
      <vt:lpstr>C# Evolution</vt:lpstr>
      <vt:lpstr>How to Get C# 5.0</vt:lpstr>
      <vt:lpstr>Asynchrony in a Nutshell</vt:lpstr>
      <vt:lpstr>.NET Asynchronous Patterns</vt:lpstr>
      <vt:lpstr>Asynchrony With EAP</vt:lpstr>
      <vt:lpstr>Asynchrony With APM</vt:lpstr>
      <vt:lpstr>Synchronous vs. Asynchronous</vt:lpstr>
      <vt:lpstr>Synchronous vs. Asynchronous</vt:lpstr>
      <vt:lpstr>Asynchrony with C# 5.0</vt:lpstr>
      <vt:lpstr>Asynchronous methods</vt:lpstr>
      <vt:lpstr>What About Exceptions?</vt:lpstr>
      <vt:lpstr>Cancellation and Progress</vt:lpstr>
      <vt:lpstr>await Limitations</vt:lpstr>
      <vt:lpstr>Custom Awaiters</vt:lpstr>
      <vt:lpstr>Summary</vt:lpstr>
      <vt:lpstr>Serialization</vt:lpstr>
      <vt:lpstr>Agenda</vt:lpstr>
      <vt:lpstr>Persistence</vt:lpstr>
      <vt:lpstr>Streams</vt:lpstr>
      <vt:lpstr>Automatic Serialization</vt:lpstr>
      <vt:lpstr>Formatters</vt:lpstr>
      <vt:lpstr>Binary Formatter Example</vt:lpstr>
      <vt:lpstr>Binary vs. Soap Formatters</vt:lpstr>
      <vt:lpstr>Automatic Serialization Options</vt:lpstr>
      <vt:lpstr>Serialization Events</vt:lpstr>
      <vt:lpstr>Serialization Events Notes</vt:lpstr>
      <vt:lpstr>Custom Serialization</vt:lpstr>
      <vt:lpstr>Custom Serialization Example</vt:lpstr>
      <vt:lpstr>Serialization Notes</vt:lpstr>
      <vt:lpstr>Versioning</vt:lpstr>
      <vt:lpstr>XML Serialization</vt:lpstr>
      <vt:lpstr>Summary</vt:lpstr>
      <vt:lpstr>Interoperability</vt:lpstr>
      <vt:lpstr>Agenda</vt:lpstr>
      <vt:lpstr>Execution Modes</vt:lpstr>
      <vt:lpstr>Interoperability</vt:lpstr>
      <vt:lpstr>Using P/Invoke</vt:lpstr>
      <vt:lpstr>P/Invoke Example</vt:lpstr>
      <vt:lpstr>DllImport Attribute Parameters</vt:lpstr>
      <vt:lpstr>Finding Entry Points</vt:lpstr>
      <vt:lpstr>Handling Win32 Errors</vt:lpstr>
      <vt:lpstr>Handling HRESULTs</vt:lpstr>
      <vt:lpstr>Type Conversion</vt:lpstr>
      <vt:lpstr>Structures Marshalling</vt:lpstr>
      <vt:lpstr>Structure Layout</vt:lpstr>
      <vt:lpstr>Using Callbacks</vt:lpstr>
      <vt:lpstr>COM and the CLR</vt:lpstr>
      <vt:lpstr>RCW and CCW</vt:lpstr>
      <vt:lpstr>Calling Through an RCW</vt:lpstr>
      <vt:lpstr>COM vs. the CLR</vt:lpstr>
      <vt:lpstr>Using COM Without TlbImp.Exe</vt:lpstr>
      <vt:lpstr>COM Apartments and the CLR</vt:lpstr>
      <vt:lpstr>Summary</vt:lpstr>
    </vt:vector>
  </TitlesOfParts>
  <Company>Animation Factory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dc:title>
  <dc:creator>Pavel</dc:creator>
  <cp:lastModifiedBy>hari</cp:lastModifiedBy>
  <cp:revision>1048</cp:revision>
  <cp:lastPrinted>2013-11-06T11:25:53Z</cp:lastPrinted>
  <dcterms:created xsi:type="dcterms:W3CDTF">2007-07-08T12:43:10Z</dcterms:created>
  <dcterms:modified xsi:type="dcterms:W3CDTF">2016-11-23T14:24:38Z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TC010900281033</vt:lpwstr>
  </property>
</Properties>
</file>